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82" r:id="rId14"/>
    <p:sldId id="769" r:id="rId15"/>
    <p:sldId id="766" r:id="rId16"/>
    <p:sldId id="743" r:id="rId17"/>
    <p:sldId id="781" r:id="rId18"/>
    <p:sldId id="784" r:id="rId19"/>
    <p:sldId id="783" r:id="rId20"/>
    <p:sldId id="650" r:id="rId21"/>
    <p:sldId id="498" r:id="rId22"/>
    <p:sldId id="402" r:id="rId23"/>
    <p:sldId id="403" r:id="rId24"/>
    <p:sldId id="777" r:id="rId25"/>
    <p:sldId id="778" r:id="rId26"/>
    <p:sldId id="774" r:id="rId27"/>
    <p:sldId id="717" r:id="rId28"/>
    <p:sldId id="768" r:id="rId29"/>
    <p:sldId id="737" r:id="rId30"/>
    <p:sldId id="739"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265" autoAdjust="0"/>
  </p:normalViewPr>
  <p:slideViewPr>
    <p:cSldViewPr>
      <p:cViewPr varScale="1">
        <p:scale>
          <a:sx n="110" d="100"/>
          <a:sy n="110" d="100"/>
        </p:scale>
        <p:origin x="108" y="162"/>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00180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82866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01jul21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01jul21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287&amp;SubTB=287" TargetMode="External"/><Relationship Id="rId3" Type="http://schemas.openxmlformats.org/officeDocument/2006/relationships/hyperlink" Target="https://eur-lex.europa.eu/oj/direct-access.html" TargetMode="External"/><Relationship Id="rId7" Type="http://schemas.openxmlformats.org/officeDocument/2006/relationships/hyperlink" Target="https://mentor.ieee.org/802.18/dcn/21/18-21-0083-00-0000-european-commission-decision-eu-2021-1067-for-6ghz-in-ojeu.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ur-lex.europa.eu/legal-content/EN/TXT/PDF/?uri=OJ:L:2021:232:FULL&amp;from=EN" TargetMode="External"/><Relationship Id="rId11" Type="http://schemas.openxmlformats.org/officeDocument/2006/relationships/hyperlink" Target="https://portal.etsi.org/tb.aspx?tbid=442&amp;SubTB=442" TargetMode="External"/><Relationship Id="rId5" Type="http://schemas.openxmlformats.org/officeDocument/2006/relationships/hyperlink" Target="https://www.etsi.org/deliver/etsi_en/" TargetMode="External"/><Relationship Id="rId10" Type="http://schemas.openxmlformats.org/officeDocument/2006/relationships/hyperlink" Target="https://portal.etsi.org/tb.aspx?tbid=286&amp;SubTB=286"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LoginRedirection.aspx?ReturnUrl=%2fngppapp%2fContributionCreation.aspx%3fprimarykeys%3d227862"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ft.org.mx/industria/consultas-publicas/consulta-publica-sobre-el-anteproyecto-de-acuerdo-mediante-el-cual-el-pleno-del-instituto-federal-de-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7" Type="http://schemas.openxmlformats.org/officeDocument/2006/relationships/hyperlink" Target="https://mentor.ieee.org/802.18/dcn/21/18-21-0070-00-0000-canadian-6-ghz-consultation-rss-248.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rabc-cccr.ca/ised-radio-standards-specifications-rss-248-issue-1-june-2021-draft-radio-local-area-network-rlan-devices-in-the-5925-7125-mhz-band/"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039-00-0000-ieee-802-viewpoints-on-wrc-23-agenda-items.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github.com/Wireless-Innovation-Forum/Spectrum-Access-System" TargetMode="External"/><Relationship Id="rId3" Type="http://schemas.openxmlformats.org/officeDocument/2006/relationships/hyperlink" Target="https://www.wirelessinnovation.org/6ghz-multistakeholder-committee" TargetMode="External"/><Relationship Id="rId7" Type="http://schemas.openxmlformats.org/officeDocument/2006/relationships/hyperlink" Target="https://github.com/Wireless-Innovation-Forum/SAS-Data"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ithub.com/Wireless-Innovation-Forum/6-GHz-Data" TargetMode="External"/><Relationship Id="rId5" Type="http://schemas.openxmlformats.org/officeDocument/2006/relationships/hyperlink" Target="https://github.com/Wireless-Innovation-Forum/6-GHz-AFC" TargetMode="External"/><Relationship Id="rId4" Type="http://schemas.openxmlformats.org/officeDocument/2006/relationships/hyperlink" Target="https://www.fcc.gov/ecfs/search/filings?proceedings_name=18-295&amp;sort=date_disseminated,DESC" TargetMode="External"/><Relationship Id="rId9"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fcc-announces-tentative-agenda-july-open-meeting-8"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urldefense.com/v3/__https:/mentor.ieee.org/802.18/dcn/21/18-21-0079-00-0000-fcc-nprm-allowing-expanded-flexibility-for-radar-operation-in-57-64-ghz-band.docx__;!!F7jv3iA!iHSNDjm_0wQnPNpjM0_urBR1YgYnCXA02Aa3pUkbzQ5nksw-fG7CyqIZkPEzErWp_g$" TargetMode="External"/><Relationship Id="rId4" Type="http://schemas.openxmlformats.org/officeDocument/2006/relationships/hyperlink" Target="https://docs.fcc.gov/public/attachments/DOC-373482A1.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7/01/2021-10716/wireless-microphones-in-the-tv-bands-600-mhz-guard-band-600-mhz-duplex-gap-and-the-9415-944-mhz?utm_source=federalregister.gov&amp;utm_medium=email&amp;utm_campaign=subscription*mailing*list__;Kys!!F7jv3iA!j87MsttnSpmKFqGfoadDmPUhrBzJed2NK7q_uNXa2NLBjWF_ciMxm-zV9QhcdNn8aQ$"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0716?utm_medium=email&amp;utm_campaign=subscription*mailing*list&amp;utm_source=federalregister.gov__;Kys!!F7jv3iA!j87MsttnSpmKFqGfoadDmPUhrBzJed2NK7q_uNXa2NLBjWF_ciMxm-zV9QjeioLFkA$" TargetMode="External"/><Relationship Id="rId4" Type="http://schemas.openxmlformats.org/officeDocument/2006/relationships/hyperlink" Target="https://urldefense.com/v3/__https:/www.govinfo.gov/content/pkg/FR-2021-07-01/pdf/2021-10716.pdf?utm_campaign=subscription*mailing*list&amp;utm_source=federalregister.gov&amp;utm_medium=email__;Kys!!F7jv3iA!j87MsttnSpmKFqGfoadDmPUhrBzJed2NK7q_uNXa2NLBjWF_ciMxm-zV9QjDsurfdA$"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urldefense.com/v3/__https:/www.federalregister.gov/d/2021-13685?utm_source=federalregister.gov&amp;utm_medium=email&amp;utm_campaign=subscription*mailing*list__;Kys!!F7jv3iA!i9WA1vkKNZ5NgL-jOn8mbRNGsYZiJr27VvXruAgp2pXhZvgTjWTTY9OFRcPFsRA2Lw$" TargetMode="External"/><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7" Type="http://schemas.openxmlformats.org/officeDocument/2006/relationships/hyperlink" Target="https://urldefense.com/v3/__https:/www.govinfo.gov/content/pkg/FR-2021-06-28/pdf/2021-13685.pdf?utm_source=federalregister.gov&amp;utm_medium=email&amp;utm_campaign=subscription*mailing*list__;Kys!!F7jv3iA!i9WA1vkKNZ5NgL-jOn8mbRNGsYZiJr27VvXruAgp2pXhZvgTjWTTY9OFRcM1Uc41qQ$"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6/28/2021-13685/allocation-of-spectrum-for-non-federal-space-launch-operations?utm_source=federalregister.gov&amp;utm_medium=email&amp;utm_campaign=subscription*mailing*list__;Kys!!F7jv3iA!i9WA1vkKNZ5NgL-jOn8mbRNGsYZiJr27VvXruAgp2pXhZvgTjWTTY9OFRcPeifWK_A$" TargetMode="Externa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78-00-0000-minutes-24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01jul21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01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yes</a:t>
            </a:r>
          </a:p>
          <a:p>
            <a:pPr>
              <a:spcBef>
                <a:spcPts val="0"/>
              </a:spcBef>
              <a:buFont typeface="Arial" panose="020B0604020202020204" pitchFamily="34" charset="0"/>
              <a:buChar char="•"/>
            </a:pPr>
            <a:r>
              <a:rPr lang="en-US" sz="1800" dirty="0">
                <a:solidFill>
                  <a:schemeClr val="tx1"/>
                </a:solidFill>
                <a:hlinkClick r:id="rId6"/>
              </a:rPr>
              <a:t>https://eur-lex.europa.eu/legal-content/EN/TXT/PDF/?uri=OJ:L:2021:232:FULL&amp;from=EN</a:t>
            </a: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hlinkClick r:id="rId7"/>
              </a:rPr>
              <a:t>https://mentor.ieee.org/802.18/dcn/21/18-21-0083-00-0000-european-commission-decision-eu-2021-1067-for-6ghz-in-ojeu.pdf</a:t>
            </a:r>
            <a:r>
              <a:rPr lang="en-US" sz="1800" dirty="0">
                <a:solidFill>
                  <a:schemeClr val="tx1"/>
                </a:solidFill>
              </a:rPr>
              <a:t> </a:t>
            </a:r>
          </a:p>
          <a:p>
            <a:pPr lvl="1">
              <a:spcBef>
                <a:spcPts val="0"/>
              </a:spcBef>
              <a:buFont typeface="Arial" panose="020B0604020202020204" pitchFamily="34" charset="0"/>
              <a:buChar char="•"/>
            </a:pPr>
            <a:r>
              <a:rPr lang="en-US" sz="1600" b="1" dirty="0"/>
              <a:t>Article 3 </a:t>
            </a:r>
            <a:r>
              <a:rPr lang="en-US" sz="1600" dirty="0"/>
              <a:t>By 1 December 2021, Member States shall designate the 5 945-6 425 MHz frequency band and make it available on a nonexclusive, non-interference and non-protected basis, for the implementation of WAS/RLANs in accordance with the technical conditions set out in the Annex. When introducing new applications into the 5 945-6 425 MHz frequency band or into adjacent frequency bands after the entry into force of this Decision, Member States shall not adopt technical and operational conditions applicable to any new application that unduly restrict the continued use of WAS/RLAN in the 5 945-6 425 MHz frequency band in accordance with this Decision.</a:t>
            </a:r>
            <a:r>
              <a:rPr lang="en-US" sz="1600" dirty="0">
                <a:solidFill>
                  <a:schemeClr val="tx1"/>
                </a:solidFill>
              </a:rPr>
              <a:t> </a:t>
            </a:r>
          </a:p>
          <a:p>
            <a:r>
              <a:rPr lang="en-US" sz="1400" dirty="0">
                <a:solidFill>
                  <a:schemeClr val="tx1"/>
                </a:solidFill>
              </a:rPr>
              <a:t> </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8"/>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i="0" dirty="0">
                <a:solidFill>
                  <a:srgbClr val="222222"/>
                </a:solidFill>
                <a:effectLst/>
              </a:rPr>
              <a:t>nothing shared </a:t>
            </a:r>
          </a:p>
          <a:p>
            <a:pPr lvl="1">
              <a:spcBef>
                <a:spcPts val="0"/>
              </a:spcBef>
              <a:buFont typeface="Arial" panose="020B0604020202020204" pitchFamily="34" charset="0"/>
              <a:buChar char="•"/>
            </a:pPr>
            <a:r>
              <a:rPr lang="en-US" sz="1200" dirty="0">
                <a:solidFill>
                  <a:srgbClr val="222222"/>
                </a:solidFill>
              </a:rPr>
              <a:t>24jun: </a:t>
            </a:r>
            <a:r>
              <a:rPr lang="en-US" sz="1200" i="0" dirty="0">
                <a:solidFill>
                  <a:srgbClr val="222222"/>
                </a:solidFill>
                <a:effectLst/>
              </a:rPr>
              <a:t>For those with an ETSI account or access to .11 private area there is a clean next draft of the  6 GHz standard,  </a:t>
            </a:r>
            <a:r>
              <a:rPr lang="en-US" sz="1200" dirty="0">
                <a:effectLst/>
                <a:latin typeface="Times New Roman" panose="02020603050405020304" pitchFamily="18" charset="0"/>
                <a:ea typeface="SimSun" panose="02010600030101010101" pitchFamily="2" charset="-122"/>
              </a:rPr>
              <a:t>(and the 5GHz clean draft will also be there.) 		</a:t>
            </a:r>
            <a:r>
              <a:rPr lang="en-US" sz="1000" u="sng" dirty="0">
                <a:solidFill>
                  <a:srgbClr val="0000FF"/>
                </a:solidFill>
                <a:effectLst/>
                <a:ea typeface="Calibri" panose="020F0502020204030204" pitchFamily="34" charset="0"/>
                <a:hlinkClick r:id="rId9"/>
              </a:rPr>
              <a:t>BRAN(21)110053r1 - Clean proposal for EN 303 687 v0.0.13</a:t>
            </a:r>
            <a:r>
              <a:rPr lang="en-US" sz="1000" u="sng" dirty="0">
                <a:solidFill>
                  <a:srgbClr val="0000FF"/>
                </a:solidFill>
                <a:effectLst/>
                <a:ea typeface="Calibri" panose="020F0502020204030204" pitchFamily="34" charset="0"/>
              </a:rPr>
              <a:t>.  </a:t>
            </a:r>
            <a:endParaRPr lang="en-US" sz="1000" dirty="0">
              <a:solidFill>
                <a:srgbClr val="222222"/>
              </a:solidFill>
            </a:endParaRPr>
          </a:p>
          <a:p>
            <a:pPr lvl="2">
              <a:spcBef>
                <a:spcPts val="0"/>
              </a:spcBef>
              <a:buFont typeface="Arial" panose="020B0604020202020204" pitchFamily="34" charset="0"/>
              <a:buChar char="•"/>
            </a:pPr>
            <a:r>
              <a:rPr lang="en-US" sz="1200" i="0" dirty="0">
                <a:solidFill>
                  <a:srgbClr val="222222"/>
                </a:solidFill>
                <a:effectLst/>
              </a:rPr>
              <a:t>CDC and test of CDC </a:t>
            </a:r>
            <a:r>
              <a:rPr lang="en-US" sz="1200" dirty="0">
                <a:solidFill>
                  <a:srgbClr val="222222"/>
                </a:solidFill>
              </a:rPr>
              <a:t>document still being worked, </a:t>
            </a:r>
            <a:r>
              <a:rPr lang="en-US" sz="1200" i="0" dirty="0">
                <a:solidFill>
                  <a:srgbClr val="222222"/>
                </a:solidFill>
                <a:effectLst/>
              </a:rPr>
              <a:t>RFC 5985, HART.  </a:t>
            </a:r>
            <a:r>
              <a:rPr lang="en-US" sz="1200" dirty="0">
                <a:solidFill>
                  <a:srgbClr val="222222"/>
                </a:solidFill>
              </a:rPr>
              <a:t>Will be an Annex in the 5 GHz standard. </a:t>
            </a:r>
            <a:endParaRPr lang="en-US" sz="1200" i="0" dirty="0">
              <a:solidFill>
                <a:srgbClr val="222222"/>
              </a:solidFill>
              <a:effectLst/>
            </a:endParaRPr>
          </a:p>
          <a:p>
            <a:pPr lvl="2">
              <a:spcBef>
                <a:spcPts val="0"/>
              </a:spcBef>
              <a:buFont typeface="Arial" panose="020B0604020202020204" pitchFamily="34" charset="0"/>
              <a:buChar char="•"/>
            </a:pPr>
            <a:r>
              <a:rPr lang="en-US" sz="1200" dirty="0">
                <a:solidFill>
                  <a:srgbClr val="222222"/>
                </a:solidFill>
              </a:rPr>
              <a:t>In the 6 GHz </a:t>
            </a:r>
            <a:r>
              <a:rPr lang="en-US" sz="1200" i="0" dirty="0">
                <a:solidFill>
                  <a:srgbClr val="222222"/>
                </a:solidFill>
                <a:effectLst/>
              </a:rPr>
              <a:t>Standard </a:t>
            </a:r>
            <a:r>
              <a:rPr lang="en-US" sz="1200" dirty="0">
                <a:solidFill>
                  <a:srgbClr val="222222"/>
                </a:solidFill>
              </a:rPr>
              <a:t>CDC</a:t>
            </a:r>
            <a:r>
              <a:rPr lang="en-US" sz="1200" i="0" dirty="0">
                <a:solidFill>
                  <a:srgbClr val="222222"/>
                </a:solidFill>
                <a:effectLst/>
              </a:rPr>
              <a:t> will be in Notes.   </a:t>
            </a:r>
            <a:r>
              <a:rPr lang="en-US" sz="12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200" dirty="0">
                <a:solidFill>
                  <a:srgbClr val="222222"/>
                </a:solidFill>
              </a:rPr>
              <a:t>Later input:  ad </a:t>
            </a:r>
            <a:r>
              <a:rPr lang="en-US" sz="1200" dirty="0" err="1">
                <a:solidFill>
                  <a:srgbClr val="222222"/>
                </a:solidFill>
              </a:rPr>
              <a:t>hocs</a:t>
            </a:r>
            <a:r>
              <a:rPr lang="en-US" sz="1200" dirty="0">
                <a:solidFill>
                  <a:srgbClr val="222222"/>
                </a:solidFill>
              </a:rPr>
              <a:t> 01,02,06sept21 on 6GHz EN 303 867;  and 07sep21 on White Space Devices EN 301 598 </a:t>
            </a:r>
            <a:endParaRPr lang="en-US" sz="1200" i="0" dirty="0">
              <a:solidFill>
                <a:srgbClr val="222222"/>
              </a:solidFill>
              <a:effectLst/>
            </a:endParaRPr>
          </a:p>
          <a:p>
            <a:pPr lvl="1">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EN 301 893 (5 GHz), </a:t>
            </a:r>
            <a:r>
              <a:rPr lang="en-US" sz="1200" dirty="0">
                <a:ea typeface="Calibri" panose="020F0502020204030204" pitchFamily="34" charset="0"/>
                <a:cs typeface="Times New Roman" panose="02020603050405020304" pitchFamily="18" charset="0"/>
              </a:rPr>
              <a:t> </a:t>
            </a:r>
            <a:r>
              <a:rPr lang="en-US" sz="1200" b="0" dirty="0">
                <a:effectLst/>
                <a:ea typeface="Calibri" panose="020F0502020204030204" pitchFamily="34" charset="0"/>
                <a:cs typeface="Times New Roman" panose="02020603050405020304" pitchFamily="18" charset="0"/>
              </a:rPr>
              <a:t>EN 303 687 (6 GHz), User Access Restrictions (UAR), </a:t>
            </a:r>
            <a:r>
              <a:rPr lang="en-US" sz="1200" dirty="0">
                <a:solidFill>
                  <a:schemeClr val="tx1"/>
                </a:solidFill>
              </a:rPr>
              <a:t>Country Determination Capability (CDC)</a:t>
            </a:r>
            <a:endParaRPr lang="en-US" sz="1200" b="0" dirty="0">
              <a:solidFill>
                <a:schemeClr val="tx1"/>
              </a:solidFill>
              <a:effectLst/>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10"/>
              </a:rPr>
              <a:t>&lt;ERM&gt;</a:t>
            </a:r>
            <a:r>
              <a:rPr lang="en-US" sz="1600" b="0" dirty="0"/>
              <a:t> </a:t>
            </a:r>
            <a:r>
              <a:rPr lang="en-US" sz="1600" dirty="0">
                <a:solidFill>
                  <a:schemeClr val="tx1"/>
                </a:solidFill>
              </a:rPr>
              <a:t>next meeting #74b 23jun21-25oct21, correspondence ; #75 26-29oct21</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11"/>
              </a:rPr>
              <a:t>&lt;TG-11&gt;</a:t>
            </a:r>
            <a:r>
              <a:rPr lang="en-US" altLang="en-US" sz="1600" b="0" dirty="0"/>
              <a:t>  </a:t>
            </a:r>
            <a:r>
              <a:rPr lang="en-US" sz="1600" dirty="0">
                <a:solidFill>
                  <a:schemeClr val="tx1"/>
                </a:solidFill>
              </a:rPr>
              <a:t>next meeting #56 17jun21</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600" b="0" i="0" dirty="0">
                <a:solidFill>
                  <a:schemeClr val="tx1"/>
                </a:solidFill>
                <a:effectLst/>
              </a:rPr>
              <a:t> </a:t>
            </a: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tx1"/>
                </a:solidFill>
              </a:rPr>
              <a:t>nothing was shared.  </a:t>
            </a:r>
          </a:p>
          <a:p>
            <a:pPr lvl="1">
              <a:spcBef>
                <a:spcPts val="0"/>
              </a:spcBef>
              <a:buFont typeface="Arial" panose="020B0604020202020204" pitchFamily="34" charset="0"/>
              <a:buChar char="•"/>
            </a:pPr>
            <a:r>
              <a:rPr lang="en-US" sz="1600" dirty="0">
                <a:solidFill>
                  <a:schemeClr val="tx1"/>
                </a:solidFill>
              </a:rPr>
              <a:t>17jun: New rapporteur from France, this will affect style and substance. </a:t>
            </a:r>
          </a:p>
          <a:p>
            <a:pPr lvl="3">
              <a:spcBef>
                <a:spcPts val="0"/>
              </a:spcBef>
              <a:buFont typeface="Arial" panose="020B0604020202020204" pitchFamily="34" charset="0"/>
              <a:buChar char="•"/>
            </a:pPr>
            <a:r>
              <a:rPr lang="en-US" dirty="0">
                <a:solidFill>
                  <a:schemeClr val="tx1"/>
                </a:solidFill>
              </a:rPr>
              <a:t>FAUSSURIER Emmanuel via Fm-57 &lt;fm-57@list.cept.org&gt;</a:t>
            </a:r>
          </a:p>
          <a:p>
            <a:pPr lvl="2">
              <a:spcBef>
                <a:spcPts val="0"/>
              </a:spcBef>
              <a:buFont typeface="Arial" panose="020B0604020202020204" pitchFamily="34" charset="0"/>
              <a:buChar char="•"/>
            </a:pPr>
            <a:r>
              <a:rPr lang="en-US" sz="1600" dirty="0">
                <a:solidFill>
                  <a:schemeClr val="tx1"/>
                </a:solidFill>
              </a:rPr>
              <a:t>Side item UK is out now and FM57 (and other groups) working through that.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1125200" cy="5439152"/>
          </a:xfrm>
        </p:spPr>
        <p:txBody>
          <a:bodyPr/>
          <a:lstStyle/>
          <a:p>
            <a:pPr marL="0" marR="0">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Mexico consultation has delayed the close, either a 10,  20 or 30 days.  30 days would be 05August.</a:t>
            </a:r>
          </a:p>
          <a:p>
            <a:pPr marL="400050" lvl="1">
              <a:spcBef>
                <a:spcPts val="0"/>
              </a:spcBef>
              <a:spcAft>
                <a:spcPts val="0"/>
              </a:spcAft>
              <a:buFont typeface="Arial" panose="020B0604020202020204" pitchFamily="34" charset="0"/>
              <a:buChar char="•"/>
            </a:pPr>
            <a:r>
              <a:rPr lang="en-US" sz="1400" b="0" u="none" strike="noStrike" baseline="0" dirty="0">
                <a:solidFill>
                  <a:schemeClr val="tx1"/>
                </a:solidFill>
              </a:rPr>
              <a:t>Mexico – IFT – </a:t>
            </a:r>
            <a:r>
              <a:rPr lang="en-US" sz="1400" b="0" i="0" dirty="0">
                <a:solidFill>
                  <a:srgbClr val="000000"/>
                </a:solidFill>
                <a:effectLst/>
              </a:rPr>
              <a:t>Public Consultation on the Preliminary Draft Agreement whereby which the plenary of the Federal Telecommunications Institute classifies the frequency band 5925-7125 MHz as a free spectrum and issues the technical operating conditions of the band</a:t>
            </a:r>
            <a:endParaRPr lang="en-US" sz="1400" b="0" i="0" dirty="0">
              <a:solidFill>
                <a:srgbClr val="2F5496"/>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Rules for LPI over 1200MHz; VLP is also across the 1200 MHz, not like USA. </a:t>
            </a:r>
          </a:p>
          <a:p>
            <a:pPr lvl="1">
              <a:spcBef>
                <a:spcPts val="0"/>
              </a:spcBef>
              <a:spcAft>
                <a:spcPts val="0"/>
              </a:spcAft>
              <a:buFont typeface="Arial" panose="020B0604020202020204" pitchFamily="34" charset="0"/>
              <a:buChar char="•"/>
              <a:tabLst>
                <a:tab pos="457200" algn="l"/>
              </a:tabLst>
            </a:pPr>
            <a:r>
              <a:rPr lang="en-US" sz="1400" b="0" i="0" dirty="0">
                <a:solidFill>
                  <a:srgbClr val="222222"/>
                </a:solidFill>
                <a:effectLst/>
              </a:rPr>
              <a:t>Link to Mexico IFT website announcement and document links: (in Spanish).  Was to close 24 June. </a:t>
            </a:r>
          </a:p>
          <a:p>
            <a:pPr lvl="1">
              <a:spcBef>
                <a:spcPts val="0"/>
              </a:spcBef>
              <a:spcAft>
                <a:spcPts val="0"/>
              </a:spcAft>
              <a:buFont typeface="Arial" panose="020B0604020202020204" pitchFamily="34" charset="0"/>
              <a:buChar char="•"/>
              <a:tabLst>
                <a:tab pos="457200" algn="l"/>
              </a:tabLst>
            </a:pPr>
            <a:r>
              <a:rPr lang="en-US" sz="1400" b="0" i="0" dirty="0">
                <a:solidFill>
                  <a:srgbClr val="1155CC"/>
                </a:solidFill>
                <a:effectLst/>
                <a:hlinkClick r:id="rId3"/>
              </a:rPr>
              <a:t>Consulta </a:t>
            </a:r>
            <a:r>
              <a:rPr lang="en-US" sz="1400" b="0" i="0" dirty="0" err="1">
                <a:solidFill>
                  <a:srgbClr val="1155CC"/>
                </a:solidFill>
                <a:effectLst/>
                <a:hlinkClick r:id="rId3"/>
              </a:rPr>
              <a:t>Pública</a:t>
            </a:r>
            <a:r>
              <a:rPr lang="en-US" sz="1400" b="0" i="0" dirty="0">
                <a:solidFill>
                  <a:srgbClr val="1155CC"/>
                </a:solidFill>
                <a:effectLst/>
                <a:hlinkClick r:id="rId3"/>
              </a:rPr>
              <a:t> </a:t>
            </a:r>
            <a:r>
              <a:rPr lang="en-US" sz="1400" b="0" i="0" dirty="0" err="1">
                <a:solidFill>
                  <a:srgbClr val="1155CC"/>
                </a:solidFill>
                <a:effectLst/>
                <a:hlinkClick r:id="rId3"/>
              </a:rPr>
              <a:t>sobre</a:t>
            </a:r>
            <a:r>
              <a:rPr lang="en-US" sz="1400" b="0" i="0" dirty="0">
                <a:solidFill>
                  <a:srgbClr val="1155CC"/>
                </a:solidFill>
                <a:effectLst/>
                <a:hlinkClick r:id="rId3"/>
              </a:rPr>
              <a:t> </a:t>
            </a:r>
            <a:r>
              <a:rPr lang="en-US" sz="1400" b="0" i="0" dirty="0" err="1">
                <a:solidFill>
                  <a:srgbClr val="1155CC"/>
                </a:solidFill>
                <a:effectLst/>
                <a:hlinkClick r:id="rId3"/>
              </a:rPr>
              <a:t>el</a:t>
            </a:r>
            <a:r>
              <a:rPr lang="en-US" sz="1400" b="0" i="0" dirty="0">
                <a:solidFill>
                  <a:srgbClr val="1155CC"/>
                </a:solidFill>
                <a:effectLst/>
                <a:hlinkClick r:id="rId3"/>
              </a:rPr>
              <a:t> </a:t>
            </a:r>
            <a:r>
              <a:rPr lang="en-US" sz="1400" b="0" i="0" dirty="0" err="1">
                <a:solidFill>
                  <a:srgbClr val="1155CC"/>
                </a:solidFill>
                <a:effectLst/>
                <a:hlinkClick r:id="rId3"/>
              </a:rPr>
              <a:t>Anteproyecto</a:t>
            </a:r>
            <a:r>
              <a:rPr lang="en-US" sz="1400" b="0" i="0" dirty="0">
                <a:solidFill>
                  <a:srgbClr val="1155CC"/>
                </a:solidFill>
                <a:effectLst/>
                <a:hlinkClick r:id="rId3"/>
              </a:rPr>
              <a:t> de </a:t>
            </a:r>
            <a:r>
              <a:rPr lang="en-US" sz="1400" b="0" i="0" dirty="0" err="1">
                <a:solidFill>
                  <a:srgbClr val="1155CC"/>
                </a:solidFill>
                <a:effectLst/>
                <a:hlinkClick r:id="rId3"/>
              </a:rPr>
              <a:t>Acuerdo</a:t>
            </a:r>
            <a:r>
              <a:rPr lang="en-US" sz="1400" b="0" i="0" dirty="0">
                <a:solidFill>
                  <a:srgbClr val="1155CC"/>
                </a:solidFill>
                <a:effectLst/>
                <a:hlinkClick r:id="rId3"/>
              </a:rPr>
              <a:t> </a:t>
            </a:r>
            <a:r>
              <a:rPr lang="en-US" sz="1400" b="0" i="0" dirty="0" err="1">
                <a:solidFill>
                  <a:srgbClr val="1155CC"/>
                </a:solidFill>
                <a:effectLst/>
                <a:hlinkClick r:id="rId3"/>
              </a:rPr>
              <a:t>mediante</a:t>
            </a:r>
            <a:r>
              <a:rPr lang="en-US" sz="1400" b="0" i="0" dirty="0">
                <a:solidFill>
                  <a:srgbClr val="1155CC"/>
                </a:solidFill>
                <a:effectLst/>
                <a:hlinkClick r:id="rId3"/>
              </a:rPr>
              <a:t> </a:t>
            </a:r>
            <a:r>
              <a:rPr lang="en-US" sz="1400" b="0" i="0" dirty="0" err="1">
                <a:solidFill>
                  <a:srgbClr val="1155CC"/>
                </a:solidFill>
                <a:effectLst/>
                <a:hlinkClick r:id="rId3"/>
              </a:rPr>
              <a:t>el</a:t>
            </a:r>
            <a:r>
              <a:rPr lang="en-US" sz="1400" b="0" i="0" dirty="0">
                <a:solidFill>
                  <a:srgbClr val="1155CC"/>
                </a:solidFill>
                <a:effectLst/>
                <a:hlinkClick r:id="rId3"/>
              </a:rPr>
              <a:t> </a:t>
            </a:r>
            <a:r>
              <a:rPr lang="en-US" sz="1400" b="0" i="0" dirty="0" err="1">
                <a:solidFill>
                  <a:srgbClr val="1155CC"/>
                </a:solidFill>
                <a:effectLst/>
                <a:hlinkClick r:id="rId3"/>
              </a:rPr>
              <a:t>cual</a:t>
            </a:r>
            <a:r>
              <a:rPr lang="en-US" sz="1400" b="0" i="0" dirty="0">
                <a:solidFill>
                  <a:srgbClr val="1155CC"/>
                </a:solidFill>
                <a:effectLst/>
                <a:hlinkClick r:id="rId3"/>
              </a:rPr>
              <a:t> </a:t>
            </a:r>
            <a:r>
              <a:rPr lang="en-US" sz="1400" b="0" i="0" dirty="0" err="1">
                <a:solidFill>
                  <a:srgbClr val="1155CC"/>
                </a:solidFill>
                <a:effectLst/>
                <a:hlinkClick r:id="rId3"/>
              </a:rPr>
              <a:t>el</a:t>
            </a:r>
            <a:r>
              <a:rPr lang="en-US" sz="1400" b="0" i="0" dirty="0">
                <a:solidFill>
                  <a:srgbClr val="1155CC"/>
                </a:solidFill>
                <a:effectLst/>
                <a:hlinkClick r:id="rId3"/>
              </a:rPr>
              <a:t> </a:t>
            </a:r>
            <a:r>
              <a:rPr lang="en-US" sz="1400" b="0" i="0" dirty="0" err="1">
                <a:solidFill>
                  <a:srgbClr val="1155CC"/>
                </a:solidFill>
                <a:effectLst/>
                <a:hlinkClick r:id="rId3"/>
              </a:rPr>
              <a:t>Pleno</a:t>
            </a:r>
            <a:r>
              <a:rPr lang="en-US" sz="1400" b="0" i="0" dirty="0">
                <a:solidFill>
                  <a:srgbClr val="1155CC"/>
                </a:solidFill>
                <a:effectLst/>
                <a:hlinkClick r:id="rId3"/>
              </a:rPr>
              <a:t> del Instituto Federal de </a:t>
            </a:r>
            <a:r>
              <a:rPr lang="en-US" sz="1400" b="0" i="0" dirty="0" err="1">
                <a:solidFill>
                  <a:srgbClr val="1155CC"/>
                </a:solidFill>
                <a:effectLst/>
                <a:hlinkClick r:id="rId3"/>
              </a:rPr>
              <a:t>Telecomunicaciones</a:t>
            </a:r>
            <a:r>
              <a:rPr lang="en-US" sz="1400" b="0" i="0" dirty="0">
                <a:solidFill>
                  <a:srgbClr val="1155CC"/>
                </a:solidFill>
                <a:effectLst/>
                <a:hlinkClick r:id="rId3"/>
              </a:rPr>
              <a:t> </a:t>
            </a:r>
            <a:r>
              <a:rPr lang="en-US" sz="1400" b="0" i="0" dirty="0" err="1">
                <a:solidFill>
                  <a:srgbClr val="1155CC"/>
                </a:solidFill>
                <a:effectLst/>
                <a:hlinkClick r:id="rId3"/>
              </a:rPr>
              <a:t>clasifica</a:t>
            </a:r>
            <a:r>
              <a:rPr lang="en-US" sz="1400" b="0" i="0" dirty="0">
                <a:solidFill>
                  <a:srgbClr val="1155CC"/>
                </a:solidFill>
                <a:effectLst/>
                <a:hlinkClick r:id="rId3"/>
              </a:rPr>
              <a:t> la </a:t>
            </a:r>
            <a:r>
              <a:rPr lang="en-US" sz="1400" b="0" i="0" dirty="0" err="1">
                <a:solidFill>
                  <a:srgbClr val="1155CC"/>
                </a:solidFill>
                <a:effectLst/>
                <a:hlinkClick r:id="rId3"/>
              </a:rPr>
              <a:t>banda</a:t>
            </a:r>
            <a:r>
              <a:rPr lang="en-US" sz="1400" b="0" i="0" dirty="0">
                <a:solidFill>
                  <a:srgbClr val="1155CC"/>
                </a:solidFill>
                <a:effectLst/>
                <a:hlinkClick r:id="rId3"/>
              </a:rPr>
              <a:t> de </a:t>
            </a:r>
            <a:r>
              <a:rPr lang="en-US" sz="1400" b="0" i="0" dirty="0" err="1">
                <a:solidFill>
                  <a:srgbClr val="1155CC"/>
                </a:solidFill>
                <a:effectLst/>
                <a:hlinkClick r:id="rId3"/>
              </a:rPr>
              <a:t>frecuencias</a:t>
            </a:r>
            <a:r>
              <a:rPr lang="en-US" sz="1400" b="0" i="0" dirty="0">
                <a:solidFill>
                  <a:srgbClr val="1155CC"/>
                </a:solidFill>
                <a:effectLst/>
                <a:hlinkClick r:id="rId3"/>
              </a:rPr>
              <a:t> 5925-7125 MHz </a:t>
            </a:r>
            <a:r>
              <a:rPr lang="en-US" sz="1400" b="0" i="0" dirty="0" err="1">
                <a:solidFill>
                  <a:srgbClr val="1155CC"/>
                </a:solidFill>
                <a:effectLst/>
                <a:hlinkClick r:id="rId3"/>
              </a:rPr>
              <a:t>como</a:t>
            </a:r>
            <a:r>
              <a:rPr lang="en-US" sz="1400" b="0" i="0" dirty="0">
                <a:solidFill>
                  <a:srgbClr val="1155CC"/>
                </a:solidFill>
                <a:effectLst/>
                <a:hlinkClick r:id="rId3"/>
              </a:rPr>
              <a:t> </a:t>
            </a:r>
            <a:r>
              <a:rPr lang="en-US" sz="1400" b="0" i="0" dirty="0" err="1">
                <a:solidFill>
                  <a:srgbClr val="1155CC"/>
                </a:solidFill>
                <a:effectLst/>
                <a:hlinkClick r:id="rId3"/>
              </a:rPr>
              <a:t>espectro</a:t>
            </a:r>
            <a:r>
              <a:rPr lang="en-US" sz="1400" b="0" i="0" dirty="0">
                <a:solidFill>
                  <a:srgbClr val="1155CC"/>
                </a:solidFill>
                <a:effectLst/>
                <a:hlinkClick r:id="rId3"/>
              </a:rPr>
              <a:t> libre y </a:t>
            </a:r>
            <a:r>
              <a:rPr lang="en-US" sz="1400" b="0" i="0" dirty="0" err="1">
                <a:solidFill>
                  <a:srgbClr val="1155CC"/>
                </a:solidFill>
                <a:effectLst/>
                <a:hlinkClick r:id="rId3"/>
              </a:rPr>
              <a:t>emite</a:t>
            </a:r>
            <a:r>
              <a:rPr lang="en-US" sz="1400" b="0" i="0" dirty="0">
                <a:solidFill>
                  <a:srgbClr val="1155CC"/>
                </a:solidFill>
                <a:effectLst/>
                <a:hlinkClick r:id="rId3"/>
              </a:rPr>
              <a:t> las </a:t>
            </a:r>
            <a:r>
              <a:rPr lang="en-US" sz="1400" b="0" i="0" dirty="0" err="1">
                <a:solidFill>
                  <a:srgbClr val="1155CC"/>
                </a:solidFill>
                <a:effectLst/>
                <a:hlinkClick r:id="rId3"/>
              </a:rPr>
              <a:t>condiciones</a:t>
            </a:r>
            <a:r>
              <a:rPr lang="en-US" sz="1400" b="0" i="0" dirty="0">
                <a:solidFill>
                  <a:srgbClr val="1155CC"/>
                </a:solidFill>
                <a:effectLst/>
                <a:hlinkClick r:id="rId3"/>
              </a:rPr>
              <a:t> </a:t>
            </a:r>
            <a:r>
              <a:rPr lang="en-US" sz="1400" b="0" i="0" dirty="0" err="1">
                <a:solidFill>
                  <a:srgbClr val="1155CC"/>
                </a:solidFill>
                <a:effectLst/>
                <a:hlinkClick r:id="rId3"/>
              </a:rPr>
              <a:t>técnicas</a:t>
            </a:r>
            <a:r>
              <a:rPr lang="en-US" sz="1400" b="0" i="0" dirty="0">
                <a:solidFill>
                  <a:srgbClr val="1155CC"/>
                </a:solidFill>
                <a:effectLst/>
                <a:hlinkClick r:id="rId3"/>
              </a:rPr>
              <a:t> de </a:t>
            </a:r>
            <a:r>
              <a:rPr lang="en-US" sz="1400" b="0" i="0" dirty="0" err="1">
                <a:solidFill>
                  <a:srgbClr val="1155CC"/>
                </a:solidFill>
                <a:effectLst/>
                <a:hlinkClick r:id="rId3"/>
              </a:rPr>
              <a:t>operación</a:t>
            </a:r>
            <a:r>
              <a:rPr lang="en-US" sz="1400" b="0" i="0" dirty="0">
                <a:solidFill>
                  <a:srgbClr val="1155CC"/>
                </a:solidFill>
                <a:effectLst/>
                <a:hlinkClick r:id="rId3"/>
              </a:rPr>
              <a:t> de la </a:t>
            </a:r>
            <a:r>
              <a:rPr lang="en-US" sz="1400" b="0" i="0" dirty="0" err="1">
                <a:solidFill>
                  <a:srgbClr val="1155CC"/>
                </a:solidFill>
                <a:effectLst/>
                <a:hlinkClick r:id="rId3"/>
              </a:rPr>
              <a:t>banda</a:t>
            </a:r>
            <a:r>
              <a:rPr lang="en-US" sz="1400" b="0" i="0" dirty="0">
                <a:solidFill>
                  <a:srgbClr val="1155CC"/>
                </a:solidFill>
                <a:effectLst/>
                <a:hlinkClick r:id="rId3"/>
              </a:rPr>
              <a:t> | Instituto Federal de </a:t>
            </a:r>
            <a:r>
              <a:rPr lang="en-US" sz="1400" b="0" i="0" dirty="0" err="1">
                <a:solidFill>
                  <a:srgbClr val="1155CC"/>
                </a:solidFill>
                <a:effectLst/>
                <a:hlinkClick r:id="rId3"/>
              </a:rPr>
              <a:t>Telecomunicaciones</a:t>
            </a:r>
            <a:r>
              <a:rPr lang="en-US" sz="1400" b="0" i="0" dirty="0">
                <a:solidFill>
                  <a:srgbClr val="1155CC"/>
                </a:solidFill>
                <a:effectLst/>
                <a:hlinkClick r:id="rId3"/>
              </a:rPr>
              <a:t> – IFT</a:t>
            </a:r>
            <a:endParaRPr lang="en-US" sz="1400" b="0" i="0" dirty="0">
              <a:solidFill>
                <a:srgbClr val="1155CC"/>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There is also a Frequency Table consultation also.  </a:t>
            </a:r>
          </a:p>
          <a:p>
            <a:pPr>
              <a:spcBef>
                <a:spcPts val="0"/>
              </a:spcBef>
              <a:spcAft>
                <a:spcPts val="0"/>
              </a:spcAft>
              <a:buFont typeface="Arial" panose="020B0604020202020204" pitchFamily="34" charset="0"/>
              <a:buChar char="•"/>
              <a:tabLst>
                <a:tab pos="457200" algn="l"/>
              </a:tabLst>
            </a:pPr>
            <a:r>
              <a:rPr lang="en-US" sz="1800" i="0" dirty="0">
                <a:solidFill>
                  <a:schemeClr val="tx1"/>
                </a:solidFill>
                <a:effectLst/>
              </a:rPr>
              <a:t>Comments due 05Aug21</a:t>
            </a:r>
            <a:r>
              <a:rPr lang="en-US" sz="1800" b="0" i="0" dirty="0">
                <a:solidFill>
                  <a:schemeClr val="tx1"/>
                </a:solidFill>
                <a:effectLst/>
              </a:rPr>
              <a:t> (in Spanish) </a:t>
            </a:r>
            <a:r>
              <a:rPr lang="en-GB" sz="1800" b="0" dirty="0">
                <a:effectLst/>
                <a:latin typeface="Times New Roman" panose="02020603050405020304" pitchFamily="18" charset="0"/>
                <a:ea typeface="SimSun" panose="02010600030101010101" pitchFamily="2" charset="-122"/>
              </a:rPr>
              <a:t>.</a:t>
            </a:r>
            <a:endParaRPr lang="en-US" sz="1800" b="0" dirty="0">
              <a:effectLst/>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marL="0">
              <a:spcBef>
                <a:spcPts val="0"/>
              </a:spcBef>
              <a:spcAft>
                <a:spcPts val="0"/>
              </a:spcAft>
              <a:buFont typeface="Arial" panose="020B0604020202020204" pitchFamily="34" charset="0"/>
              <a:buChar char="•"/>
            </a:pPr>
            <a:r>
              <a:rPr lang="en-US" sz="1600" b="0" u="none" strike="noStrike" baseline="0" dirty="0">
                <a:solidFill>
                  <a:schemeClr val="tx1"/>
                </a:solidFill>
              </a:rPr>
              <a:t>Saudi Arabia – CITC -  </a:t>
            </a:r>
            <a:r>
              <a:rPr lang="en-US" sz="1600" b="0" dirty="0">
                <a:effectLst/>
                <a:ea typeface="Calibri" panose="020F0502020204030204" pitchFamily="34" charset="0"/>
              </a:rPr>
              <a:t>here is the consultation, 21/0074, we were watching out for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mentor:   </a:t>
            </a:r>
            <a:r>
              <a:rPr lang="en-US" sz="12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2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a:t>
            </a:r>
            <a:r>
              <a:rPr lang="en-US" sz="1200" dirty="0">
                <a:effectLst/>
                <a:latin typeface="Times New Roman" panose="02020603050405020304" pitchFamily="18" charset="0"/>
                <a:ea typeface="SimSun" panose="02010600030101010101" pitchFamily="2" charset="-122"/>
              </a:rPr>
              <a:t>to (</a:t>
            </a:r>
            <a:r>
              <a:rPr lang="en-US" sz="12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200" dirty="0">
                <a:effectLst/>
                <a:latin typeface="Times New Roman" panose="02020603050405020304" pitchFamily="18" charset="0"/>
                <a:ea typeface="SimSun" panose="02010600030101010101" pitchFamily="2" charset="-122"/>
              </a:rPr>
              <a:t>).</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200" dirty="0" err="1">
                <a:solidFill>
                  <a:schemeClr val="tx1"/>
                </a:solidFill>
                <a:effectLst/>
                <a:ea typeface="Calibri" panose="020F0502020204030204" pitchFamily="34" charset="0"/>
              </a:rPr>
              <a:t>WiFi</a:t>
            </a:r>
            <a:r>
              <a:rPr lang="en-US" sz="1200" dirty="0">
                <a:solidFill>
                  <a:schemeClr val="tx1"/>
                </a:solidFill>
                <a:effectLst/>
                <a:ea typeface="Calibri" panose="020F0502020204030204" pitchFamily="34" charset="0"/>
              </a:rPr>
              <a:t> - 6e), </a:t>
            </a:r>
            <a:r>
              <a:rPr lang="en-US" sz="1200" dirty="0" err="1">
                <a:solidFill>
                  <a:schemeClr val="tx1"/>
                </a:solidFill>
                <a:effectLst/>
                <a:ea typeface="Calibri" panose="020F0502020204030204" pitchFamily="34" charset="0"/>
              </a:rPr>
              <a:t>WiGig</a:t>
            </a:r>
            <a:r>
              <a:rPr lang="en-US" sz="1200" dirty="0">
                <a:solidFill>
                  <a:schemeClr val="tx1"/>
                </a:solidFill>
                <a:effectLst/>
                <a:ea typeface="Calibri" panose="020F0502020204030204" pitchFamily="34" charset="0"/>
              </a:rPr>
              <a:t> technology, virtual and augmented reality (VR / AR) and Internet of Things (IoT).</a:t>
            </a: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a:t>
            </a:r>
            <a:r>
              <a:rPr lang="en-US" sz="1800" b="1" dirty="0">
                <a:effectLst/>
                <a:ea typeface="Calibri" panose="020F0502020204030204" pitchFamily="34" charset="0"/>
              </a:rPr>
              <a:t>Comments due 16 Aug 21. </a:t>
            </a:r>
          </a:p>
          <a:p>
            <a:pPr lvl="1">
              <a:spcBef>
                <a:spcPts val="0"/>
              </a:spcBef>
              <a:spcAft>
                <a:spcPts val="0"/>
              </a:spcAft>
              <a:buFont typeface="Arial" panose="020B0604020202020204" pitchFamily="34" charset="0"/>
              <a:buChar char="•"/>
              <a:tabLst>
                <a:tab pos="457200" algn="l"/>
              </a:tabLst>
            </a:pPr>
            <a:r>
              <a:rPr lang="en-US" sz="1200" b="0" u="sng" dirty="0">
                <a:solidFill>
                  <a:srgbClr val="0000FF"/>
                </a:solidFill>
                <a:effectLst/>
                <a:ea typeface="Times New Roman" panose="02020603050405020304" pitchFamily="18" charset="0"/>
                <a:hlinkClick r:id="rId6"/>
              </a:rPr>
              <a:t>https://www.rabc-cccr.ca/ised-radio-standards-specifications-rss-248-issue-1-june-2021-draft-radio-local-area-network-rlan-devices-in-the-5925-7125-mhz-band/</a:t>
            </a:r>
            <a:r>
              <a:rPr lang="en-US" sz="1200" b="0" dirty="0">
                <a:effectLst/>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200" b="0" dirty="0">
                <a:effectLst/>
                <a:ea typeface="Times New Roman" panose="02020603050405020304" pitchFamily="18" charset="0"/>
                <a:hlinkClick r:id="rId7"/>
              </a:rPr>
              <a:t>https://mentor.ieee.org/802.18/dcn/21/18-21-0070-00-0000-canadian-6-ghz-consultation-rss-248.pdf</a:t>
            </a:r>
            <a:r>
              <a:rPr lang="en-US" sz="12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5448768"/>
          </a:xfrm>
        </p:spPr>
        <p:txBody>
          <a:bodyPr/>
          <a:lstStyle/>
          <a:p>
            <a:pPr marL="285750" indent="-285750">
              <a:spcBef>
                <a:spcPts val="0"/>
              </a:spcBef>
              <a:buFont typeface="Arial" panose="020B0604020202020204" pitchFamily="34" charset="0"/>
              <a:buChar char="•"/>
            </a:pPr>
            <a:endParaRPr lang="en-US" sz="1800" dirty="0">
              <a:solidFill>
                <a:schemeClr val="tx1"/>
              </a:solidFill>
              <a:ea typeface="Calibri" panose="020F0502020204030204" pitchFamily="34" charset="0"/>
            </a:endParaRPr>
          </a:p>
          <a:p>
            <a:pPr marL="285750" indent="-285750">
              <a:spcBef>
                <a:spcPts val="0"/>
              </a:spcBef>
              <a:buFont typeface="Arial" panose="020B0604020202020204" pitchFamily="34" charset="0"/>
              <a:buChar char="•"/>
            </a:pPr>
            <a:r>
              <a:rPr lang="en-US" sz="1800" b="0" dirty="0">
                <a:solidFill>
                  <a:schemeClr val="tx1"/>
                </a:solidFill>
                <a:ea typeface="Calibri" panose="020F0502020204030204" pitchFamily="34" charset="0"/>
              </a:rPr>
              <a:t>Depending on what we want to do with viewpoints, need to work with IEEE staff if sending to ITU-R. </a:t>
            </a:r>
            <a:r>
              <a:rPr lang="en-US"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to be filed by IEEE-USA or by individual companies. Not to be filed by IEEE-SA. </a:t>
            </a:r>
            <a:endParaRPr lang="en-US" sz="18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r>
              <a:rPr lang="en-US" sz="1800" dirty="0">
                <a:solidFill>
                  <a:schemeClr val="tx1"/>
                </a:solidFill>
                <a:ea typeface="Calibri" panose="020F0502020204030204" pitchFamily="34" charset="0"/>
              </a:rPr>
              <a:t> </a:t>
            </a:r>
          </a:p>
          <a:p>
            <a:pPr marL="285750" indent="-285750">
              <a:spcBef>
                <a:spcPts val="0"/>
              </a:spcBef>
              <a:buFont typeface="Arial" panose="020B0604020202020204" pitchFamily="34" charset="0"/>
              <a:buChar char="•"/>
            </a:pPr>
            <a:r>
              <a:rPr lang="en-US" sz="1800" dirty="0">
                <a:solidFill>
                  <a:schemeClr val="tx1"/>
                </a:solidFill>
                <a:effectLst/>
                <a:ea typeface="Calibri" panose="020F0502020204030204" pitchFamily="34" charset="0"/>
              </a:rPr>
              <a:t> </a:t>
            </a:r>
          </a:p>
          <a:p>
            <a:pPr marL="285750" indent="-285750">
              <a:spcBef>
                <a:spcPts val="0"/>
              </a:spcBef>
              <a:buFont typeface="Arial" panose="020B0604020202020204" pitchFamily="34" charset="0"/>
              <a:buChar char="•"/>
            </a:pPr>
            <a:r>
              <a:rPr lang="en-US" sz="1800" dirty="0">
                <a:solidFill>
                  <a:schemeClr val="tx1"/>
                </a:solidFill>
                <a:ea typeface="Calibri" panose="020F0502020204030204" pitchFamily="34" charset="0"/>
              </a:rPr>
              <a:t> </a:t>
            </a:r>
            <a:endParaRPr lang="en-US" sz="1800" dirty="0">
              <a:ea typeface="Calibri" panose="020F0502020204030204" pitchFamily="34" charset="0"/>
            </a:endParaRPr>
          </a:p>
          <a:p>
            <a:pPr marL="285750" indent="-285750">
              <a:spcBef>
                <a:spcPts val="0"/>
              </a:spcBef>
              <a:buFont typeface="Arial" panose="020B0604020202020204" pitchFamily="34" charset="0"/>
              <a:buChar char="•"/>
            </a:pPr>
            <a:endParaRPr lang="en-US" sz="1600" dirty="0">
              <a:effectLst/>
              <a:ea typeface="Calibri" panose="020F0502020204030204" pitchFamily="34" charset="0"/>
            </a:endParaRPr>
          </a:p>
          <a:p>
            <a:pPr marL="285750" indent="-285750">
              <a:spcBef>
                <a:spcPts val="0"/>
              </a:spcBef>
              <a:buFont typeface="Arial" panose="020B0604020202020204" pitchFamily="34" charset="0"/>
              <a:buChar char="•"/>
            </a:pPr>
            <a:endParaRPr lang="en-US" sz="1600" dirty="0">
              <a:ea typeface="Calibri" panose="020F0502020204030204" pitchFamily="34" charset="0"/>
            </a:endParaRPr>
          </a:p>
          <a:p>
            <a:pPr marL="285750" indent="-285750">
              <a:spcBef>
                <a:spcPts val="0"/>
              </a:spcBef>
              <a:buFont typeface="Arial" panose="020B0604020202020204" pitchFamily="34" charset="0"/>
              <a:buChar char="•"/>
            </a:pPr>
            <a:endParaRPr lang="en-US" sz="1600" dirty="0">
              <a:effectLst/>
              <a:ea typeface="Calibri" panose="020F0502020204030204" pitchFamily="34" charset="0"/>
            </a:endParaRPr>
          </a:p>
          <a:p>
            <a:pPr marL="285750" indent="-285750">
              <a:spcBef>
                <a:spcPts val="0"/>
              </a:spcBef>
              <a:buFont typeface="Arial" panose="020B0604020202020204" pitchFamily="34" charset="0"/>
              <a:buChar char="•"/>
            </a:pPr>
            <a:r>
              <a:rPr lang="en-US" sz="1400" dirty="0">
                <a:effectLst/>
                <a:ea typeface="Calibri" panose="020F0502020204030204" pitchFamily="34" charset="0"/>
              </a:rPr>
              <a:t>Standing by: ITU-R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4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400" dirty="0">
                <a:solidFill>
                  <a:schemeClr val="tx1"/>
                </a:solidFill>
              </a:rPr>
              <a:t>There next e-meeting is 03-12nov21</a:t>
            </a:r>
          </a:p>
          <a:p>
            <a:pPr marL="685800" lvl="1">
              <a:spcBef>
                <a:spcPts val="0"/>
              </a:spcBef>
              <a:buFont typeface="Arial" panose="020B0604020202020204" pitchFamily="34" charset="0"/>
              <a:buChar char="•"/>
            </a:pPr>
            <a:r>
              <a:rPr lang="en-US" sz="1400" dirty="0">
                <a:solidFill>
                  <a:schemeClr val="tx1"/>
                </a:solidFill>
              </a:rPr>
              <a:t>On Mentor:  </a:t>
            </a:r>
            <a:r>
              <a:rPr lang="en-US" sz="1400" dirty="0">
                <a:solidFill>
                  <a:schemeClr val="tx1"/>
                </a:solidFill>
                <a:hlinkClick r:id="rId3"/>
              </a:rPr>
              <a:t>https://mentor.ieee.org/802.18/dcn/21/18-21-0080-00-0000-request-for-information-itu-r-wp-1a.docx</a:t>
            </a:r>
            <a:r>
              <a:rPr lang="en-US" sz="140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Will also check .15 what they want to do and then need to compare .11 and .15 inputs. </a:t>
            </a:r>
          </a:p>
          <a:p>
            <a:pPr marL="0"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4"/>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a:p>
            <a:pPr lvl="1">
              <a:spcBef>
                <a:spcPts val="0"/>
              </a:spcBef>
              <a:buFont typeface="Arial" panose="020B0604020202020204" pitchFamily="34" charset="0"/>
              <a:buChar char="•"/>
            </a:pPr>
            <a:endParaRPr lang="en-US" sz="12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206179"/>
            <a:ext cx="10744200"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600" dirty="0">
                <a:solidFill>
                  <a:schemeClr val="tx1"/>
                </a:solidFill>
              </a:rPr>
              <a:t>  For miscellaneous links for ITU-R , SGs, WPs and calendars, </a:t>
            </a:r>
            <a:r>
              <a:rPr lang="en-US" sz="1600" dirty="0">
                <a:solidFill>
                  <a:schemeClr val="tx1"/>
                </a:solidFill>
                <a:hlinkClick r:id="" action="ppaction://noaction"/>
              </a:rPr>
              <a:t>see back up slides later. </a:t>
            </a:r>
            <a:endParaRPr lang="en-US" sz="16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rPr>
              <a:t>The Committee met with FCC on  AFC System approval process, e.g. with  lessons learned from TVWS and CBRS.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r>
              <a:rPr lang="en-US" sz="1600" dirty="0">
                <a:solidFill>
                  <a:srgbClr val="00B0F0"/>
                </a:solidFill>
                <a:ea typeface="Times New Roman" panose="02020603050405020304" pitchFamily="18" charset="0"/>
                <a:hlinkClick r:id="rId4"/>
              </a:rPr>
              <a:t>https://www.fcc.gov/ecfs/search/filings?proceedings_name=18-295&amp;sort=date_disseminated,DESC</a:t>
            </a:r>
            <a:r>
              <a:rPr lang="en-US" sz="1600" dirty="0">
                <a:solidFill>
                  <a:srgbClr val="00B0F0"/>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err="1">
                <a:solidFill>
                  <a:schemeClr val="tx1"/>
                </a:solidFill>
                <a:ea typeface="Times New Roman" panose="02020603050405020304" pitchFamily="18" charset="0"/>
              </a:rPr>
              <a:t>WInnForum</a:t>
            </a:r>
            <a:r>
              <a:rPr lang="en-US" sz="1600" dirty="0">
                <a:solidFill>
                  <a:schemeClr val="tx1"/>
                </a:solidFill>
                <a:ea typeface="Times New Roman" panose="02020603050405020304" pitchFamily="18" charset="0"/>
              </a:rPr>
              <a:t>- setting up a get-hub with a snapshot of a weekly and a daily ULS output for a week in June. This will allow companies testing for AFC data acquisition.   It is similar to CBRS.    (careful- big files).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USA    2021    </a:t>
            </a:r>
            <a:r>
              <a:rPr lang="en-US" sz="1200" dirty="0" err="1">
                <a:solidFill>
                  <a:schemeClr val="tx1"/>
                </a:solidFill>
                <a:ea typeface="Times New Roman" panose="02020603050405020304" pitchFamily="18" charset="0"/>
              </a:rPr>
              <a:t>github</a:t>
            </a:r>
            <a:r>
              <a:rPr lang="en-US" sz="1200" dirty="0">
                <a:solidFill>
                  <a:schemeClr val="tx1"/>
                </a:solidFill>
                <a:ea typeface="Times New Roman" panose="02020603050405020304" pitchFamily="18" charset="0"/>
              </a:rPr>
              <a:t>    Wireless Innovation Forum AFC This repository contains code for testing the compliance of Automated Frequency Coordinator (AFC) software.    </a:t>
            </a:r>
            <a:r>
              <a:rPr lang="en-US" sz="1200" dirty="0">
                <a:solidFill>
                  <a:schemeClr val="tx1"/>
                </a:solidFill>
                <a:ea typeface="Times New Roman" panose="02020603050405020304" pitchFamily="18" charset="0"/>
                <a:hlinkClick r:id="rId5"/>
              </a:rPr>
              <a:t>https://github.com/Wireless-Innovation-Forum/6-GHz-AFC</a:t>
            </a:r>
            <a:r>
              <a:rPr lang="en-US" sz="12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USA    2021    </a:t>
            </a:r>
            <a:r>
              <a:rPr lang="en-US" sz="1200" dirty="0" err="1">
                <a:solidFill>
                  <a:schemeClr val="tx1"/>
                </a:solidFill>
                <a:ea typeface="Times New Roman" panose="02020603050405020304" pitchFamily="18" charset="0"/>
              </a:rPr>
              <a:t>github</a:t>
            </a:r>
            <a:r>
              <a:rPr lang="en-US" sz="1200" dirty="0">
                <a:solidFill>
                  <a:schemeClr val="tx1"/>
                </a:solidFill>
                <a:ea typeface="Times New Roman" panose="02020603050405020304" pitchFamily="18" charset="0"/>
              </a:rPr>
              <a:t>    Wireless Innovation Forum AFC This repository contains data for testing the compliance of Automated Frequency Coordinator (AFC) software.    </a:t>
            </a:r>
            <a:r>
              <a:rPr lang="en-US" sz="1200" dirty="0">
                <a:solidFill>
                  <a:schemeClr val="tx1"/>
                </a:solidFill>
                <a:ea typeface="Times New Roman" panose="02020603050405020304" pitchFamily="18" charset="0"/>
                <a:hlinkClick r:id="rId6"/>
              </a:rPr>
              <a:t>https://github.com/Wireless-Innovation-Forum/6-GHz-Data</a:t>
            </a:r>
            <a:r>
              <a:rPr lang="en-US" sz="12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USA    2020    </a:t>
            </a:r>
            <a:r>
              <a:rPr lang="en-US" sz="1200" dirty="0" err="1">
                <a:solidFill>
                  <a:schemeClr val="tx1"/>
                </a:solidFill>
                <a:ea typeface="Times New Roman" panose="02020603050405020304" pitchFamily="18" charset="0"/>
              </a:rPr>
              <a:t>github</a:t>
            </a:r>
            <a:r>
              <a:rPr lang="en-US" sz="1200" dirty="0">
                <a:solidFill>
                  <a:schemeClr val="tx1"/>
                </a:solidFill>
                <a:ea typeface="Times New Roman" panose="02020603050405020304" pitchFamily="18" charset="0"/>
              </a:rPr>
              <a:t>    Wireless Innovation Forum SAS data - terrain, National Land Cover use, census data, can be used for 6 GHz AFC calculations    </a:t>
            </a:r>
            <a:r>
              <a:rPr lang="en-US" sz="1200" dirty="0">
                <a:solidFill>
                  <a:schemeClr val="tx1"/>
                </a:solidFill>
                <a:ea typeface="Times New Roman" panose="02020603050405020304" pitchFamily="18" charset="0"/>
                <a:hlinkClick r:id="rId7"/>
              </a:rPr>
              <a:t>https://github.com/Wireless-Innovation-Forum/SAS-Data</a:t>
            </a:r>
            <a:r>
              <a:rPr lang="en-US" sz="12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USA    2020    </a:t>
            </a:r>
            <a:r>
              <a:rPr lang="en-US" sz="1200" dirty="0" err="1">
                <a:solidFill>
                  <a:schemeClr val="tx1"/>
                </a:solidFill>
                <a:ea typeface="Times New Roman" panose="02020603050405020304" pitchFamily="18" charset="0"/>
              </a:rPr>
              <a:t>github</a:t>
            </a:r>
            <a:r>
              <a:rPr lang="en-US" sz="1200" dirty="0">
                <a:solidFill>
                  <a:schemeClr val="tx1"/>
                </a:solidFill>
                <a:ea typeface="Times New Roman" panose="02020603050405020304" pitchFamily="18" charset="0"/>
              </a:rPr>
              <a:t>    Wireless Innovation Forum Spectrum Access System - CBRS bands    </a:t>
            </a:r>
            <a:r>
              <a:rPr lang="en-US" sz="1200" dirty="0">
                <a:solidFill>
                  <a:schemeClr val="tx1"/>
                </a:solidFill>
                <a:ea typeface="Times New Roman" panose="02020603050405020304" pitchFamily="18" charset="0"/>
                <a:hlinkClick r:id="rId8"/>
              </a:rPr>
              <a:t>https://github.com/Wireless-Innovation-Forum/Spectrum-Access-System</a:t>
            </a:r>
            <a:r>
              <a:rPr lang="en-US" sz="1200" dirty="0">
                <a:solidFill>
                  <a:schemeClr val="tx1"/>
                </a:solidFill>
                <a:ea typeface="Times New Roman" panose="02020603050405020304" pitchFamily="18" charset="0"/>
              </a:rPr>
              <a:t> </a:t>
            </a: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9"/>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dirty="0">
                <a:solidFill>
                  <a:schemeClr val="tx1"/>
                </a:solidFill>
              </a:rPr>
              <a:t>nothing was shared.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820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  currently: </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b="0"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endParaRPr lang="en-US" sz="2200" b="1"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22June ad hoc:  some updates to the spreadsheet: </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  	</a:t>
            </a:r>
            <a:r>
              <a:rPr lang="en-US" sz="1400" dirty="0">
                <a:solidFill>
                  <a:srgbClr val="333333"/>
                </a:solidFill>
                <a:cs typeface="+mn-cs"/>
              </a:rPr>
              <a:t>PHY Amendment (Date of Initial Approval)</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r>
              <a:rPr lang="en-US" sz="1400" dirty="0">
                <a:solidFill>
                  <a:srgbClr val="333333"/>
                </a:solidFill>
                <a:cs typeface="+mn-cs"/>
              </a:rPr>
              <a:t>Clause Number in the Current Standard</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		</a:t>
            </a:r>
            <a:r>
              <a:rPr lang="en-GB" sz="1400" dirty="0">
                <a:solidFill>
                  <a:srgbClr val="333333"/>
                </a:solidFill>
                <a:cs typeface="+mn-cs"/>
              </a:rPr>
              <a:t>Project, Approved, Published, Integrated</a:t>
            </a:r>
          </a:p>
          <a:p>
            <a:pPr lvl="2" indent="-342900">
              <a:spcBef>
                <a:spcPts val="0"/>
              </a:spcBef>
              <a:buSzPts val="1000"/>
              <a:buFont typeface="Symbol" panose="05050102010706020507" pitchFamily="18" charset="2"/>
              <a:buChar char=""/>
              <a:tabLst>
                <a:tab pos="457200" algn="l"/>
              </a:tabLst>
            </a:pPr>
            <a:r>
              <a:rPr lang="en-GB" sz="1400" dirty="0">
                <a:solidFill>
                  <a:srgbClr val="333333"/>
                </a:solidFill>
                <a:cs typeface="+mn-cs"/>
              </a:rPr>
              <a:t>Set an initial trigger point, 30 days after a Standard Boards meeting, for maintenance/update of the table. </a:t>
            </a:r>
            <a:endParaRPr lang="en-US" sz="1400" dirty="0">
              <a:solidFill>
                <a:srgbClr val="333333"/>
              </a:solidFill>
              <a:cs typeface="+mn-cs"/>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frequency range to tie the Standards-Frequency-Ranges to the Freq-Ranges-Other-Info worksheets.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Both worksheets can be sorted by any column  and can have .Applications as column A on the Other worksheet.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setting the effort up for after we find all the frequency ranges in  the standard’s today. </a:t>
            </a:r>
          </a:p>
          <a:p>
            <a:pPr marL="1085850" lvl="2">
              <a:spcBef>
                <a:spcPts val="0"/>
              </a:spcBef>
              <a:spcAft>
                <a:spcPts val="0"/>
              </a:spcAft>
              <a:buFont typeface="Arial" panose="020B0604020202020204" pitchFamily="34" charset="0"/>
              <a:buChar char="•"/>
            </a:pPr>
            <a:r>
              <a:rPr lang="en-US" sz="1400" dirty="0">
                <a:effectLst/>
                <a:ea typeface="SimSun" panose="02010600030101010101" pitchFamily="2" charset="-122"/>
              </a:rPr>
              <a:t>Rev06 of spreadsheet will be out soon with above and will integrate the frequency ranges from the .11 draft workbook. (18-21-64r02) </a:t>
            </a: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FCC NPRM on 60GHz coming:  </a:t>
            </a:r>
            <a:r>
              <a:rPr lang="en-US" sz="1600" b="0" dirty="0">
                <a:ea typeface="Calibri" panose="020F0502020204030204" pitchFamily="34" charset="0"/>
              </a:rPr>
              <a:t>T</a:t>
            </a:r>
            <a:r>
              <a:rPr lang="en-US" sz="1600" b="0" dirty="0">
                <a:effectLst/>
                <a:ea typeface="Calibri" panose="020F0502020204030204" pitchFamily="34" charset="0"/>
              </a:rPr>
              <a:t>he FCC tentative agenda for the July open meeting </a:t>
            </a:r>
            <a:r>
              <a:rPr lang="en-US" sz="1600" b="0" dirty="0">
                <a:ea typeface="Calibri" panose="020F0502020204030204" pitchFamily="34" charset="0"/>
              </a:rPr>
              <a:t>has an </a:t>
            </a:r>
            <a:r>
              <a:rPr lang="en-US" sz="1600" b="0" dirty="0">
                <a:effectLst/>
                <a:ea typeface="Calibri" panose="020F0502020204030204" pitchFamily="34" charset="0"/>
              </a:rPr>
              <a:t> NPRM on 60 GHz, see the Radar Sensing Technology in the list on:   </a:t>
            </a:r>
            <a:r>
              <a:rPr lang="en-US" sz="1400" b="0" u="sng" dirty="0">
                <a:solidFill>
                  <a:srgbClr val="0000FF"/>
                </a:solidFill>
                <a:effectLst/>
                <a:ea typeface="Calibri" panose="020F0502020204030204" pitchFamily="34" charset="0"/>
                <a:hlinkClick r:id="rId3"/>
              </a:rPr>
              <a:t>https://www.fcc.gov/document/fcc-announces-tentative-agenda-july-open-meeting-8</a:t>
            </a:r>
            <a:endParaRPr lang="en-US" sz="1000" b="0" dirty="0">
              <a:effectLst/>
              <a:ea typeface="Calibri" panose="020F0502020204030204" pitchFamily="34" charset="0"/>
            </a:endParaRPr>
          </a:p>
          <a:p>
            <a:pPr marL="0" marR="0" indent="0">
              <a:spcBef>
                <a:spcPts val="0"/>
              </a:spcBef>
              <a:spcAft>
                <a:spcPts val="0"/>
              </a:spcAft>
            </a:pP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rPr>
              <a:t>Notice of Proposed Rulemaking – ET Docket No. 21-264</a:t>
            </a:r>
            <a:r>
              <a:rPr lang="en-US" sz="1600" dirty="0">
                <a:ea typeface="Calibri" panose="020F0502020204030204" pitchFamily="34" charset="0"/>
              </a:rPr>
              <a:t> </a:t>
            </a:r>
            <a:r>
              <a:rPr lang="en-US" sz="1600" b="0" u="sng" dirty="0">
                <a:solidFill>
                  <a:srgbClr val="0000FF"/>
                </a:solidFill>
                <a:effectLst/>
                <a:ea typeface="Calibri" panose="020F0502020204030204" pitchFamily="34" charset="0"/>
                <a:hlinkClick r:id="rId4"/>
              </a:rPr>
              <a:t>https://docs.fcc.gov/public/attachments/DOC-373482A1.pdf</a:t>
            </a:r>
            <a:endParaRPr lang="en-US" sz="1600"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6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r>
              <a:rPr lang="en-US" sz="1400" b="0" u="sng" dirty="0">
                <a:solidFill>
                  <a:srgbClr val="000000"/>
                </a:solidFill>
                <a:effectLst/>
                <a:ea typeface="Calibri" panose="020F0502020204030204" pitchFamily="34" charset="0"/>
              </a:rPr>
              <a:t>Background</a:t>
            </a:r>
            <a:r>
              <a:rPr lang="en-US" sz="14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400" dirty="0">
                <a:solidFill>
                  <a:srgbClr val="000000"/>
                </a:solidFill>
                <a:effectLst/>
                <a:ea typeface="Calibri" panose="020F0502020204030204" pitchFamily="34" charset="0"/>
              </a:rPr>
              <a:t>the 57-71 GHz band. </a:t>
            </a:r>
            <a:r>
              <a:rPr lang="en-US" sz="1400" b="0" dirty="0">
                <a:solidFill>
                  <a:srgbClr val="000000"/>
                </a:solidFill>
                <a:effectLst/>
                <a:ea typeface="Calibri" panose="020F0502020204030204" pitchFamily="34" charset="0"/>
              </a:rPr>
              <a:t>Unlicensed devices that operate here generally include indoor/outdoor communication devices such as </a:t>
            </a:r>
            <a:r>
              <a:rPr lang="en-US" sz="1400" b="0" dirty="0" err="1">
                <a:solidFill>
                  <a:srgbClr val="000000"/>
                </a:solidFill>
                <a:effectLst/>
                <a:ea typeface="Calibri" panose="020F0502020204030204" pitchFamily="34" charset="0"/>
              </a:rPr>
              <a:t>WiGig</a:t>
            </a:r>
            <a:r>
              <a:rPr lang="en-US" sz="14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a:spcBef>
                <a:spcPts val="0"/>
              </a:spcBef>
              <a:spcAft>
                <a:spcPts val="0"/>
              </a:spcAft>
              <a:buFont typeface="Arial" panose="020B0604020202020204" pitchFamily="34" charset="0"/>
              <a:buChar char="•"/>
            </a:pPr>
            <a:r>
              <a:rPr lang="en-US" sz="1400" b="0" dirty="0">
                <a:effectLst/>
                <a:latin typeface="Consolas" panose="020B0609020204030204" pitchFamily="49" charset="0"/>
                <a:ea typeface="Calibri" panose="020F0502020204030204" pitchFamily="34" charset="0"/>
              </a:rPr>
              <a:t> </a:t>
            </a:r>
            <a:endParaRPr lang="en-US" sz="16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Will monitor un</a:t>
            </a:r>
            <a:r>
              <a:rPr lang="en-US" sz="1600" b="0" dirty="0">
                <a:solidFill>
                  <a:srgbClr val="191919"/>
                </a:solidFill>
                <a:ea typeface="Calibri" panose="020F0502020204030204" pitchFamily="34" charset="0"/>
              </a:rPr>
              <a:t>til the July open meeting, though if anyone wants us to consider comments, please send some text along to get started. </a:t>
            </a:r>
            <a:r>
              <a:rPr lang="en-US" sz="1600" dirty="0">
                <a:solidFill>
                  <a:srgbClr val="191919"/>
                </a:solidFill>
                <a:effectLst/>
                <a:ea typeface="Calibri" panose="020F0502020204030204" pitchFamily="34" charset="0"/>
              </a:rPr>
              <a:t> </a:t>
            </a:r>
            <a:endParaRPr lang="en-US" sz="140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1800" dirty="0">
                <a:ea typeface="Calibri" panose="020F0502020204030204" pitchFamily="34" charset="0"/>
              </a:rPr>
              <a:t>FCC NPRM </a:t>
            </a:r>
            <a:r>
              <a:rPr lang="en-US" sz="1800" b="1" dirty="0">
                <a:solidFill>
                  <a:srgbClr val="333333"/>
                </a:solidFill>
                <a:effectLst/>
                <a:ea typeface="Times New Roman" panose="02020603050405020304" pitchFamily="18" charset="0"/>
              </a:rPr>
              <a:t>for Wireless Microphones: </a:t>
            </a:r>
            <a:r>
              <a:rPr lang="en-US" sz="1800" b="1" dirty="0">
                <a:solidFill>
                  <a:srgbClr val="4C4C4C"/>
                </a:solidFill>
                <a:effectLst/>
                <a:ea typeface="Times New Roman" panose="02020603050405020304" pitchFamily="18" charset="0"/>
              </a:rPr>
              <a:t>TV Bands, 600 MHz Guard Band, 600 MHz Duplex Gap, and the 941.5-944 MHz, 944-952 MHz, 952.850-956.250 MHz, 956.45-959.85 MHz, </a:t>
            </a:r>
            <a:r>
              <a:rPr lang="en-US" sz="1800" dirty="0">
                <a:solidFill>
                  <a:srgbClr val="4C4C4C"/>
                </a:solidFill>
                <a:effectLst/>
                <a:ea typeface="Times New Roman" panose="02020603050405020304" pitchFamily="18" charset="0"/>
              </a:rPr>
              <a:t>1435-1525 MHz</a:t>
            </a:r>
            <a:r>
              <a:rPr lang="en-US" sz="1800" b="0" dirty="0">
                <a:solidFill>
                  <a:srgbClr val="4C4C4C"/>
                </a:solidFill>
                <a:effectLst/>
                <a:ea typeface="Times New Roman" panose="02020603050405020304" pitchFamily="18" charset="0"/>
              </a:rPr>
              <a:t>, </a:t>
            </a:r>
            <a:r>
              <a:rPr lang="en-US" sz="1800" b="1" dirty="0">
                <a:solidFill>
                  <a:srgbClr val="4C4C4C"/>
                </a:solidFill>
                <a:effectLst/>
                <a:ea typeface="Times New Roman" panose="02020603050405020304" pitchFamily="18" charset="0"/>
              </a:rPr>
              <a:t>6875-6900 MHz and 7100-7125 MHz Bands</a:t>
            </a:r>
          </a:p>
          <a:p>
            <a:pPr marL="638175" lvl="1">
              <a:spcBef>
                <a:spcPts val="0"/>
              </a:spcBef>
              <a:spcAft>
                <a:spcPts val="0"/>
              </a:spcAft>
              <a:buFont typeface="Arial" panose="020B0604020202020204" pitchFamily="34" charset="0"/>
              <a:buChar char="•"/>
            </a:pPr>
            <a:r>
              <a:rPr lang="en-US" sz="1400" b="1" i="0" u="none" strike="noStrike" kern="1200" dirty="0">
                <a:solidFill>
                  <a:srgbClr val="000000"/>
                </a:solidFill>
                <a:effectLst/>
                <a:ea typeface="Times New Roman" panose="02020603050405020304" pitchFamily="18" charset="0"/>
              </a:rPr>
              <a:t>FR Document:</a:t>
            </a:r>
            <a:r>
              <a:rPr lang="en-US" sz="1400" b="0" i="0" u="none" strike="noStrike" kern="1200" dirty="0">
                <a:solidFill>
                  <a:srgbClr val="000000"/>
                </a:solidFill>
                <a:effectLst/>
                <a:ea typeface="Times New Roman" panose="02020603050405020304" pitchFamily="18" charset="0"/>
              </a:rPr>
              <a:t> </a:t>
            </a:r>
            <a:r>
              <a:rPr lang="en-US" sz="1400" b="0" i="0" u="sng" strike="noStrike" kern="1200" dirty="0">
                <a:solidFill>
                  <a:srgbClr val="3071A9"/>
                </a:solidFill>
                <a:effectLst/>
                <a:ea typeface="Times New Roman" panose="02020603050405020304" pitchFamily="18" charset="0"/>
                <a:hlinkClick r:id="rId3"/>
              </a:rPr>
              <a:t>2021-10716</a:t>
            </a:r>
            <a:r>
              <a:rPr lang="en-US" sz="1400" b="0" kern="1200" dirty="0">
                <a:ea typeface="Times New Roman" panose="02020603050405020304" pitchFamily="18" charset="0"/>
              </a:rPr>
              <a:t>; </a:t>
            </a:r>
            <a:r>
              <a:rPr lang="en-US" sz="1400" b="1" i="0" u="none" strike="noStrike" kern="1200" dirty="0">
                <a:solidFill>
                  <a:srgbClr val="000000"/>
                </a:solidFill>
                <a:effectLst/>
                <a:ea typeface="Times New Roman" panose="02020603050405020304" pitchFamily="18" charset="0"/>
              </a:rPr>
              <a:t>Citation:</a:t>
            </a:r>
            <a:r>
              <a:rPr lang="en-US" sz="1400" b="0" i="0" u="none" strike="noStrike" kern="1200" dirty="0">
                <a:solidFill>
                  <a:srgbClr val="000000"/>
                </a:solidFill>
                <a:effectLst/>
                <a:ea typeface="Times New Roman" panose="02020603050405020304" pitchFamily="18" charset="0"/>
              </a:rPr>
              <a:t> 86 FR 35046; </a:t>
            </a:r>
            <a:r>
              <a:rPr lang="en-US" sz="1400" b="0" i="0" u="sng" strike="noStrike" kern="1200" dirty="0">
                <a:solidFill>
                  <a:srgbClr val="3071A9"/>
                </a:solidFill>
                <a:effectLst/>
                <a:ea typeface="Times New Roman" panose="02020603050405020304" pitchFamily="18" charset="0"/>
                <a:hlinkClick r:id="rId4"/>
              </a:rPr>
              <a:t>PDF</a:t>
            </a:r>
            <a:r>
              <a:rPr lang="en-US" sz="1400" b="1" i="0" u="none" strike="noStrike" kern="1200" dirty="0">
                <a:solidFill>
                  <a:srgbClr val="00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Pages 35046-35058 </a:t>
            </a:r>
            <a:r>
              <a:rPr lang="en-US" sz="1400" b="0" i="1" u="none" strike="noStrike" kern="1200" dirty="0">
                <a:solidFill>
                  <a:srgbClr val="000000"/>
                </a:solidFill>
                <a:effectLst/>
                <a:ea typeface="Times New Roman" panose="02020603050405020304" pitchFamily="18" charset="0"/>
              </a:rPr>
              <a:t>(13 pages); </a:t>
            </a:r>
            <a:r>
              <a:rPr lang="en-US" sz="1400" b="0" i="0" u="sng" strike="noStrike" kern="1200" dirty="0">
                <a:solidFill>
                  <a:srgbClr val="3071A9"/>
                </a:solidFill>
                <a:effectLst/>
                <a:ea typeface="Times New Roman" panose="02020603050405020304" pitchFamily="18" charset="0"/>
                <a:hlinkClick r:id="rId5"/>
              </a:rPr>
              <a:t>Permalink</a:t>
            </a:r>
            <a:r>
              <a:rPr lang="en-US" sz="1400" b="1" i="0" u="none" strike="noStrike" kern="1200" dirty="0">
                <a:solidFill>
                  <a:srgbClr val="000000"/>
                </a:solidFill>
                <a:effectLst/>
                <a:ea typeface="Times New Roman" panose="02020603050405020304" pitchFamily="18" charset="0"/>
              </a:rPr>
              <a:t> </a:t>
            </a:r>
            <a:endParaRPr lang="en-US" sz="1400" b="0" dirty="0"/>
          </a:p>
          <a:p>
            <a:pPr marL="238125">
              <a:spcBef>
                <a:spcPts val="0"/>
              </a:spcBef>
              <a:spcAft>
                <a:spcPts val="0"/>
              </a:spcAft>
              <a:buFont typeface="Arial" panose="020B0604020202020204" pitchFamily="34" charset="0"/>
              <a:buChar char="•"/>
            </a:pPr>
            <a:r>
              <a:rPr lang="en-US" sz="1800" b="0" dirty="0">
                <a:solidFill>
                  <a:srgbClr val="333333"/>
                </a:solidFill>
              </a:rPr>
              <a:t>Comments are due </a:t>
            </a:r>
            <a:r>
              <a:rPr lang="en-US" sz="1800" dirty="0">
                <a:solidFill>
                  <a:srgbClr val="333333"/>
                </a:solidFill>
              </a:rPr>
              <a:t>August 2, 2021. </a:t>
            </a:r>
            <a:r>
              <a:rPr lang="en-US" sz="1800" b="0" dirty="0">
                <a:solidFill>
                  <a:srgbClr val="333333"/>
                </a:solidFill>
              </a:rPr>
              <a:t>Reply comments are due August 30, 2021.</a:t>
            </a:r>
            <a:endParaRPr lang="en-US" sz="1800" dirty="0">
              <a:ea typeface="Calibri" panose="020F0502020204030204" pitchFamily="34" charset="0"/>
            </a:endParaRPr>
          </a:p>
          <a:p>
            <a:pPr marL="238125" marR="0">
              <a:spcBef>
                <a:spcPts val="0"/>
              </a:spcBef>
              <a:spcAft>
                <a:spcPts val="0"/>
              </a:spcAft>
              <a:buFont typeface="Arial" panose="020B0604020202020204" pitchFamily="34" charset="0"/>
              <a:buChar char="•"/>
            </a:pPr>
            <a:endParaRPr lang="en-US" sz="1800" b="1" i="0" u="none" strike="noStrike" kern="1200" dirty="0">
              <a:solidFill>
                <a:srgbClr val="000000"/>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i="0" u="none" strike="noStrike" kern="1200" dirty="0">
                <a:solidFill>
                  <a:srgbClr val="000000"/>
                </a:solidFill>
                <a:effectLst/>
                <a:ea typeface="Times New Roman" panose="02020603050405020304" pitchFamily="18" charset="0"/>
              </a:rPr>
              <a:t>Abstract: </a:t>
            </a:r>
            <a:r>
              <a:rPr lang="en-US" sz="1800" b="0" i="0" dirty="0">
                <a:solidFill>
                  <a:srgbClr val="333333"/>
                </a:solidFill>
                <a:effectLst/>
              </a:rPr>
              <a:t>In this document, the Commission aims to enhance the spectral efficiency of wireless microphones by permitting a recently developed type of wireless microphone system, termed herein as a Wireless Multi-Channel Audio System (WMAS), to operate in certain frequency bands. This emerging technology would enable more wireless microphones to operate in the spectrum available for wireless microphone operations, and thus advances an important Commission goal of promoting efficient spectrum use. The Commission proposes to revise the applicable technical rules for operation of low-power auxiliary station (LPAS) devices to permit WMAS to operate in the broadcast television (TV) bands and other LPAS frequency bands on a licensed basis. The Commission also proposes to update the existing LPAS and wireless microphone rules to reflect the end of the post-Incentive auction transition period and update references to international wireless microphone standards.</a:t>
            </a:r>
          </a:p>
          <a:p>
            <a:pPr marL="0" fontAlgn="ctr">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0" fontAlgn="ctr">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If </a:t>
            </a:r>
            <a:r>
              <a:rPr lang="en-US" sz="1600" b="0" dirty="0">
                <a:solidFill>
                  <a:srgbClr val="191919"/>
                </a:solidFill>
                <a:ea typeface="Calibri" panose="020F0502020204030204" pitchFamily="34" charset="0"/>
              </a:rPr>
              <a:t>anyone wants us to consider comments, please send some text along to get started, we would need to approve by 15july. </a:t>
            </a:r>
            <a:endParaRPr lang="en-US" sz="1400" dirty="0">
              <a:ea typeface="Calibri" panose="020F0502020204030204" pitchFamily="34" charset="0"/>
            </a:endParaRPr>
          </a:p>
          <a:p>
            <a:pPr marL="0" fontAlgn="ctr">
              <a:spcBef>
                <a:spcPts val="0"/>
              </a:spcBef>
              <a:spcAft>
                <a:spcPts val="0"/>
              </a:spcAft>
              <a:buFont typeface="Arial" panose="020B0604020202020204" pitchFamily="34" charset="0"/>
              <a:buChar char="•"/>
            </a:pPr>
            <a:endParaRPr lang="en-US" sz="1600" b="0" dirty="0">
              <a:solidFill>
                <a:srgbClr val="333333"/>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88980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400" dirty="0">
                <a:effectLst/>
              </a:rPr>
              <a:t>Abstract:  </a:t>
            </a:r>
            <a:r>
              <a:rPr lang="en-US" sz="14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400" b="1" i="0" dirty="0">
                <a:solidFill>
                  <a:srgbClr val="333333"/>
                </a:solidFill>
                <a:effectLst/>
              </a:rPr>
              <a:t>and 5650-5925 MHz bands. </a:t>
            </a:r>
            <a:r>
              <a:rPr lang="en-US" sz="14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4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2000" b="0" dirty="0">
                <a:solidFill>
                  <a:srgbClr val="333333"/>
                </a:solidFill>
                <a:ea typeface="Times New Roman" panose="02020603050405020304" pitchFamily="18" charset="0"/>
              </a:rPr>
              <a:t>Was going to drop, though, fyi: </a:t>
            </a:r>
          </a:p>
          <a:p>
            <a:pPr marL="466725" lvl="1">
              <a:spcBef>
                <a:spcPts val="0"/>
              </a:spcBef>
              <a:spcAft>
                <a:spcPts val="0"/>
              </a:spcAft>
              <a:buFont typeface="Arial" panose="020B0604020202020204" pitchFamily="34" charset="0"/>
              <a:buChar char="•"/>
            </a:pPr>
            <a:r>
              <a:rPr lang="en-US" b="1" dirty="0">
                <a:solidFill>
                  <a:srgbClr val="191919"/>
                </a:solidFill>
                <a:effectLst/>
                <a:latin typeface="Arial" panose="020B0604020202020204" pitchFamily="34" charset="0"/>
                <a:ea typeface="Times New Roman" panose="02020603050405020304" pitchFamily="18" charset="0"/>
              </a:rPr>
              <a:t>FCC Rules </a:t>
            </a:r>
            <a:r>
              <a:rPr lang="en-US" b="1" dirty="0">
                <a:solidFill>
                  <a:srgbClr val="333333"/>
                </a:solidFill>
                <a:effectLst/>
                <a:latin typeface="Arial" panose="020B0604020202020204" pitchFamily="34" charset="0"/>
                <a:ea typeface="Times New Roman" panose="02020603050405020304" pitchFamily="18" charset="0"/>
              </a:rPr>
              <a:t>Allocation of Spectrum for Non-Federal Space Launch Operations</a:t>
            </a:r>
          </a:p>
          <a:p>
            <a:pPr marL="495300" lvl="1">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6"/>
              </a:rPr>
              <a:t>2021-13685</a:t>
            </a:r>
            <a:r>
              <a:rPr lang="en-US" sz="1400" b="0" u="sng" dirty="0">
                <a:solidFill>
                  <a:srgbClr val="000000"/>
                </a:solidFill>
                <a:effectLst/>
                <a:ea typeface="Times New Roman" panose="02020603050405020304" pitchFamily="18" charset="0"/>
              </a:rPr>
              <a:t>; </a:t>
            </a:r>
            <a:r>
              <a:rPr lang="en-US" sz="1400" b="0" dirty="0">
                <a:solidFill>
                  <a:srgbClr val="000000"/>
                </a:solidFill>
                <a:effectLst/>
                <a:ea typeface="Times New Roman" panose="02020603050405020304" pitchFamily="18" charset="0"/>
              </a:rPr>
              <a:t>Citation: 86 FR 33902; </a:t>
            </a:r>
            <a:r>
              <a:rPr lang="en-US" sz="1400" b="0" u="sng" dirty="0">
                <a:solidFill>
                  <a:srgbClr val="3071A9"/>
                </a:solidFill>
                <a:effectLst/>
                <a:ea typeface="Times New Roman" panose="02020603050405020304" pitchFamily="18" charset="0"/>
                <a:hlinkClick r:id="rId7"/>
              </a:rPr>
              <a:t>PDF</a:t>
            </a:r>
            <a:r>
              <a:rPr lang="en-US" sz="1400" b="0" dirty="0">
                <a:solidFill>
                  <a:srgbClr val="000000"/>
                </a:solidFill>
                <a:effectLst/>
                <a:ea typeface="Times New Roman" panose="02020603050405020304" pitchFamily="18" charset="0"/>
              </a:rPr>
              <a:t> Pages 33902-33910 </a:t>
            </a:r>
            <a:r>
              <a:rPr lang="en-US" sz="1400" b="0" i="1" dirty="0">
                <a:solidFill>
                  <a:srgbClr val="000000"/>
                </a:solidFill>
                <a:effectLst/>
                <a:ea typeface="Times New Roman" panose="02020603050405020304" pitchFamily="18" charset="0"/>
              </a:rPr>
              <a:t>(9 pages); </a:t>
            </a:r>
            <a:r>
              <a:rPr lang="en-US" sz="1400" b="0" u="sng" dirty="0">
                <a:solidFill>
                  <a:srgbClr val="3071A9"/>
                </a:solidFill>
                <a:effectLst/>
                <a:ea typeface="Times New Roman" panose="02020603050405020304" pitchFamily="18" charset="0"/>
                <a:hlinkClick r:id="rId8"/>
              </a:rPr>
              <a:t>Permalink</a:t>
            </a:r>
            <a:r>
              <a:rPr lang="en-US" sz="1400" b="0" dirty="0">
                <a:solidFill>
                  <a:srgbClr val="000000"/>
                </a:solidFill>
                <a:effectLst/>
                <a:ea typeface="Times New Roman" panose="02020603050405020304" pitchFamily="18" charset="0"/>
              </a:rPr>
              <a:t> </a:t>
            </a:r>
            <a:endParaRPr lang="en-US" sz="1400" b="0" dirty="0">
              <a:ea typeface="Times New Roman" panose="02020603050405020304" pitchFamily="18" charset="0"/>
            </a:endParaRPr>
          </a:p>
          <a:p>
            <a:pPr marL="495300" lvl="1">
              <a:spcBef>
                <a:spcPts val="0"/>
              </a:spcBef>
              <a:spcAft>
                <a:spcPts val="0"/>
              </a:spcAft>
              <a:buFont typeface="Arial" panose="020B0604020202020204" pitchFamily="34" charset="0"/>
              <a:buChar char="•"/>
            </a:pPr>
            <a:r>
              <a:rPr lang="en-US" sz="1400" b="0" dirty="0">
                <a:solidFill>
                  <a:srgbClr val="000000"/>
                </a:solidFill>
                <a:effectLst/>
                <a:ea typeface="Times New Roman" panose="02020603050405020304" pitchFamily="18" charset="0"/>
              </a:rPr>
              <a:t>Abstract: 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Specifically, in the Report and Order, the Commission allocates the </a:t>
            </a:r>
            <a:r>
              <a:rPr lang="en-US" sz="1400" b="1" dirty="0">
                <a:solidFill>
                  <a:srgbClr val="000000"/>
                </a:solidFill>
                <a:effectLst/>
                <a:ea typeface="Times New Roman" panose="02020603050405020304" pitchFamily="18" charset="0"/>
              </a:rPr>
              <a:t>2200-2290 MHz </a:t>
            </a:r>
            <a:r>
              <a:rPr lang="en-US" sz="1400" b="0" dirty="0">
                <a:solidFill>
                  <a:srgbClr val="000000"/>
                </a:solidFill>
                <a:effectLst/>
                <a:ea typeface="Times New Roman" panose="02020603050405020304" pitchFamily="18" charset="0"/>
              </a:rPr>
              <a:t>band for space operations on a secondary basis to permit non-federal use in specific portions of this... </a:t>
            </a:r>
            <a:endParaRPr lang="en-US" sz="1400" b="0" dirty="0">
              <a:effectLst/>
              <a:ea typeface="Calibri" panose="020F0502020204030204" pitchFamily="34"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49384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 </a:t>
            </a:r>
            <a:r>
              <a:rPr lang="en-US" sz="1200" kern="1600" dirty="0" err="1"/>
              <a:t>oes</a:t>
            </a:r>
            <a:r>
              <a:rPr lang="en-US" sz="1200" kern="1600" dirty="0"/>
              <a:t>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01jul21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chair – add link to OJEU and upload to mentor the decision</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chair – plenary agenda add 1) review affiliation on voters list (.18 web site) and let VC know if changes are needed.  2) reminder registration fee is required for the plenary.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6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indent="0">
              <a:spcBef>
                <a:spcPts val="0"/>
              </a:spcBef>
              <a:spcAft>
                <a:spcPts val="0"/>
              </a:spcAft>
            </a:pPr>
            <a:endParaRPr lang="en-US" sz="1800" dirty="0">
              <a:solidFill>
                <a:schemeClr val="tx1"/>
              </a:solidFill>
            </a:endParaRPr>
          </a:p>
          <a:p>
            <a:pPr marL="114300" lvl="1" indent="0">
              <a:spcBef>
                <a:spcPts val="0"/>
              </a:spcBef>
              <a:spcAft>
                <a:spcPts val="0"/>
              </a:spcAft>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01jul21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_12__ and voters on-line: __11__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08July –</a:t>
            </a:r>
            <a:r>
              <a:rPr lang="en-US" sz="1800" i="1" u="sng" dirty="0"/>
              <a:t>15:00–&lt;15:55</a:t>
            </a:r>
            <a:r>
              <a:rPr lang="en-US" sz="1800" dirty="0"/>
              <a:t> et  		       (</a:t>
            </a:r>
            <a:r>
              <a:rPr lang="en-US" sz="1600" dirty="0"/>
              <a:t>note:  29jul21– </a:t>
            </a:r>
            <a:r>
              <a:rPr lang="en-US" sz="1600" dirty="0">
                <a:highlight>
                  <a:srgbClr val="FFFF00"/>
                </a:highlight>
              </a:rPr>
              <a:t>tbd)</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15:29et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01jul21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01jul21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01jul21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01jul21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Mexico</a:t>
            </a:r>
          </a:p>
          <a:p>
            <a:pPr lvl="1">
              <a:spcBef>
                <a:spcPts val="0"/>
              </a:spcBef>
              <a:buFont typeface="Arial" panose="020B0604020202020204" pitchFamily="34" charset="0"/>
              <a:buChar char="•"/>
            </a:pPr>
            <a:r>
              <a:rPr lang="en-US" altLang="en-US" sz="1400" dirty="0">
                <a:solidFill>
                  <a:schemeClr val="tx1"/>
                </a:solidFill>
              </a:rPr>
              <a:t>Saudi Arabia,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NPRM 60 GHz coming</a:t>
            </a:r>
          </a:p>
          <a:p>
            <a:pPr lvl="1">
              <a:spcBef>
                <a:spcPts val="0"/>
              </a:spcBef>
              <a:buFont typeface="Arial" panose="020B0604020202020204" pitchFamily="34" charset="0"/>
              <a:buChar char="•"/>
            </a:pPr>
            <a:r>
              <a:rPr lang="en-US" altLang="en-US" sz="1400" kern="0" dirty="0">
                <a:solidFill>
                  <a:schemeClr val="tx1"/>
                </a:solidFill>
              </a:rPr>
              <a:t>FCC NPRM wireless mics in many bands.</a:t>
            </a:r>
          </a:p>
          <a:p>
            <a:pPr lvl="1">
              <a:spcBef>
                <a:spcPts val="0"/>
              </a:spcBef>
              <a:buFont typeface="Arial" panose="020B0604020202020204" pitchFamily="34" charset="0"/>
              <a:buChar char="•"/>
            </a:pPr>
            <a:r>
              <a:rPr lang="en-US" altLang="en-US" sz="1400" kern="0" dirty="0">
                <a:solidFill>
                  <a:schemeClr val="tx1"/>
                </a:solidFill>
              </a:rPr>
              <a:t>FCC Rules - Space Launch Operations, update</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https://mentor.ieee.org/802.18/dcn/21/18-21-0078-00-0000-minutes-24jun21-rrtag-teleconference.docx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28-Jun-2021 15:57:49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Ben R..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01jul21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681922"/>
            <a:ext cx="10881783" cy="5649028"/>
          </a:xfrm>
        </p:spPr>
        <p:txBody>
          <a:bodyPr/>
          <a:lstStyle/>
          <a:p>
            <a:pPr marL="1371600" lvl="3" indent="0"/>
            <a:endParaRPr lang="en-US" altLang="en-US" sz="9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spcBef>
                <a:spcPts val="0"/>
              </a:spcBef>
              <a:spcAft>
                <a:spcPts val="0"/>
              </a:spcAft>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The plan: </a:t>
            </a:r>
          </a:p>
          <a:p>
            <a:pPr lvl="2">
              <a:spcBef>
                <a:spcPts val="0"/>
              </a:spcBef>
              <a:spcAft>
                <a:spcPts val="0"/>
              </a:spcAft>
              <a:buFont typeface="Arial" panose="020B0604020202020204" pitchFamily="34" charset="0"/>
              <a:buChar char="•"/>
            </a:pPr>
            <a:r>
              <a:rPr lang="en-US" sz="1600" strike="sngStrike" dirty="0">
                <a:solidFill>
                  <a:schemeClr val="bg1">
                    <a:lumMod val="65000"/>
                  </a:schemeClr>
                </a:solidFill>
              </a:rPr>
              <a:t>$50 – till 30June	</a:t>
            </a:r>
            <a:r>
              <a:rPr lang="en-US" sz="1600" b="1" dirty="0">
                <a:solidFill>
                  <a:schemeClr val="tx1"/>
                </a:solidFill>
              </a:rPr>
              <a:t>	$75 registration fee after 30june. </a:t>
            </a:r>
            <a:r>
              <a:rPr lang="en-US" sz="1600" dirty="0">
                <a:solidFill>
                  <a:schemeClr val="tx1"/>
                </a:solidFill>
              </a:rPr>
              <a:t>		&lt;&lt;&lt;&lt; just one fee for all WGs/TAGs combined</a:t>
            </a: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spcBef>
                <a:spcPts val="0"/>
              </a:spcBef>
              <a:spcAft>
                <a:spcPts val="0"/>
              </a:spcAft>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spcBef>
                <a:spcPts val="0"/>
              </a:spcBef>
              <a:spcAft>
                <a:spcPts val="0"/>
              </a:spcAft>
              <a:buFont typeface="Arial" panose="020B0604020202020204" pitchFamily="34" charset="0"/>
              <a:buChar char="•"/>
            </a:pPr>
            <a:r>
              <a:rPr lang="en-US" sz="1600" dirty="0">
                <a:solidFill>
                  <a:schemeClr val="tx1"/>
                </a:solidFill>
              </a:rPr>
              <a:t>reminder sent on 05 july – notifying of $75 fee started 01july</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(times from May interim)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.15: 13-21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a:t>
            </a:r>
            <a:r>
              <a:rPr lang="en-US" sz="1400" dirty="0">
                <a:ea typeface="Calibri" panose="020F0502020204030204" pitchFamily="34" charset="0"/>
                <a:cs typeface="Times New Roman" panose="02020603050405020304" pitchFamily="18" charset="0"/>
              </a:rPr>
              <a:t>over</a:t>
            </a:r>
            <a:r>
              <a:rPr lang="en-US" sz="1400" dirty="0">
                <a:effectLst/>
                <a:ea typeface="Calibri" panose="020F0502020204030204" pitchFamily="34" charset="0"/>
                <a:cs typeface="Times New Roman" panose="02020603050405020304" pitchFamily="18" charset="0"/>
              </a:rPr>
              <a:t> .18:  15:00-17:00 (times from May interim)</a:t>
            </a:r>
            <a:endParaRPr lang="en-US" sz="14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01jul21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8BF37EB9-097C-4F6A-892C-2942D0234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60600" y="3962400"/>
            <a:ext cx="8001001" cy="1752600"/>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62440</TotalTime>
  <Words>9086</Words>
  <Application>Microsoft Office PowerPoint</Application>
  <PresentationFormat>Widescreen</PresentationFormat>
  <Paragraphs>832</Paragraphs>
  <Slides>33</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6" baseType="lpstr">
      <vt:lpstr>Arial</vt:lpstr>
      <vt:lpstr>Calibri</vt:lpstr>
      <vt:lpstr>Consolas</vt:lpstr>
      <vt:lpstr>Helvetica</vt:lpstr>
      <vt:lpstr>Monotype Sorts</vt:lpstr>
      <vt:lpstr>Symbol</vt:lpstr>
      <vt:lpstr>tahoma</vt:lpstr>
      <vt:lpstr>Times New Roman</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Other regions (outside EU-Stds and USA), items to share</vt:lpstr>
      <vt:lpstr>ITU-R / WRC items to share  -</vt:lpstr>
      <vt:lpstr>MSG 6 GHz</vt:lpstr>
      <vt:lpstr>IEEE 802 Stds Table of Frequency Bands</vt:lpstr>
      <vt:lpstr>General Discussion</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4068</cp:revision>
  <cp:lastPrinted>1601-01-01T00:00:00Z</cp:lastPrinted>
  <dcterms:created xsi:type="dcterms:W3CDTF">2016-03-03T14:54:45Z</dcterms:created>
  <dcterms:modified xsi:type="dcterms:W3CDTF">2021-07-02T18:21:00Z</dcterms:modified>
</cp:coreProperties>
</file>