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1" r:id="rId18"/>
    <p:sldId id="784" r:id="rId19"/>
    <p:sldId id="783" r:id="rId20"/>
    <p:sldId id="650" r:id="rId21"/>
    <p:sldId id="498" r:id="rId22"/>
    <p:sldId id="402" r:id="rId23"/>
    <p:sldId id="403" r:id="rId24"/>
    <p:sldId id="777" r:id="rId25"/>
    <p:sldId id="778" r:id="rId26"/>
    <p:sldId id="774" r:id="rId27"/>
    <p:sldId id="717" r:id="rId28"/>
    <p:sldId id="768" r:id="rId29"/>
    <p:sldId id="737" r:id="rId30"/>
    <p:sldId id="739"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65" autoAdjust="0"/>
  </p:normalViewPr>
  <p:slideViewPr>
    <p:cSldViewPr>
      <p:cViewPr varScale="1">
        <p:scale>
          <a:sx n="111" d="100"/>
          <a:sy n="111" d="100"/>
        </p:scale>
        <p:origin x="126" y="10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0180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82866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01jul21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802.18-21/0081r00_</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digital-strategy.ec.europa.eu/en/library/6ghz-harmonisation-decision-more-spectrum-available-better-and-faster-wi-fi"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442&amp;SubTB=442"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ft.org.mx/industria/consultas-publicas/consulta-publica-sobre-el-anteproyecto-de-acuerdo-mediante-el-cual-el-pleno-del-instituto-federal-de-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039-00-0000-ieee-802-viewpoints-on-wrc-23-agenda-item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announces-tentative-agenda-july-open-meeting-8"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rldefense.com/v3/__https:/mentor.ieee.org/802.18/dcn/21/18-21-0079-00-0000-fcc-nprm-allowing-expanded-flexibility-for-radar-operation-in-57-64-ghz-band.docx__;!!F7jv3iA!iHSNDjm_0wQnPNpjM0_urBR1YgYnCXA02Aa3pUkbzQ5nksw-fG7CyqIZkPEzErWp_g$" TargetMode="External"/><Relationship Id="rId4" Type="http://schemas.openxmlformats.org/officeDocument/2006/relationships/hyperlink" Target="https://docs.fcc.gov/public/attachments/DOC-373482A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7/01/2021-10716/wireless-microphones-in-the-tv-bands-600-mhz-guard-band-600-mhz-duplex-gap-and-the-9415-944-mhz?utm_source=federalregister.gov&amp;utm_medium=email&amp;utm_campaign=subscription*mailing*list__;Kys!!F7jv3iA!j87MsttnSpmKFqGfoadDmPUhrBzJed2NK7q_uNXa2NLBjWF_ciMxm-zV9QhcdNn8aQ$"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0716?utm_medium=email&amp;utm_campaign=subscription*mailing*list&amp;utm_source=federalregister.gov__;Kys!!F7jv3iA!j87MsttnSpmKFqGfoadDmPUhrBzJed2NK7q_uNXa2NLBjWF_ciMxm-zV9QjeioLFkA$" TargetMode="External"/><Relationship Id="rId4" Type="http://schemas.openxmlformats.org/officeDocument/2006/relationships/hyperlink" Target="https://urldefense.com/v3/__https:/www.govinfo.gov/content/pkg/FR-2021-07-01/pdf/2021-10716.pdf?utm_campaign=subscription*mailing*list&amp;utm_source=federalregister.gov&amp;utm_medium=email__;Kys!!F7jv3iA!j87MsttnSpmKFqGfoadDmPUhrBzJed2NK7q_uNXa2NLBjWF_ciMxm-zV9QjDsurfdA$"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urldefense.com/v3/__https:/www.federalregister.gov/d/2021-13685?utm_source=federalregister.gov&amp;utm_medium=email&amp;utm_campaign=subscription*mailing*list__;Kys!!F7jv3iA!i9WA1vkKNZ5NgL-jOn8mbRNGsYZiJr27VvXruAgp2pXhZvgTjWTTY9OFRcPFsRA2Lw$" TargetMode="External"/><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7" Type="http://schemas.openxmlformats.org/officeDocument/2006/relationships/hyperlink" Target="https://urldefense.com/v3/__https:/www.govinfo.gov/content/pkg/FR-2021-06-28/pdf/2021-13685.pdf?utm_source=federalregister.gov&amp;utm_medium=email&amp;utm_campaign=subscription*mailing*list__;Kys!!F7jv3iA!i9WA1vkKNZ5NgL-jOn8mbRNGsYZiJr27VvXruAgp2pXhZvgTjWTTY9OFRcM1Uc41q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6/28/2021-13685/allocation-of-spectrum-for-non-federal-space-launch-operations?utm_source=federalregister.gov&amp;utm_medium=email&amp;utm_campaign=subscription*mailing*list__;Kys!!F7jv3iA!i9WA1vkKNZ5NgL-jOn8mbRNGsYZiJr27VvXruAgp2pXhZvgTjWTTY9OFRcPeifWK_A$" TargetMode="Externa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78-00-0000-minutes-24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01jul21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01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needs to be translated to all the languages, before posting</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24jun: </a:t>
            </a:r>
            <a:r>
              <a:rPr lang="en-US" sz="1400" dirty="0">
                <a:solidFill>
                  <a:schemeClr val="tx1"/>
                </a:solidFill>
                <a:hlinkClick r:id="rId6"/>
              </a:rPr>
              <a:t>https://digital-strategy.ec.europa.eu/en/library/6ghz-harmonisation-decision-more-spectrum-available-better-and-faster-wi-fi</a:t>
            </a:r>
            <a:r>
              <a:rPr lang="en-US" sz="1400" dirty="0">
                <a:solidFill>
                  <a:schemeClr val="tx1"/>
                </a:solidFill>
              </a:rPr>
              <a:t>  </a:t>
            </a:r>
          </a:p>
          <a:p>
            <a:pPr lvl="2">
              <a:spcBef>
                <a:spcPts val="0"/>
              </a:spcBef>
              <a:buFont typeface="Arial" panose="020B0604020202020204" pitchFamily="34" charset="0"/>
              <a:buChar char="•"/>
            </a:pPr>
            <a:r>
              <a:rPr lang="en-US" sz="1200" dirty="0">
                <a:solidFill>
                  <a:schemeClr val="tx1"/>
                </a:solidFill>
              </a:rPr>
              <a:t>Annex 3 is there, RLAN in 5945-6425 not to be disadvantaged, by any “new” services in or get into the band.  The protection status is higher than UWB. </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i="0" dirty="0">
                <a:solidFill>
                  <a:srgbClr val="222222"/>
                </a:solidFill>
                <a:effectLst/>
              </a:rPr>
              <a:t> </a:t>
            </a:r>
          </a:p>
          <a:p>
            <a:pPr lvl="1">
              <a:spcBef>
                <a:spcPts val="0"/>
              </a:spcBef>
              <a:buFont typeface="Arial" panose="020B0604020202020204" pitchFamily="34" charset="0"/>
              <a:buChar char="•"/>
            </a:pPr>
            <a:r>
              <a:rPr lang="en-US" sz="1600" dirty="0">
                <a:solidFill>
                  <a:srgbClr val="222222"/>
                </a:solidFill>
              </a:rPr>
              <a:t> </a:t>
            </a:r>
          </a:p>
          <a:p>
            <a:pPr lvl="1">
              <a:spcBef>
                <a:spcPts val="0"/>
              </a:spcBef>
              <a:buFont typeface="Arial" panose="020B0604020202020204" pitchFamily="34" charset="0"/>
              <a:buChar char="•"/>
            </a:pPr>
            <a:r>
              <a:rPr lang="en-US" sz="1600" i="0" dirty="0">
                <a:solidFill>
                  <a:srgbClr val="222222"/>
                </a:solidFill>
                <a:effectLst/>
              </a:rPr>
              <a:t> </a:t>
            </a:r>
          </a:p>
          <a:p>
            <a:pPr lvl="1">
              <a:spcBef>
                <a:spcPts val="0"/>
              </a:spcBef>
              <a:buFont typeface="Arial" panose="020B0604020202020204" pitchFamily="34" charset="0"/>
              <a:buChar char="•"/>
            </a:pPr>
            <a:r>
              <a:rPr lang="en-US" sz="1600" dirty="0">
                <a:solidFill>
                  <a:srgbClr val="222222"/>
                </a:solidFill>
              </a:rPr>
              <a:t>24jun: </a:t>
            </a:r>
            <a:r>
              <a:rPr lang="en-US" sz="1600" i="0" dirty="0">
                <a:solidFill>
                  <a:srgbClr val="222222"/>
                </a:solidFill>
                <a:effectLst/>
              </a:rPr>
              <a:t>For those with an ETSI account or access to .11 private area there is a clean next draft of the  6 GHz standard,     </a:t>
            </a:r>
            <a:r>
              <a:rPr lang="en-US" sz="1400" u="sng" dirty="0">
                <a:solidFill>
                  <a:srgbClr val="0000FF"/>
                </a:solidFill>
                <a:effectLst/>
                <a:ea typeface="Calibri" panose="020F0502020204030204" pitchFamily="34" charset="0"/>
                <a:hlinkClick r:id="rId8"/>
              </a:rPr>
              <a:t>BRAN(21)110053r1 - Clean proposal for EN 303 687 v0.0.13</a:t>
            </a:r>
            <a:endParaRPr lang="en-US" sz="1400" dirty="0">
              <a:solidFill>
                <a:srgbClr val="222222"/>
              </a:solidFill>
            </a:endParaRPr>
          </a:p>
          <a:p>
            <a:pPr lvl="2">
              <a:spcBef>
                <a:spcPts val="0"/>
              </a:spcBef>
              <a:buFont typeface="Arial" panose="020B0604020202020204" pitchFamily="34" charset="0"/>
              <a:buChar char="•"/>
            </a:pPr>
            <a:r>
              <a:rPr lang="en-US" sz="1400" i="0" dirty="0">
                <a:solidFill>
                  <a:srgbClr val="222222"/>
                </a:solidFill>
                <a:effectLst/>
              </a:rPr>
              <a:t>CDC and test of CDC </a:t>
            </a:r>
            <a:r>
              <a:rPr lang="en-US" sz="1400" dirty="0">
                <a:solidFill>
                  <a:srgbClr val="222222"/>
                </a:solidFill>
              </a:rPr>
              <a:t>document still being worked, </a:t>
            </a:r>
            <a:r>
              <a:rPr lang="en-US" sz="1400" i="0" dirty="0">
                <a:solidFill>
                  <a:srgbClr val="222222"/>
                </a:solidFill>
                <a:effectLst/>
              </a:rPr>
              <a:t>RFC 5985, HART.  </a:t>
            </a:r>
            <a:r>
              <a:rPr lang="en-US" sz="1400" dirty="0">
                <a:solidFill>
                  <a:srgbClr val="222222"/>
                </a:solidFill>
              </a:rPr>
              <a:t>Will be an Annex in the 5 GHz standard. </a:t>
            </a:r>
            <a:endParaRPr lang="en-US" sz="1400" i="0" dirty="0">
              <a:solidFill>
                <a:srgbClr val="222222"/>
              </a:solidFill>
              <a:effectLst/>
            </a:endParaRPr>
          </a:p>
          <a:p>
            <a:pPr lvl="2">
              <a:spcBef>
                <a:spcPts val="0"/>
              </a:spcBef>
              <a:buFont typeface="Arial" panose="020B0604020202020204" pitchFamily="34" charset="0"/>
              <a:buChar char="•"/>
            </a:pPr>
            <a:r>
              <a:rPr lang="en-US" sz="1400" dirty="0">
                <a:solidFill>
                  <a:srgbClr val="222222"/>
                </a:solidFill>
              </a:rPr>
              <a:t>In the 6 GHz </a:t>
            </a:r>
            <a:r>
              <a:rPr lang="en-US" sz="1400" i="0" dirty="0">
                <a:solidFill>
                  <a:srgbClr val="222222"/>
                </a:solidFill>
                <a:effectLst/>
              </a:rPr>
              <a:t>Standard </a:t>
            </a:r>
            <a:r>
              <a:rPr lang="en-US" sz="1400" dirty="0">
                <a:solidFill>
                  <a:srgbClr val="222222"/>
                </a:solidFill>
              </a:rPr>
              <a:t>CDC</a:t>
            </a:r>
            <a:r>
              <a:rPr lang="en-US" sz="1400" i="0" dirty="0">
                <a:solidFill>
                  <a:srgbClr val="222222"/>
                </a:solidFill>
                <a:effectLst/>
              </a:rPr>
              <a:t> will be in Notes.   </a:t>
            </a:r>
            <a:r>
              <a:rPr lang="en-US" sz="14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400" dirty="0">
                <a:solidFill>
                  <a:srgbClr val="222222"/>
                </a:solidFill>
              </a:rPr>
              <a:t>Later input:  ad </a:t>
            </a:r>
            <a:r>
              <a:rPr lang="en-US" sz="1400" dirty="0" err="1">
                <a:solidFill>
                  <a:srgbClr val="222222"/>
                </a:solidFill>
              </a:rPr>
              <a:t>hocs</a:t>
            </a:r>
            <a:r>
              <a:rPr lang="en-US" sz="1400" dirty="0">
                <a:solidFill>
                  <a:srgbClr val="222222"/>
                </a:solidFill>
              </a:rPr>
              <a:t> 01,02,06sept21 on 6GHz EN 303 867;  and 07sep21 on White Space Devices EN 301 598 </a:t>
            </a:r>
            <a:endParaRPr lang="en-US" sz="1400" i="0" dirty="0">
              <a:solidFill>
                <a:srgbClr val="222222"/>
              </a:solidFill>
              <a:effectLst/>
            </a:endParaRP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0"/>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bg1">
                    <a:lumMod val="65000"/>
                  </a:schemeClr>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bg1">
                    <a:lumMod val="65000"/>
                  </a:schemeClr>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bg1">
                    <a:lumMod val="65000"/>
                  </a:schemeClr>
                </a:solidFill>
              </a:rPr>
              <a:t>nothing was shared.  </a:t>
            </a:r>
          </a:p>
          <a:p>
            <a:pPr lvl="1">
              <a:spcBef>
                <a:spcPts val="0"/>
              </a:spcBef>
              <a:buFont typeface="Arial" panose="020B0604020202020204" pitchFamily="34" charset="0"/>
              <a:buChar char="•"/>
            </a:pPr>
            <a:r>
              <a:rPr lang="en-US" sz="16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dirty="0">
                <a:solidFill>
                  <a:schemeClr val="tx1"/>
                </a:solidFill>
              </a:rPr>
              <a:t>FAUSSURIER Emmanuel via Fm-57 &lt;fm-57@list.cept.org&gt;</a:t>
            </a:r>
          </a:p>
          <a:p>
            <a:pPr lvl="2">
              <a:spcBef>
                <a:spcPts val="0"/>
              </a:spcBef>
              <a:buFont typeface="Arial" panose="020B0604020202020204" pitchFamily="34" charset="0"/>
              <a:buChar char="•"/>
            </a:pPr>
            <a:r>
              <a:rPr lang="en-US" sz="16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1125200" cy="5439152"/>
          </a:xfrm>
        </p:spPr>
        <p:txBody>
          <a:bodyPr/>
          <a:lstStyle/>
          <a:p>
            <a:pPr marL="0" marR="0">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Mexico consultation has delayed the close, either a 10,  20 or 30 days.  30 days would be 05August.</a:t>
            </a:r>
          </a:p>
          <a:p>
            <a:pPr marL="400050" lvl="1">
              <a:spcBef>
                <a:spcPts val="0"/>
              </a:spcBef>
              <a:spcAft>
                <a:spcPts val="0"/>
              </a:spcAft>
              <a:buFont typeface="Arial" panose="020B0604020202020204" pitchFamily="34" charset="0"/>
              <a:buChar char="•"/>
            </a:pPr>
            <a:r>
              <a:rPr lang="en-US" sz="1400" b="0" u="none" strike="noStrike" baseline="0" dirty="0">
                <a:solidFill>
                  <a:schemeClr val="tx1"/>
                </a:solidFill>
              </a:rPr>
              <a:t>Mexico – IFT – </a:t>
            </a:r>
            <a:r>
              <a:rPr lang="en-US" sz="1400" b="0" i="0" dirty="0">
                <a:solidFill>
                  <a:srgbClr val="000000"/>
                </a:solidFill>
                <a:effectLst/>
              </a:rPr>
              <a:t>Public Consultation on the Preliminary Draft Agreement whereby which the plenary of the Federal Telecommunications Institute classifies the frequency band 5925-7125 MHz as a free spectrum and issues the technical operating conditions of the band</a:t>
            </a:r>
            <a:endParaRPr lang="en-US" sz="1400" b="0" i="0" dirty="0">
              <a:solidFill>
                <a:srgbClr val="2F5496"/>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400" b="0" i="0" dirty="0">
                <a:solidFill>
                  <a:srgbClr val="222222"/>
                </a:solidFill>
                <a:effectLst/>
              </a:rPr>
              <a:t>Link to Mexico IFT website announcement and document links: (in Spanish).  Was to close 24 June. </a:t>
            </a:r>
          </a:p>
          <a:p>
            <a:pPr lvl="1">
              <a:spcBef>
                <a:spcPts val="0"/>
              </a:spcBef>
              <a:spcAft>
                <a:spcPts val="0"/>
              </a:spcAft>
              <a:buFont typeface="Arial" panose="020B0604020202020204" pitchFamily="34" charset="0"/>
              <a:buChar char="•"/>
              <a:tabLst>
                <a:tab pos="457200" algn="l"/>
              </a:tabLst>
            </a:pPr>
            <a:r>
              <a:rPr lang="en-US" sz="1400" b="0" i="0" dirty="0">
                <a:solidFill>
                  <a:srgbClr val="1155CC"/>
                </a:solidFill>
                <a:effectLst/>
                <a:hlinkClick r:id="rId3"/>
              </a:rPr>
              <a:t>Consulta </a:t>
            </a:r>
            <a:r>
              <a:rPr lang="en-US" sz="1400" b="0" i="0" dirty="0" err="1">
                <a:solidFill>
                  <a:srgbClr val="1155CC"/>
                </a:solidFill>
                <a:effectLst/>
                <a:hlinkClick r:id="rId3"/>
              </a:rPr>
              <a:t>Pública</a:t>
            </a:r>
            <a:r>
              <a:rPr lang="en-US" sz="1400" b="0" i="0" dirty="0">
                <a:solidFill>
                  <a:srgbClr val="1155CC"/>
                </a:solidFill>
                <a:effectLst/>
                <a:hlinkClick r:id="rId3"/>
              </a:rPr>
              <a:t> </a:t>
            </a:r>
            <a:r>
              <a:rPr lang="en-US" sz="1400" b="0" i="0" dirty="0" err="1">
                <a:solidFill>
                  <a:srgbClr val="1155CC"/>
                </a:solidFill>
                <a:effectLst/>
                <a:hlinkClick r:id="rId3"/>
              </a:rPr>
              <a:t>sobre</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Anteproyecto</a:t>
            </a:r>
            <a:r>
              <a:rPr lang="en-US" sz="1400" b="0" i="0" dirty="0">
                <a:solidFill>
                  <a:srgbClr val="1155CC"/>
                </a:solidFill>
                <a:effectLst/>
                <a:hlinkClick r:id="rId3"/>
              </a:rPr>
              <a:t> de </a:t>
            </a:r>
            <a:r>
              <a:rPr lang="en-US" sz="1400" b="0" i="0" dirty="0" err="1">
                <a:solidFill>
                  <a:srgbClr val="1155CC"/>
                </a:solidFill>
                <a:effectLst/>
                <a:hlinkClick r:id="rId3"/>
              </a:rPr>
              <a:t>Acuerdo</a:t>
            </a:r>
            <a:r>
              <a:rPr lang="en-US" sz="1400" b="0" i="0" dirty="0">
                <a:solidFill>
                  <a:srgbClr val="1155CC"/>
                </a:solidFill>
                <a:effectLst/>
                <a:hlinkClick r:id="rId3"/>
              </a:rPr>
              <a:t> </a:t>
            </a:r>
            <a:r>
              <a:rPr lang="en-US" sz="1400" b="0" i="0" dirty="0" err="1">
                <a:solidFill>
                  <a:srgbClr val="1155CC"/>
                </a:solidFill>
                <a:effectLst/>
                <a:hlinkClick r:id="rId3"/>
              </a:rPr>
              <a:t>mediante</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cual</a:t>
            </a:r>
            <a:r>
              <a:rPr lang="en-US" sz="1400" b="0" i="0" dirty="0">
                <a:solidFill>
                  <a:srgbClr val="1155CC"/>
                </a:solidFill>
                <a:effectLst/>
                <a:hlinkClick r:id="rId3"/>
              </a:rPr>
              <a:t> </a:t>
            </a:r>
            <a:r>
              <a:rPr lang="en-US" sz="1400" b="0" i="0" dirty="0" err="1">
                <a:solidFill>
                  <a:srgbClr val="1155CC"/>
                </a:solidFill>
                <a:effectLst/>
                <a:hlinkClick r:id="rId3"/>
              </a:rPr>
              <a:t>el</a:t>
            </a:r>
            <a:r>
              <a:rPr lang="en-US" sz="1400" b="0" i="0" dirty="0">
                <a:solidFill>
                  <a:srgbClr val="1155CC"/>
                </a:solidFill>
                <a:effectLst/>
                <a:hlinkClick r:id="rId3"/>
              </a:rPr>
              <a:t> </a:t>
            </a:r>
            <a:r>
              <a:rPr lang="en-US" sz="1400" b="0" i="0" dirty="0" err="1">
                <a:solidFill>
                  <a:srgbClr val="1155CC"/>
                </a:solidFill>
                <a:effectLst/>
                <a:hlinkClick r:id="rId3"/>
              </a:rPr>
              <a:t>Pleno</a:t>
            </a:r>
            <a:r>
              <a:rPr lang="en-US" sz="1400" b="0" i="0" dirty="0">
                <a:solidFill>
                  <a:srgbClr val="1155CC"/>
                </a:solidFill>
                <a:effectLst/>
                <a:hlinkClick r:id="rId3"/>
              </a:rPr>
              <a:t> del Instituto Federal de </a:t>
            </a:r>
            <a:r>
              <a:rPr lang="en-US" sz="1400" b="0" i="0" dirty="0" err="1">
                <a:solidFill>
                  <a:srgbClr val="1155CC"/>
                </a:solidFill>
                <a:effectLst/>
                <a:hlinkClick r:id="rId3"/>
              </a:rPr>
              <a:t>Telecomunicaciones</a:t>
            </a:r>
            <a:r>
              <a:rPr lang="en-US" sz="1400" b="0" i="0" dirty="0">
                <a:solidFill>
                  <a:srgbClr val="1155CC"/>
                </a:solidFill>
                <a:effectLst/>
                <a:hlinkClick r:id="rId3"/>
              </a:rPr>
              <a:t> </a:t>
            </a:r>
            <a:r>
              <a:rPr lang="en-US" sz="1400" b="0" i="0" dirty="0" err="1">
                <a:solidFill>
                  <a:srgbClr val="1155CC"/>
                </a:solidFill>
                <a:effectLst/>
                <a:hlinkClick r:id="rId3"/>
              </a:rPr>
              <a:t>clasifica</a:t>
            </a:r>
            <a:r>
              <a:rPr lang="en-US" sz="1400" b="0" i="0" dirty="0">
                <a:solidFill>
                  <a:srgbClr val="1155CC"/>
                </a:solidFill>
                <a:effectLst/>
                <a:hlinkClick r:id="rId3"/>
              </a:rPr>
              <a:t> la </a:t>
            </a:r>
            <a:r>
              <a:rPr lang="en-US" sz="1400" b="0" i="0" dirty="0" err="1">
                <a:solidFill>
                  <a:srgbClr val="1155CC"/>
                </a:solidFill>
                <a:effectLst/>
                <a:hlinkClick r:id="rId3"/>
              </a:rPr>
              <a:t>banda</a:t>
            </a:r>
            <a:r>
              <a:rPr lang="en-US" sz="1400" b="0" i="0" dirty="0">
                <a:solidFill>
                  <a:srgbClr val="1155CC"/>
                </a:solidFill>
                <a:effectLst/>
                <a:hlinkClick r:id="rId3"/>
              </a:rPr>
              <a:t> de </a:t>
            </a:r>
            <a:r>
              <a:rPr lang="en-US" sz="1400" b="0" i="0" dirty="0" err="1">
                <a:solidFill>
                  <a:srgbClr val="1155CC"/>
                </a:solidFill>
                <a:effectLst/>
                <a:hlinkClick r:id="rId3"/>
              </a:rPr>
              <a:t>frecuencias</a:t>
            </a:r>
            <a:r>
              <a:rPr lang="en-US" sz="1400" b="0" i="0" dirty="0">
                <a:solidFill>
                  <a:srgbClr val="1155CC"/>
                </a:solidFill>
                <a:effectLst/>
                <a:hlinkClick r:id="rId3"/>
              </a:rPr>
              <a:t> 5925-7125 MHz </a:t>
            </a:r>
            <a:r>
              <a:rPr lang="en-US" sz="1400" b="0" i="0" dirty="0" err="1">
                <a:solidFill>
                  <a:srgbClr val="1155CC"/>
                </a:solidFill>
                <a:effectLst/>
                <a:hlinkClick r:id="rId3"/>
              </a:rPr>
              <a:t>como</a:t>
            </a:r>
            <a:r>
              <a:rPr lang="en-US" sz="1400" b="0" i="0" dirty="0">
                <a:solidFill>
                  <a:srgbClr val="1155CC"/>
                </a:solidFill>
                <a:effectLst/>
                <a:hlinkClick r:id="rId3"/>
              </a:rPr>
              <a:t> </a:t>
            </a:r>
            <a:r>
              <a:rPr lang="en-US" sz="1400" b="0" i="0" dirty="0" err="1">
                <a:solidFill>
                  <a:srgbClr val="1155CC"/>
                </a:solidFill>
                <a:effectLst/>
                <a:hlinkClick r:id="rId3"/>
              </a:rPr>
              <a:t>espectro</a:t>
            </a:r>
            <a:r>
              <a:rPr lang="en-US" sz="1400" b="0" i="0" dirty="0">
                <a:solidFill>
                  <a:srgbClr val="1155CC"/>
                </a:solidFill>
                <a:effectLst/>
                <a:hlinkClick r:id="rId3"/>
              </a:rPr>
              <a:t> libre y </a:t>
            </a:r>
            <a:r>
              <a:rPr lang="en-US" sz="1400" b="0" i="0" dirty="0" err="1">
                <a:solidFill>
                  <a:srgbClr val="1155CC"/>
                </a:solidFill>
                <a:effectLst/>
                <a:hlinkClick r:id="rId3"/>
              </a:rPr>
              <a:t>emite</a:t>
            </a:r>
            <a:r>
              <a:rPr lang="en-US" sz="1400" b="0" i="0" dirty="0">
                <a:solidFill>
                  <a:srgbClr val="1155CC"/>
                </a:solidFill>
                <a:effectLst/>
                <a:hlinkClick r:id="rId3"/>
              </a:rPr>
              <a:t> las </a:t>
            </a:r>
            <a:r>
              <a:rPr lang="en-US" sz="1400" b="0" i="0" dirty="0" err="1">
                <a:solidFill>
                  <a:srgbClr val="1155CC"/>
                </a:solidFill>
                <a:effectLst/>
                <a:hlinkClick r:id="rId3"/>
              </a:rPr>
              <a:t>condiciones</a:t>
            </a:r>
            <a:r>
              <a:rPr lang="en-US" sz="1400" b="0" i="0" dirty="0">
                <a:solidFill>
                  <a:srgbClr val="1155CC"/>
                </a:solidFill>
                <a:effectLst/>
                <a:hlinkClick r:id="rId3"/>
              </a:rPr>
              <a:t> </a:t>
            </a:r>
            <a:r>
              <a:rPr lang="en-US" sz="1400" b="0" i="0" dirty="0" err="1">
                <a:solidFill>
                  <a:srgbClr val="1155CC"/>
                </a:solidFill>
                <a:effectLst/>
                <a:hlinkClick r:id="rId3"/>
              </a:rPr>
              <a:t>técnicas</a:t>
            </a:r>
            <a:r>
              <a:rPr lang="en-US" sz="1400" b="0" i="0" dirty="0">
                <a:solidFill>
                  <a:srgbClr val="1155CC"/>
                </a:solidFill>
                <a:effectLst/>
                <a:hlinkClick r:id="rId3"/>
              </a:rPr>
              <a:t> de </a:t>
            </a:r>
            <a:r>
              <a:rPr lang="en-US" sz="1400" b="0" i="0" dirty="0" err="1">
                <a:solidFill>
                  <a:srgbClr val="1155CC"/>
                </a:solidFill>
                <a:effectLst/>
                <a:hlinkClick r:id="rId3"/>
              </a:rPr>
              <a:t>operación</a:t>
            </a:r>
            <a:r>
              <a:rPr lang="en-US" sz="1400" b="0" i="0" dirty="0">
                <a:solidFill>
                  <a:srgbClr val="1155CC"/>
                </a:solidFill>
                <a:effectLst/>
                <a:hlinkClick r:id="rId3"/>
              </a:rPr>
              <a:t> de la </a:t>
            </a:r>
            <a:r>
              <a:rPr lang="en-US" sz="1400" b="0" i="0" dirty="0" err="1">
                <a:solidFill>
                  <a:srgbClr val="1155CC"/>
                </a:solidFill>
                <a:effectLst/>
                <a:hlinkClick r:id="rId3"/>
              </a:rPr>
              <a:t>banda</a:t>
            </a:r>
            <a:r>
              <a:rPr lang="en-US" sz="1400" b="0" i="0" dirty="0">
                <a:solidFill>
                  <a:srgbClr val="1155CC"/>
                </a:solidFill>
                <a:effectLst/>
                <a:hlinkClick r:id="rId3"/>
              </a:rPr>
              <a:t> | Instituto Federal de </a:t>
            </a:r>
            <a:r>
              <a:rPr lang="en-US" sz="1400" b="0" i="0" dirty="0" err="1">
                <a:solidFill>
                  <a:srgbClr val="1155CC"/>
                </a:solidFill>
                <a:effectLst/>
                <a:hlinkClick r:id="rId3"/>
              </a:rPr>
              <a:t>Telecomunicaciones</a:t>
            </a:r>
            <a:r>
              <a:rPr lang="en-US" sz="1400" b="0" i="0" dirty="0">
                <a:solidFill>
                  <a:srgbClr val="1155CC"/>
                </a:solidFill>
                <a:effectLst/>
                <a:hlinkClick r:id="rId3"/>
              </a:rPr>
              <a:t> – IFT</a:t>
            </a:r>
            <a:endParaRPr lang="en-US" sz="1400" b="0" i="0" dirty="0">
              <a:solidFill>
                <a:srgbClr val="1155CC"/>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There is also a Frequency Table consultation also.  </a:t>
            </a:r>
          </a:p>
          <a:p>
            <a:pPr>
              <a:spcBef>
                <a:spcPts val="0"/>
              </a:spcBef>
              <a:spcAft>
                <a:spcPts val="0"/>
              </a:spcAft>
              <a:buFont typeface="Arial" panose="020B0604020202020204" pitchFamily="34" charset="0"/>
              <a:buChar char="•"/>
              <a:tabLst>
                <a:tab pos="457200" algn="l"/>
              </a:tabLst>
            </a:pPr>
            <a:r>
              <a:rPr lang="en-US" sz="1800" i="0" dirty="0">
                <a:solidFill>
                  <a:schemeClr val="tx1"/>
                </a:solidFill>
                <a:effectLst/>
              </a:rPr>
              <a:t>Comments due 05Aug21</a:t>
            </a:r>
            <a:r>
              <a:rPr lang="en-US" sz="1800" b="0" i="0" dirty="0">
                <a:solidFill>
                  <a:schemeClr val="tx1"/>
                </a:solidFill>
                <a:effectLst/>
              </a:rPr>
              <a:t> (in Spanish) </a:t>
            </a:r>
            <a:r>
              <a:rPr lang="en-GB" sz="1800" b="0" dirty="0">
                <a:effectLst/>
                <a:latin typeface="Times New Roman" panose="02020603050405020304" pitchFamily="18" charset="0"/>
                <a:ea typeface="SimSun" panose="02010600030101010101" pitchFamily="2" charset="-122"/>
              </a:rPr>
              <a:t>.</a:t>
            </a:r>
            <a:endParaRPr lang="en-US" sz="1800" b="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200" dirty="0" err="1">
                <a:solidFill>
                  <a:schemeClr val="tx1"/>
                </a:solidFill>
                <a:effectLst/>
                <a:ea typeface="Calibri" panose="020F0502020204030204" pitchFamily="34" charset="0"/>
              </a:rPr>
              <a:t>WiFi</a:t>
            </a:r>
            <a:r>
              <a:rPr lang="en-US" sz="1200" dirty="0">
                <a:solidFill>
                  <a:schemeClr val="tx1"/>
                </a:solidFill>
                <a:effectLst/>
                <a:ea typeface="Calibri" panose="020F0502020204030204" pitchFamily="34" charset="0"/>
              </a:rPr>
              <a:t> - 6e), </a:t>
            </a:r>
            <a:r>
              <a:rPr lang="en-US" sz="1200" dirty="0" err="1">
                <a:solidFill>
                  <a:schemeClr val="tx1"/>
                </a:solidFill>
                <a:effectLst/>
                <a:ea typeface="Calibri" panose="020F0502020204030204" pitchFamily="34" charset="0"/>
              </a:rPr>
              <a:t>WiGig</a:t>
            </a:r>
            <a:r>
              <a:rPr lang="en-US" sz="12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 </a:t>
            </a:r>
          </a:p>
          <a:p>
            <a:pPr lvl="1">
              <a:spcBef>
                <a:spcPts val="0"/>
              </a:spcBef>
              <a:spcAft>
                <a:spcPts val="0"/>
              </a:spcAft>
              <a:buFont typeface="Arial" panose="020B0604020202020204" pitchFamily="34" charset="0"/>
              <a:buChar char="•"/>
              <a:tabLst>
                <a:tab pos="457200" algn="l"/>
              </a:tabLst>
            </a:pPr>
            <a:r>
              <a:rPr lang="en-US" sz="12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2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200" b="0" dirty="0">
                <a:effectLst/>
                <a:ea typeface="Times New Roman" panose="02020603050405020304" pitchFamily="18" charset="0"/>
                <a:hlinkClick r:id="rId7"/>
              </a:rPr>
              <a:t>https://mentor.ieee.org/802.18/dcn/21/18-21-0070-00-0000-canadian-6-ghz-consultation-rss-248.pdf</a:t>
            </a:r>
            <a:r>
              <a:rPr lang="en-US" sz="12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r>
              <a:rPr lang="en-US" sz="1800" dirty="0">
                <a:solidFill>
                  <a:schemeClr val="tx1"/>
                </a:solidFill>
                <a:ea typeface="Calibri" panose="020F0502020204030204" pitchFamily="34" charset="0"/>
              </a:rPr>
              <a:t> </a:t>
            </a:r>
          </a:p>
          <a:p>
            <a:pPr marL="285750" indent="-285750">
              <a:spcBef>
                <a:spcPts val="0"/>
              </a:spcBef>
              <a:buFont typeface="Arial" panose="020B0604020202020204" pitchFamily="34" charset="0"/>
              <a:buChar char="•"/>
            </a:pPr>
            <a:r>
              <a:rPr lang="en-US" sz="18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r>
              <a:rPr lang="en-US" sz="1800" dirty="0">
                <a:solidFill>
                  <a:schemeClr val="tx1"/>
                </a:solidFill>
                <a:ea typeface="Calibri" panose="020F0502020204030204" pitchFamily="34" charset="0"/>
              </a:rPr>
              <a:t> </a:t>
            </a:r>
            <a:endParaRPr lang="en-US" sz="1800" dirty="0">
              <a:ea typeface="Calibri" panose="020F0502020204030204" pitchFamily="34" charset="0"/>
            </a:endParaRPr>
          </a:p>
          <a:p>
            <a:pPr marL="285750" indent="-285750">
              <a:spcBef>
                <a:spcPts val="0"/>
              </a:spcBef>
              <a:buFont typeface="Arial" panose="020B0604020202020204" pitchFamily="34" charset="0"/>
              <a:buChar char="•"/>
            </a:pPr>
            <a:endParaRPr lang="en-US" sz="1600" dirty="0">
              <a:effectLst/>
              <a:ea typeface="Calibri" panose="020F0502020204030204" pitchFamily="34" charset="0"/>
            </a:endParaRPr>
          </a:p>
          <a:p>
            <a:pPr marL="285750" indent="-285750">
              <a:spcBef>
                <a:spcPts val="0"/>
              </a:spcBef>
              <a:buFont typeface="Arial" panose="020B0604020202020204" pitchFamily="34" charset="0"/>
              <a:buChar char="•"/>
            </a:pPr>
            <a:endParaRPr lang="en-US" sz="1600" dirty="0">
              <a:ea typeface="Calibri" panose="020F0502020204030204" pitchFamily="34" charset="0"/>
            </a:endParaRPr>
          </a:p>
          <a:p>
            <a:pPr marL="285750" indent="-285750">
              <a:spcBef>
                <a:spcPts val="0"/>
              </a:spcBef>
              <a:buFont typeface="Arial" panose="020B0604020202020204" pitchFamily="34" charset="0"/>
              <a:buChar char="•"/>
            </a:pPr>
            <a:endParaRPr lang="en-US" sz="1600" dirty="0">
              <a:effectLst/>
              <a:ea typeface="Calibri" panose="020F0502020204030204" pitchFamily="34" charset="0"/>
            </a:endParaRPr>
          </a:p>
          <a:p>
            <a:pPr marL="285750" indent="-285750">
              <a:spcBef>
                <a:spcPts val="0"/>
              </a:spcBef>
              <a:buFont typeface="Arial" panose="020B0604020202020204" pitchFamily="34" charset="0"/>
              <a:buChar char="•"/>
            </a:pPr>
            <a:endParaRPr lang="en-US" sz="1600" dirty="0">
              <a:ea typeface="Calibri" panose="020F0502020204030204" pitchFamily="34" charset="0"/>
            </a:endParaRPr>
          </a:p>
          <a:p>
            <a:pPr marL="285750" indent="-285750">
              <a:spcBef>
                <a:spcPts val="0"/>
              </a:spcBef>
              <a:buFont typeface="Arial" panose="020B0604020202020204" pitchFamily="34" charset="0"/>
              <a:buChar char="•"/>
            </a:pPr>
            <a:endParaRPr lang="en-US" sz="1600" dirty="0">
              <a:effectLst/>
              <a:ea typeface="Calibri" panose="020F0502020204030204" pitchFamily="34" charset="0"/>
            </a:endParaRPr>
          </a:p>
          <a:p>
            <a:pPr marL="285750" indent="-285750">
              <a:spcBef>
                <a:spcPts val="0"/>
              </a:spcBef>
              <a:buFont typeface="Arial" panose="020B0604020202020204" pitchFamily="34" charset="0"/>
              <a:buChar char="•"/>
            </a:pPr>
            <a:r>
              <a:rPr lang="en-US" sz="1400" dirty="0">
                <a:effectLst/>
                <a:ea typeface="Calibri" panose="020F0502020204030204" pitchFamily="34" charset="0"/>
              </a:rPr>
              <a:t>Standing by: 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3"/>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Will also check .15 what they want to do and then need to compare .11 and .15 inputs. </a:t>
            </a:r>
          </a:p>
          <a:p>
            <a:pPr marL="0"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4"/>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endParaRPr lang="en-US" sz="12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65000"/>
                  </a:schemeClr>
                </a:solidFill>
              </a:rPr>
              <a:t>nothing was shared.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17jun: On 09June 3GPP-TG was replaced by a protocol group.  more to come on specific tasks, though starting with,</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rPr>
              <a:t>Protocols TG will be focused on Incumbent to AFC and AFC/AFC communications.</a:t>
            </a:r>
          </a:p>
          <a:p>
            <a:pPr marL="1323975" lvl="3">
              <a:spcBef>
                <a:spcPts val="0"/>
              </a:spcBef>
              <a:spcAft>
                <a:spcPts val="0"/>
              </a:spcAft>
              <a:buFont typeface="Arial" panose="020B0604020202020204" pitchFamily="34" charset="0"/>
              <a:buChar char="•"/>
            </a:pPr>
            <a:r>
              <a:rPr lang="en-US" dirty="0"/>
              <a:t>The Protocols TG leadership will determine the work projects. The leadership of this group is from CBRS.</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before: </a:t>
            </a:r>
            <a:r>
              <a:rPr lang="en-US"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WinnForum</a:t>
            </a: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Wi-Fi Alliance deepening the cooperation between the groups.</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bg1">
                    <a:lumMod val="65000"/>
                  </a:schemeClr>
                </a:solidFill>
              </a:rPr>
              <a:t>nothing was shared.  </a:t>
            </a:r>
          </a:p>
          <a:p>
            <a:pPr marL="866775" lvl="2">
              <a:spcBef>
                <a:spcPts val="0"/>
              </a:spcBef>
              <a:spcAft>
                <a:spcPts val="0"/>
              </a:spcAft>
              <a:buFont typeface="Arial" panose="020B0604020202020204" pitchFamily="34" charset="0"/>
              <a:buChar char="•"/>
            </a:pPr>
            <a:r>
              <a:rPr lang="en-US" sz="1600" b="1"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820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endParaRPr lang="en-US" sz="1800" b="1"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endParaRPr lang="en-US" sz="2200" b="1"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1085850" lvl="2">
              <a:spcBef>
                <a:spcPts val="0"/>
              </a:spcBef>
              <a:spcAft>
                <a:spcPts val="0"/>
              </a:spcAft>
              <a:buFont typeface="Arial" panose="020B0604020202020204" pitchFamily="34" charset="0"/>
              <a:buChar char="•"/>
            </a:pPr>
            <a:r>
              <a:rPr lang="en-US" sz="1400" dirty="0">
                <a:effectLst/>
                <a:ea typeface="SimSun" panose="02010600030101010101" pitchFamily="2" charset="-122"/>
              </a:rPr>
              <a:t>Rev06 of spreadsheet will be out soon with above and will integrate the frequency ranges from the .11 draft workbook. (18-21-64r02)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FCC NPRM on 60GHz coming:  </a:t>
            </a:r>
            <a:r>
              <a:rPr lang="en-US" sz="1600" b="0" dirty="0">
                <a:ea typeface="Calibri" panose="020F0502020204030204" pitchFamily="34" charset="0"/>
              </a:rPr>
              <a:t>T</a:t>
            </a:r>
            <a:r>
              <a:rPr lang="en-US" sz="1600" b="0" dirty="0">
                <a:effectLst/>
                <a:ea typeface="Calibri" panose="020F0502020204030204" pitchFamily="34" charset="0"/>
              </a:rPr>
              <a:t>he FCC tentative agenda for the July open meeting </a:t>
            </a:r>
            <a:r>
              <a:rPr lang="en-US" sz="1600" b="0" dirty="0">
                <a:ea typeface="Calibri" panose="020F0502020204030204" pitchFamily="34" charset="0"/>
              </a:rPr>
              <a:t>has an </a:t>
            </a:r>
            <a:r>
              <a:rPr lang="en-US" sz="1600" b="0" dirty="0">
                <a:effectLst/>
                <a:ea typeface="Calibri" panose="020F0502020204030204" pitchFamily="34" charset="0"/>
              </a:rPr>
              <a:t> NPRM on 60 GHz, see the Radar Sensing Technology in the list on:   </a:t>
            </a:r>
            <a:r>
              <a:rPr lang="en-US" sz="14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0" marR="0" indent="0">
              <a:spcBef>
                <a:spcPts val="0"/>
              </a:spcBef>
              <a:spcAft>
                <a:spcPts val="0"/>
              </a:spcAft>
            </a:pP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rPr>
              <a:t>Notice of Proposed Rulemaking – ET Docket No. 21-264</a:t>
            </a:r>
            <a:r>
              <a:rPr lang="en-US" sz="1600" dirty="0">
                <a:ea typeface="Calibri" panose="020F0502020204030204" pitchFamily="34" charset="0"/>
              </a:rPr>
              <a:t> </a:t>
            </a:r>
            <a:r>
              <a:rPr lang="en-US" sz="1600" b="0" u="sng" dirty="0">
                <a:solidFill>
                  <a:srgbClr val="0000FF"/>
                </a:solidFill>
                <a:effectLst/>
                <a:ea typeface="Calibri" panose="020F0502020204030204" pitchFamily="34" charset="0"/>
                <a:hlinkClick r:id="rId4"/>
              </a:rPr>
              <a:t>https://docs.fcc.gov/public/attachments/DOC-373482A1.pdf</a:t>
            </a:r>
            <a:endParaRPr lang="en-US" sz="1600"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600" b="0" dirty="0">
                <a:effectLst/>
                <a:ea typeface="Calibri" panose="020F0502020204030204" pitchFamily="34" charset="0"/>
              </a:rPr>
              <a:t>   44 comments</a:t>
            </a:r>
          </a:p>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r>
              <a:rPr lang="en-US" sz="1400" b="0" u="sng" dirty="0">
                <a:solidFill>
                  <a:srgbClr val="000000"/>
                </a:solidFill>
                <a:effectLst/>
                <a:ea typeface="Calibri" panose="020F0502020204030204" pitchFamily="34" charset="0"/>
              </a:rPr>
              <a:t>Background</a:t>
            </a:r>
            <a:r>
              <a:rPr lang="en-US" sz="14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400" dirty="0">
                <a:solidFill>
                  <a:srgbClr val="000000"/>
                </a:solidFill>
                <a:effectLst/>
                <a:ea typeface="Calibri" panose="020F0502020204030204" pitchFamily="34" charset="0"/>
              </a:rPr>
              <a:t>the 57-71 GHz band. </a:t>
            </a:r>
            <a:r>
              <a:rPr lang="en-US" sz="1400" b="0" dirty="0">
                <a:solidFill>
                  <a:srgbClr val="000000"/>
                </a:solidFill>
                <a:effectLst/>
                <a:ea typeface="Calibri" panose="020F0502020204030204" pitchFamily="34" charset="0"/>
              </a:rPr>
              <a:t>Unlicensed devices that operate here generally include indoor/outdoor communication devices such as </a:t>
            </a:r>
            <a:r>
              <a:rPr lang="en-US" sz="1400" b="0" dirty="0" err="1">
                <a:solidFill>
                  <a:srgbClr val="000000"/>
                </a:solidFill>
                <a:effectLst/>
                <a:ea typeface="Calibri" panose="020F0502020204030204" pitchFamily="34" charset="0"/>
              </a:rPr>
              <a:t>WiGig</a:t>
            </a:r>
            <a:r>
              <a:rPr lang="en-US" sz="14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a:spcBef>
                <a:spcPts val="0"/>
              </a:spcBef>
              <a:spcAft>
                <a:spcPts val="0"/>
              </a:spcAft>
              <a:buFont typeface="Arial" panose="020B0604020202020204" pitchFamily="34" charset="0"/>
              <a:buChar char="•"/>
            </a:pPr>
            <a:r>
              <a:rPr lang="en-US" sz="1400" b="0" dirty="0">
                <a:effectLst/>
                <a:latin typeface="Consolas" panose="020B0609020204030204" pitchFamily="49" charset="0"/>
                <a:ea typeface="Calibri" panose="020F0502020204030204" pitchFamily="34" charset="0"/>
              </a:rPr>
              <a:t> </a:t>
            </a:r>
            <a:r>
              <a:rPr lang="en-US" sz="1800" dirty="0">
                <a:solidFill>
                  <a:srgbClr val="191919"/>
                </a:solidFill>
                <a:effectLst/>
                <a:ea typeface="Calibri" panose="020F0502020204030204" pitchFamily="34" charset="0"/>
              </a:rPr>
              <a:t> </a:t>
            </a:r>
            <a:endParaRPr lang="en-US" sz="180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1800" dirty="0">
                <a:ea typeface="Calibri" panose="020F0502020204030204" pitchFamily="34" charset="0"/>
              </a:rPr>
              <a:t>FCC NPRM </a:t>
            </a:r>
            <a:r>
              <a:rPr lang="en-US" sz="1800" b="1" dirty="0">
                <a:solidFill>
                  <a:srgbClr val="333333"/>
                </a:solidFill>
                <a:effectLst/>
                <a:ea typeface="Times New Roman" panose="02020603050405020304" pitchFamily="18" charset="0"/>
              </a:rPr>
              <a:t>for Wireless Microphones: </a:t>
            </a:r>
            <a:r>
              <a:rPr lang="en-US" sz="1800" b="1" dirty="0">
                <a:solidFill>
                  <a:srgbClr val="4C4C4C"/>
                </a:solidFill>
                <a:effectLst/>
                <a:ea typeface="Times New Roman" panose="02020603050405020304" pitchFamily="18" charset="0"/>
              </a:rPr>
              <a:t>TV Bands, 600 MHz Guard Band, 600 MHz Duplex Gap, and the 941.5-944 MHz, 944-952 MHz, 952.850-956.250 MHz, 956.45-959.85 MHz, </a:t>
            </a:r>
            <a:r>
              <a:rPr lang="en-US" sz="1800" b="0" dirty="0">
                <a:solidFill>
                  <a:srgbClr val="4C4C4C"/>
                </a:solidFill>
                <a:effectLst/>
                <a:ea typeface="Times New Roman" panose="02020603050405020304" pitchFamily="18" charset="0"/>
              </a:rPr>
              <a:t>1435-1525 MHz, </a:t>
            </a:r>
            <a:r>
              <a:rPr lang="en-US" sz="1800" b="1" dirty="0">
                <a:solidFill>
                  <a:srgbClr val="4C4C4C"/>
                </a:solidFill>
                <a:effectLst/>
                <a:ea typeface="Times New Roman" panose="02020603050405020304" pitchFamily="18" charset="0"/>
              </a:rPr>
              <a:t>6875-6900 MHz and 7100-7125 MHz Bands</a:t>
            </a:r>
          </a:p>
          <a:p>
            <a:pPr marL="638175" lvl="1">
              <a:spcBef>
                <a:spcPts val="0"/>
              </a:spcBef>
              <a:spcAft>
                <a:spcPts val="0"/>
              </a:spcAft>
              <a:buFont typeface="Arial" panose="020B0604020202020204" pitchFamily="34" charset="0"/>
              <a:buChar char="•"/>
            </a:pPr>
            <a:r>
              <a:rPr lang="en-US" sz="1400" b="1" i="0" u="none" strike="noStrike" kern="1200" dirty="0">
                <a:solidFill>
                  <a:srgbClr val="000000"/>
                </a:solidFill>
                <a:effectLst/>
                <a:ea typeface="Times New Roman" panose="02020603050405020304" pitchFamily="18" charset="0"/>
              </a:rPr>
              <a:t>FR Document:</a:t>
            </a:r>
            <a:r>
              <a:rPr lang="en-US" sz="1400" b="0" i="0" u="none" strike="noStrike" kern="1200" dirty="0">
                <a:solidFill>
                  <a:srgbClr val="000000"/>
                </a:solidFill>
                <a:effectLst/>
                <a:ea typeface="Times New Roman" panose="02020603050405020304" pitchFamily="18" charset="0"/>
              </a:rPr>
              <a:t> </a:t>
            </a:r>
            <a:r>
              <a:rPr lang="en-US" sz="1400" b="0" i="0" u="sng" strike="noStrike" kern="1200" dirty="0">
                <a:solidFill>
                  <a:srgbClr val="3071A9"/>
                </a:solidFill>
                <a:effectLst/>
                <a:ea typeface="Times New Roman" panose="02020603050405020304" pitchFamily="18" charset="0"/>
                <a:hlinkClick r:id="rId3"/>
              </a:rPr>
              <a:t>2021-10716</a:t>
            </a:r>
            <a:r>
              <a:rPr lang="en-US" sz="1400" b="0" kern="1200" dirty="0">
                <a:ea typeface="Times New Roman" panose="02020603050405020304" pitchFamily="18" charset="0"/>
              </a:rPr>
              <a:t>; </a:t>
            </a:r>
            <a:r>
              <a:rPr lang="en-US" sz="1400" b="1" i="0" u="none" strike="noStrike" kern="1200" dirty="0">
                <a:solidFill>
                  <a:srgbClr val="000000"/>
                </a:solidFill>
                <a:effectLst/>
                <a:ea typeface="Times New Roman" panose="02020603050405020304" pitchFamily="18" charset="0"/>
              </a:rPr>
              <a:t>Citation:</a:t>
            </a:r>
            <a:r>
              <a:rPr lang="en-US" sz="1400" b="0" i="0" u="none" strike="noStrike" kern="1200" dirty="0">
                <a:solidFill>
                  <a:srgbClr val="000000"/>
                </a:solidFill>
                <a:effectLst/>
                <a:ea typeface="Times New Roman" panose="02020603050405020304" pitchFamily="18" charset="0"/>
              </a:rPr>
              <a:t> 86 FR 35046; </a:t>
            </a:r>
            <a:r>
              <a:rPr lang="en-US" sz="1400" b="0" i="0" u="sng" strike="noStrike" kern="1200" dirty="0">
                <a:solidFill>
                  <a:srgbClr val="3071A9"/>
                </a:solidFill>
                <a:effectLst/>
                <a:ea typeface="Times New Roman" panose="02020603050405020304" pitchFamily="18" charset="0"/>
                <a:hlinkClick r:id="rId4"/>
              </a:rPr>
              <a:t>PDF</a:t>
            </a:r>
            <a:r>
              <a:rPr lang="en-US" sz="1400" b="1" i="0" u="none" strike="noStrike" kern="1200" dirty="0">
                <a:solidFill>
                  <a:srgbClr val="00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Pages 35046-35058 </a:t>
            </a:r>
            <a:r>
              <a:rPr lang="en-US" sz="1400" b="0" i="1" u="none" strike="noStrike" kern="1200" dirty="0">
                <a:solidFill>
                  <a:srgbClr val="000000"/>
                </a:solidFill>
                <a:effectLst/>
                <a:ea typeface="Times New Roman" panose="02020603050405020304" pitchFamily="18" charset="0"/>
              </a:rPr>
              <a:t>(13 pages); </a:t>
            </a:r>
            <a:r>
              <a:rPr lang="en-US" sz="1400" b="0" i="0" u="sng" strike="noStrike" kern="1200" dirty="0">
                <a:solidFill>
                  <a:srgbClr val="3071A9"/>
                </a:solidFill>
                <a:effectLst/>
                <a:ea typeface="Times New Roman" panose="02020603050405020304" pitchFamily="18" charset="0"/>
                <a:hlinkClick r:id="rId5"/>
              </a:rPr>
              <a:t>Permalink</a:t>
            </a:r>
            <a:r>
              <a:rPr lang="en-US" sz="1400" b="1" i="0" u="none" strike="noStrike" kern="1200" dirty="0">
                <a:solidFill>
                  <a:srgbClr val="000000"/>
                </a:solidFill>
                <a:effectLst/>
                <a:ea typeface="Times New Roman" panose="02020603050405020304" pitchFamily="18" charset="0"/>
              </a:rPr>
              <a:t> </a:t>
            </a:r>
            <a:endParaRPr lang="en-US" sz="1400" b="0" dirty="0"/>
          </a:p>
          <a:p>
            <a:pPr marL="238125">
              <a:spcBef>
                <a:spcPts val="0"/>
              </a:spcBef>
              <a:spcAft>
                <a:spcPts val="0"/>
              </a:spcAft>
              <a:buFont typeface="Arial" panose="020B0604020202020204" pitchFamily="34" charset="0"/>
              <a:buChar char="•"/>
            </a:pPr>
            <a:r>
              <a:rPr lang="en-US" sz="1800" b="0" dirty="0">
                <a:solidFill>
                  <a:srgbClr val="333333"/>
                </a:solidFill>
              </a:rPr>
              <a:t>Comments are due </a:t>
            </a:r>
            <a:r>
              <a:rPr lang="en-US" sz="1800" dirty="0">
                <a:solidFill>
                  <a:srgbClr val="333333"/>
                </a:solidFill>
              </a:rPr>
              <a:t>August 2, 2021. </a:t>
            </a:r>
            <a:r>
              <a:rPr lang="en-US" sz="1800" b="0" dirty="0">
                <a:solidFill>
                  <a:srgbClr val="333333"/>
                </a:solidFill>
              </a:rPr>
              <a:t>Reply comments are due August 30, 2021.</a:t>
            </a:r>
            <a:endParaRPr lang="en-US" sz="1800" dirty="0">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1800" b="1" i="0" u="none" strike="noStrike" kern="1200" dirty="0">
              <a:solidFill>
                <a:srgbClr val="000000"/>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i="0" u="none" strike="noStrike" kern="1200" dirty="0">
                <a:solidFill>
                  <a:srgbClr val="000000"/>
                </a:solidFill>
                <a:effectLst/>
                <a:ea typeface="Times New Roman" panose="02020603050405020304" pitchFamily="18" charset="0"/>
              </a:rPr>
              <a:t>Abstract: </a:t>
            </a:r>
            <a:r>
              <a:rPr lang="en-US" sz="1800" b="0" i="0" dirty="0">
                <a:solidFill>
                  <a:srgbClr val="333333"/>
                </a:solidFill>
                <a:effectLst/>
              </a:rPr>
              <a:t>In this document, the Commission aims to enhance the spectral efficiency of wireless microphones by permitting a recently developed type of wireless microphone system, termed herein as a Wireless Multi-Channel Audio System (WMAS), to operate in certain frequency bands. This emerging technology would enable more wireless microphones to operate in the spectrum available for wireless microphone operations, and thus advances an important Commission goal of promoting efficient spectrum use. The Commission proposes to revise the applicable technical rules for operation of low-power auxiliary station (LPAS) devices to permit WMAS to operate in the broadcast television (TV) bands and other LPAS frequency bands on a licensed basis. The Commission also proposes to update the existing LPAS and wireless microphone rules to reflect the end of the post-Incentive auction transition period and update references to international wireless microphone standards.</a:t>
            </a:r>
          </a:p>
          <a:p>
            <a:pPr marL="0" marR="0" algn="l" rtl="0" eaLnBrk="1" fontAlgn="ctr" latinLnBrk="0" hangingPunct="1">
              <a:spcBef>
                <a:spcPts val="0"/>
              </a:spcBef>
              <a:spcAft>
                <a:spcPts val="0"/>
              </a:spcAft>
            </a:pPr>
            <a:endParaRPr lang="en-US" sz="1600" b="0" dirty="0">
              <a:solidFill>
                <a:srgbClr val="333333"/>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88980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400" dirty="0">
                <a:effectLst/>
              </a:rPr>
              <a:t>Abstract:  </a:t>
            </a:r>
            <a:r>
              <a:rPr lang="en-US" sz="14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400" b="1" i="0" dirty="0">
                <a:solidFill>
                  <a:srgbClr val="333333"/>
                </a:solidFill>
                <a:effectLst/>
              </a:rPr>
              <a:t>and 5650-5925 MHz bands. </a:t>
            </a:r>
            <a:r>
              <a:rPr lang="en-US" sz="14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4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a typeface="Times New Roman" panose="02020603050405020304" pitchFamily="18" charset="0"/>
              </a:rPr>
              <a:t>Was going to drop, though: </a:t>
            </a:r>
          </a:p>
          <a:p>
            <a:pPr marL="466725" lvl="1">
              <a:spcBef>
                <a:spcPts val="0"/>
              </a:spcBef>
              <a:spcAft>
                <a:spcPts val="0"/>
              </a:spcAft>
              <a:buFont typeface="Arial" panose="020B0604020202020204" pitchFamily="34" charset="0"/>
              <a:buChar char="•"/>
            </a:pPr>
            <a:r>
              <a:rPr lang="en-US" b="1" dirty="0">
                <a:solidFill>
                  <a:srgbClr val="191919"/>
                </a:solidFill>
                <a:effectLst/>
                <a:latin typeface="Arial" panose="020B0604020202020204" pitchFamily="34" charset="0"/>
                <a:ea typeface="Times New Roman" panose="02020603050405020304" pitchFamily="18" charset="0"/>
              </a:rPr>
              <a:t>FCC Rules </a:t>
            </a:r>
            <a:r>
              <a:rPr lang="en-US" b="1" dirty="0">
                <a:solidFill>
                  <a:srgbClr val="333333"/>
                </a:solidFill>
                <a:effectLst/>
                <a:latin typeface="Arial" panose="020B0604020202020204" pitchFamily="34" charset="0"/>
                <a:ea typeface="Times New Roman" panose="02020603050405020304" pitchFamily="18" charset="0"/>
              </a:rPr>
              <a:t>Allocation of Spectrum for Non-Federal Space Launch Operations</a:t>
            </a:r>
          </a:p>
          <a:p>
            <a:pPr marL="495300"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6"/>
              </a:rPr>
              <a:t>2021-13685</a:t>
            </a:r>
            <a:r>
              <a:rPr lang="en-US" sz="1400" b="0" u="sng" dirty="0">
                <a:solidFill>
                  <a:srgbClr val="000000"/>
                </a:solidFill>
                <a:effectLst/>
                <a:ea typeface="Times New Roman" panose="02020603050405020304" pitchFamily="18" charset="0"/>
              </a:rPr>
              <a:t>; </a:t>
            </a:r>
            <a:r>
              <a:rPr lang="en-US" sz="1400" b="0" dirty="0">
                <a:solidFill>
                  <a:srgbClr val="000000"/>
                </a:solidFill>
                <a:effectLst/>
                <a:ea typeface="Times New Roman" panose="02020603050405020304" pitchFamily="18" charset="0"/>
              </a:rPr>
              <a:t>Citation: 86 FR 33902; </a:t>
            </a:r>
            <a:r>
              <a:rPr lang="en-US" sz="1400" b="0" u="sng" dirty="0">
                <a:solidFill>
                  <a:srgbClr val="3071A9"/>
                </a:solidFill>
                <a:effectLst/>
                <a:ea typeface="Times New Roman" panose="02020603050405020304" pitchFamily="18" charset="0"/>
                <a:hlinkClick r:id="rId7"/>
              </a:rPr>
              <a:t>PDF</a:t>
            </a:r>
            <a:r>
              <a:rPr lang="en-US" sz="1400" b="0" dirty="0">
                <a:solidFill>
                  <a:srgbClr val="000000"/>
                </a:solidFill>
                <a:effectLst/>
                <a:ea typeface="Times New Roman" panose="02020603050405020304" pitchFamily="18" charset="0"/>
              </a:rPr>
              <a:t> Pages 33902-33910 </a:t>
            </a:r>
            <a:r>
              <a:rPr lang="en-US" sz="1400" b="0" i="1" dirty="0">
                <a:solidFill>
                  <a:srgbClr val="000000"/>
                </a:solidFill>
                <a:effectLst/>
                <a:ea typeface="Times New Roman" panose="02020603050405020304" pitchFamily="18" charset="0"/>
              </a:rPr>
              <a:t>(9 pages); </a:t>
            </a:r>
            <a:r>
              <a:rPr lang="en-US" sz="1400" b="0" u="sng" dirty="0">
                <a:solidFill>
                  <a:srgbClr val="3071A9"/>
                </a:solidFill>
                <a:effectLst/>
                <a:ea typeface="Times New Roman" panose="02020603050405020304" pitchFamily="18" charset="0"/>
                <a:hlinkClick r:id="rId8"/>
              </a:rPr>
              <a:t>Permalink</a:t>
            </a:r>
            <a:r>
              <a:rPr lang="en-US" sz="1400" b="0" dirty="0">
                <a:solidFill>
                  <a:srgbClr val="000000"/>
                </a:solidFill>
                <a:effectLst/>
                <a:ea typeface="Times New Roman" panose="02020603050405020304" pitchFamily="18" charset="0"/>
              </a:rPr>
              <a:t> </a:t>
            </a:r>
            <a:endParaRPr lang="en-US" sz="1400" b="0" dirty="0">
              <a:ea typeface="Times New Roman" panose="02020603050405020304" pitchFamily="18" charset="0"/>
            </a:endParaRPr>
          </a:p>
          <a:p>
            <a:pPr marL="495300" lvl="1">
              <a:spcBef>
                <a:spcPts val="0"/>
              </a:spcBef>
              <a:spcAft>
                <a:spcPts val="0"/>
              </a:spcAft>
              <a:buFont typeface="Arial" panose="020B0604020202020204" pitchFamily="34" charset="0"/>
              <a:buChar char="•"/>
            </a:pPr>
            <a:r>
              <a:rPr lang="en-US" sz="1400" b="0" dirty="0">
                <a:solidFill>
                  <a:srgbClr val="000000"/>
                </a:solidFill>
                <a:effectLst/>
                <a:ea typeface="Times New Roman" panose="02020603050405020304" pitchFamily="18" charset="0"/>
              </a:rPr>
              <a:t>Abstract: 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Specifically, in the Report and Order, the Commission allocates the </a:t>
            </a:r>
            <a:r>
              <a:rPr lang="en-US" sz="1400" b="1" dirty="0">
                <a:solidFill>
                  <a:srgbClr val="000000"/>
                </a:solidFill>
                <a:effectLst/>
                <a:ea typeface="Times New Roman" panose="02020603050405020304" pitchFamily="18" charset="0"/>
              </a:rPr>
              <a:t>2200-2290 MHz </a:t>
            </a:r>
            <a:r>
              <a:rPr lang="en-US" sz="1400" b="0" dirty="0">
                <a:solidFill>
                  <a:srgbClr val="000000"/>
                </a:solidFill>
                <a:effectLst/>
                <a:ea typeface="Times New Roman" panose="02020603050405020304" pitchFamily="18" charset="0"/>
              </a:rPr>
              <a:t>band for space operations on a secondary basis to permit non-federal use in specific portions of this... </a:t>
            </a:r>
            <a:endParaRPr lang="en-US" sz="1400" b="0" dirty="0">
              <a:effectLst/>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49384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 </a:t>
            </a:r>
            <a:r>
              <a:rPr lang="en-US" sz="1200" kern="1600" dirty="0" err="1"/>
              <a:t>oes</a:t>
            </a:r>
            <a:r>
              <a:rPr lang="en-US" sz="1200" kern="1600" dirty="0"/>
              <a:t>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01jul21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endParaRPr lang="en-US" sz="1800" b="0" dirty="0">
              <a:solidFill>
                <a:schemeClr val="tx1"/>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6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indent="0">
              <a:spcBef>
                <a:spcPts val="0"/>
              </a:spcBef>
              <a:spcAft>
                <a:spcPts val="0"/>
              </a:spcAft>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01jul21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29jul21–</a:t>
            </a:r>
            <a:r>
              <a:rPr lang="en-US" sz="1800" i="1" u="sng" dirty="0"/>
              <a:t>15:00–&lt;15:55</a:t>
            </a:r>
            <a:r>
              <a:rPr lang="en-US" sz="1800" dirty="0"/>
              <a:t> et		</a:t>
            </a:r>
            <a:r>
              <a:rPr lang="en-US" sz="1800" dirty="0">
                <a:highlight>
                  <a:srgbClr val="FFFF00"/>
                </a:highlight>
              </a:rPr>
              <a:t>tbd</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15:________________________________54et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01jul21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01jul21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01jul21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01jul21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01jul21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01jul21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Mexico</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coming</a:t>
            </a:r>
          </a:p>
          <a:p>
            <a:pPr lvl="1">
              <a:spcBef>
                <a:spcPts val="0"/>
              </a:spcBef>
              <a:buFont typeface="Arial" panose="020B0604020202020204" pitchFamily="34" charset="0"/>
              <a:buChar char="•"/>
            </a:pPr>
            <a:r>
              <a:rPr lang="en-US" altLang="en-US" sz="1400" kern="0" dirty="0">
                <a:solidFill>
                  <a:schemeClr val="tx1"/>
                </a:solidFill>
              </a:rPr>
              <a:t>FCC NPRM wireless mics in many bands.</a:t>
            </a:r>
          </a:p>
          <a:p>
            <a:pPr lvl="1">
              <a:spcBef>
                <a:spcPts val="0"/>
              </a:spcBef>
              <a:buFont typeface="Arial" panose="020B0604020202020204" pitchFamily="34" charset="0"/>
              <a:buChar char="•"/>
            </a:pPr>
            <a:r>
              <a:rPr lang="en-US" altLang="en-US" sz="1400" kern="0" dirty="0">
                <a:solidFill>
                  <a:schemeClr val="tx1"/>
                </a:solidFill>
              </a:rPr>
              <a:t>FCC Rules - Space Launch Operations, update</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Vijay A.</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https://mentor.ieee.org/802.18/dcn/21/18-21-0078-00-0000-minutes-24jun21-rrtag-teleconference.docx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28-Jun-2021 15:57:49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Vijay A.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01jul21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The plan: </a:t>
            </a:r>
          </a:p>
          <a:p>
            <a:pPr lvl="2">
              <a:spcBef>
                <a:spcPts val="0"/>
              </a:spcBef>
              <a:spcAft>
                <a:spcPts val="0"/>
              </a:spcAft>
              <a:buFont typeface="Arial" panose="020B0604020202020204" pitchFamily="34" charset="0"/>
              <a:buChar char="•"/>
            </a:pPr>
            <a:r>
              <a:rPr lang="en-US" sz="1600" strike="sngStrike" dirty="0">
                <a:solidFill>
                  <a:schemeClr val="bg1">
                    <a:lumMod val="65000"/>
                  </a:schemeClr>
                </a:solidFill>
              </a:rPr>
              <a:t>$50 – till 30June	</a:t>
            </a:r>
            <a:r>
              <a:rPr lang="en-US" sz="1600" b="1" dirty="0">
                <a:solidFill>
                  <a:schemeClr val="tx1"/>
                </a:solidFill>
              </a:rPr>
              <a:t>	$75 registration fee after 30june. </a:t>
            </a:r>
            <a:r>
              <a:rPr lang="en-US" sz="1600" dirty="0">
                <a:solidFill>
                  <a:schemeClr val="tx1"/>
                </a:solidFill>
              </a:rPr>
              <a:t>		&lt;&lt;&lt;&lt; just one fee for all WGs/TAGs combined</a:t>
            </a: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spcBef>
                <a:spcPts val="0"/>
              </a:spcBef>
              <a:spcAft>
                <a:spcPts val="0"/>
              </a:spcAft>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spcBef>
                <a:spcPts val="0"/>
              </a:spcBef>
              <a:spcAft>
                <a:spcPts val="0"/>
              </a:spcAft>
              <a:buFont typeface="Arial" panose="020B0604020202020204" pitchFamily="34" charset="0"/>
              <a:buChar char="•"/>
            </a:pPr>
            <a:r>
              <a:rPr lang="en-US" sz="1600" dirty="0">
                <a:solidFill>
                  <a:schemeClr val="tx1"/>
                </a:solidFill>
              </a:rPr>
              <a:t>reminder sent on 05 july – notifying of $75 fee started 01july</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01jul21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260600" y="3962400"/>
            <a:ext cx="8001001" cy="1752600"/>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62283</TotalTime>
  <Words>8683</Words>
  <Application>Microsoft Office PowerPoint</Application>
  <PresentationFormat>Widescreen</PresentationFormat>
  <Paragraphs>837</Paragraphs>
  <Slides>33</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Monotype Sorts</vt:lpstr>
      <vt:lpstr>Symbol</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4054</cp:revision>
  <cp:lastPrinted>1601-01-01T00:00:00Z</cp:lastPrinted>
  <dcterms:created xsi:type="dcterms:W3CDTF">2016-03-03T14:54:45Z</dcterms:created>
  <dcterms:modified xsi:type="dcterms:W3CDTF">2021-07-01T14:34:03Z</dcterms:modified>
</cp:coreProperties>
</file>