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0" r:id="rId18"/>
    <p:sldId id="781" r:id="rId19"/>
    <p:sldId id="650" r:id="rId20"/>
    <p:sldId id="498" r:id="rId21"/>
    <p:sldId id="402" r:id="rId22"/>
    <p:sldId id="403" r:id="rId23"/>
    <p:sldId id="777" r:id="rId24"/>
    <p:sldId id="778" r:id="rId25"/>
    <p:sldId id="774" r:id="rId26"/>
    <p:sldId id="717" r:id="rId27"/>
    <p:sldId id="768" r:id="rId28"/>
    <p:sldId id="737"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38" autoAdjust="0"/>
  </p:normalViewPr>
  <p:slideViewPr>
    <p:cSldViewPr>
      <p:cViewPr varScale="1">
        <p:scale>
          <a:sx n="110" d="100"/>
          <a:sy n="110" d="100"/>
        </p:scale>
        <p:origin x="672" y="10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17jun21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4197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442&amp;SubTB=442"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70-00-0000-canadian-6-ghz-consultation-rss-248.pdf" TargetMode="External"/><Relationship Id="rId5" Type="http://schemas.openxmlformats.org/officeDocument/2006/relationships/hyperlink" Target="https://www.rabc-cccr.ca/ised-radio-standards-specifications-rss-248-issue-1-june-2021-draft-radio-local-area-network-rlan-devices-in-the-5925-7125-mhz-band/" TargetMode="External"/><Relationship Id="rId4" Type="http://schemas.openxmlformats.org/officeDocument/2006/relationships/hyperlink" Target="https://mentor.ieee.org/802.18/dcn/21/18-21-0069-00-0000-rsm-nz-wlan-use-in-the-6-ghz-band-discussion-document.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039-00-0000-ieee-802-viewpoints-on-wrc-23-agenda-items.pptx" TargetMode="External"/><Relationship Id="rId3" Type="http://schemas.openxmlformats.org/officeDocument/2006/relationships/hyperlink" Target="https://www.fcc.gov/document/wrc-advisory-committee-schedules-4th-meeting-and-meetings-its-iwg" TargetMode="External"/><Relationship Id="rId7" Type="http://schemas.openxmlformats.org/officeDocument/2006/relationships/hyperlink" Target="https://www.fcc.gov/wrc-23-advisory-committee-listserve-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wrc-23" TargetMode="External"/><Relationship Id="rId5" Type="http://schemas.openxmlformats.org/officeDocument/2006/relationships/hyperlink" Target="mailto:Dante.Ibarra@fcc.gov" TargetMode="External"/><Relationship Id="rId4" Type="http://schemas.openxmlformats.org/officeDocument/2006/relationships/hyperlink" Target="https://mentor.ieee.org/802.18/dcn/21/18-21-0071-00-0000-fcc-wrc-23-wac-schedules-4th-meeting-and-meetings-of-its-iwg.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8-01-0000-minutes-10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17jun21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i="0" dirty="0">
                <a:solidFill>
                  <a:srgbClr val="222222"/>
                </a:solidFill>
                <a:effectLst/>
              </a:rPr>
              <a:t> </a:t>
            </a:r>
          </a:p>
          <a:p>
            <a:pPr lvl="1">
              <a:spcBef>
                <a:spcPts val="0"/>
              </a:spcBef>
              <a:buFont typeface="Arial" panose="020B0604020202020204" pitchFamily="34" charset="0"/>
              <a:buChar char="•"/>
            </a:pPr>
            <a:r>
              <a:rPr lang="en-US" sz="1800" dirty="0">
                <a:solidFill>
                  <a:srgbClr val="222222"/>
                </a:solidFill>
              </a:rPr>
              <a:t> </a:t>
            </a:r>
          </a:p>
          <a:p>
            <a:pPr lvl="1">
              <a:spcBef>
                <a:spcPts val="0"/>
              </a:spcBef>
              <a:buFont typeface="Arial" panose="020B0604020202020204" pitchFamily="34" charset="0"/>
              <a:buChar char="•"/>
            </a:pPr>
            <a:r>
              <a:rPr lang="en-US" sz="1800" i="0" dirty="0">
                <a:solidFill>
                  <a:srgbClr val="222222"/>
                </a:solidFill>
                <a:effectLst/>
              </a:rPr>
              <a:t> </a:t>
            </a:r>
          </a:p>
          <a:p>
            <a:pPr lvl="1">
              <a:spcBef>
                <a:spcPts val="0"/>
              </a:spcBef>
              <a:buFont typeface="Arial" panose="020B0604020202020204" pitchFamily="34" charset="0"/>
              <a:buChar char="•"/>
            </a:pPr>
            <a:r>
              <a:rPr lang="en-US" sz="1600" b="1" i="0" dirty="0">
                <a:solidFill>
                  <a:srgbClr val="222222"/>
                </a:solidFill>
                <a:effectLst/>
              </a:rPr>
              <a:t>10jun: </a:t>
            </a:r>
            <a:r>
              <a:rPr lang="en-US" sz="1600" i="0" dirty="0">
                <a:solidFill>
                  <a:srgbClr val="222222"/>
                </a:solidFill>
                <a:effectLst/>
              </a:rPr>
              <a:t>BRAN-EN 303 687 rapporteur's meeting #3 regarding NB FH, meeting t</a:t>
            </a:r>
            <a:r>
              <a:rPr lang="en-US" sz="1600" dirty="0">
                <a:solidFill>
                  <a:schemeClr val="tx1"/>
                </a:solidFill>
              </a:rPr>
              <a:t>omorrow (11jun),  to set up for plenary next week.  6 contributions: </a:t>
            </a:r>
            <a:r>
              <a:rPr lang="en-US" sz="1600" dirty="0">
                <a:solidFill>
                  <a:schemeClr val="tx1"/>
                </a:solidFill>
                <a:hlinkClick r:id="rId7"/>
              </a:rPr>
              <a:t>https://portal.etsi.org/Contribution.aspx?MeetingId=41975</a:t>
            </a:r>
            <a:r>
              <a:rPr lang="en-US" sz="16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r>
              <a:rPr lang="en-US" sz="1600" b="1" dirty="0">
                <a:solidFill>
                  <a:schemeClr val="tx1"/>
                </a:solidFill>
              </a:rPr>
              <a:t>03jun: </a:t>
            </a:r>
            <a:r>
              <a:rPr lang="en-US" sz="1600" dirty="0">
                <a:solidFill>
                  <a:schemeClr val="tx1"/>
                </a:solidFill>
              </a:rPr>
              <a:t>Call today, worked on LS statement to send out, 1) Country Determination Capability, 2) changes to the text on Access methods in EN 301 893 (5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t>
            </a:r>
            <a:r>
              <a:rPr lang="en-US" sz="1600" dirty="0">
                <a:ea typeface="Calibri" panose="020F0502020204030204" pitchFamily="34" charset="0"/>
                <a:cs typeface="Times New Roman" panose="02020603050405020304" pitchFamily="18" charset="0"/>
              </a:rPr>
              <a:t> </a:t>
            </a:r>
            <a:r>
              <a:rPr lang="en-US" sz="1600" b="0" dirty="0">
                <a:effectLst/>
                <a:ea typeface="Calibri" panose="020F0502020204030204" pitchFamily="34" charset="0"/>
                <a:cs typeface="Times New Roman" panose="02020603050405020304" pitchFamily="18" charset="0"/>
              </a:rPr>
              <a:t>EN 303 687 (6 GHz), User Access Restrictions (UAR), </a:t>
            </a:r>
            <a:r>
              <a:rPr lang="en-US" sz="1600" dirty="0">
                <a:solidFill>
                  <a:schemeClr val="tx1"/>
                </a:solidFill>
              </a:rPr>
              <a:t>Country Determination Capability</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9"/>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nothing was shared.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marL="0" marR="0">
              <a:spcBef>
                <a:spcPts val="0"/>
              </a:spcBef>
              <a:spcAft>
                <a:spcPts val="0"/>
              </a:spcAft>
              <a:buFont typeface="Arial" panose="020B0604020202020204" pitchFamily="34" charset="0"/>
              <a:buChar char="•"/>
            </a:pPr>
            <a:r>
              <a:rPr lang="en-US" sz="1800" u="none" strike="noStrike" baseline="0" dirty="0">
                <a:solidFill>
                  <a:schemeClr val="tx1"/>
                </a:solidFill>
              </a:rPr>
              <a:t>Saudi Arabia – CITC -  </a:t>
            </a:r>
            <a:r>
              <a:rPr lang="en-US" sz="1800" dirty="0">
                <a:effectLst/>
                <a:ea typeface="Calibri" panose="020F0502020204030204" pitchFamily="34" charset="0"/>
              </a:rPr>
              <a:t>here is the consultation we were watching out for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CITC</a:t>
            </a:r>
            <a:r>
              <a:rPr lang="en-US" sz="1600" b="0" dirty="0">
                <a:effectLst/>
                <a:ea typeface="Calibri" panose="020F0502020204030204" pitchFamily="34" charset="0"/>
              </a:rPr>
              <a:t> web site:  </a:t>
            </a:r>
            <a:r>
              <a:rPr lang="en-US" sz="1600" b="0" u="sng" dirty="0">
                <a:solidFill>
                  <a:srgbClr val="0000FF"/>
                </a:solidFill>
                <a:effectLst/>
                <a:ea typeface="Calibri" panose="020F0502020204030204" pitchFamily="34" charset="0"/>
                <a:hlinkClick r:id="rId3"/>
              </a:rPr>
              <a:t>https://www.citc.gov.sa/en/new/publicConsultation/Pages/144207.aspx</a:t>
            </a:r>
            <a:r>
              <a:rPr lang="en-US" sz="16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mentor:   </a:t>
            </a:r>
            <a:r>
              <a:rPr lang="en-US" sz="16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Views/comments can be submitted by 07aug21</a:t>
            </a:r>
            <a:r>
              <a:rPr lang="en-US" sz="1800" dirty="0">
                <a:effectLst/>
                <a:latin typeface="Times New Roman" panose="02020603050405020304" pitchFamily="18" charset="0"/>
                <a:ea typeface="SimSun" panose="02010600030101010101" pitchFamily="2" charset="-122"/>
              </a:rPr>
              <a:t> to (</a:t>
            </a:r>
            <a:r>
              <a:rPr lang="en-US" sz="18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800" dirty="0">
                <a:effectLst/>
                <a:latin typeface="Times New Roman" panose="02020603050405020304" pitchFamily="18" charset="0"/>
                <a:ea typeface="SimSun" panose="02010600030101010101" pitchFamily="2" charset="-122"/>
              </a:rPr>
              <a:t>).</a:t>
            </a:r>
          </a:p>
          <a:p>
            <a:pPr marL="800100" lvl="2">
              <a:spcBef>
                <a:spcPts val="0"/>
              </a:spcBef>
              <a:spcAft>
                <a:spcPts val="0"/>
              </a:spcAft>
              <a:buFont typeface="Arial" panose="020B0604020202020204" pitchFamily="34" charset="0"/>
              <a:buChar char="•"/>
            </a:pPr>
            <a:endParaRPr lang="en-US" dirty="0">
              <a:solidFill>
                <a:schemeClr val="tx1"/>
              </a:solidFill>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800100" lvl="2">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dirty="0" err="1">
                <a:solidFill>
                  <a:schemeClr val="tx1"/>
                </a:solidFill>
                <a:effectLst/>
                <a:ea typeface="Calibri" panose="020F0502020204030204" pitchFamily="34" charset="0"/>
              </a:rPr>
              <a:t>WiFi</a:t>
            </a:r>
            <a:r>
              <a:rPr lang="en-US" dirty="0">
                <a:solidFill>
                  <a:schemeClr val="tx1"/>
                </a:solidFill>
                <a:effectLst/>
                <a:ea typeface="Calibri" panose="020F0502020204030204" pitchFamily="34" charset="0"/>
              </a:rPr>
              <a:t> - 6e), </a:t>
            </a:r>
            <a:r>
              <a:rPr lang="en-US" dirty="0" err="1">
                <a:solidFill>
                  <a:schemeClr val="tx1"/>
                </a:solidFill>
                <a:effectLst/>
                <a:ea typeface="Calibri" panose="020F0502020204030204" pitchFamily="34" charset="0"/>
              </a:rPr>
              <a:t>WiGig</a:t>
            </a:r>
            <a:r>
              <a:rPr lang="en-US" dirty="0">
                <a:solidFill>
                  <a:schemeClr val="tx1"/>
                </a:solidFill>
                <a:effectLst/>
                <a:ea typeface="Calibri" panose="020F0502020204030204" pitchFamily="34" charset="0"/>
              </a:rPr>
              <a:t> technology, virtual and augmented reality (VR / AR) and Internet of Things (IoT).</a:t>
            </a:r>
            <a:endParaRPr lang="en-US"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lvl="1">
              <a:buFont typeface="Arial" panose="020B0604020202020204" pitchFamily="34" charset="0"/>
              <a:buChar char="•"/>
            </a:pPr>
            <a:r>
              <a:rPr lang="en-US" sz="1400" b="0" u="none" strike="noStrike" baseline="0" dirty="0">
                <a:solidFill>
                  <a:schemeClr val="tx1"/>
                </a:solidFill>
              </a:rPr>
              <a:t>NZ – RSM – </a:t>
            </a:r>
            <a:r>
              <a:rPr lang="en-US" sz="1400" b="0" dirty="0"/>
              <a:t>has</a:t>
            </a:r>
            <a:r>
              <a:rPr lang="en-US" sz="1400" b="0" i="0" u="none" strike="noStrike" baseline="0" dirty="0">
                <a:solidFill>
                  <a:srgbClr val="000000"/>
                </a:solidFill>
              </a:rPr>
              <a:t> a consultation regarding their spectrum plan for future use of 5925 - 7125 MHz </a:t>
            </a:r>
            <a:r>
              <a:rPr lang="en-US" sz="1400" b="0" u="none" strike="noStrike" baseline="0" dirty="0">
                <a:solidFill>
                  <a:schemeClr val="tx1"/>
                </a:solidFill>
              </a:rPr>
              <a:t> </a:t>
            </a:r>
            <a:endParaRPr lang="en-US" sz="1400" dirty="0">
              <a:solidFill>
                <a:schemeClr val="tx1"/>
              </a:solidFill>
            </a:endParaRPr>
          </a:p>
          <a:p>
            <a:pPr lvl="2">
              <a:buFont typeface="Arial" panose="020B0604020202020204" pitchFamily="34" charset="0"/>
              <a:buChar char="•"/>
            </a:pPr>
            <a:r>
              <a:rPr lang="en-US" sz="1400" dirty="0">
                <a:solidFill>
                  <a:schemeClr val="tx1"/>
                </a:solidFill>
                <a:hlinkClick r:id="rId3"/>
              </a:rPr>
              <a:t>https://www.rsm.govt.nz/projects-and-auctions/consultations/planning-for-wlan-use-in-the-6-ghz-band/</a:t>
            </a:r>
            <a:r>
              <a:rPr lang="en-US" sz="1400" dirty="0">
                <a:solidFill>
                  <a:schemeClr val="tx1"/>
                </a:solidFill>
              </a:rPr>
              <a:t> </a:t>
            </a:r>
          </a:p>
          <a:p>
            <a:pPr lvl="2">
              <a:buFont typeface="Arial" panose="020B0604020202020204" pitchFamily="34" charset="0"/>
              <a:buChar char="•"/>
            </a:pPr>
            <a:r>
              <a:rPr lang="en-US" sz="1400" b="0" i="0" u="none" strike="noStrike" baseline="0" dirty="0">
                <a:solidFill>
                  <a:srgbClr val="000000"/>
                </a:solidFill>
                <a:hlinkClick r:id="rId4"/>
              </a:rPr>
              <a:t>https://mentor.ieee.org/802.18/dcn/21/18-21-0069-00-0000-rsm-nz-wlan-use-in-the-6-ghz-band-discussion-document.docx</a:t>
            </a:r>
            <a:endParaRPr lang="en-US" sz="1400"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Initially, RSM proposes to make the bottom 500 MHz of the 6 GHz frequency band (5925 - 6425 MHz) available for WLAN use. </a:t>
            </a:r>
          </a:p>
          <a:p>
            <a:pPr lvl="2">
              <a:buFont typeface="Arial" panose="020B0604020202020204" pitchFamily="34" charset="0"/>
              <a:buChar char="•"/>
            </a:pPr>
            <a:r>
              <a:rPr lang="en-US" sz="1400" b="0" i="0" u="none" strike="noStrike" baseline="0" dirty="0">
                <a:solidFill>
                  <a:srgbClr val="000000"/>
                </a:solidFill>
              </a:rPr>
              <a:t>24 dBm (11 dBm/MHz) for indoor use only </a:t>
            </a:r>
          </a:p>
          <a:p>
            <a:pPr lvl="2">
              <a:buFont typeface="Arial" panose="020B0604020202020204" pitchFamily="34" charset="0"/>
              <a:buChar char="•"/>
            </a:pPr>
            <a:r>
              <a:rPr lang="en-US" sz="1400" b="0" i="0" u="none" strike="noStrike" baseline="0" dirty="0">
                <a:solidFill>
                  <a:srgbClr val="000000"/>
                </a:solidFill>
              </a:rPr>
              <a:t>14 dBm (1 dBm/MHz) for all locations (includes user devices, outdoor access points) </a:t>
            </a:r>
          </a:p>
          <a:p>
            <a:pPr lvl="2">
              <a:buFont typeface="Arial" panose="020B0604020202020204" pitchFamily="34" charset="0"/>
              <a:buChar char="•"/>
            </a:pPr>
            <a:r>
              <a:rPr lang="en-US" sz="1400" b="0" i="0" u="none" strike="noStrike" baseline="0" dirty="0">
                <a:solidFill>
                  <a:srgbClr val="000000"/>
                </a:solidFill>
              </a:rPr>
              <a:t>RSM are also considering radio licensing or an AFC based approach to allow higher output power.</a:t>
            </a:r>
          </a:p>
          <a:p>
            <a:pPr lvl="2">
              <a:buFont typeface="Arial" panose="020B0604020202020204" pitchFamily="34" charset="0"/>
              <a:buChar char="•"/>
            </a:pPr>
            <a:r>
              <a:rPr lang="en-US" sz="1400" b="0" i="0" u="none" strike="noStrike" baseline="0" dirty="0">
                <a:solidFill>
                  <a:srgbClr val="000000"/>
                </a:solidFill>
              </a:rPr>
              <a:t>comments can be submitted to </a:t>
            </a:r>
            <a:r>
              <a:rPr lang="en-US" sz="1400" b="0" i="0" u="none" strike="noStrike" baseline="0" dirty="0">
                <a:solidFill>
                  <a:srgbClr val="0462C1"/>
                </a:solidFill>
              </a:rPr>
              <a:t>Radio.Spectrum@mbie.govt.nz </a:t>
            </a:r>
            <a:r>
              <a:rPr lang="en-US" sz="1400" b="0" i="0" u="none" strike="noStrike" baseline="0" dirty="0">
                <a:solidFill>
                  <a:srgbClr val="000000"/>
                </a:solidFill>
              </a:rPr>
              <a:t>with the subject line “Consultation Submission - WLAN use in the 6 GHz band”  	</a:t>
            </a:r>
            <a:r>
              <a:rPr lang="en-US" sz="1400" b="1" i="0" dirty="0">
                <a:solidFill>
                  <a:schemeClr val="tx1"/>
                </a:solidFill>
                <a:effectLst/>
              </a:rPr>
              <a:t>Submissions due: 28 June 2021, 5:00pm</a:t>
            </a:r>
            <a:endParaRPr lang="en-US" sz="1400" b="1"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buFont typeface="Arial" panose="020B0604020202020204" pitchFamily="34" charset="0"/>
              <a:buChar char="•"/>
            </a:pPr>
            <a:r>
              <a:rPr lang="en-US" sz="1400" dirty="0">
                <a:solidFill>
                  <a:schemeClr val="tx1"/>
                </a:solidFill>
              </a:rPr>
              <a:t>Brazil – ANATEL – </a:t>
            </a:r>
            <a:r>
              <a:rPr lang="en-US" sz="1400" dirty="0"/>
              <a:t>also has a consultation to update the testing procedures due to the updates in the technical requirements in the past year or two,  It does include 6GHz and the ITS band. </a:t>
            </a:r>
          </a:p>
          <a:p>
            <a:pPr lvl="2">
              <a:buFont typeface="Arial" panose="020B0604020202020204" pitchFamily="34" charset="0"/>
              <a:buChar char="•"/>
            </a:pPr>
            <a:r>
              <a:rPr lang="en-US" sz="1400" b="1" dirty="0"/>
              <a:t>It is Portuguese and will end 05aug21.   </a:t>
            </a:r>
            <a:endParaRPr lang="en-US" sz="1400" b="1"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u="none" strike="noStrike" baseline="0" dirty="0">
                <a:solidFill>
                  <a:schemeClr val="tx1"/>
                </a:solidFill>
              </a:rPr>
              <a:t>Canad</a:t>
            </a:r>
            <a:r>
              <a:rPr lang="en-US" sz="1400" b="0" dirty="0">
                <a:solidFill>
                  <a:schemeClr val="tx1"/>
                </a:solidFill>
              </a:rPr>
              <a:t>a – ISED – is </a:t>
            </a:r>
            <a:r>
              <a:rPr lang="en-US" sz="1400" b="0" dirty="0">
                <a:effectLst/>
                <a:ea typeface="Calibri" panose="020F0502020204030204" pitchFamily="34" charset="0"/>
              </a:rPr>
              <a:t>seeking comments on: RSS-248, issue 1, “Radio Local Area Network (RLAN) Devices in the 5925-7125 MHz band” which sets out the certification requirements for </a:t>
            </a:r>
            <a:r>
              <a:rPr lang="en-US" sz="1400" b="0" dirty="0" err="1">
                <a:effectLst/>
                <a:ea typeface="Calibri" panose="020F0502020204030204" pitchFamily="34" charset="0"/>
              </a:rPr>
              <a:t>licence</a:t>
            </a:r>
            <a:r>
              <a:rPr lang="en-US" sz="1400" b="0" dirty="0">
                <a:effectLst/>
                <a:ea typeface="Calibri" panose="020F0502020204030204" pitchFamily="34" charset="0"/>
              </a:rPr>
              <a:t>-exempt low-power RLAN devices operating indoors in the frequency band 5 925 - 7 125 </a:t>
            </a:r>
            <a:r>
              <a:rPr lang="en-US" sz="1400" b="0" dirty="0" err="1">
                <a:effectLst/>
                <a:ea typeface="Calibri" panose="020F0502020204030204" pitchFamily="34" charset="0"/>
              </a:rPr>
              <a:t>MHz.</a:t>
            </a:r>
            <a:r>
              <a:rPr lang="en-US" sz="1400" b="0" dirty="0">
                <a:effectLst/>
                <a:ea typeface="Calibri" panose="020F0502020204030204" pitchFamily="34" charset="0"/>
              </a:rPr>
              <a:t>  </a:t>
            </a:r>
            <a:r>
              <a:rPr lang="en-US" sz="1400" b="1" dirty="0">
                <a:effectLst/>
                <a:ea typeface="Calibri" panose="020F0502020204030204" pitchFamily="34" charset="0"/>
              </a:rPr>
              <a:t>Comments due 16 Aug 21. </a:t>
            </a:r>
          </a:p>
          <a:p>
            <a:pPr lvl="2">
              <a:spcBef>
                <a:spcPts val="0"/>
              </a:spcBef>
              <a:spcAft>
                <a:spcPts val="0"/>
              </a:spcAft>
              <a:buFont typeface="Arial" panose="020B0604020202020204" pitchFamily="34" charset="0"/>
              <a:buChar char="•"/>
              <a:tabLst>
                <a:tab pos="457200" algn="l"/>
              </a:tabLst>
            </a:pPr>
            <a:r>
              <a:rPr lang="en-US" sz="1200" b="0" u="sng" dirty="0">
                <a:solidFill>
                  <a:srgbClr val="0000FF"/>
                </a:solidFill>
                <a:effectLst/>
                <a:latin typeface="Calibri" panose="020F0502020204030204" pitchFamily="34" charset="0"/>
                <a:ea typeface="Times New Roman" panose="02020603050405020304" pitchFamily="18" charset="0"/>
                <a:hlinkClick r:id="rId5"/>
              </a:rPr>
              <a:t>https://www.rabc-cccr.ca/ised-radio-standards-specifications-rss-248-issue-1-june-2021-draft-radio-local-area-network-rlan-devices-in-the-5925-7125-mhz-band/</a:t>
            </a:r>
            <a:r>
              <a:rPr lang="en-US" sz="1200" b="0" dirty="0">
                <a:effectLst/>
                <a:latin typeface="Calibri" panose="020F0502020204030204" pitchFamily="34" charset="0"/>
                <a:ea typeface="Times New Roman" panose="02020603050405020304" pitchFamily="18" charset="0"/>
              </a:rPr>
              <a:t> </a:t>
            </a:r>
          </a:p>
          <a:p>
            <a:pPr lvl="2">
              <a:spcBef>
                <a:spcPts val="0"/>
              </a:spcBef>
              <a:spcAft>
                <a:spcPts val="0"/>
              </a:spcAft>
              <a:buFont typeface="Arial" panose="020B0604020202020204" pitchFamily="34" charset="0"/>
              <a:buChar char="•"/>
              <a:tabLst>
                <a:tab pos="457200" algn="l"/>
              </a:tabLst>
            </a:pPr>
            <a:r>
              <a:rPr lang="en-US" sz="1200" b="0" dirty="0">
                <a:effectLst/>
                <a:latin typeface="Calibri" panose="020F0502020204030204" pitchFamily="34" charset="0"/>
                <a:ea typeface="Times New Roman" panose="02020603050405020304" pitchFamily="18" charset="0"/>
                <a:hlinkClick r:id="rId6"/>
              </a:rPr>
              <a:t>https://mentor.ieee.org/802.18/dcn/21/18-21-0070-00-0000-canadian-6-ghz-consultation-rss-248.pdf</a:t>
            </a:r>
            <a:r>
              <a:rPr lang="en-US" sz="1200" b="0" dirty="0">
                <a:effectLst/>
                <a:latin typeface="Calibri" panose="020F0502020204030204" pitchFamily="34" charset="0"/>
                <a:ea typeface="Times New Roman" panose="02020603050405020304" pitchFamily="18" charset="0"/>
              </a:rPr>
              <a:t> </a:t>
            </a:r>
            <a:endParaRPr lang="en-US" sz="12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ffectLst/>
                <a:ea typeface="Times New Roman" panose="02020603050405020304" pitchFamily="18" charset="0"/>
              </a:rPr>
              <a:t>The fourth meeting of WAC will be held on Tuesday, September 28, 2021 at 11:00 a.m. </a:t>
            </a:r>
            <a:r>
              <a:rPr lang="en-US" sz="1600" b="0" dirty="0">
                <a:solidFill>
                  <a:schemeClr val="tx1"/>
                </a:solidFill>
              </a:rPr>
              <a:t>(et)</a:t>
            </a:r>
            <a:endParaRPr lang="en-US" sz="160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hlinkClick r:id="rId3"/>
              </a:rPr>
              <a:t>https://www.fcc.gov/document/wrc-advisory-committee-schedules-4th-meeting-and-meetings-its-iwg</a:t>
            </a:r>
            <a:r>
              <a:rPr lang="en-US" sz="16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hlinkClick r:id="rId4"/>
              </a:rPr>
              <a:t>https://mentor.ieee.org/802.18/dcn/21/18-21-0071-00-0000-fcc-wrc-23-wac-schedules-4th-meeting-and-meetings-of-its-iwg.docx</a:t>
            </a:r>
            <a:r>
              <a:rPr lang="en-US" sz="16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rPr>
              <a:t>Public Notice was sent out before asking for interested parties to fill out an application to become a voting participants. Maybe </a:t>
            </a:r>
            <a:r>
              <a:rPr lang="fr-FR" sz="1600" b="0" i="0" u="none" strike="noStrike" dirty="0">
                <a:solidFill>
                  <a:schemeClr val="tx1"/>
                </a:solidFill>
                <a:effectLst/>
              </a:rPr>
              <a:t>Contact: Dante Ibarra at (202) 418-0610, email: </a:t>
            </a:r>
            <a:r>
              <a:rPr lang="fr-FR" sz="1600" b="0" i="0" u="none" strike="noStrike" dirty="0">
                <a:solidFill>
                  <a:srgbClr val="747474"/>
                </a:solidFill>
                <a:effectLst/>
                <a:hlinkClick r:id="rId5"/>
              </a:rPr>
              <a:t>Dante.Ibarra@fcc.gov</a:t>
            </a:r>
            <a:r>
              <a:rPr lang="en-US" sz="1600" b="0" i="0" u="none" strike="noStrike" dirty="0">
                <a:solidFill>
                  <a:srgbClr val="747474"/>
                </a:solidFill>
                <a:effectLst/>
              </a:rPr>
              <a:t>, </a:t>
            </a:r>
            <a:r>
              <a:rPr lang="en-US" sz="1600" b="0" i="0" u="none" strike="noStrike" dirty="0">
                <a:solidFill>
                  <a:schemeClr val="tx1"/>
                </a:solidFill>
                <a:effectLst/>
              </a:rPr>
              <a:t>if we want to be a member. </a:t>
            </a:r>
          </a:p>
          <a:p>
            <a:pPr marL="685800" lvl="1">
              <a:spcBef>
                <a:spcPts val="0"/>
              </a:spcBef>
              <a:buFont typeface="Arial" panose="020B0604020202020204" pitchFamily="34" charset="0"/>
              <a:buChar char="•"/>
            </a:pPr>
            <a:r>
              <a:rPr lang="en-US" sz="1600" b="0" dirty="0">
                <a:solidFill>
                  <a:schemeClr val="tx1"/>
                </a:solidFill>
              </a:rPr>
              <a:t>Though, open for all to listen in and send in live questions, though must be on the committee to vote. </a:t>
            </a:r>
          </a:p>
          <a:p>
            <a:pPr marL="685800" lvl="1">
              <a:spcBef>
                <a:spcPts val="0"/>
              </a:spcBef>
              <a:buFont typeface="Arial" panose="020B0604020202020204" pitchFamily="34" charset="0"/>
              <a:buChar char="•"/>
            </a:pPr>
            <a:r>
              <a:rPr lang="en-US" sz="1600" b="1" dirty="0">
                <a:solidFill>
                  <a:schemeClr val="tx1"/>
                </a:solidFill>
              </a:rPr>
              <a:t>WAC Web site: </a:t>
            </a:r>
            <a:r>
              <a:rPr lang="en-US" sz="1600" b="1" dirty="0">
                <a:solidFill>
                  <a:schemeClr val="tx1"/>
                </a:solidFill>
                <a:hlinkClick r:id="rId6"/>
              </a:rPr>
              <a:t>https://www.fcc.gov/wrc-23</a:t>
            </a:r>
            <a:r>
              <a:rPr lang="en-US" sz="1600" b="1" dirty="0">
                <a:solidFill>
                  <a:schemeClr val="tx1"/>
                </a:solidFill>
              </a:rPr>
              <a:t> </a:t>
            </a:r>
          </a:p>
          <a:p>
            <a:pPr marL="685800" lvl="1">
              <a:spcBef>
                <a:spcPts val="0"/>
              </a:spcBef>
              <a:buFont typeface="Arial" panose="020B0604020202020204" pitchFamily="34" charset="0"/>
              <a:buChar char="•"/>
            </a:pPr>
            <a:r>
              <a:rPr lang="en-US" sz="1600" b="1" dirty="0">
                <a:solidFill>
                  <a:schemeClr val="tx1"/>
                </a:solidFill>
              </a:rPr>
              <a:t>To subscribe to iwg1, iwg2, iwg3, iwg4 or wac23 see:  </a:t>
            </a:r>
            <a:r>
              <a:rPr lang="en-US" sz="1600" b="1" dirty="0">
                <a:solidFill>
                  <a:schemeClr val="tx1"/>
                </a:solidFill>
                <a:hlinkClick r:id="rId7"/>
              </a:rPr>
              <a:t>https://www.fcc.gov/wrc-23-advisory-committee-listserve-0</a:t>
            </a:r>
            <a:r>
              <a:rPr lang="en-US" sz="1600" b="1" dirty="0">
                <a:solidFill>
                  <a:schemeClr val="tx1"/>
                </a:solidFill>
              </a:rPr>
              <a:t> </a:t>
            </a:r>
          </a:p>
          <a:p>
            <a:pPr marL="685800" lvl="1">
              <a:spcBef>
                <a:spcPts val="0"/>
              </a:spcBef>
              <a:buFont typeface="Arial" panose="020B0604020202020204" pitchFamily="34" charset="0"/>
              <a:buChar char="•"/>
            </a:pPr>
            <a:r>
              <a:rPr lang="en-US" sz="1600" b="0" dirty="0">
                <a:effectLst/>
                <a:ea typeface="SimSun" panose="02010600030101010101" pitchFamily="2" charset="-122"/>
              </a:rPr>
              <a:t>iwg2 is the terrestrial services and they cover wireless</a:t>
            </a:r>
            <a:endParaRPr lang="en-US" sz="16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802.11 ITU AHG – contributions to WP 5A on M.1450 and M.1801.</a:t>
            </a:r>
          </a:p>
          <a:p>
            <a:pPr marL="685800" lvl="1">
              <a:spcBef>
                <a:spcPts val="0"/>
              </a:spcBef>
              <a:buFont typeface="Arial" panose="020B0604020202020204" pitchFamily="34" charset="0"/>
              <a:buChar char="•"/>
            </a:pPr>
            <a:r>
              <a:rPr lang="en-US" sz="1000" dirty="0">
                <a:solidFill>
                  <a:schemeClr val="tx1"/>
                </a:solidFill>
              </a:rPr>
              <a:t>  </a:t>
            </a:r>
          </a:p>
          <a:p>
            <a:pPr marL="685800" lvl="1">
              <a:spcBef>
                <a:spcPts val="0"/>
              </a:spcBef>
              <a:buFont typeface="Arial" panose="020B0604020202020204" pitchFamily="34" charset="0"/>
              <a:buChar char="•"/>
            </a:pPr>
            <a:r>
              <a:rPr lang="en-US" sz="1000" b="0" dirty="0">
                <a:solidFill>
                  <a:schemeClr val="tx1"/>
                </a:solidFill>
              </a:rPr>
              <a:t> </a:t>
            </a: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IEEE 802 viewpoints on WRC-23 agenda items. ad hoc: </a:t>
            </a:r>
            <a:r>
              <a:rPr lang="en-US" sz="1600" b="0" dirty="0">
                <a:solidFill>
                  <a:schemeClr val="tx1"/>
                </a:solidFill>
              </a:rPr>
              <a:t>5 folks stepped up.   </a:t>
            </a:r>
            <a:r>
              <a:rPr lang="en-US" sz="1600" b="0" u="sng" dirty="0">
                <a:solidFill>
                  <a:schemeClr val="tx1"/>
                </a:solidFill>
              </a:rPr>
              <a:t>Are there any others to help? </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Doc for viewpoints:  </a:t>
            </a:r>
            <a:r>
              <a:rPr lang="en-US" sz="1400" dirty="0">
                <a:solidFill>
                  <a:schemeClr val="tx1"/>
                </a:solidFill>
                <a:hlinkClick r:id="rId8"/>
              </a:rPr>
              <a:t>https://mentor.ieee.org/802.18/dcn/21/18-21-0039-00-0000-ieee-802-viewpoints-on-wrc-23-agenda-items.pptx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1" dirty="0">
                <a:solidFill>
                  <a:schemeClr val="tx1"/>
                </a:solidFill>
              </a:rPr>
              <a:t>Next discussions will be during July 2021 electronic plenary.</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nothing new today</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nothing new today</a:t>
            </a:r>
            <a:endParaRPr lang="en-US" sz="1600" b="1"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a:t>
            </a: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180975" lvl="1" indent="0">
              <a:spcBef>
                <a:spcPts val="0"/>
              </a:spcBef>
              <a:spcAft>
                <a:spcPts val="0"/>
              </a:spcAft>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03jun: </a:t>
            </a:r>
            <a:r>
              <a:rPr lang="en-US" sz="1600" b="0" dirty="0">
                <a:solidFill>
                  <a:schemeClr val="tx1"/>
                </a:solidFill>
                <a:ea typeface="Times New Roman" panose="02020603050405020304" pitchFamily="18" charset="0"/>
              </a:rPr>
              <a:t>Some emails working on Status of the standard/amendment of: Published, Approved, Project, and other emails on 802.11 specifics.  </a:t>
            </a:r>
          </a:p>
          <a:p>
            <a:pPr marL="866775"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4"/>
              </a:rPr>
              <a:t>https://mentor.ieee.org/802.18/dcn/21/18-21-0064-00-0000-frequency-table-input-802-11-phys.xlsx</a:t>
            </a:r>
            <a:r>
              <a:rPr lang="en-US" sz="1600" dirty="0">
                <a:solidFill>
                  <a:schemeClr val="tx1"/>
                </a:solidFill>
                <a:ea typeface="Times New Roman" panose="02020603050405020304" pitchFamily="18" charset="0"/>
              </a:rPr>
              <a:t> </a:t>
            </a:r>
            <a:endParaRPr lang="en-US" sz="1400"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27may: </a:t>
            </a:r>
            <a:r>
              <a:rPr lang="en-US" sz="1600" dirty="0">
                <a:solidFill>
                  <a:schemeClr val="tx1"/>
                </a:solidFill>
                <a:ea typeface="Times New Roman" panose="02020603050405020304" pitchFamily="18" charset="0"/>
              </a:rPr>
              <a:t>From last ad hoc, m</a:t>
            </a:r>
            <a:r>
              <a:rPr lang="en-US" sz="1600" b="0" dirty="0">
                <a:solidFill>
                  <a:schemeClr val="tx1"/>
                </a:solidFill>
                <a:ea typeface="Times New Roman" panose="02020603050405020304" pitchFamily="18" charset="0"/>
              </a:rPr>
              <a:t>ost all captured in rev05 if the spreadsheet.  </a:t>
            </a:r>
            <a:r>
              <a:rPr lang="en-US" sz="14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400" dirty="0">
                <a:effectLst/>
                <a:ea typeface="Times New Roman" panose="02020603050405020304" pitchFamily="18" charset="0"/>
              </a:rPr>
              <a:t>There will be multiple rows for a given frequency range, one for each standard/amendment.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400" dirty="0">
                <a:effectLst/>
                <a:ea typeface="SimSun" panose="02010600030101010101" pitchFamily="2" charset="-122"/>
              </a:rPr>
              <a:t>Also reviewed a 2</a:t>
            </a:r>
            <a:r>
              <a:rPr lang="en-US" sz="1400" baseline="30000" dirty="0">
                <a:effectLst/>
                <a:ea typeface="SimSun" panose="02010600030101010101" pitchFamily="2" charset="-122"/>
              </a:rPr>
              <a:t>nd</a:t>
            </a:r>
            <a:r>
              <a:rPr lang="en-US" sz="14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400" u="sng" dirty="0">
                <a:solidFill>
                  <a:srgbClr val="0000FF"/>
                </a:solidFill>
                <a:effectLst/>
                <a:ea typeface="SimSun" panose="02010600030101010101" pitchFamily="2" charset="-122"/>
                <a:hlinkClick r:id="rId4"/>
              </a:rPr>
              <a:t>https://mentor.ieee.org/802.18/dcn/21/18-21-0064-00-0000-frequency-table-input-802-11-phys.xlsx</a:t>
            </a:r>
            <a:r>
              <a:rPr lang="en-US" sz="1400" dirty="0">
                <a:effectLst/>
                <a:ea typeface="SimSun" panose="02010600030101010101" pitchFamily="2" charset="-122"/>
              </a:rPr>
              <a:t> </a:t>
            </a:r>
            <a:endParaRPr lang="en-US" sz="1600" dirty="0">
              <a:effectLst/>
              <a:ea typeface="SimSun" panose="02010600030101010101" pitchFamily="2" charset="-122"/>
            </a:endParaRPr>
          </a:p>
          <a:p>
            <a:pPr marL="466725" lvl="1">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de-DE" sz="1600" dirty="0">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de-DE" sz="160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kern="1200" dirty="0">
              <a:solidFill>
                <a:srgbClr val="000000"/>
              </a:solidFill>
              <a:effectLst/>
              <a:ea typeface="+mn-ea"/>
              <a:cs typeface="+mn-cs"/>
            </a:endParaRPr>
          </a:p>
          <a:p>
            <a:pPr marL="238125" marR="0">
              <a:spcBef>
                <a:spcPts val="0"/>
              </a:spcBef>
              <a:spcAft>
                <a:spcPts val="0"/>
              </a:spcAft>
              <a:buFont typeface="Arial" panose="020B0604020202020204" pitchFamily="34" charset="0"/>
              <a:buChar char="•"/>
            </a:pPr>
            <a:endParaRPr lang="en-US" sz="14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600" dirty="0">
                <a:effectLst/>
              </a:rPr>
              <a:t>Abstract:  </a:t>
            </a:r>
            <a:r>
              <a:rPr lang="en-US" sz="16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600" b="1" i="0" dirty="0">
                <a:solidFill>
                  <a:srgbClr val="333333"/>
                </a:solidFill>
                <a:effectLst/>
              </a:rPr>
              <a:t>and 5650-5925 MHz bands. </a:t>
            </a:r>
            <a:r>
              <a:rPr lang="en-US" sz="16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6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If .18 approved by 24June, could do an EC motion.  (To wait till 01Jul meeting, would need EC early close.) </a:t>
            </a:r>
            <a:endParaRPr lang="en-US" sz="1800" b="0" dirty="0">
              <a:solidFill>
                <a:srgbClr val="000000"/>
              </a:solidFill>
              <a:effectLst/>
              <a:ea typeface="Times New Roman" panose="02020603050405020304" pitchFamily="18" charset="0"/>
            </a:endParaRPr>
          </a:p>
          <a:p>
            <a:pPr marL="0" marR="0" indent="0">
              <a:spcBef>
                <a:spcPts val="0"/>
              </a:spcBef>
              <a:spcAft>
                <a:spcPts val="0"/>
              </a:spcAft>
            </a:pP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06jun21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new 11nov19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17jun21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17jun21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_14_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24jun21–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a:t>15:_______________________42et</a:t>
            </a:r>
            <a:endParaRPr lang="en-US" sz="1800" dirty="0"/>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17jun21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17jun21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Vijay A.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https://mentor.ieee.org/802.18/dcn/21/18-21-0068-01-0000-minutes-10jun21-rrtag-teleconference.docx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14-Jun-2021 16:14:35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Al P. </a:t>
            </a:r>
          </a:p>
          <a:p>
            <a:pPr marL="0" indent="0">
              <a:spcBef>
                <a:spcPts val="0"/>
              </a:spcBef>
            </a:pPr>
            <a:r>
              <a:rPr lang="en-US" altLang="en-US" sz="1800" b="0" dirty="0">
                <a:solidFill>
                  <a:schemeClr val="bg1">
                    <a:lumMod val="85000"/>
                  </a:schemeClr>
                </a:solidFill>
              </a:rPr>
              <a:t>	Seconded by:  Ben R.  </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&lt;&lt;&lt;&lt; just one fee for all WGs/TAGs combined</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.19:  tbc:			12</a:t>
            </a:r>
            <a:r>
              <a:rPr lang="en-US" sz="1400" baseline="30000" dirty="0">
                <a:effectLst/>
                <a:ea typeface="Calibri" panose="020F0502020204030204" pitchFamily="34" charset="0"/>
                <a:cs typeface="Times New Roman" panose="02020603050405020304" pitchFamily="18" charset="0"/>
              </a:rPr>
              <a:t>th</a:t>
            </a:r>
            <a:r>
              <a:rPr lang="en-US" sz="1400" dirty="0">
                <a:effectLst/>
                <a:ea typeface="Calibri" panose="020F0502020204030204" pitchFamily="34" charset="0"/>
                <a:cs typeface="Times New Roman" panose="02020603050405020304" pitchFamily="18" charset="0"/>
              </a:rPr>
              <a:t> 4et mon 	&amp; 	15</a:t>
            </a:r>
            <a:r>
              <a:rPr lang="en-US" sz="1400" baseline="30000" dirty="0">
                <a:effectLst/>
                <a:ea typeface="Calibri" panose="020F0502020204030204" pitchFamily="34" charset="0"/>
                <a:cs typeface="Times New Roman" panose="02020603050405020304" pitchFamily="18" charset="0"/>
              </a:rPr>
              <a:t>th</a:t>
            </a:r>
            <a:r>
              <a:rPr lang="en-US" sz="1400" dirty="0">
                <a:effectLst/>
                <a:ea typeface="Calibri" panose="020F0502020204030204" pitchFamily="34" charset="0"/>
                <a:cs typeface="Times New Roman" panose="02020603050405020304" pitchFamily="18" charset="0"/>
              </a:rPr>
              <a:t> 4et </a:t>
            </a:r>
            <a:r>
              <a:rPr lang="en-US" sz="1400" dirty="0" err="1">
                <a:effectLst/>
                <a:ea typeface="Calibri" panose="020F0502020204030204" pitchFamily="34" charset="0"/>
                <a:cs typeface="Times New Roman" panose="02020603050405020304" pitchFamily="18" charset="0"/>
              </a:rPr>
              <a:t>thurs</a:t>
            </a:r>
            <a:r>
              <a:rPr lang="en-US" sz="1400" dirty="0">
                <a:effectLst/>
                <a:ea typeface="Calibri" panose="020F0502020204030204" pitchFamily="34" charset="0"/>
                <a:cs typeface="Times New Roman" panose="02020603050405020304" pitchFamily="18" charset="0"/>
              </a:rPr>
              <a:t> is the normal times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.24:  tbc			wed 10:30et, normal time, though which wed? </a:t>
            </a:r>
            <a:endParaRPr lang="en-US" sz="1400"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61702</TotalTime>
  <Words>7951</Words>
  <Application>Microsoft Office PowerPoint</Application>
  <PresentationFormat>Widescreen</PresentationFormat>
  <Paragraphs>799</Paragraphs>
  <Slides>32</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3980</cp:revision>
  <cp:lastPrinted>1601-01-01T00:00:00Z</cp:lastPrinted>
  <dcterms:created xsi:type="dcterms:W3CDTF">2016-03-03T14:54:45Z</dcterms:created>
  <dcterms:modified xsi:type="dcterms:W3CDTF">2021-06-17T14:22:12Z</dcterms:modified>
</cp:coreProperties>
</file>