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80" r:id="rId17"/>
    <p:sldId id="781" r:id="rId18"/>
    <p:sldId id="650" r:id="rId19"/>
    <p:sldId id="498" r:id="rId20"/>
    <p:sldId id="402" r:id="rId21"/>
    <p:sldId id="403" r:id="rId22"/>
    <p:sldId id="777" r:id="rId23"/>
    <p:sldId id="778" r:id="rId24"/>
    <p:sldId id="774" r:id="rId25"/>
    <p:sldId id="717"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178" autoAdjust="0"/>
  </p:normalViewPr>
  <p:slideViewPr>
    <p:cSldViewPr>
      <p:cViewPr varScale="1">
        <p:scale>
          <a:sx n="109" d="100"/>
          <a:sy n="109" d="100"/>
        </p:scale>
        <p:origin x="288" y="9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ublicConsultation@eco.cept.org" TargetMode="External"/><Relationship Id="rId5" Type="http://schemas.openxmlformats.org/officeDocument/2006/relationships/hyperlink" Target="https://urldefense.com/v3/__https:/cept.org/files/9522/Draft*20ECC*20Report*20327.docx__;JSUl!!F7jv3iA!k26S1EgCmX37sl4ZC8IYCGiAIefjZBRroD3S9XBysOwm_97xpS4TIOVS6UC1CW0h5Q$" TargetMode="External"/><Relationship Id="rId10" Type="http://schemas.openxmlformats.org/officeDocument/2006/relationships/image" Target="../media/image4.wmf"/><Relationship Id="rId4" Type="http://schemas.openxmlformats.org/officeDocument/2006/relationships/hyperlink" Target="https://cept.org/ecc/groups/ecc/wg-se/client/introduction/" TargetMode="External"/><Relationship Id="rId9" Type="http://schemas.openxmlformats.org/officeDocument/2006/relationships/hyperlink" Target="https://cept.org/ecc/groups/ecc/wg-fm/fm-57/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sm.govt.nz/projects-and-auctions/consultations/planning-for-wlan-use-in-the-6-ghz-band/"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21/18-21-0070-00-0000-canadian-6-ghz-consultation-rss-248.pdf" TargetMode="External"/><Relationship Id="rId5" Type="http://schemas.openxmlformats.org/officeDocument/2006/relationships/hyperlink" Target="https://www.rabc-cccr.ca/ised-radio-standards-specifications-rss-248-issue-1-june-2021-draft-radio-local-area-network-rlan-devices-in-the-5925-7125-mhz-band/" TargetMode="External"/><Relationship Id="rId4" Type="http://schemas.openxmlformats.org/officeDocument/2006/relationships/hyperlink" Target="https://mentor.ieee.org/802.18/dcn/21/18-21-0069-00-0000-rsm-nz-wlan-use-in-the-6-ghz-band-discussion-document.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traffictechnologytoday.com/news/connected-vehicles-infrastructure/its-america-and-aashto-take-legal-action-to-preserve-5-9ghz-spectrum-for-v2x.html" TargetMode="External"/><Relationship Id="rId7" Type="http://schemas.openxmlformats.org/officeDocument/2006/relationships/hyperlink" Target="https://mentor.ieee.org/802.18/dcn/21/18-21-0056-00-0000-expanding-flexible-use-of-the-12-2-12-7-ghz-band-fcc-21-13a1-rc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fcc.gov/ecfs/search/filings?proceedings_name=20-443&amp;sort=date_disseminated,DESC" TargetMode="External"/><Relationship Id="rId5" Type="http://schemas.openxmlformats.org/officeDocument/2006/relationships/hyperlink" Target="https://itsa.org/wp-content/uploads/2021/06/5.9-GHz-Notice-of-Appeal-Exhibit.pdf" TargetMode="External"/><Relationship Id="rId4" Type="http://schemas.openxmlformats.org/officeDocument/2006/relationships/hyperlink" Target="https://itsa.org/wp-content/uploads/2021/06/5.9-GHz-Petition-for-Review-Exhibi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66-00-0000-minutes-03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10jun21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03jun: Call today, worked on LS statement to send out, 1) Country Determination Capability, 2) changes to the text on Access methods in EN 301 893 (5 GHz). </a:t>
            </a:r>
          </a:p>
          <a:p>
            <a:pPr lvl="1">
              <a:spcBef>
                <a:spcPts val="0"/>
              </a:spcBef>
              <a:buFont typeface="Arial" panose="020B0604020202020204" pitchFamily="34" charset="0"/>
              <a:buChar char="•"/>
            </a:pPr>
            <a:r>
              <a:rPr lang="en-US" sz="1800" dirty="0">
                <a:solidFill>
                  <a:schemeClr val="tx1"/>
                </a:solidFill>
              </a:rPr>
              <a:t>There is an EN 303 687 (6 GHz) call tomorrow (Friday 4</a:t>
            </a:r>
            <a:r>
              <a:rPr lang="en-US" sz="1800" baseline="30000" dirty="0">
                <a:solidFill>
                  <a:schemeClr val="tx1"/>
                </a:solidFill>
              </a:rPr>
              <a:t>th </a:t>
            </a:r>
            <a:r>
              <a:rPr lang="en-US" sz="1800" dirty="0">
                <a:solidFill>
                  <a:schemeClr val="tx1"/>
                </a:solidFill>
              </a:rPr>
              <a:t>CEST)  </a:t>
            </a:r>
          </a:p>
          <a:p>
            <a:pPr lvl="2">
              <a:spcBef>
                <a:spcPts val="0"/>
              </a:spcBef>
              <a:buFont typeface="Arial" panose="020B0604020202020204" pitchFamily="34" charset="0"/>
              <a:buChar char="•"/>
            </a:pPr>
            <a:r>
              <a:rPr lang="en-US" dirty="0">
                <a:solidFill>
                  <a:schemeClr val="tx1"/>
                </a:solidFill>
              </a:rPr>
              <a:t>Note- 2016 was start of this and looking like 2023 to get approved, 7 years for EU process</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EN 301 893 (5 GHz), </a:t>
            </a:r>
            <a:r>
              <a:rPr lang="en-US" sz="1600" dirty="0">
                <a:ea typeface="Calibri" panose="020F0502020204030204" pitchFamily="34" charset="0"/>
                <a:cs typeface="Times New Roman" panose="02020603050405020304" pitchFamily="18" charset="0"/>
              </a:rPr>
              <a:t> </a:t>
            </a:r>
            <a:r>
              <a:rPr lang="en-US" sz="1600" b="0" dirty="0">
                <a:effectLst/>
                <a:ea typeface="Calibri" panose="020F0502020204030204" pitchFamily="34" charset="0"/>
                <a:cs typeface="Times New Roman" panose="02020603050405020304" pitchFamily="18" charset="0"/>
              </a:rPr>
              <a:t>EN 303 687 (6 GHz), User Access Restrictions (UAR), </a:t>
            </a:r>
            <a:r>
              <a:rPr lang="en-US" sz="1600" dirty="0">
                <a:solidFill>
                  <a:schemeClr val="tx1"/>
                </a:solidFill>
              </a:rPr>
              <a:t>Country Determination Capability</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p>
          <a:p>
            <a:pPr marL="800100" lvl="2">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27.04.2021; WG SE</a:t>
            </a:r>
            <a:r>
              <a:rPr lang="en-US" sz="1600" dirty="0">
                <a:solidFill>
                  <a:schemeClr val="tx1"/>
                </a:solidFill>
                <a:ea typeface="Times New Roman" panose="02020603050405020304" pitchFamily="18" charset="0"/>
              </a:rPr>
              <a:t>; </a:t>
            </a:r>
            <a:r>
              <a:rPr lang="en-US" sz="1600" dirty="0">
                <a:solidFill>
                  <a:schemeClr val="tx1"/>
                </a:solidFill>
                <a:effectLst/>
                <a:ea typeface="Calibri" panose="020F0502020204030204" pitchFamily="34" charset="0"/>
              </a:rPr>
              <a:t>Technical studies for the update of the Ultra Wide Band (UWB) regulatory framework in the band 6.0 GHz to 8.5 GHz	</a:t>
            </a:r>
            <a:r>
              <a:rPr lang="en-US" sz="1600" u="sng" dirty="0">
                <a:solidFill>
                  <a:srgbClr val="68205F"/>
                </a:solidFill>
                <a:effectLst/>
                <a:ea typeface="Times New Roman" panose="02020603050405020304" pitchFamily="18" charset="0"/>
                <a:hlinkClick r:id="rId5"/>
              </a:rPr>
              <a:t>Draft ECC Report 327</a:t>
            </a:r>
            <a:r>
              <a:rPr lang="en-US" sz="1600" dirty="0">
                <a:solidFill>
                  <a:srgbClr val="5A5A5A"/>
                </a:solidFill>
                <a:effectLst/>
                <a:ea typeface="Times New Roman" panose="02020603050405020304" pitchFamily="18" charset="0"/>
              </a:rPr>
              <a:t>	</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err="1">
                <a:solidFill>
                  <a:srgbClr val="5A5A5A"/>
                </a:solidFill>
                <a:effectLst/>
                <a:ea typeface="Calibri" panose="020F0502020204030204" pitchFamily="34" charset="0"/>
              </a:rPr>
              <a:t>Doriana</a:t>
            </a:r>
            <a:r>
              <a:rPr lang="en-US" sz="1600" dirty="0">
                <a:solidFill>
                  <a:srgbClr val="5A5A5A"/>
                </a:solidFill>
                <a:effectLst/>
                <a:ea typeface="Calibri" panose="020F0502020204030204" pitchFamily="34" charset="0"/>
              </a:rPr>
              <a:t> </a:t>
            </a:r>
            <a:r>
              <a:rPr lang="en-US" sz="1600" dirty="0" err="1">
                <a:solidFill>
                  <a:srgbClr val="5A5A5A"/>
                </a:solidFill>
                <a:effectLst/>
                <a:ea typeface="Calibri" panose="020F0502020204030204" pitchFamily="34" charset="0"/>
              </a:rPr>
              <a:t>Guiducci</a:t>
            </a:r>
            <a:r>
              <a:rPr lang="en-US" sz="1600" dirty="0">
                <a:solidFill>
                  <a:srgbClr val="5A5A5A"/>
                </a:solidFill>
                <a:effectLst/>
                <a:ea typeface="Calibri" panose="020F0502020204030204" pitchFamily="34" charset="0"/>
              </a:rPr>
              <a:t>; Please send your comments to: </a:t>
            </a:r>
            <a:r>
              <a:rPr lang="en-US" sz="1600" u="sng" dirty="0">
                <a:solidFill>
                  <a:srgbClr val="68205F"/>
                </a:solidFill>
                <a:effectLst/>
                <a:ea typeface="Calibri" panose="020F0502020204030204" pitchFamily="34" charset="0"/>
                <a:hlinkClick r:id="rId6"/>
              </a:rPr>
              <a:t>PublicConsultation@eco.cept.org</a:t>
            </a:r>
            <a:r>
              <a:rPr lang="en-US" sz="1600" dirty="0">
                <a:solidFill>
                  <a:srgbClr val="5A5A5A"/>
                </a:solidFill>
                <a:effectLst/>
                <a:ea typeface="Calibri" panose="020F0502020204030204" pitchFamily="34" charset="0"/>
              </a:rPr>
              <a:t>;  due: 0</a:t>
            </a:r>
            <a:r>
              <a:rPr lang="en-US" sz="1600" dirty="0">
                <a:solidFill>
                  <a:srgbClr val="5A5A5A"/>
                </a:solidFill>
                <a:effectLst/>
                <a:ea typeface="Times New Roman" panose="02020603050405020304" pitchFamily="18" charset="0"/>
              </a:rPr>
              <a:t>9.07.2021</a:t>
            </a:r>
            <a:endParaRPr lang="en-US" sz="16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call #13, </a:t>
            </a:r>
            <a:r>
              <a:rPr lang="en-US" altLang="en-US" sz="1800" dirty="0">
                <a:highlight>
                  <a:srgbClr val="D5F4FF"/>
                </a:highlight>
              </a:rPr>
              <a:t>01-02Jun21</a:t>
            </a:r>
            <a:r>
              <a:rPr lang="en-US" altLang="en-US" sz="1800" dirty="0"/>
              <a:t> </a:t>
            </a:r>
            <a:r>
              <a:rPr lang="en-US" altLang="en-US" sz="1800" b="0" dirty="0"/>
              <a:t>(13:30-18:30CEST); next call #14 28-29oct21</a:t>
            </a:r>
          </a:p>
          <a:p>
            <a:pPr lvl="1">
              <a:spcBef>
                <a:spcPts val="0"/>
              </a:spcBef>
              <a:spcAft>
                <a:spcPts val="0"/>
              </a:spcAft>
              <a:buFont typeface="Arial" panose="020B0604020202020204" pitchFamily="34" charset="0"/>
              <a:buChar char="•"/>
            </a:pPr>
            <a:r>
              <a:rPr lang="en-US" sz="1600" b="0" i="0" dirty="0">
                <a:solidFill>
                  <a:schemeClr val="tx1"/>
                </a:solidFill>
                <a:effectLst/>
              </a:rPr>
              <a:t> </a:t>
            </a:r>
          </a:p>
          <a:p>
            <a:pPr lvl="1">
              <a:spcBef>
                <a:spcPts val="0"/>
              </a:spcBef>
              <a:spcAft>
                <a:spcPts val="0"/>
              </a:spcAft>
              <a:buFont typeface="Arial" panose="020B0604020202020204" pitchFamily="34" charset="0"/>
              <a:buChar char="•"/>
            </a:pPr>
            <a:r>
              <a:rPr lang="en-US" sz="1400" dirty="0">
                <a:solidFill>
                  <a:schemeClr val="tx1"/>
                </a:solidFill>
              </a:rPr>
              <a:t>03jun:</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8"/>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effectLst/>
              </a:rPr>
              <a:t> </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200" dirty="0">
                <a:solidFill>
                  <a:schemeClr val="tx1"/>
                </a:solidFill>
                <a:effectLst/>
              </a:rPr>
              <a:t>03jun: 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1">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1">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nothing was shared.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lgn="l">
              <a:buFont typeface="Arial" panose="020B0604020202020204" pitchFamily="34" charset="0"/>
              <a:buChar char="•"/>
            </a:pPr>
            <a:r>
              <a:rPr lang="en-US" sz="1800" b="0" u="none" strike="noStrike" baseline="0" dirty="0">
                <a:solidFill>
                  <a:schemeClr val="tx1"/>
                </a:solidFill>
              </a:rPr>
              <a:t>NZ – RSM – </a:t>
            </a:r>
            <a:r>
              <a:rPr lang="en-US" sz="1800" b="0" dirty="0"/>
              <a:t>has</a:t>
            </a:r>
            <a:r>
              <a:rPr lang="en-US" sz="1800" b="0" i="0" u="none" strike="noStrike" baseline="0" dirty="0">
                <a:solidFill>
                  <a:srgbClr val="000000"/>
                </a:solidFill>
              </a:rPr>
              <a:t> a consultation regarding their spectrum plan for future use of 5925 - 7125 MHz </a:t>
            </a:r>
            <a:r>
              <a:rPr lang="en-US" sz="1800" b="0" u="none" strike="noStrike" baseline="0" dirty="0">
                <a:solidFill>
                  <a:schemeClr val="tx1"/>
                </a:solidFill>
              </a:rPr>
              <a:t> </a:t>
            </a:r>
            <a:endParaRPr lang="en-US" sz="1800" dirty="0">
              <a:solidFill>
                <a:schemeClr val="tx1"/>
              </a:solidFill>
            </a:endParaRPr>
          </a:p>
          <a:p>
            <a:pPr lvl="1">
              <a:buFont typeface="Arial" panose="020B0604020202020204" pitchFamily="34" charset="0"/>
              <a:buChar char="•"/>
            </a:pPr>
            <a:r>
              <a:rPr lang="en-US" sz="1600" dirty="0">
                <a:solidFill>
                  <a:schemeClr val="tx1"/>
                </a:solidFill>
                <a:hlinkClick r:id="rId3"/>
              </a:rPr>
              <a:t>https://www.rsm.govt.nz/projects-and-auctions/consultations/planning-for-wlan-use-in-the-6-ghz-band/</a:t>
            </a:r>
            <a:r>
              <a:rPr lang="en-US" sz="1600" dirty="0">
                <a:solidFill>
                  <a:schemeClr val="tx1"/>
                </a:solidFill>
              </a:rPr>
              <a:t> </a:t>
            </a:r>
          </a:p>
          <a:p>
            <a:pPr lvl="1">
              <a:buFont typeface="Arial" panose="020B0604020202020204" pitchFamily="34" charset="0"/>
              <a:buChar char="•"/>
            </a:pPr>
            <a:r>
              <a:rPr lang="en-US" sz="1600" b="0" i="0" u="none" strike="noStrike" baseline="0" dirty="0">
                <a:solidFill>
                  <a:srgbClr val="000000"/>
                </a:solidFill>
                <a:hlinkClick r:id="rId4"/>
              </a:rPr>
              <a:t>https://mentor.ieee.org/802.18/dcn/21/18-21-0069-00-0000-rsm-nz-wlan-use-in-the-6-ghz-band-discussion-document.docx</a:t>
            </a:r>
            <a:endParaRPr lang="en-US" sz="1600" b="0" i="0" u="none" strike="noStrike" baseline="0" dirty="0">
              <a:solidFill>
                <a:srgbClr val="000000"/>
              </a:solidFill>
            </a:endParaRPr>
          </a:p>
          <a:p>
            <a:pPr lvl="1">
              <a:buFont typeface="Arial" panose="020B0604020202020204" pitchFamily="34" charset="0"/>
              <a:buChar char="•"/>
            </a:pPr>
            <a:r>
              <a:rPr lang="en-US" sz="1600" b="0" i="0" u="none" strike="noStrike" baseline="0" dirty="0">
                <a:solidFill>
                  <a:srgbClr val="000000"/>
                </a:solidFill>
              </a:rPr>
              <a:t>Initially, RSM proposes to make the bottom 500 MHz of the 6 GHz frequency band (5925 - 6425 MHz) available for WLAN use. </a:t>
            </a:r>
          </a:p>
          <a:p>
            <a:pPr lvl="1">
              <a:buFont typeface="Arial" panose="020B0604020202020204" pitchFamily="34" charset="0"/>
              <a:buChar char="•"/>
            </a:pPr>
            <a:r>
              <a:rPr lang="en-US" sz="1600" b="0" i="0" u="none" strike="noStrike" baseline="0" dirty="0">
                <a:solidFill>
                  <a:srgbClr val="000000"/>
                </a:solidFill>
              </a:rPr>
              <a:t>24 dBm (11 dBm/MHz) for indoor use only </a:t>
            </a:r>
          </a:p>
          <a:p>
            <a:pPr lvl="1">
              <a:buFont typeface="Arial" panose="020B0604020202020204" pitchFamily="34" charset="0"/>
              <a:buChar char="•"/>
            </a:pPr>
            <a:r>
              <a:rPr lang="en-US" sz="1600" b="0" i="0" u="none" strike="noStrike" baseline="0" dirty="0">
                <a:solidFill>
                  <a:srgbClr val="000000"/>
                </a:solidFill>
              </a:rPr>
              <a:t>14 dBm (1 dBm/MHz) for all locations (includes user devices, outdoor access points) </a:t>
            </a:r>
          </a:p>
          <a:p>
            <a:pPr lvl="1">
              <a:buFont typeface="Arial" panose="020B0604020202020204" pitchFamily="34" charset="0"/>
              <a:buChar char="•"/>
            </a:pPr>
            <a:r>
              <a:rPr lang="en-US" sz="1600" b="0" i="0" u="none" strike="noStrike" baseline="0" dirty="0">
                <a:solidFill>
                  <a:srgbClr val="000000"/>
                </a:solidFill>
              </a:rPr>
              <a:t>RSM are also considering radio licensing or an AFC based approach to allow higher output power.</a:t>
            </a:r>
          </a:p>
          <a:p>
            <a:pPr lvl="1">
              <a:buFont typeface="Arial" panose="020B0604020202020204" pitchFamily="34" charset="0"/>
              <a:buChar char="•"/>
            </a:pPr>
            <a:r>
              <a:rPr lang="en-US" sz="1600" b="0" i="0" u="none" strike="noStrike" baseline="0" dirty="0">
                <a:solidFill>
                  <a:srgbClr val="000000"/>
                </a:solidFill>
              </a:rPr>
              <a:t>comments can be submitted to </a:t>
            </a:r>
            <a:r>
              <a:rPr lang="en-US" sz="1600" b="0" i="0" u="none" strike="noStrike" baseline="0" dirty="0">
                <a:solidFill>
                  <a:srgbClr val="0462C1"/>
                </a:solidFill>
              </a:rPr>
              <a:t>Radio.Spectrum@mbie.govt.nz </a:t>
            </a:r>
            <a:r>
              <a:rPr lang="en-US" sz="1600" b="0" i="0" u="none" strike="noStrike" baseline="0" dirty="0">
                <a:solidFill>
                  <a:srgbClr val="000000"/>
                </a:solidFill>
              </a:rPr>
              <a:t>with the subject line “Consultation Submission - WLAN use in the 6 GHz band” . 	</a:t>
            </a:r>
            <a:r>
              <a:rPr lang="en-US" sz="1600" b="0" i="0" dirty="0">
                <a:solidFill>
                  <a:schemeClr val="tx1"/>
                </a:solidFill>
                <a:effectLst/>
              </a:rPr>
              <a:t>Submissions due: 28 June 2021, 5:00pm</a:t>
            </a:r>
            <a:endParaRPr lang="en-US" sz="1600" b="0" u="none" strike="noStrike" baseline="0" dirty="0">
              <a:solidFill>
                <a:schemeClr val="tx1"/>
              </a:solidFill>
            </a:endParaRPr>
          </a:p>
          <a:p>
            <a:pPr marL="457200" lvl="1" indent="0">
              <a:spcBef>
                <a:spcPts val="0"/>
              </a:spcBef>
              <a:spcAft>
                <a:spcPts val="0"/>
              </a:spcAft>
              <a:tabLst>
                <a:tab pos="457200" algn="l"/>
              </a:tabLst>
            </a:pPr>
            <a:r>
              <a:rPr lang="en-US" sz="1400" b="0" u="none" strike="noStrike" baseline="0" dirty="0">
                <a:solidFill>
                  <a:schemeClr val="tx1"/>
                </a:solidFill>
              </a:rPr>
              <a:t> </a:t>
            </a:r>
          </a:p>
          <a:p>
            <a:pPr marL="457200" lvl="1" indent="0">
              <a:spcBef>
                <a:spcPts val="0"/>
              </a:spcBef>
              <a:spcAft>
                <a:spcPts val="0"/>
              </a:spcAft>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Comments due 16 Aug 21. </a:t>
            </a:r>
          </a:p>
          <a:p>
            <a:pPr lvl="1">
              <a:spcBef>
                <a:spcPts val="0"/>
              </a:spcBef>
              <a:spcAft>
                <a:spcPts val="0"/>
              </a:spcAft>
              <a:buFont typeface="Arial" panose="020B0604020202020204" pitchFamily="34" charset="0"/>
              <a:buChar char="•"/>
              <a:tabLst>
                <a:tab pos="457200" algn="l"/>
              </a:tabLst>
            </a:pPr>
            <a:r>
              <a:rPr lang="en-US" sz="1400" b="0" u="sng" dirty="0">
                <a:solidFill>
                  <a:srgbClr val="0000FF"/>
                </a:solidFill>
                <a:effectLst/>
                <a:latin typeface="Calibri" panose="020F0502020204030204" pitchFamily="34" charset="0"/>
                <a:ea typeface="Times New Roman" panose="02020603050405020304" pitchFamily="18" charset="0"/>
                <a:hlinkClick r:id="rId5"/>
              </a:rPr>
              <a:t>https://www.rabc-cccr.ca/ised-radio-standards-specifications-rss-248-issue-1-june-2021-draft-radio-local-area-network-rlan-devices-in-the-5925-7125-mhz-band/</a:t>
            </a:r>
            <a:r>
              <a:rPr lang="en-US" sz="1400" b="0" dirty="0">
                <a:effectLst/>
                <a:latin typeface="Calibri" panose="020F0502020204030204" pitchFamily="34" charset="0"/>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400" b="0" dirty="0">
                <a:effectLst/>
                <a:latin typeface="Calibri" panose="020F0502020204030204" pitchFamily="34" charset="0"/>
                <a:ea typeface="Times New Roman" panose="02020603050405020304" pitchFamily="18" charset="0"/>
                <a:hlinkClick r:id="rId6"/>
              </a:rPr>
              <a:t>https://mentor.ieee.org/802.18/dcn/21/18-21-0070-00-0000-canadian-6-ghz-consultation-rss-248.pdf</a:t>
            </a:r>
            <a:r>
              <a:rPr lang="en-US" sz="1400" b="0" dirty="0">
                <a:effectLst/>
                <a:latin typeface="Calibri" panose="020F0502020204030204" pitchFamily="34" charset="0"/>
                <a:ea typeface="Times New Roman" panose="02020603050405020304" pitchFamily="18" charset="0"/>
              </a:rPr>
              <a:t> </a:t>
            </a: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i="0">
                <a:solidFill>
                  <a:schemeClr val="tx1"/>
                </a:solidFill>
              </a:rPr>
              <a:t> </a:t>
            </a:r>
            <a:endParaRPr lang="en-US" sz="18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4916955"/>
          </a:xfrm>
        </p:spPr>
        <p:txBody>
          <a:bodyPr/>
          <a:lstStyle/>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1" dirty="0">
                <a:solidFill>
                  <a:srgbClr val="4C4C4C"/>
                </a:solidFill>
                <a:effectLst/>
                <a:ea typeface="Times New Roman" panose="02020603050405020304" pitchFamily="18" charset="0"/>
              </a:rPr>
              <a:t>FCC - World Radiocommunication Conference Advisory Committee; Informal Working Groups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a typeface="Times New Roman" panose="02020603050405020304" pitchFamily="18" charset="0"/>
              </a:rPr>
              <a:t>Sent a </a:t>
            </a:r>
            <a:r>
              <a:rPr lang="en-US" sz="1600" dirty="0">
                <a:effectLst/>
                <a:ea typeface="Times New Roman" panose="02020603050405020304" pitchFamily="18" charset="0"/>
              </a:rPr>
              <a:t>notice advising interested persons that the fourth meeting of the World Radiocommunication Conference Advisory Committee (WAC) will be held on Tuesday, September 28, 2021 at 11:00 a.m. </a:t>
            </a:r>
            <a:r>
              <a:rPr lang="en-US" sz="1600" b="0" dirty="0">
                <a:solidFill>
                  <a:schemeClr val="tx1"/>
                </a:solidFill>
              </a:rPr>
              <a:t> </a:t>
            </a:r>
          </a:p>
          <a:p>
            <a:pPr marL="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600" dirty="0">
              <a:solidFill>
                <a:schemeClr val="tx1"/>
              </a:solidFill>
            </a:endParaRPr>
          </a:p>
          <a:p>
            <a:pPr marL="400050" lvl="1"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400" dirty="0">
                <a:solidFill>
                  <a:schemeClr val="tx1"/>
                </a:solidFill>
              </a:rPr>
              <a:t>ad hoc: 5 folks stepped up.   </a:t>
            </a:r>
            <a:r>
              <a:rPr lang="en-US" sz="14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75000"/>
                  </a:schemeClr>
                </a:solidFill>
                <a:ea typeface="Times New Roman" panose="02020603050405020304" pitchFamily="18" charset="0"/>
              </a:rPr>
              <a:t>  </a:t>
            </a:r>
            <a:r>
              <a:rPr lang="en-US" sz="1600" dirty="0">
                <a:solidFill>
                  <a:schemeClr val="tx1"/>
                </a:solidFill>
                <a:ea typeface="Times New Roman" panose="02020603050405020304" pitchFamily="18" charset="0"/>
              </a:rPr>
              <a:t>nothing new today</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b="1" dirty="0">
                <a:solidFill>
                  <a:schemeClr val="tx1"/>
                </a:solidFill>
              </a:rPr>
              <a:t> </a:t>
            </a:r>
            <a:r>
              <a:rPr lang="en-US" sz="1400" dirty="0">
                <a:solidFill>
                  <a:schemeClr val="tx1"/>
                </a:solidFill>
                <a:ea typeface="Times New Roman" panose="02020603050405020304" pitchFamily="18" charset="0"/>
              </a:rPr>
              <a:t>nothing new today</a:t>
            </a: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27may: Meets tomorrow, 28</a:t>
            </a:r>
            <a:r>
              <a:rPr lang="en-US" sz="1600" baseline="30000" dirty="0">
                <a:solidFill>
                  <a:schemeClr val="tx1"/>
                </a:solidFill>
              </a:rPr>
              <a:t>th</a:t>
            </a:r>
            <a:r>
              <a:rPr lang="en-US" sz="1600" dirty="0">
                <a:solidFill>
                  <a:schemeClr val="tx1"/>
                </a:solidFill>
              </a:rPr>
              <a:t>,  mostly briefing of the Work Streams.   </a:t>
            </a:r>
          </a:p>
          <a:p>
            <a:pPr marL="1323975" lvl="3">
              <a:spcBef>
                <a:spcPts val="0"/>
              </a:spcBef>
              <a:spcAft>
                <a:spcPts val="0"/>
              </a:spcAft>
              <a:buFont typeface="Arial" panose="020B0604020202020204" pitchFamily="34" charset="0"/>
              <a:buChar char="•"/>
            </a:pPr>
            <a:r>
              <a:rPr lang="en-US" sz="1400" dirty="0">
                <a:solidFill>
                  <a:schemeClr val="tx1"/>
                </a:solidFill>
              </a:rPr>
              <a:t>WS1 is working on a final report and looking for contributions for the final report. </a:t>
            </a:r>
          </a:p>
          <a:p>
            <a:pPr marL="1323975" lvl="3">
              <a:spcBef>
                <a:spcPts val="0"/>
              </a:spcBef>
              <a:spcAft>
                <a:spcPts val="0"/>
              </a:spcAft>
              <a:buFont typeface="Arial" panose="020B0604020202020204" pitchFamily="34" charset="0"/>
              <a:buChar char="•"/>
            </a:pPr>
            <a:r>
              <a:rPr lang="en-US" sz="1400" dirty="0">
                <a:solidFill>
                  <a:schemeClr val="tx1"/>
                </a:solidFill>
              </a:rPr>
              <a:t>There is no firm date to finish up but trying to get to done.   </a:t>
            </a:r>
          </a:p>
          <a:p>
            <a:pPr marL="180975" lvl="1" indent="0">
              <a:spcBef>
                <a:spcPts val="0"/>
              </a:spcBef>
              <a:spcAft>
                <a:spcPts val="0"/>
              </a:spcAft>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b="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03jun: Some emails working on Status of the standard/amendment of: Published, Approved, Project, and other emails on 802.11 specifics. </a:t>
            </a:r>
          </a:p>
          <a:p>
            <a:pPr marL="466725"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27may: </a:t>
            </a:r>
            <a:r>
              <a:rPr lang="en-US" sz="1600" dirty="0">
                <a:solidFill>
                  <a:schemeClr val="tx1"/>
                </a:solidFill>
                <a:ea typeface="Times New Roman" panose="02020603050405020304" pitchFamily="18" charset="0"/>
              </a:rPr>
              <a:t>From last ad hoc, m</a:t>
            </a:r>
            <a:r>
              <a:rPr lang="en-US" sz="1600" b="0" dirty="0">
                <a:solidFill>
                  <a:schemeClr val="tx1"/>
                </a:solidFill>
                <a:ea typeface="Times New Roman" panose="02020603050405020304" pitchFamily="18" charset="0"/>
              </a:rPr>
              <a:t>ost all captured in rev05 if the spreadsheet.  </a:t>
            </a:r>
            <a:r>
              <a:rPr lang="en-US" sz="14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400" dirty="0">
                <a:effectLst/>
                <a:ea typeface="Times New Roman" panose="02020603050405020304" pitchFamily="18" charset="0"/>
              </a:rPr>
              <a:t>There will be multiple rows for a given frequency range, one for each standard/amendment.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a:t>
            </a:r>
          </a:p>
          <a:p>
            <a:pPr lvl="2">
              <a:spcBef>
                <a:spcPts val="0"/>
              </a:spcBef>
              <a:spcAft>
                <a:spcPts val="0"/>
              </a:spcAft>
              <a:buFont typeface="+mj-lt"/>
              <a:buAutoNum type="arabicParenBoth"/>
            </a:pPr>
            <a:r>
              <a:rPr lang="en-US" sz="1400" dirty="0">
                <a:effectLst/>
                <a:ea typeface="SimSun" panose="02010600030101010101" pitchFamily="2" charset="-122"/>
              </a:rPr>
              <a:t>Also reviewed a 2</a:t>
            </a:r>
            <a:r>
              <a:rPr lang="en-US" sz="1400" baseline="30000" dirty="0">
                <a:effectLst/>
                <a:ea typeface="SimSun" panose="02010600030101010101" pitchFamily="2" charset="-122"/>
              </a:rPr>
              <a:t>nd</a:t>
            </a:r>
            <a:r>
              <a:rPr lang="en-US" sz="1400" dirty="0">
                <a:effectLst/>
                <a:ea typeface="SimSun" panose="02010600030101010101" pitchFamily="2" charset="-122"/>
              </a:rPr>
              <a:t> spreadsheet w/802.11 clauses with frequencies for setting for the actual frequency ranges: </a:t>
            </a:r>
          </a:p>
          <a:p>
            <a:pPr marL="1143000" marR="0" lvl="2" indent="-228600">
              <a:spcBef>
                <a:spcPts val="0"/>
              </a:spcBef>
              <a:spcAft>
                <a:spcPts val="0"/>
              </a:spcAft>
              <a:buFont typeface="+mj-lt"/>
              <a:buAutoNum type="romanLcParenR"/>
            </a:pPr>
            <a:r>
              <a:rPr lang="en-US" sz="1400" u="sng" dirty="0">
                <a:solidFill>
                  <a:srgbClr val="0000FF"/>
                </a:solidFill>
                <a:effectLst/>
                <a:ea typeface="SimSun" panose="02010600030101010101" pitchFamily="2" charset="-122"/>
                <a:hlinkClick r:id="rId4"/>
              </a:rPr>
              <a:t>https://mentor.ieee.org/802.18/dcn/21/18-21-0064-00-0000-frequency-table-input-802-11-phys.xlsx</a:t>
            </a:r>
            <a:r>
              <a:rPr lang="en-US" sz="1400" dirty="0">
                <a:effectLst/>
                <a:ea typeface="SimSun" panose="02010600030101010101" pitchFamily="2" charset="-122"/>
              </a:rPr>
              <a:t> </a:t>
            </a:r>
            <a:endParaRPr lang="en-US" sz="1600" dirty="0">
              <a:effectLst/>
              <a:ea typeface="SimSun" panose="02010600030101010101" pitchFamily="2" charset="-122"/>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 </a:t>
            </a:r>
            <a:r>
              <a:rPr lang="en-US" sz="1800" dirty="0">
                <a:solidFill>
                  <a:schemeClr val="tx1"/>
                </a:solidFill>
                <a:ea typeface="Times New Roman" panose="02020603050405020304" pitchFamily="18" charset="0"/>
              </a:rPr>
              <a:t>The next meeting will be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Times New Roman" panose="02020603050405020304" pitchFamily="18" charset="0"/>
              </a:rPr>
              <a:t>Further to AOB from last week,  ITS America and AASHTO are taking legal action to preserve 5.9GHz spectrum for V2X: Article: </a:t>
            </a:r>
            <a:endParaRPr lang="en-US" sz="1800" b="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u="sng" dirty="0">
                <a:solidFill>
                  <a:srgbClr val="0563C1"/>
                </a:solidFill>
                <a:effectLst/>
                <a:ea typeface="Times New Roman" panose="02020603050405020304" pitchFamily="18" charset="0"/>
                <a:hlinkClick r:id="rId3"/>
              </a:rPr>
              <a:t>ITS America and AASHTO take legal action to preserve 5.9GHz spectrum for V2X | Traffic Technology Today</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The 5.9 GHz Notice of Appeal and 5.9 GHz Petition for Review:</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u="sng" dirty="0">
                <a:solidFill>
                  <a:srgbClr val="0563C1"/>
                </a:solidFill>
                <a:effectLst/>
                <a:ea typeface="Times New Roman" panose="02020603050405020304" pitchFamily="18" charset="0"/>
                <a:hlinkClick r:id="rId4"/>
              </a:rPr>
              <a:t>5.9-GHz-Petition-for-Review-Exhibit.pdf (itsa.org)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u="sng" dirty="0">
                <a:solidFill>
                  <a:srgbClr val="0563C1"/>
                </a:solidFill>
                <a:effectLst/>
                <a:ea typeface="Times New Roman" panose="02020603050405020304" pitchFamily="18" charset="0"/>
                <a:hlinkClick r:id="rId5"/>
              </a:rPr>
              <a:t>5.9-GHz-Notice-of-Appeal-Exhibit.pdf (itsa.org)</a:t>
            </a:r>
            <a:endParaRPr lang="en-US" sz="1600" u="sng"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de-DE" sz="1600" dirty="0">
                <a:solidFill>
                  <a:srgbClr val="000000"/>
                </a:solidFill>
                <a:effectLst/>
                <a:ea typeface="Times New Roman" panose="02020603050405020304" pitchFamily="18" charset="0"/>
              </a:rPr>
              <a:t>So, the 5.9GHz story is not really at the end.</a:t>
            </a:r>
            <a:endParaRPr lang="en-US" sz="1600" kern="1200" dirty="0">
              <a:solidFill>
                <a:srgbClr val="000000"/>
              </a:solidFill>
              <a:effectLst/>
              <a:ea typeface="+mn-ea"/>
              <a:cs typeface="+mn-cs"/>
            </a:endParaRPr>
          </a:p>
          <a:p>
            <a:pPr marL="238125" marR="0">
              <a:spcBef>
                <a:spcPts val="0"/>
              </a:spcBef>
              <a:spcAft>
                <a:spcPts val="0"/>
              </a:spcAft>
              <a:buFont typeface="Arial" panose="020B0604020202020204" pitchFamily="34" charset="0"/>
              <a:buChar char="•"/>
            </a:pP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2000" b="0" dirty="0">
                <a:solidFill>
                  <a:srgbClr val="333333"/>
                </a:solidFill>
                <a:effectLst/>
                <a:ea typeface="Times New Roman" panose="02020603050405020304" pitchFamily="18" charset="0"/>
              </a:rPr>
              <a:t>fyi: Expanding Flexible Use of the 12.2-12.7 GHz Band</a:t>
            </a:r>
            <a:endParaRPr lang="en-US" sz="2000" b="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FCC ECFS:   </a:t>
            </a:r>
            <a:r>
              <a:rPr lang="en-US" sz="1800" b="0" dirty="0">
                <a:solidFill>
                  <a:srgbClr val="333333"/>
                </a:solidFill>
                <a:ea typeface="Calibri" panose="020F0502020204030204" pitchFamily="34" charset="0"/>
                <a:hlinkClick r:id="rId6"/>
              </a:rPr>
              <a:t>https://www.fcc.gov/</a:t>
            </a:r>
            <a:r>
              <a:rPr lang="en-US" sz="1800" b="0" dirty="0" err="1">
                <a:solidFill>
                  <a:srgbClr val="333333"/>
                </a:solidFill>
                <a:ea typeface="Calibri" panose="020F0502020204030204" pitchFamily="34" charset="0"/>
                <a:hlinkClick r:id="rId6"/>
              </a:rPr>
              <a:t>ecfs</a:t>
            </a:r>
            <a:r>
              <a:rPr lang="en-US" sz="1800" b="0" dirty="0">
                <a:solidFill>
                  <a:srgbClr val="333333"/>
                </a:solidFill>
                <a:ea typeface="Calibri" panose="020F0502020204030204" pitchFamily="34" charset="0"/>
                <a:hlinkClick r:id="rId6"/>
              </a:rPr>
              <a:t>/search/............</a:t>
            </a:r>
            <a:r>
              <a:rPr lang="en-US" sz="1800" b="0" dirty="0" err="1">
                <a:solidFill>
                  <a:srgbClr val="333333"/>
                </a:solidFill>
                <a:ea typeface="Calibri" panose="020F0502020204030204" pitchFamily="34" charset="0"/>
                <a:hlinkClick r:id="rId6"/>
              </a:rPr>
              <a:t>wtb</a:t>
            </a:r>
            <a:r>
              <a:rPr lang="en-US" sz="1800" b="0" dirty="0">
                <a:solidFill>
                  <a:srgbClr val="333333"/>
                </a:solidFill>
                <a:ea typeface="Calibri" panose="020F0502020204030204" pitchFamily="34" charset="0"/>
                <a:hlinkClick r:id="rId6"/>
              </a:rPr>
              <a:t> 20-443</a:t>
            </a:r>
            <a:endParaRPr lang="en-US" sz="1800" b="0" dirty="0">
              <a:solidFill>
                <a:srgbClr val="333333"/>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Reply comments were extended to 07July.  FCC 21-13</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Requested last week:  </a:t>
            </a:r>
            <a:r>
              <a:rPr lang="en-US" sz="1600" b="0" dirty="0">
                <a:ea typeface="Calibri" panose="020F0502020204030204" pitchFamily="34" charset="0"/>
              </a:rPr>
              <a:t>The NPRM was put on mentor with the seek comments highlighted.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hlinkClick r:id="rId7"/>
              </a:rPr>
              <a:t>https://mentor.ieee.org/802.18/dcn/21/18-21-0056-00-0000-expanding-flexible-use-of-the-12-2-12-7-ghz-band-fcc-21-13a1-rcd.docx</a:t>
            </a:r>
            <a:r>
              <a:rPr lang="en-US" sz="1400" b="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Times New Roman" panose="02020603050405020304" pitchFamily="18" charset="0"/>
              </a:rPr>
              <a:t> </a:t>
            </a: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600" dirty="0">
                <a:effectLst/>
              </a:rPr>
              <a:t>Abstract:  </a:t>
            </a:r>
            <a:r>
              <a:rPr lang="en-US" sz="16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600" b="1" i="0" dirty="0">
                <a:solidFill>
                  <a:srgbClr val="333333"/>
                </a:solidFill>
                <a:effectLst/>
              </a:rPr>
              <a:t>and 5650-5925 MHz bands. </a:t>
            </a:r>
            <a:r>
              <a:rPr lang="en-US" sz="16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6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endParaRPr lang="en-US" sz="1600" b="0" dirty="0">
              <a:solidFill>
                <a:srgbClr val="000000"/>
              </a:solidFill>
              <a:effectLst/>
              <a:ea typeface="Times New Roman" panose="02020603050405020304" pitchFamily="18" charset="0"/>
            </a:endParaRPr>
          </a:p>
          <a:p>
            <a:pPr marL="0" marR="0" indent="0">
              <a:spcBef>
                <a:spcPts val="0"/>
              </a:spcBef>
              <a:spcAft>
                <a:spcPts val="0"/>
              </a:spcAft>
            </a:pP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b="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17jun21–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15:__________________38et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10jun21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10jun21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NZ consultation</a:t>
            </a:r>
          </a:p>
          <a:p>
            <a:pPr lvl="1">
              <a:spcBef>
                <a:spcPts val="0"/>
              </a:spcBef>
              <a:buFont typeface="Arial" panose="020B0604020202020204" pitchFamily="34" charset="0"/>
              <a:buChar char="•"/>
            </a:pPr>
            <a:r>
              <a:rPr lang="en-US" altLang="en-US" sz="1400" dirty="0">
                <a:solidFill>
                  <a:schemeClr val="tx1"/>
                </a:solidFill>
              </a:rPr>
              <a:t>Canada comments on RSS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5.9GHz legal actions</a:t>
            </a:r>
          </a:p>
          <a:p>
            <a:pPr lvl="1">
              <a:spcBef>
                <a:spcPts val="0"/>
              </a:spcBef>
              <a:buFont typeface="Arial" panose="020B0604020202020204" pitchFamily="34" charset="0"/>
              <a:buChar char="•"/>
            </a:pPr>
            <a:r>
              <a:rPr lang="en-US" altLang="en-US" sz="1400" b="0" kern="0" dirty="0">
                <a:solidFill>
                  <a:schemeClr val="tx1"/>
                </a:solidFill>
              </a:rPr>
              <a:t>Link on 12. 2GHz  NPRM</a:t>
            </a:r>
          </a:p>
          <a:p>
            <a:pPr lvl="1">
              <a:spcBef>
                <a:spcPts val="0"/>
              </a:spcBef>
              <a:buFont typeface="Arial" panose="020B0604020202020204" pitchFamily="34" charset="0"/>
              <a:buChar char="•"/>
            </a:pPr>
            <a:r>
              <a:rPr lang="en-US" sz="1400" dirty="0">
                <a:solidFill>
                  <a:srgbClr val="333333"/>
                </a:solidFill>
                <a:effectLst/>
                <a:ea typeface="Times New Roman" panose="02020603050405020304" pitchFamily="18" charset="0"/>
              </a:rPr>
              <a:t>FCC NPRM Space Launch Operations at 5650 MHz</a:t>
            </a: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https://mentor.ieee.org/802.18/dcn/21/18-21-0066-00-0000-minutes-03jun21-rrtag-teleconference.docx</a:t>
            </a:r>
            <a:r>
              <a:rPr lang="en-GB" sz="18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04-Jun-2021 15:24:07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Mike L. </a:t>
            </a:r>
          </a:p>
          <a:p>
            <a:pPr marL="0" indent="0">
              <a:spcBef>
                <a:spcPts val="0"/>
              </a:spcBef>
            </a:pPr>
            <a:r>
              <a:rPr lang="en-US" altLang="en-US" sz="1800" b="0" dirty="0">
                <a:solidFill>
                  <a:schemeClr val="bg1">
                    <a:lumMod val="75000"/>
                  </a:schemeClr>
                </a:solidFill>
              </a:rPr>
              <a:t>	Seconded by:  Al P.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08038"/>
            <a:ext cx="10881783" cy="5649028"/>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(times from May interim)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.15: 13-21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a:t>
            </a:r>
            <a:r>
              <a:rPr lang="en-US" dirty="0">
                <a:ea typeface="Calibri" panose="020F0502020204030204" pitchFamily="34" charset="0"/>
                <a:cs typeface="Times New Roman" panose="02020603050405020304" pitchFamily="18" charset="0"/>
              </a:rPr>
              <a:t>over</a:t>
            </a:r>
            <a:r>
              <a:rPr lang="en-US" dirty="0">
                <a:effectLst/>
                <a:ea typeface="Calibri" panose="020F0502020204030204" pitchFamily="34" charset="0"/>
                <a:cs typeface="Times New Roman" panose="02020603050405020304" pitchFamily="18" charset="0"/>
              </a:rPr>
              <a:t> .18:  15:00-17:00 (times from May interim)</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.19:  tbc:			12</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mon 	&amp; 	15</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a:t>
            </a:r>
            <a:r>
              <a:rPr lang="en-US" dirty="0" err="1">
                <a:effectLst/>
                <a:ea typeface="Calibri" panose="020F0502020204030204" pitchFamily="34" charset="0"/>
                <a:cs typeface="Times New Roman" panose="02020603050405020304" pitchFamily="18" charset="0"/>
              </a:rPr>
              <a:t>thurs</a:t>
            </a:r>
            <a:r>
              <a:rPr lang="en-US" dirty="0">
                <a:effectLst/>
                <a:ea typeface="Calibri" panose="020F0502020204030204" pitchFamily="34" charset="0"/>
                <a:cs typeface="Times New Roman" panose="02020603050405020304" pitchFamily="18" charset="0"/>
              </a:rPr>
              <a:t> is the normal times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.24:  tbc			wed 10:30et, normal time, though which wed? </a:t>
            </a:r>
            <a:endParaRPr lang="en-US" dirty="0">
              <a:effectLst/>
              <a:ea typeface="Calibri" panose="020F0502020204030204" pitchFamily="34"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a ($50, $75, $125) registration fee.  </a:t>
            </a:r>
          </a:p>
          <a:p>
            <a:pPr lvl="1">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61377</TotalTime>
  <Words>7642</Words>
  <Application>Microsoft Office PowerPoint</Application>
  <PresentationFormat>Widescreen</PresentationFormat>
  <Paragraphs>800</Paragraphs>
  <Slides>31</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3946</cp:revision>
  <cp:lastPrinted>1601-01-01T00:00:00Z</cp:lastPrinted>
  <dcterms:created xsi:type="dcterms:W3CDTF">2016-03-03T14:54:45Z</dcterms:created>
  <dcterms:modified xsi:type="dcterms:W3CDTF">2021-06-10T13:07:33Z</dcterms:modified>
</cp:coreProperties>
</file>