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80" r:id="rId17"/>
    <p:sldId id="781" r:id="rId18"/>
    <p:sldId id="650" r:id="rId19"/>
    <p:sldId id="498" r:id="rId20"/>
    <p:sldId id="402" r:id="rId21"/>
    <p:sldId id="403" r:id="rId22"/>
    <p:sldId id="777" r:id="rId23"/>
    <p:sldId id="778" r:id="rId24"/>
    <p:sldId id="774" r:id="rId25"/>
    <p:sldId id="717"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76" autoAdjust="0"/>
  </p:normalViewPr>
  <p:slideViewPr>
    <p:cSldViewPr>
      <p:cViewPr varScale="1">
        <p:scale>
          <a:sx n="85" d="100"/>
          <a:sy n="85" d="100"/>
        </p:scale>
        <p:origin x="120" y="864"/>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client/introduction/" TargetMode="External"/><Relationship Id="rId4" Type="http://schemas.openxmlformats.org/officeDocument/2006/relationships/hyperlink" Target="https://www.ecodocdb.dk/download/cc03c766-35f8/ECC%20Report%20302.pdf"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7512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27may21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anrt.ma/en/lagence/actualites/wifi-6e-now-authorized-morocc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57-00-0000-request-for-input-itu-r-m-1450-5.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0-0000-ieee-802-viewpoints-on-wrc-23-agenda-items.pptx" TargetMode="External"/><Relationship Id="rId5" Type="http://schemas.openxmlformats.org/officeDocument/2006/relationships/hyperlink" Target="https://mentor.ieee.org/802.18/dcn/21/18-21-0059-00-0000-request-for-input-itu-r-m-2121-its.docx" TargetMode="External"/><Relationship Id="rId4" Type="http://schemas.openxmlformats.org/officeDocument/2006/relationships/hyperlink" Target="https://mentor.ieee.org/802.18/dcn/21/18-21-0058-00-0000-request-for-input-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gsma.com/newsroom/blog/capacity-to-power-innovation-5g-in-the-6-ghz-band/?ID=003w0000017WHDXAA4&amp;JobID=763265&amp;utm_source=sfmc&amp;utm_medium=email&amp;utm_campaign=MSERV_2021_05_25_Newsletter&amp;utm_content=spectrum-ct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27/2021-11066/expanding-flexible-use-of-the-122-127-ghz-band?utm_campaign=subscription*mailing*list&amp;utm_source=federalregister.gov&amp;utm_medium=email__;Kys!!F7jv3iA!lrof3l44OWHK_LlLrm4YVl-MnRYrqwBxxjSnu8AE-ZbaPo-SKg6HkedY2m6WbixXWA$"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fcc.gov/ecfs/search/filings?proceedings_name=20-443&amp;sort=date_disseminated,DESC" TargetMode="External"/><Relationship Id="rId5" Type="http://schemas.openxmlformats.org/officeDocument/2006/relationships/hyperlink" Target="https://urldefense.com/v3/__https:/www.federalregister.gov/d/2021-11066?utm_source=federalregister.gov&amp;utm_medium=email&amp;utm_campaign=subscription*mailing*list__;Kys!!F7jv3iA!lrof3l44OWHK_LlLrm4YVl-MnRYrqwBxxjSnu8AE-ZbaPo-SKg6HkedY2m569N3yxQ$" TargetMode="External"/><Relationship Id="rId4" Type="http://schemas.openxmlformats.org/officeDocument/2006/relationships/hyperlink" Target="https://urldefense.com/v3/__https:/www.govinfo.gov/content/pkg/FR-2021-05-27/pdf/2021-11066.pdf?utm_campaign=subscription*mailing*list&amp;utm_source=federalregister.gov&amp;utm_medium=email__;Kys!!F7jv3iA!lrof3l44OWHK_LlLrm4YVl-MnRYrqwBxxjSnu8AE-ZbaPo-SKg6HkedY2m7MPsLLw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51-01-0000-agenda-06may21-rrtag-teleconference.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27may21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tx1"/>
                </a:solidFill>
              </a:rPr>
              <a:t>nothing was shared.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20may: Expect in call #110, a modified proposal on Country Determination Requirements.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and • EN 303 687 (6 GHz), and User Access Restrictions (UAR).</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20may: 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altLang="en-US" sz="1800" dirty="0">
                <a:solidFill>
                  <a:schemeClr val="tx1"/>
                </a:solidFill>
              </a:rPr>
              <a:t>next call #99, </a:t>
            </a:r>
            <a:r>
              <a:rPr lang="en-US" altLang="en-US" sz="1800" dirty="0">
                <a:solidFill>
                  <a:schemeClr val="tx1"/>
                </a:solidFill>
                <a:highlight>
                  <a:srgbClr val="D5F4FF"/>
                </a:highlight>
              </a:rPr>
              <a:t>24-28May21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endParaRPr lang="en-US" sz="14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nothing was shared.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600" dirty="0">
                <a:solidFill>
                  <a:schemeClr val="tx1"/>
                </a:solidFill>
              </a:rPr>
              <a:t>13may: These are not public yet. </a:t>
            </a:r>
          </a:p>
          <a:p>
            <a:pPr lvl="2">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2">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3">
              <a:spcBef>
                <a:spcPts val="0"/>
              </a:spcBef>
              <a:buFont typeface="Arial" panose="020B0604020202020204" pitchFamily="34" charset="0"/>
              <a:buChar char="•"/>
            </a:pPr>
            <a:r>
              <a:rPr lang="en-US" dirty="0">
                <a:solidFill>
                  <a:schemeClr val="tx1"/>
                </a:solidFill>
              </a:rPr>
              <a:t>This may require another meeting (#16) , could not get to a compromise, so will also move up to WGFM in a week. </a:t>
            </a:r>
          </a:p>
          <a:p>
            <a:pPr lvl="3">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3">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Mexico – IFT – prelimin</a:t>
            </a:r>
            <a:r>
              <a:rPr lang="en-US" sz="1800" b="0" dirty="0">
                <a:solidFill>
                  <a:schemeClr val="tx1"/>
                </a:solidFill>
              </a:rPr>
              <a:t>ary draft on 5925-7125MHz for free spectrum. Comments are from 28May to 24June, replies to be in Spanish. </a:t>
            </a:r>
          </a:p>
          <a:p>
            <a:pPr lvl="1">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See </a:t>
            </a:r>
            <a:r>
              <a:rPr lang="en-US" sz="1800" dirty="0">
                <a:solidFill>
                  <a:schemeClr val="tx1"/>
                </a:solidFill>
              </a:rPr>
              <a:t>.18 reflector email for link and objective. </a:t>
            </a:r>
          </a:p>
          <a:p>
            <a:pPr lvl="1">
              <a:spcBef>
                <a:spcPts val="0"/>
              </a:spcBef>
              <a:spcAft>
                <a:spcPts val="0"/>
              </a:spcAft>
              <a:buFont typeface="Arial" panose="020B0604020202020204" pitchFamily="34" charset="0"/>
              <a:buChar char="•"/>
              <a:tabLst>
                <a:tab pos="457200" algn="l"/>
              </a:tabLst>
            </a:pPr>
            <a:r>
              <a:rPr lang="en-US" sz="1600" b="0" u="none" strike="noStrike" baseline="0" dirty="0">
                <a:solidFill>
                  <a:schemeClr val="tx1"/>
                </a:solidFill>
              </a:rPr>
              <a:t>Look to be following USA, including AFC.  Initial look does not show for standard power as not in the proposal.  Need to review further what is in proposal and what was in consultation replies. </a:t>
            </a:r>
          </a:p>
          <a:p>
            <a:pPr lvl="1">
              <a:spcBef>
                <a:spcPts val="0"/>
              </a:spcBef>
              <a:spcAft>
                <a:spcPts val="0"/>
              </a:spcAft>
              <a:buFont typeface="Arial" panose="020B0604020202020204" pitchFamily="34" charset="0"/>
              <a:buChar char="•"/>
              <a:tabLst>
                <a:tab pos="457200" algn="l"/>
              </a:tabLst>
            </a:pPr>
            <a:r>
              <a:rPr lang="en-US" sz="1600" dirty="0">
                <a:solidFill>
                  <a:schemeClr val="tx1"/>
                </a:solidFill>
              </a:rPr>
              <a:t>Rules for LPI over 1200MHz; VLP is also across the 1200 MHz, not like USA. </a:t>
            </a:r>
          </a:p>
          <a:p>
            <a:pPr marL="457200" lvl="1" indent="0">
              <a:spcBef>
                <a:spcPts val="0"/>
              </a:spcBef>
              <a:spcAft>
                <a:spcPts val="0"/>
              </a:spcAft>
              <a:tabLst>
                <a:tab pos="457200" algn="l"/>
              </a:tabLst>
            </a:pPr>
            <a:r>
              <a:rPr lang="en-US" sz="14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Morocco – ANRT - rules came out this week also. They have 500MHz for LPI and VLP. </a:t>
            </a:r>
          </a:p>
          <a:p>
            <a:pPr lvl="1">
              <a:spcBef>
                <a:spcPts val="0"/>
              </a:spcBef>
              <a:spcAft>
                <a:spcPts val="0"/>
              </a:spcAft>
              <a:buFont typeface="Arial" panose="020B0604020202020204" pitchFamily="34" charset="0"/>
              <a:buChar char="•"/>
              <a:tabLst>
                <a:tab pos="457200" algn="l"/>
              </a:tabLst>
            </a:pPr>
            <a:r>
              <a:rPr lang="en-US" sz="1400" b="0" dirty="0">
                <a:solidFill>
                  <a:srgbClr val="001F5F"/>
                </a:solidFill>
                <a:hlinkClick r:id="rId3"/>
              </a:rPr>
              <a:t>https://www.anrt.ma/en/lagence/actualites/wifi-6e-now-authorized-morocco</a:t>
            </a:r>
            <a:r>
              <a:rPr lang="en-US" sz="1400" b="0" dirty="0">
                <a:solidFill>
                  <a:srgbClr val="001F5F"/>
                </a:solidFill>
              </a:rPr>
              <a:t> </a:t>
            </a:r>
          </a:p>
          <a:p>
            <a:pPr lvl="1">
              <a:buFont typeface="Arial" panose="020B0604020202020204" pitchFamily="34" charset="0"/>
              <a:buChar char="•"/>
            </a:pPr>
            <a:r>
              <a:rPr lang="en-US" sz="1200" b="0" i="0" u="none" strike="noStrike" baseline="0" dirty="0">
                <a:solidFill>
                  <a:srgbClr val="000000"/>
                </a:solidFill>
              </a:rPr>
              <a:t>5925 – 6425 MHz 	200 </a:t>
            </a:r>
            <a:r>
              <a:rPr lang="en-US" sz="1200" b="0" i="0" u="none" strike="noStrike" baseline="0" dirty="0" err="1">
                <a:solidFill>
                  <a:srgbClr val="000000"/>
                </a:solidFill>
              </a:rPr>
              <a:t>mW</a:t>
            </a:r>
            <a:r>
              <a:rPr lang="en-US" sz="1200" b="0" i="0" u="none" strike="noStrike" baseline="0" dirty="0">
                <a:solidFill>
                  <a:srgbClr val="000000"/>
                </a:solidFill>
              </a:rPr>
              <a:t> EIRP 	This band is intended for indoor use only. The use inside vehicles / rolling stock is not permitted. 	</a:t>
            </a:r>
          </a:p>
          <a:p>
            <a:pPr lvl="1">
              <a:buFont typeface="Arial" panose="020B0604020202020204" pitchFamily="34" charset="0"/>
              <a:buChar char="•"/>
            </a:pPr>
            <a:r>
              <a:rPr lang="en-US" sz="1200" b="0" i="0" u="none" strike="noStrike" baseline="0" dirty="0">
                <a:solidFill>
                  <a:srgbClr val="000000"/>
                </a:solidFill>
              </a:rPr>
              <a:t>5925 – 6425 MHz 	25 </a:t>
            </a:r>
            <a:r>
              <a:rPr lang="en-US" sz="1200" b="0" i="0" u="none" strike="noStrike" baseline="0" dirty="0" err="1">
                <a:solidFill>
                  <a:srgbClr val="000000"/>
                </a:solidFill>
              </a:rPr>
              <a:t>mW</a:t>
            </a:r>
            <a:r>
              <a:rPr lang="en-US" sz="1200" b="0" i="0" u="none" strike="noStrike" baseline="0" dirty="0">
                <a:solidFill>
                  <a:srgbClr val="000000"/>
                </a:solidFill>
              </a:rPr>
              <a:t> EIRP 		Indoor or Outdoor use permitted. Use on UAV (unmanned aerial vehicle) prohibited. 	</a:t>
            </a: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We have received liaisons from WP 5A on M.1450, M.1801 and ITS, they are on Mentor.</a:t>
            </a:r>
          </a:p>
          <a:p>
            <a:pPr marL="685800" lvl="1">
              <a:spcBef>
                <a:spcPts val="0"/>
              </a:spcBef>
              <a:buFont typeface="Arial" panose="020B0604020202020204" pitchFamily="34" charset="0"/>
              <a:buChar char="•"/>
            </a:pPr>
            <a:r>
              <a:rPr lang="en-US" sz="1800" b="0" dirty="0">
                <a:solidFill>
                  <a:schemeClr val="tx1"/>
                </a:solidFill>
                <a:hlinkClick r:id="rId3"/>
              </a:rPr>
              <a:t>https://mentor.ieee.org/802.18/dcn/21/18-21-0057-00-0000-request-for-input-itu-r-m-1450-5.docx</a:t>
            </a:r>
            <a:endParaRPr lang="en-US" sz="1800" b="0" dirty="0">
              <a:solidFill>
                <a:schemeClr val="tx1"/>
              </a:solidFill>
            </a:endParaRPr>
          </a:p>
          <a:p>
            <a:pPr marL="685800" lvl="1">
              <a:spcBef>
                <a:spcPts val="0"/>
              </a:spcBef>
              <a:buFont typeface="Arial" panose="020B0604020202020204" pitchFamily="34" charset="0"/>
              <a:buChar char="•"/>
            </a:pPr>
            <a:r>
              <a:rPr lang="en-US" sz="1800" b="0" dirty="0">
                <a:solidFill>
                  <a:schemeClr val="tx1"/>
                </a:solidFill>
                <a:hlinkClick r:id="rId4"/>
              </a:rPr>
              <a:t>https://mentor.ieee.org/802.18/dcn/21/18-21-0058-00-0000-request-for-input-itu-r-m-1801-2.docx</a:t>
            </a:r>
            <a:r>
              <a:rPr lang="en-US" sz="1800" b="0" dirty="0">
                <a:solidFill>
                  <a:schemeClr val="tx1"/>
                </a:solidFill>
              </a:rPr>
              <a:t> </a:t>
            </a:r>
          </a:p>
          <a:p>
            <a:pPr marL="685800" lvl="1">
              <a:spcBef>
                <a:spcPts val="0"/>
              </a:spcBef>
              <a:buFont typeface="Arial" panose="020B0604020202020204" pitchFamily="34" charset="0"/>
              <a:buChar char="•"/>
            </a:pPr>
            <a:r>
              <a:rPr lang="en-US" sz="1800" b="0" dirty="0">
                <a:solidFill>
                  <a:schemeClr val="tx1"/>
                </a:solidFill>
                <a:hlinkClick r:id="rId5"/>
              </a:rPr>
              <a:t>https://mentor.ieee.org/802.18/dcn/21/18-21-0059-00-0000-request-for-input-itu-r-m-2121-its.docx</a:t>
            </a:r>
            <a:r>
              <a:rPr lang="en-US" sz="1800" b="0" dirty="0">
                <a:solidFill>
                  <a:schemeClr val="tx1"/>
                </a:solidFill>
              </a:rPr>
              <a:t> </a:t>
            </a:r>
          </a:p>
          <a:p>
            <a:pPr marL="685800" lvl="1">
              <a:spcBef>
                <a:spcPts val="0"/>
              </a:spcBef>
              <a:buFont typeface="Arial" panose="020B0604020202020204" pitchFamily="34" charset="0"/>
              <a:buChar char="•"/>
            </a:pPr>
            <a:r>
              <a:rPr lang="en-US" sz="1800" b="0" dirty="0">
                <a:solidFill>
                  <a:schemeClr val="tx1"/>
                </a:solidFill>
              </a:rPr>
              <a:t>Thank you to the .11 chair, who as passed the above to .11 ITU AHG and .11 </a:t>
            </a:r>
            <a:r>
              <a:rPr lang="en-US" sz="1800" b="0" dirty="0" err="1">
                <a:solidFill>
                  <a:schemeClr val="tx1"/>
                </a:solidFill>
              </a:rPr>
              <a:t>TGbd</a:t>
            </a:r>
            <a:endParaRPr lang="en-US" sz="180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r>
              <a:rPr lang="en-US" sz="1800" b="0" dirty="0">
                <a:solidFill>
                  <a:schemeClr val="tx1"/>
                </a:solidFill>
              </a:rPr>
              <a:t>There is an ITU-R WP 5A ( and WP 5C) invite to join Correspondence Group (CG) on WRC-23 AI 9.1 c): </a:t>
            </a:r>
          </a:p>
          <a:p>
            <a:pPr marL="685800" lvl="1">
              <a:spcBef>
                <a:spcPts val="0"/>
              </a:spcBef>
              <a:buFont typeface="Arial" panose="020B0604020202020204" pitchFamily="34" charset="0"/>
              <a:buChar char="•"/>
            </a:pPr>
            <a:r>
              <a:rPr lang="en-GB" sz="1600" dirty="0">
                <a:effectLst/>
                <a:latin typeface="Times New Roman" panose="02020603050405020304" pitchFamily="18" charset="0"/>
                <a:ea typeface="Calibri" panose="020F0502020204030204" pitchFamily="34" charset="0"/>
              </a:rPr>
              <a:t>Seek contributions towards the development of a common understanding on the use of the term ‘fixed wireless broadband’ (FWB), as referred to in Resolution </a:t>
            </a:r>
            <a:r>
              <a:rPr lang="en-GB" sz="1600" b="1" dirty="0">
                <a:effectLst/>
                <a:latin typeface="Times New Roman" panose="02020603050405020304" pitchFamily="18" charset="0"/>
                <a:ea typeface="Calibri" panose="020F0502020204030204" pitchFamily="34" charset="0"/>
              </a:rPr>
              <a:t>175 (WRC-19)</a:t>
            </a:r>
            <a:r>
              <a:rPr lang="en-GB" sz="1600" dirty="0">
                <a:effectLst/>
                <a:latin typeface="Times New Roman" panose="02020603050405020304" pitchFamily="18" charset="0"/>
                <a:ea typeface="Calibri" panose="020F0502020204030204" pitchFamily="34" charset="0"/>
              </a:rPr>
              <a:t>, to facilitate the work under this topic,</a:t>
            </a:r>
            <a:r>
              <a:rPr lang="en-GB" sz="1600" dirty="0">
                <a:effectLst/>
                <a:latin typeface="Times New Roman" panose="02020603050405020304" pitchFamily="18" charset="0"/>
                <a:ea typeface="Times New Roman" panose="02020603050405020304" pitchFamily="18" charset="0"/>
              </a:rPr>
              <a:t> taking into account available and agreed </a:t>
            </a:r>
            <a:r>
              <a:rPr lang="en-GB" sz="1600" dirty="0">
                <a:effectLst/>
                <a:latin typeface="Times New Roman" panose="02020603050405020304" pitchFamily="18" charset="0"/>
                <a:ea typeface="Calibri" panose="020F0502020204030204" pitchFamily="34" charset="0"/>
              </a:rPr>
              <a:t>definitions and terminology of the Fixed Service.</a:t>
            </a:r>
            <a:r>
              <a:rPr lang="en-US" sz="1600" b="0" dirty="0">
                <a:solidFill>
                  <a:schemeClr val="tx1"/>
                </a:solidFill>
              </a:rPr>
              <a:t> </a:t>
            </a:r>
            <a:endParaRPr lang="en-US" sz="1600" dirty="0">
              <a:solidFill>
                <a:schemeClr val="tx1"/>
              </a:solidFill>
            </a:endParaRPr>
          </a:p>
          <a:p>
            <a:pPr marL="685800" lvl="1">
              <a:spcBef>
                <a:spcPts val="0"/>
              </a:spcBef>
              <a:buFont typeface="Arial" panose="020B0604020202020204" pitchFamily="34" charset="0"/>
              <a:buChar char="•"/>
            </a:pPr>
            <a:endParaRPr lang="en-US" sz="1600" dirty="0">
              <a:solidFill>
                <a:schemeClr val="tx1"/>
              </a:solidFill>
            </a:endParaRPr>
          </a:p>
          <a:p>
            <a:pPr marL="685800" lvl="1">
              <a:spcBef>
                <a:spcPts val="0"/>
              </a:spcBef>
              <a:buFont typeface="Arial" panose="020B0604020202020204" pitchFamily="34" charset="0"/>
              <a:buChar char="•"/>
            </a:pPr>
            <a:r>
              <a:rPr lang="en-US" sz="1600" dirty="0">
                <a:solidFill>
                  <a:schemeClr val="tx1"/>
                </a:solidFill>
              </a:rPr>
              <a:t>This agenda item did not make the cut when  .18 reviewed all the Agenda Items to do viewpoints on.  </a:t>
            </a:r>
          </a:p>
          <a:p>
            <a:pPr marL="1085850" lvl="2">
              <a:spcBef>
                <a:spcPts val="0"/>
              </a:spcBef>
              <a:buFont typeface="Arial" panose="020B0604020202020204" pitchFamily="34" charset="0"/>
              <a:buChar char="•"/>
            </a:pPr>
            <a:r>
              <a:rPr lang="en-US" sz="1600" dirty="0">
                <a:solidFill>
                  <a:schemeClr val="tx1"/>
                </a:solidFill>
              </a:rPr>
              <a:t>Should we re-evaluate?   No one spoke up. </a:t>
            </a:r>
          </a:p>
          <a:p>
            <a:pPr marL="400050" lvl="1"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6"/>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Nothing was shared.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Meets tomorrow, 28</a:t>
            </a:r>
            <a:r>
              <a:rPr lang="en-US" sz="1600" baseline="30000" dirty="0">
                <a:solidFill>
                  <a:schemeClr val="tx1"/>
                </a:solidFill>
              </a:rPr>
              <a:t>th</a:t>
            </a:r>
            <a:r>
              <a:rPr lang="en-US" sz="1600" dirty="0">
                <a:solidFill>
                  <a:schemeClr val="tx1"/>
                </a:solidFill>
              </a:rPr>
              <a:t>,  mostly briefing of the Work Streams.   </a:t>
            </a:r>
          </a:p>
          <a:p>
            <a:pPr marL="866775" lvl="2">
              <a:spcBef>
                <a:spcPts val="0"/>
              </a:spcBef>
              <a:spcAft>
                <a:spcPts val="0"/>
              </a:spcAft>
              <a:buFont typeface="Arial" panose="020B0604020202020204" pitchFamily="34" charset="0"/>
              <a:buChar char="•"/>
            </a:pPr>
            <a:r>
              <a:rPr lang="en-US" sz="1600" dirty="0">
                <a:solidFill>
                  <a:schemeClr val="tx1"/>
                </a:solidFill>
              </a:rPr>
              <a:t>WS1 is working on a final report and looking for contributions for the final report. </a:t>
            </a:r>
          </a:p>
          <a:p>
            <a:pPr marL="866775" lvl="2">
              <a:spcBef>
                <a:spcPts val="0"/>
              </a:spcBef>
              <a:spcAft>
                <a:spcPts val="0"/>
              </a:spcAft>
              <a:buFont typeface="Arial" panose="020B0604020202020204" pitchFamily="34" charset="0"/>
              <a:buChar char="•"/>
            </a:pPr>
            <a:r>
              <a:rPr lang="en-US" sz="1600" dirty="0">
                <a:solidFill>
                  <a:schemeClr val="tx1"/>
                </a:solidFill>
              </a:rPr>
              <a:t>There is no firm date to finish up but trying to get to done.   </a:t>
            </a: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b="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Call this week, very good discussions.  Most all captured in rev05 if the spreadsheet.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600" dirty="0">
                <a:effectLst/>
                <a:ea typeface="Times New Roman" panose="02020603050405020304" pitchFamily="18" charset="0"/>
              </a:rPr>
              <a:t>There will be multiple rows for a given frequency range, one for each standard/amendment.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Will review this further.  </a:t>
            </a:r>
            <a:endParaRPr lang="en-US" sz="1600" dirty="0">
              <a:effectLst/>
              <a:ea typeface="SimSun" panose="02010600030101010101" pitchFamily="2" charset="-122"/>
            </a:endParaRPr>
          </a:p>
          <a:p>
            <a:pPr lvl="3" indent="-285750">
              <a:spcBef>
                <a:spcPts val="0"/>
              </a:spcBef>
              <a:spcAft>
                <a:spcPts val="0"/>
              </a:spcAft>
              <a:buFont typeface="+mj-lt"/>
              <a:buAutoNum type="arabicParenBoth"/>
            </a:pPr>
            <a:endParaRPr lang="en-US" sz="1200" dirty="0">
              <a:effectLst/>
              <a:ea typeface="SimSun" panose="02010600030101010101" pitchFamily="2" charset="-122"/>
            </a:endParaRPr>
          </a:p>
          <a:p>
            <a:pPr marL="742950" marR="0" lvl="1" indent="-285750">
              <a:spcBef>
                <a:spcPts val="0"/>
              </a:spcBef>
              <a:spcAft>
                <a:spcPts val="0"/>
              </a:spcAft>
              <a:buFont typeface="+mj-lt"/>
              <a:buAutoNum type="alphaLcParenR"/>
            </a:pPr>
            <a:r>
              <a:rPr lang="en-US" sz="1600" dirty="0">
                <a:effectLst/>
                <a:ea typeface="SimSun" panose="02010600030101010101" pitchFamily="2" charset="-122"/>
              </a:rPr>
              <a:t>Also reviewed a 2</a:t>
            </a:r>
            <a:r>
              <a:rPr lang="en-US" sz="1600" baseline="30000" dirty="0">
                <a:effectLst/>
                <a:ea typeface="SimSun" panose="02010600030101010101" pitchFamily="2" charset="-122"/>
              </a:rPr>
              <a:t>nd</a:t>
            </a:r>
            <a:r>
              <a:rPr lang="en-US" sz="1600" dirty="0">
                <a:effectLst/>
                <a:ea typeface="SimSun" panose="02010600030101010101" pitchFamily="2" charset="-122"/>
              </a:rPr>
              <a:t> spreadsheet with 802.11 clauses with frequencies for setting for the actual frequency ranges: </a:t>
            </a:r>
          </a:p>
          <a:p>
            <a:pPr marL="1143000" marR="0" lvl="2" indent="-228600">
              <a:spcBef>
                <a:spcPts val="0"/>
              </a:spcBef>
              <a:spcAft>
                <a:spcPts val="0"/>
              </a:spcAft>
              <a:buFont typeface="+mj-lt"/>
              <a:buAutoNum type="romanLcParenR"/>
            </a:pPr>
            <a:r>
              <a:rPr lang="en-US" sz="1600" u="sng" dirty="0">
                <a:solidFill>
                  <a:srgbClr val="0000FF"/>
                </a:solidFill>
                <a:effectLst/>
                <a:ea typeface="SimSun" panose="02010600030101010101" pitchFamily="2" charset="-122"/>
                <a:hlinkClick r:id="rId4"/>
              </a:rPr>
              <a:t>https://mentor.ieee.org/802.18/dcn/21/18-21-0064-00-0000-frequency-table-input-802-11-phys.xlsx</a:t>
            </a:r>
            <a:r>
              <a:rPr lang="en-US" sz="1600" dirty="0">
                <a:effectLst/>
                <a:ea typeface="SimSun" panose="02010600030101010101" pitchFamily="2" charset="-122"/>
              </a:rPr>
              <a:t> </a:t>
            </a:r>
          </a:p>
          <a:p>
            <a:pPr marL="1781175" lvl="4">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 </a:t>
            </a: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b="0" dirty="0">
                <a:effectLst/>
                <a:ea typeface="Calibri" panose="020F0502020204030204" pitchFamily="34" charset="0"/>
              </a:rPr>
              <a:t>GSMA is proposing to use the upper portion of the 6 GHz band (6425-7125 MHz) for licensed 5G. </a:t>
            </a:r>
          </a:p>
          <a:p>
            <a:pPr marL="400050" lvl="1">
              <a:spcBef>
                <a:spcPts val="0"/>
              </a:spcBef>
              <a:spcAft>
                <a:spcPts val="0"/>
              </a:spcAft>
              <a:buFont typeface="Arial" panose="020B0604020202020204" pitchFamily="34" charset="0"/>
              <a:buChar char="•"/>
            </a:pPr>
            <a:r>
              <a:rPr lang="en-US" sz="1800" u="sng" dirty="0">
                <a:solidFill>
                  <a:srgbClr val="0563C1"/>
                </a:solidFill>
                <a:ea typeface="Calibri" panose="020F0502020204030204" pitchFamily="34" charset="0"/>
                <a:hlinkClick r:id="rId3"/>
              </a:rPr>
              <a:t>https://www.gsma.com/newsroom/blog/capacity-to-power-innovation-5g-in-the-6-ghz-band/?ID=003w0000017WHDXAA4&amp;JobID=763265&amp;utm_source=sfmc&amp;utm_medium=email&amp;utm_campaign=MSERV_2021_05_25_Newsletter&amp;utm_content=spectrum-cta</a:t>
            </a:r>
            <a:r>
              <a:rPr lang="en-US" sz="1800" u="sng" dirty="0">
                <a:solidFill>
                  <a:srgbClr val="0563C1"/>
                </a:solidFill>
                <a:ea typeface="Calibri" panose="020F0502020204030204" pitchFamily="34" charset="0"/>
              </a:rPr>
              <a:t> </a:t>
            </a:r>
            <a:endParaRPr lang="en-US" sz="18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b="0" i="0" dirty="0">
                <a:solidFill>
                  <a:srgbClr val="4D5156"/>
                </a:solidFill>
                <a:effectLst/>
              </a:rPr>
              <a:t>The GSM Association (</a:t>
            </a:r>
            <a:r>
              <a:rPr lang="en-US" b="0" i="0" dirty="0">
                <a:solidFill>
                  <a:srgbClr val="202124"/>
                </a:solidFill>
                <a:effectLst/>
              </a:rPr>
              <a:t>Global System for Mobile Communications) </a:t>
            </a:r>
            <a:r>
              <a:rPr lang="en-US" b="0" i="0" dirty="0">
                <a:solidFill>
                  <a:srgbClr val="4D5156"/>
                </a:solidFill>
                <a:effectLst/>
              </a:rPr>
              <a:t>is an industry </a:t>
            </a:r>
            <a:r>
              <a:rPr lang="en-US" b="0" i="0" dirty="0" err="1">
                <a:solidFill>
                  <a:srgbClr val="4D5156"/>
                </a:solidFill>
                <a:effectLst/>
              </a:rPr>
              <a:t>organisation</a:t>
            </a:r>
            <a:r>
              <a:rPr lang="en-US" b="0" i="0" dirty="0">
                <a:solidFill>
                  <a:srgbClr val="4D5156"/>
                </a:solidFill>
                <a:effectLst/>
              </a:rPr>
              <a:t> that represents the interests of mobile network operators worldwide. More than 750 mobile operators are full GSMA members and a further 400 companies in the broader mobile ecosystem are associate members.</a:t>
            </a:r>
            <a:r>
              <a:rPr lang="en-US"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What have folks heard about Japan and allocating some (or all) 6 GHz to cellular?  </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effectLst/>
                <a:latin typeface="Times New Roman" panose="02020603050405020304" pitchFamily="18" charset="0"/>
                <a:ea typeface="SimSun" panose="02010600030101010101" pitchFamily="2" charset="-122"/>
              </a:rPr>
              <a:t>no one spoke up. </a:t>
            </a: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r>
              <a:rPr lang="en-US" sz="2000" b="0" dirty="0">
                <a:solidFill>
                  <a:srgbClr val="333333"/>
                </a:solidFill>
                <a:effectLst/>
                <a:ea typeface="Times New Roman" panose="02020603050405020304" pitchFamily="18" charset="0"/>
              </a:rPr>
              <a:t>Expanding Flexible Use of the 12.2-12.7 GHz Band</a:t>
            </a:r>
            <a:endParaRPr lang="en-US" sz="2000" b="0" dirty="0">
              <a:solidFill>
                <a:srgbClr val="333333"/>
              </a:solidFill>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400" b="0" dirty="0">
                <a:effectLst/>
                <a:ea typeface="Times New Roman" panose="02020603050405020304" pitchFamily="18" charset="0"/>
              </a:rPr>
              <a:t>FR Document:</a:t>
            </a:r>
            <a:r>
              <a:rPr lang="en-US" sz="1400" b="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3"/>
              </a:rPr>
              <a:t>2021-11066</a:t>
            </a:r>
            <a:r>
              <a:rPr lang="en-US" sz="1400" b="0" u="sng" dirty="0">
                <a:ea typeface="Times New Roman" panose="02020603050405020304" pitchFamily="18" charset="0"/>
              </a:rPr>
              <a:t>; </a:t>
            </a:r>
            <a:r>
              <a:rPr lang="en-US" sz="1400" b="0" dirty="0">
                <a:solidFill>
                  <a:srgbClr val="000000"/>
                </a:solidFill>
                <a:effectLst/>
                <a:ea typeface="Times New Roman" panose="02020603050405020304" pitchFamily="18" charset="0"/>
              </a:rPr>
              <a:t>Citation: 86 FR 28520; </a:t>
            </a:r>
            <a:r>
              <a:rPr lang="en-US" sz="1400" b="0" u="sng" dirty="0">
                <a:solidFill>
                  <a:srgbClr val="3071A9"/>
                </a:solidFill>
                <a:effectLst/>
                <a:ea typeface="Times New Roman" panose="02020603050405020304" pitchFamily="18" charset="0"/>
                <a:hlinkClick r:id="rId4"/>
              </a:rPr>
              <a:t>PDF</a:t>
            </a:r>
            <a:r>
              <a:rPr lang="en-US" sz="1400" b="0" dirty="0">
                <a:solidFill>
                  <a:srgbClr val="000000"/>
                </a:solidFill>
                <a:effectLst/>
                <a:ea typeface="Times New Roman" panose="02020603050405020304" pitchFamily="18" charset="0"/>
              </a:rPr>
              <a:t> Pages 28520-28522 </a:t>
            </a:r>
            <a:r>
              <a:rPr lang="en-US" sz="1400" b="0" i="1" dirty="0">
                <a:solidFill>
                  <a:srgbClr val="000000"/>
                </a:solidFill>
                <a:effectLst/>
                <a:ea typeface="Times New Roman" panose="02020603050405020304" pitchFamily="18" charset="0"/>
              </a:rPr>
              <a:t>(3 pages)</a:t>
            </a:r>
            <a:r>
              <a:rPr lang="en-US" sz="1400" b="0" i="1" dirty="0">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0" dirty="0">
                <a:solidFill>
                  <a:srgbClr val="000000"/>
                </a:solidFill>
                <a:effectLst/>
                <a:ea typeface="Times New Roman" panose="02020603050405020304" pitchFamily="18" charset="0"/>
              </a:rPr>
              <a:t> </a:t>
            </a:r>
            <a:endParaRPr lang="en-US" sz="1400" dirty="0">
              <a:solidFill>
                <a:srgbClr val="000000"/>
              </a:solidFill>
              <a:ea typeface="Times New Roman" panose="02020603050405020304" pitchFamily="18" charset="0"/>
            </a:endParaRPr>
          </a:p>
          <a:p>
            <a:pPr marL="638175" lvl="1">
              <a:spcBef>
                <a:spcPts val="0"/>
              </a:spcBef>
              <a:spcAft>
                <a:spcPts val="0"/>
              </a:spcAft>
              <a:buFont typeface="Arial" panose="020B0604020202020204" pitchFamily="34" charset="0"/>
              <a:buChar char="•"/>
            </a:pPr>
            <a:endParaRPr lang="en-US" sz="1800" dirty="0">
              <a:ea typeface="Times New Roman" panose="02020603050405020304" pitchFamily="18" charset="0"/>
            </a:endParaRPr>
          </a:p>
          <a:p>
            <a:pPr marL="638175" lvl="1">
              <a:spcBef>
                <a:spcPts val="0"/>
              </a:spcBef>
              <a:spcAft>
                <a:spcPts val="0"/>
              </a:spcAft>
              <a:buFont typeface="Arial" panose="020B0604020202020204" pitchFamily="34" charset="0"/>
              <a:buChar char="•"/>
            </a:pPr>
            <a:r>
              <a:rPr lang="en-US" sz="1800" dirty="0">
                <a:ea typeface="Times New Roman" panose="02020603050405020304" pitchFamily="18" charset="0"/>
              </a:rPr>
              <a:t>Abstract: In this document, the Commission denies the request of </a:t>
            </a:r>
            <a:r>
              <a:rPr lang="en-US" sz="1800" dirty="0" err="1">
                <a:ea typeface="Times New Roman" panose="02020603050405020304" pitchFamily="18" charset="0"/>
              </a:rPr>
              <a:t>WorldVu</a:t>
            </a:r>
            <a:r>
              <a:rPr lang="en-US" sz="1800" dirty="0">
                <a:ea typeface="Times New Roman" panose="02020603050405020304" pitchFamily="18" charset="0"/>
              </a:rPr>
              <a:t> Satellites Limited (ONEWEB), Kepler Communications, SpaceX Holdings, LLC, Intelsat License LLC, and SES S.A., for a further extension of the comment and reply comment deadlines for the proposed rule published in the Federal Register. </a:t>
            </a:r>
          </a:p>
          <a:p>
            <a:pPr marL="638175" lvl="1">
              <a:spcBef>
                <a:spcPts val="0"/>
              </a:spcBef>
              <a:spcAft>
                <a:spcPts val="0"/>
              </a:spcAft>
              <a:buFont typeface="Arial" panose="020B0604020202020204" pitchFamily="34" charset="0"/>
              <a:buChar char="•"/>
            </a:pPr>
            <a:r>
              <a:rPr lang="en-US" sz="1800" b="0" dirty="0">
                <a:solidFill>
                  <a:srgbClr val="333333"/>
                </a:solidFill>
                <a:effectLst/>
                <a:ea typeface="Calibri" panose="020F0502020204030204" pitchFamily="34" charset="0"/>
              </a:rPr>
              <a:t>FCC ECFS:   </a:t>
            </a:r>
            <a:r>
              <a:rPr lang="en-US" sz="1800" b="0" dirty="0">
                <a:solidFill>
                  <a:srgbClr val="333333"/>
                </a:solidFill>
                <a:ea typeface="Calibri" panose="020F0502020204030204" pitchFamily="34" charset="0"/>
                <a:hlinkClick r:id="rId6"/>
              </a:rPr>
              <a:t>https://www.fcc.gov/</a:t>
            </a:r>
            <a:r>
              <a:rPr lang="en-US" sz="1800" b="0" dirty="0" err="1">
                <a:solidFill>
                  <a:srgbClr val="333333"/>
                </a:solidFill>
                <a:ea typeface="Calibri" panose="020F0502020204030204" pitchFamily="34" charset="0"/>
                <a:hlinkClick r:id="rId6"/>
              </a:rPr>
              <a:t>ecfs</a:t>
            </a:r>
            <a:r>
              <a:rPr lang="en-US" sz="1800" b="0" dirty="0">
                <a:solidFill>
                  <a:srgbClr val="333333"/>
                </a:solidFill>
                <a:ea typeface="Calibri" panose="020F0502020204030204" pitchFamily="34" charset="0"/>
                <a:hlinkClick r:id="rId6"/>
              </a:rPr>
              <a:t>/search/............</a:t>
            </a:r>
            <a:r>
              <a:rPr lang="en-US" sz="1800" b="0" dirty="0" err="1">
                <a:solidFill>
                  <a:srgbClr val="333333"/>
                </a:solidFill>
                <a:ea typeface="Calibri" panose="020F0502020204030204" pitchFamily="34" charset="0"/>
                <a:hlinkClick r:id="rId6"/>
              </a:rPr>
              <a:t>wtb</a:t>
            </a:r>
            <a:r>
              <a:rPr lang="en-US" sz="1800" b="0" dirty="0">
                <a:solidFill>
                  <a:srgbClr val="333333"/>
                </a:solidFill>
                <a:ea typeface="Calibri" panose="020F0502020204030204" pitchFamily="34" charset="0"/>
                <a:hlinkClick r:id="rId6"/>
              </a:rPr>
              <a:t> 20-443</a:t>
            </a:r>
            <a:endParaRPr lang="en-US" sz="1800" b="0" dirty="0">
              <a:solidFill>
                <a:srgbClr val="333333"/>
              </a:solidFill>
              <a:ea typeface="Calibri" panose="020F0502020204030204" pitchFamily="34" charset="0"/>
            </a:endParaRPr>
          </a:p>
          <a:p>
            <a:pPr marL="63817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913222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none today  </a:t>
            </a:r>
          </a:p>
          <a:p>
            <a:pPr marL="400050" lvl="1">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27may21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27may21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03jun21–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25may21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27may21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27may21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27may21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27may21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27may21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27may21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GSMA proposing  top ½ of 6GHz  for licensed 5G</a:t>
            </a:r>
          </a:p>
          <a:p>
            <a:pPr lvl="1">
              <a:spcBef>
                <a:spcPts val="0"/>
              </a:spcBef>
              <a:buFont typeface="Arial" panose="020B0604020202020204" pitchFamily="34" charset="0"/>
              <a:buChar char="•"/>
            </a:pPr>
            <a:r>
              <a:rPr lang="en-US" altLang="en-US" sz="1400" b="0" kern="0" dirty="0">
                <a:solidFill>
                  <a:schemeClr val="tx1"/>
                </a:solidFill>
              </a:rPr>
              <a:t>What have folks heard  for 6 GHz in Japan. </a:t>
            </a:r>
          </a:p>
          <a:p>
            <a:pPr lvl="1">
              <a:spcBef>
                <a:spcPts val="0"/>
              </a:spcBef>
              <a:buFont typeface="Arial" panose="020B0604020202020204" pitchFamily="34" charset="0"/>
              <a:buChar char="•"/>
            </a:pPr>
            <a:r>
              <a:rPr lang="en-US" altLang="en-US" sz="1400" kern="0" dirty="0">
                <a:solidFill>
                  <a:schemeClr val="tx1"/>
                </a:solidFill>
              </a:rPr>
              <a:t>Expanding Flexible Use 12.2 GHz band</a:t>
            </a: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https://mentor.ieee.org/802.18/dcn/21/18-21-0051-01-0000-agenda-06may21-rrtag-teleconference.pptx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07-May-2021 11:14:02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8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27may21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near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near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a registration fee. </a:t>
            </a:r>
            <a:endParaRPr lang="en-US" altLang="en-US" sz="1800" dirty="0">
              <a:solidFill>
                <a:schemeClr val="tx1"/>
              </a:solidFill>
            </a:endParaRP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27may21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60305</TotalTime>
  <Words>7380</Words>
  <Application>Microsoft Office PowerPoint</Application>
  <PresentationFormat>Widescreen</PresentationFormat>
  <Paragraphs>788</Paragraphs>
  <Slides>31</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2"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3903</cp:revision>
  <cp:lastPrinted>1601-01-01T00:00:00Z</cp:lastPrinted>
  <dcterms:created xsi:type="dcterms:W3CDTF">2016-03-03T14:54:45Z</dcterms:created>
  <dcterms:modified xsi:type="dcterms:W3CDTF">2021-05-28T14:10:20Z</dcterms:modified>
</cp:coreProperties>
</file>