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80" r:id="rId17"/>
    <p:sldId id="781" r:id="rId18"/>
    <p:sldId id="650" r:id="rId19"/>
    <p:sldId id="498" r:id="rId20"/>
    <p:sldId id="402" r:id="rId21"/>
    <p:sldId id="403" r:id="rId22"/>
    <p:sldId id="777" r:id="rId23"/>
    <p:sldId id="778" r:id="rId24"/>
    <p:sldId id="774" r:id="rId25"/>
    <p:sldId id="717"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176" autoAdjust="0"/>
  </p:normalViewPr>
  <p:slideViewPr>
    <p:cSldViewPr>
      <p:cViewPr varScale="1">
        <p:scale>
          <a:sx n="115" d="100"/>
          <a:sy n="115" d="100"/>
        </p:scale>
        <p:origin x="300" y="11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client/introduction/" TargetMode="External"/><Relationship Id="rId4" Type="http://schemas.openxmlformats.org/officeDocument/2006/relationships/hyperlink" Target="https://www.ecodocdb.dk/download/cc03c766-35f8/ECC%20Report%20302.pdf"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7512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27may21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57-00-0000-request-for-input-itu-r-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0-0000-ieee-802-viewpoints-on-wrc-23-agenda-items.pptx" TargetMode="External"/><Relationship Id="rId5" Type="http://schemas.openxmlformats.org/officeDocument/2006/relationships/hyperlink" Target="https://mentor.ieee.org/802.18/dcn/21/18-21-0059-00-0000-request-for-input-itu-r-m-2121-its.docx" TargetMode="External"/><Relationship Id="rId4" Type="http://schemas.openxmlformats.org/officeDocument/2006/relationships/hyperlink" Target="https://mentor.ieee.org/802.18/dcn/21/18-21-0058-00-0000-request-for-input-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gsma.com/newsroom/blog/capacity-to-power-innovation-5g-in-the-6-ghz-band/?ID=003w0000017WHDXAA4&amp;JobID=763265&amp;utm_source=sfmc&amp;utm_medium=email&amp;utm_campaign=MSERV_2021_05_25_Newsletter&amp;utm_content=spectrum-ct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27/2021-11066/expanding-flexible-use-of-the-122-127-ghz-band?utm_campaign=subscription*mailing*list&amp;utm_source=federalregister.gov&amp;utm_medium=email__;Kys!!F7jv3iA!lrof3l44OWHK_LlLrm4YVl-MnRYrqwBxxjSnu8AE-ZbaPo-SKg6HkedY2m6WbixXWA$"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cc.gov/ecfs/search/filings?proceedings_name=20-443&amp;sort=date_disseminated,DESC" TargetMode="External"/><Relationship Id="rId5" Type="http://schemas.openxmlformats.org/officeDocument/2006/relationships/hyperlink" Target="https://urldefense.com/v3/__https:/www.federalregister.gov/d/2021-11066?utm_source=federalregister.gov&amp;utm_medium=email&amp;utm_campaign=subscription*mailing*list__;Kys!!F7jv3iA!lrof3l44OWHK_LlLrm4YVl-MnRYrqwBxxjSnu8AE-ZbaPo-SKg6HkedY2m569N3yxQ$" TargetMode="External"/><Relationship Id="rId4" Type="http://schemas.openxmlformats.org/officeDocument/2006/relationships/hyperlink" Target="https://urldefense.com/v3/__https:/www.govinfo.gov/content/pkg/FR-2021-05-27/pdf/2021-11066.pdf?utm_campaign=subscription*mailing*list&amp;utm_source=federalregister.gov&amp;utm_medium=email__;Kys!!F7jv3iA!lrof3l44OWHK_LlLrm4YVl-MnRYrqwBxxjSnu8AE-ZbaPo-SKg6HkedY2m7MPsLLw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51-01-0000-agenda-06may21-rrtag-teleconference.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27may21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a:t>
            </a:r>
            <a:r>
              <a:rPr lang="en-GB" sz="2000" b="0"/>
              <a:t>27 </a:t>
            </a:r>
            <a:r>
              <a:rPr lang="en-GB" sz="2000" b="0" dirty="0"/>
              <a:t>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20may: Expect in call #110, a modified proposal on Country Determination Requirements.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06May: 6 GHz draft std. is standing by, so no new draft from the #109e meeting, </a:t>
            </a:r>
            <a:r>
              <a:rPr lang="en-US" sz="1600" dirty="0">
                <a:solidFill>
                  <a:schemeClr val="tx1"/>
                </a:solidFill>
                <a:cs typeface="Times New Roman" panose="02020603050405020304" pitchFamily="18" charset="0"/>
                <a:sym typeface="Wingdings" panose="05000000000000000000" pitchFamily="2" charset="2"/>
              </a:rPr>
              <a:t>see </a:t>
            </a:r>
            <a:r>
              <a:rPr lang="en-US" sz="1600" dirty="0">
                <a:solidFill>
                  <a:schemeClr val="tx1"/>
                </a:solidFill>
                <a:cs typeface="Times New Roman" panose="02020603050405020304" pitchFamily="18" charset="0"/>
              </a:rPr>
              <a:t>BRAN(21)109e006r6. </a:t>
            </a:r>
            <a:r>
              <a:rPr lang="en-US" sz="1600" dirty="0">
                <a:solidFill>
                  <a:schemeClr val="tx1"/>
                </a:solidFill>
                <a:cs typeface="Times New Roman" panose="02020603050405020304" pitchFamily="18" charset="0"/>
                <a:sym typeface="Wingdings" panose="05000000000000000000" pitchFamily="2" charset="2"/>
              </a:rPr>
              <a:t>Watch for more on this one.</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EN 301 893 (5 GHz), and • EN 303 687 (6 GHz), and User Access Restrictions (UAR).</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20may: There is a liaison from WGSE (ERM(21)73b008) and encourage interested ETSI members to support SE21 in their work on draft ECC Recommendation on “Receiver resilience to transmission on adjacent frequency ranges”.</a:t>
            </a: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altLang="en-US" sz="1800" dirty="0">
                <a:solidFill>
                  <a:schemeClr val="tx1"/>
                </a:solidFill>
              </a:rPr>
              <a:t>next call #99, </a:t>
            </a:r>
            <a:r>
              <a:rPr lang="en-US" altLang="en-US" sz="1800" dirty="0">
                <a:solidFill>
                  <a:schemeClr val="tx1"/>
                </a:solidFill>
                <a:highlight>
                  <a:srgbClr val="D5F4FF"/>
                </a:highlight>
              </a:rPr>
              <a:t>24-28May21</a:t>
            </a:r>
          </a:p>
          <a:p>
            <a:pPr lvl="1">
              <a:spcBef>
                <a:spcPts val="0"/>
              </a:spcBef>
              <a:spcAft>
                <a:spcPts val="0"/>
              </a:spcAft>
              <a:buFont typeface="Arial" panose="020B0604020202020204" pitchFamily="34" charset="0"/>
              <a:buChar char="•"/>
            </a:pPr>
            <a:r>
              <a:rPr lang="en-US" sz="1400" dirty="0">
                <a:solidFill>
                  <a:schemeClr val="tx1"/>
                </a:solidFill>
                <a:highlight>
                  <a:srgbClr val="D5F4FF"/>
                </a:highlight>
              </a:rPr>
              <a:t> </a:t>
            </a:r>
          </a:p>
          <a:p>
            <a:pPr lvl="1">
              <a:spcBef>
                <a:spcPts val="0"/>
              </a:spcBef>
              <a:spcAft>
                <a:spcPts val="0"/>
              </a:spcAft>
              <a:buFont typeface="Arial" panose="020B0604020202020204" pitchFamily="34" charset="0"/>
              <a:buChar char="•"/>
            </a:pPr>
            <a:endParaRPr lang="en-US" sz="14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600" dirty="0">
                <a:solidFill>
                  <a:schemeClr val="tx1"/>
                </a:solidFill>
              </a:rPr>
              <a:t>13may: These are not public yet. </a:t>
            </a:r>
          </a:p>
          <a:p>
            <a:pPr lvl="2">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2">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3">
              <a:spcBef>
                <a:spcPts val="0"/>
              </a:spcBef>
              <a:buFont typeface="Arial" panose="020B0604020202020204" pitchFamily="34" charset="0"/>
              <a:buChar char="•"/>
            </a:pPr>
            <a:r>
              <a:rPr lang="en-US" dirty="0">
                <a:solidFill>
                  <a:schemeClr val="tx1"/>
                </a:solidFill>
              </a:rPr>
              <a:t>This may require another meeting (#16) , could not get to a compromise, so will also move up to WGFM in a week. </a:t>
            </a:r>
          </a:p>
          <a:p>
            <a:pPr lvl="3">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3">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28556"/>
            <a:ext cx="10820400" cy="5439152"/>
          </a:xfrm>
        </p:spPr>
        <p:txBody>
          <a:bodyPr/>
          <a:lstStyle/>
          <a:p>
            <a:pPr>
              <a:spcBef>
                <a:spcPts val="0"/>
              </a:spcBef>
              <a:spcAft>
                <a:spcPts val="0"/>
              </a:spcAft>
              <a:buFont typeface="Arial" panose="020B0604020202020204" pitchFamily="34" charset="0"/>
              <a:buChar char="•"/>
              <a:tabLst>
                <a:tab pos="457200" algn="l"/>
              </a:tabLst>
            </a:pPr>
            <a:endParaRPr lang="en-US" sz="1800" i="0" dirty="0">
              <a:effectLst/>
            </a:endParaRPr>
          </a:p>
          <a:p>
            <a:pPr>
              <a:spcBef>
                <a:spcPts val="0"/>
              </a:spcBef>
              <a:spcAft>
                <a:spcPts val="0"/>
              </a:spcAft>
              <a:buFont typeface="Arial" panose="020B0604020202020204" pitchFamily="34" charset="0"/>
              <a:buChar char="•"/>
              <a:tabLst>
                <a:tab pos="457200" algn="l"/>
              </a:tabLst>
            </a:pPr>
            <a:r>
              <a:rPr lang="en-US" sz="1800" i="0" dirty="0">
                <a:effectLst/>
              </a:rPr>
              <a:t> </a:t>
            </a:r>
          </a:p>
          <a:p>
            <a:pPr>
              <a:spcBef>
                <a:spcPts val="0"/>
              </a:spcBef>
              <a:spcAft>
                <a:spcPts val="0"/>
              </a:spcAft>
              <a:buFont typeface="Arial" panose="020B0604020202020204" pitchFamily="34" charset="0"/>
              <a:buChar char="•"/>
              <a:tabLst>
                <a:tab pos="457200" algn="l"/>
              </a:tabLst>
            </a:pPr>
            <a:r>
              <a:rPr lang="en-US" sz="1800" b="0" u="none" strike="noStrike" baseline="0" dirty="0">
                <a:solidFill>
                  <a:srgbClr val="001F5F"/>
                </a:solidFill>
              </a:rPr>
              <a:t> </a:t>
            </a:r>
          </a:p>
          <a:p>
            <a:pPr>
              <a:spcBef>
                <a:spcPts val="0"/>
              </a:spcBef>
              <a:spcAft>
                <a:spcPts val="0"/>
              </a:spcAft>
              <a:buFont typeface="Arial" panose="020B0604020202020204" pitchFamily="34" charset="0"/>
              <a:buChar char="•"/>
              <a:tabLst>
                <a:tab pos="457200" algn="l"/>
              </a:tabLst>
            </a:pPr>
            <a:r>
              <a:rPr lang="en-US" sz="1800" b="0" i="0" dirty="0">
                <a:solidFill>
                  <a:srgbClr val="001F5F"/>
                </a:solidFill>
              </a:rPr>
              <a:t> </a:t>
            </a:r>
            <a:endParaRPr lang="en-US" sz="1800" b="0" i="0" u="none" strike="noStrike" baseline="0" dirty="0">
              <a:solidFill>
                <a:srgbClr val="001F5F"/>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4916955"/>
          </a:xfrm>
        </p:spPr>
        <p:txBody>
          <a:bodyPr/>
          <a:lstStyle/>
          <a:p>
            <a:pPr marL="285750" indent="-285750">
              <a:spcBef>
                <a:spcPts val="0"/>
              </a:spcBef>
              <a:buFont typeface="Arial" panose="020B0604020202020204" pitchFamily="34" charset="0"/>
              <a:buChar char="•"/>
            </a:pPr>
            <a:r>
              <a:rPr lang="en-US" sz="1800" b="0" dirty="0">
                <a:solidFill>
                  <a:schemeClr val="tx1"/>
                </a:solidFill>
              </a:rPr>
              <a:t>We have received liaisons from WP 5A on M.1450, M.1801 and ITS, they are on Mentor.</a:t>
            </a:r>
          </a:p>
          <a:p>
            <a:pPr marL="685800" lvl="1">
              <a:spcBef>
                <a:spcPts val="0"/>
              </a:spcBef>
              <a:buFont typeface="Arial" panose="020B0604020202020204" pitchFamily="34" charset="0"/>
              <a:buChar char="•"/>
            </a:pPr>
            <a:r>
              <a:rPr lang="en-US" sz="1800" b="0" dirty="0">
                <a:solidFill>
                  <a:schemeClr val="tx1"/>
                </a:solidFill>
                <a:hlinkClick r:id="rId3"/>
              </a:rPr>
              <a:t>https://mentor.ieee.org/802.18/dcn/21/18-21-0057-00-0000-request-for-input-itu-r-m-1450-5.docx</a:t>
            </a:r>
            <a:endParaRPr lang="en-US" sz="1800" b="0" dirty="0">
              <a:solidFill>
                <a:schemeClr val="tx1"/>
              </a:solidFill>
            </a:endParaRPr>
          </a:p>
          <a:p>
            <a:pPr marL="685800" lvl="1">
              <a:spcBef>
                <a:spcPts val="0"/>
              </a:spcBef>
              <a:buFont typeface="Arial" panose="020B0604020202020204" pitchFamily="34" charset="0"/>
              <a:buChar char="•"/>
            </a:pPr>
            <a:r>
              <a:rPr lang="en-US" sz="1800" b="0" dirty="0">
                <a:solidFill>
                  <a:schemeClr val="tx1"/>
                </a:solidFill>
                <a:hlinkClick r:id="rId4"/>
              </a:rPr>
              <a:t>https://mentor.ieee.org/802.18/dcn/21/18-21-0058-00-0000-request-for-input-itu-r-m-1801-2.docx</a:t>
            </a:r>
            <a:r>
              <a:rPr lang="en-US" sz="1800" b="0" dirty="0">
                <a:solidFill>
                  <a:schemeClr val="tx1"/>
                </a:solidFill>
              </a:rPr>
              <a:t> </a:t>
            </a:r>
          </a:p>
          <a:p>
            <a:pPr marL="685800" lvl="1">
              <a:spcBef>
                <a:spcPts val="0"/>
              </a:spcBef>
              <a:buFont typeface="Arial" panose="020B0604020202020204" pitchFamily="34" charset="0"/>
              <a:buChar char="•"/>
            </a:pPr>
            <a:r>
              <a:rPr lang="en-US" sz="1800" b="0" dirty="0">
                <a:solidFill>
                  <a:schemeClr val="tx1"/>
                </a:solidFill>
                <a:hlinkClick r:id="rId5"/>
              </a:rPr>
              <a:t>https://mentor.ieee.org/802.18/dcn/21/18-21-0059-00-0000-request-for-input-itu-r-m-2121-its.docx</a:t>
            </a:r>
            <a:r>
              <a:rPr lang="en-US" sz="1800" b="0" dirty="0">
                <a:solidFill>
                  <a:schemeClr val="tx1"/>
                </a:solidFill>
              </a:rPr>
              <a:t> </a:t>
            </a:r>
          </a:p>
          <a:p>
            <a:pPr marL="685800" lvl="1">
              <a:spcBef>
                <a:spcPts val="0"/>
              </a:spcBef>
              <a:buFont typeface="Arial" panose="020B0604020202020204" pitchFamily="34" charset="0"/>
              <a:buChar char="•"/>
            </a:pPr>
            <a:r>
              <a:rPr lang="en-US" sz="1800" b="0" dirty="0">
                <a:solidFill>
                  <a:schemeClr val="tx1"/>
                </a:solidFill>
              </a:rPr>
              <a:t>Thank you to the .11 chair, who as passed the above to .11 ITU AHG and .11 </a:t>
            </a:r>
            <a:r>
              <a:rPr lang="en-US" sz="1800" b="0" dirty="0" err="1">
                <a:solidFill>
                  <a:schemeClr val="tx1"/>
                </a:solidFill>
              </a:rPr>
              <a:t>TGbd</a:t>
            </a:r>
            <a:endParaRPr lang="en-US" sz="180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There is an ITU-R WP 5A ( and WP 5C) invite to join Correspondence Group (CG) on WRC-23 AI 9.1 c): </a:t>
            </a:r>
          </a:p>
          <a:p>
            <a:pPr marL="685800" lvl="1">
              <a:spcBef>
                <a:spcPts val="0"/>
              </a:spcBef>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rPr>
              <a:t>Seek contributions towards the development of a common understanding on the use of the term ‘fixed wireless broadband’ (FWB), as referred to in Resolution </a:t>
            </a:r>
            <a:r>
              <a:rPr lang="en-GB" sz="1600" b="1" dirty="0">
                <a:effectLst/>
                <a:latin typeface="Times New Roman" panose="02020603050405020304" pitchFamily="18" charset="0"/>
                <a:ea typeface="Calibri" panose="020F0502020204030204" pitchFamily="34" charset="0"/>
              </a:rPr>
              <a:t>175 (WRC-19)</a:t>
            </a:r>
            <a:r>
              <a:rPr lang="en-GB" sz="1600" dirty="0">
                <a:effectLst/>
                <a:latin typeface="Times New Roman" panose="02020603050405020304" pitchFamily="18" charset="0"/>
                <a:ea typeface="Calibri" panose="020F0502020204030204" pitchFamily="34" charset="0"/>
              </a:rPr>
              <a:t>, to facilitate the work under this topic,</a:t>
            </a:r>
            <a:r>
              <a:rPr lang="en-GB" sz="1600" dirty="0">
                <a:effectLst/>
                <a:latin typeface="Times New Roman" panose="02020603050405020304" pitchFamily="18" charset="0"/>
                <a:ea typeface="Times New Roman" panose="02020603050405020304" pitchFamily="18" charset="0"/>
              </a:rPr>
              <a:t> taking into account available and agreed </a:t>
            </a:r>
            <a:r>
              <a:rPr lang="en-GB" sz="1600" dirty="0">
                <a:effectLst/>
                <a:latin typeface="Times New Roman" panose="02020603050405020304" pitchFamily="18" charset="0"/>
                <a:ea typeface="Calibri" panose="020F0502020204030204" pitchFamily="34" charset="0"/>
              </a:rPr>
              <a:t>definitions and terminology of the Fixed Service.</a:t>
            </a:r>
            <a:r>
              <a:rPr lang="en-US" sz="1600" b="0" dirty="0">
                <a:solidFill>
                  <a:schemeClr val="tx1"/>
                </a:solidFill>
              </a:rPr>
              <a:t> </a:t>
            </a:r>
            <a:endParaRPr lang="en-US" sz="1600" dirty="0">
              <a:solidFill>
                <a:schemeClr val="tx1"/>
              </a:solidFill>
            </a:endParaRPr>
          </a:p>
          <a:p>
            <a:pPr marL="685800" lvl="1">
              <a:spcBef>
                <a:spcPts val="0"/>
              </a:spcBef>
              <a:buFont typeface="Arial" panose="020B0604020202020204" pitchFamily="34" charset="0"/>
              <a:buChar char="•"/>
            </a:pPr>
            <a:endParaRPr lang="en-US" sz="1600" dirty="0">
              <a:solidFill>
                <a:schemeClr val="tx1"/>
              </a:solidFill>
            </a:endParaRPr>
          </a:p>
          <a:p>
            <a:pPr marL="685800" lvl="1">
              <a:spcBef>
                <a:spcPts val="0"/>
              </a:spcBef>
              <a:buFont typeface="Arial" panose="020B0604020202020204" pitchFamily="34" charset="0"/>
              <a:buChar char="•"/>
            </a:pPr>
            <a:r>
              <a:rPr lang="en-US" sz="1600" dirty="0">
                <a:solidFill>
                  <a:schemeClr val="tx1"/>
                </a:solidFill>
              </a:rPr>
              <a:t>This agenda item did not make the cut when  .18 reviewed all the Agenda Items to do viewpoints on.  </a:t>
            </a:r>
          </a:p>
          <a:p>
            <a:pPr marL="1085850" lvl="2">
              <a:spcBef>
                <a:spcPts val="0"/>
              </a:spcBef>
              <a:buFont typeface="Arial" panose="020B0604020202020204" pitchFamily="34" charset="0"/>
              <a:buChar char="•"/>
            </a:pPr>
            <a:r>
              <a:rPr lang="en-US" sz="1600" dirty="0">
                <a:solidFill>
                  <a:schemeClr val="tx1"/>
                </a:solidFill>
              </a:rPr>
              <a:t>Should we re-evaluate?  </a:t>
            </a:r>
          </a:p>
          <a:p>
            <a:pPr marL="400050" lvl="1"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400" dirty="0">
                <a:solidFill>
                  <a:schemeClr val="tx1"/>
                </a:solidFill>
              </a:rPr>
              <a:t>ad hoc: 5 folks stepped up.   </a:t>
            </a:r>
            <a:r>
              <a:rPr lang="en-US" sz="14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6"/>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b="1" dirty="0">
                <a:solidFill>
                  <a:schemeClr val="tx1"/>
                </a:solidFill>
              </a:rPr>
              <a:t> </a:t>
            </a:r>
          </a:p>
          <a:p>
            <a:pPr marL="866775" lvl="2">
              <a:spcBef>
                <a:spcPts val="0"/>
              </a:spcBef>
              <a:spcAft>
                <a:spcPts val="0"/>
              </a:spcAft>
              <a:buFont typeface="Arial" panose="020B0604020202020204" pitchFamily="34" charset="0"/>
              <a:buChar char="•"/>
            </a:pPr>
            <a:r>
              <a:rPr lang="en-US" sz="1400" b="1" dirty="0">
                <a:solidFill>
                  <a:schemeClr val="tx1"/>
                </a:solidFill>
              </a:rPr>
              <a:t>  </a:t>
            </a: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b="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Call this week, very good discussions.  Most all captured in rev05 if the spreadsheet.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600" dirty="0">
                <a:effectLst/>
                <a:ea typeface="Times New Roman" panose="02020603050405020304" pitchFamily="18" charset="0"/>
              </a:rPr>
              <a:t>There will be multiple rows for a given frequency range, one for each standard/amendment.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Will review this further.  </a:t>
            </a:r>
            <a:endParaRPr lang="en-US" sz="1600" dirty="0">
              <a:effectLst/>
              <a:ea typeface="SimSun" panose="02010600030101010101" pitchFamily="2" charset="-122"/>
            </a:endParaRPr>
          </a:p>
          <a:p>
            <a:pPr lvl="3" indent="-285750">
              <a:spcBef>
                <a:spcPts val="0"/>
              </a:spcBef>
              <a:spcAft>
                <a:spcPts val="0"/>
              </a:spcAft>
              <a:buFont typeface="+mj-lt"/>
              <a:buAutoNum type="arabicParenBoth"/>
            </a:pPr>
            <a:endParaRPr lang="en-US" sz="1200" dirty="0">
              <a:effectLst/>
              <a:ea typeface="SimSun" panose="02010600030101010101" pitchFamily="2" charset="-122"/>
            </a:endParaRPr>
          </a:p>
          <a:p>
            <a:pPr marL="742950" marR="0" lvl="1" indent="-285750">
              <a:spcBef>
                <a:spcPts val="0"/>
              </a:spcBef>
              <a:spcAft>
                <a:spcPts val="0"/>
              </a:spcAft>
              <a:buFont typeface="+mj-lt"/>
              <a:buAutoNum type="alphaLcParenR"/>
            </a:pPr>
            <a:r>
              <a:rPr lang="en-US" sz="1600" dirty="0">
                <a:effectLst/>
                <a:ea typeface="SimSun" panose="02010600030101010101" pitchFamily="2" charset="-122"/>
              </a:rPr>
              <a:t>Also reviewed a 2</a:t>
            </a:r>
            <a:r>
              <a:rPr lang="en-US" sz="1600" baseline="30000" dirty="0">
                <a:effectLst/>
                <a:ea typeface="SimSun" panose="02010600030101010101" pitchFamily="2" charset="-122"/>
              </a:rPr>
              <a:t>nd</a:t>
            </a:r>
            <a:r>
              <a:rPr lang="en-US" sz="1600" dirty="0">
                <a:effectLst/>
                <a:ea typeface="SimSun" panose="02010600030101010101" pitchFamily="2" charset="-122"/>
              </a:rPr>
              <a:t> spreadsheet with 802.11 clauses with frequencies for setting for the actual frequency ranges: </a:t>
            </a:r>
          </a:p>
          <a:p>
            <a:pPr marL="1143000" marR="0" lvl="2" indent="-228600">
              <a:spcBef>
                <a:spcPts val="0"/>
              </a:spcBef>
              <a:spcAft>
                <a:spcPts val="0"/>
              </a:spcAft>
              <a:buFont typeface="+mj-lt"/>
              <a:buAutoNum type="romanLcParenR"/>
            </a:pPr>
            <a:r>
              <a:rPr lang="en-US" sz="1600" u="sng" dirty="0">
                <a:solidFill>
                  <a:srgbClr val="0000FF"/>
                </a:solidFill>
                <a:effectLst/>
                <a:ea typeface="SimSun" panose="02010600030101010101" pitchFamily="2" charset="-122"/>
                <a:hlinkClick r:id="rId4"/>
              </a:rPr>
              <a:t>https://mentor.ieee.org/802.18/dcn/21/18-21-0064-00-0000-frequency-table-input-802-11-phys.xlsx</a:t>
            </a:r>
            <a:r>
              <a:rPr lang="en-US" sz="1600" dirty="0">
                <a:effectLst/>
                <a:ea typeface="SimSun" panose="02010600030101010101" pitchFamily="2" charset="-122"/>
              </a:rPr>
              <a:t> </a:t>
            </a:r>
          </a:p>
          <a:p>
            <a:pPr marL="1781175" lvl="4">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 </a:t>
            </a:r>
            <a:r>
              <a:rPr lang="en-US" sz="1800" dirty="0">
                <a:solidFill>
                  <a:schemeClr val="tx1"/>
                </a:solidFill>
                <a:ea typeface="Times New Roman" panose="02020603050405020304" pitchFamily="18" charset="0"/>
              </a:rPr>
              <a:t>The next meeting will be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2000" b="0" dirty="0">
                <a:effectLst/>
                <a:ea typeface="Calibri" panose="020F0502020204030204" pitchFamily="34" charset="0"/>
              </a:rPr>
              <a:t>GSMA is proposing to use the upper portion of the 6 GHz band (6425-7125 MHz) for licensed 5G. </a:t>
            </a:r>
          </a:p>
          <a:p>
            <a:pPr marL="400050" lvl="1">
              <a:spcBef>
                <a:spcPts val="0"/>
              </a:spcBef>
              <a:spcAft>
                <a:spcPts val="0"/>
              </a:spcAft>
              <a:buFont typeface="Arial" panose="020B0604020202020204" pitchFamily="34" charset="0"/>
              <a:buChar char="•"/>
            </a:pPr>
            <a:r>
              <a:rPr lang="en-US" sz="1800" u="sng" dirty="0">
                <a:solidFill>
                  <a:srgbClr val="0563C1"/>
                </a:solidFill>
                <a:ea typeface="Calibri" panose="020F0502020204030204" pitchFamily="34" charset="0"/>
                <a:hlinkClick r:id="rId3"/>
              </a:rPr>
              <a:t>https://www.gsma.com/newsroom/blog/capacity-to-power-innovation-5g-in-the-6-ghz-band/?ID=003w0000017WHDXAA4&amp;JobID=763265&amp;utm_source=sfmc&amp;utm_medium=email&amp;utm_campaign=MSERV_2021_05_25_Newsletter&amp;utm_content=spectrum-cta</a:t>
            </a:r>
            <a:r>
              <a:rPr lang="en-US" sz="1800" u="sng" dirty="0">
                <a:solidFill>
                  <a:srgbClr val="0563C1"/>
                </a:solidFill>
                <a:ea typeface="Calibri" panose="020F0502020204030204" pitchFamily="34" charset="0"/>
              </a:rPr>
              <a:t> </a:t>
            </a:r>
            <a:endParaRPr lang="en-US" sz="18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b="0" i="0" dirty="0">
                <a:solidFill>
                  <a:srgbClr val="4D5156"/>
                </a:solidFill>
                <a:effectLst/>
              </a:rPr>
              <a:t>The GSM Association (</a:t>
            </a:r>
            <a:r>
              <a:rPr lang="en-US" b="0" i="0" dirty="0">
                <a:solidFill>
                  <a:srgbClr val="202124"/>
                </a:solidFill>
                <a:effectLst/>
              </a:rPr>
              <a:t>Global System for Mobile Communications) </a:t>
            </a:r>
            <a:r>
              <a:rPr lang="en-US" b="0" i="0" dirty="0">
                <a:solidFill>
                  <a:srgbClr val="4D5156"/>
                </a:solidFill>
                <a:effectLst/>
              </a:rPr>
              <a:t>is an industry </a:t>
            </a:r>
            <a:r>
              <a:rPr lang="en-US" b="0" i="0" dirty="0" err="1">
                <a:solidFill>
                  <a:srgbClr val="4D5156"/>
                </a:solidFill>
                <a:effectLst/>
              </a:rPr>
              <a:t>organisation</a:t>
            </a:r>
            <a:r>
              <a:rPr lang="en-US" b="0" i="0" dirty="0">
                <a:solidFill>
                  <a:srgbClr val="4D5156"/>
                </a:solidFill>
                <a:effectLst/>
              </a:rPr>
              <a:t> that represents the interests of mobile network operators worldwide. More than 750 mobile operators are full GSMA members and a further 400 companies in the broader mobile ecosystem are associate members.</a:t>
            </a: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What have folks heard about Japan and allocating some (or all) 6 GHz to cellular?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2000" b="0" dirty="0">
                <a:solidFill>
                  <a:srgbClr val="333333"/>
                </a:solidFill>
                <a:effectLst/>
                <a:ea typeface="Times New Roman" panose="02020603050405020304" pitchFamily="18" charset="0"/>
              </a:rPr>
              <a:t>Expanding Flexible Use of the 12.2-12.7 GHz Band</a:t>
            </a:r>
            <a:endParaRPr lang="en-US" sz="2000" b="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2021-11066</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rPr>
              <a:t>Citation: 86 FR 28520;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28520-28522 </a:t>
            </a:r>
            <a:r>
              <a:rPr lang="en-US" sz="1400" b="0" i="1" dirty="0">
                <a:solidFill>
                  <a:srgbClr val="000000"/>
                </a:solidFill>
                <a:effectLst/>
                <a:ea typeface="Times New Roman" panose="02020603050405020304" pitchFamily="18" charset="0"/>
              </a:rPr>
              <a:t>(3 pages)</a:t>
            </a:r>
            <a:r>
              <a:rPr lang="en-US" sz="1400" b="0" i="1" dirty="0">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0" dirty="0">
                <a:solidFill>
                  <a:srgbClr val="000000"/>
                </a:solidFill>
                <a:effectLst/>
                <a:ea typeface="Times New Roman" panose="02020603050405020304" pitchFamily="18" charset="0"/>
              </a:rPr>
              <a:t> </a:t>
            </a:r>
            <a:endParaRPr lang="en-US" sz="1400" dirty="0">
              <a:solidFill>
                <a:srgbClr val="000000"/>
              </a:solidFill>
              <a:ea typeface="Times New Roman" panose="02020603050405020304" pitchFamily="18" charset="0"/>
            </a:endParaRPr>
          </a:p>
          <a:p>
            <a:pPr marL="638175" lvl="1">
              <a:spcBef>
                <a:spcPts val="0"/>
              </a:spcBef>
              <a:spcAft>
                <a:spcPts val="0"/>
              </a:spcAft>
              <a:buFont typeface="Arial" panose="020B0604020202020204" pitchFamily="34" charset="0"/>
              <a:buChar char="•"/>
            </a:pPr>
            <a:endParaRPr lang="en-US" sz="180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800" dirty="0">
                <a:ea typeface="Times New Roman" panose="02020603050405020304" pitchFamily="18" charset="0"/>
              </a:rPr>
              <a:t>Abstract: In this document, the Commission denies the request of </a:t>
            </a:r>
            <a:r>
              <a:rPr lang="en-US" sz="1800" dirty="0" err="1">
                <a:ea typeface="Times New Roman" panose="02020603050405020304" pitchFamily="18" charset="0"/>
              </a:rPr>
              <a:t>WorldVu</a:t>
            </a:r>
            <a:r>
              <a:rPr lang="en-US" sz="1800" dirty="0">
                <a:ea typeface="Times New Roman" panose="02020603050405020304" pitchFamily="18" charset="0"/>
              </a:rPr>
              <a:t> Satellites Limited (ONEWEB), Kepler Communications, SpaceX Holdings, LLC, Intelsat License LLC, and SES S.A., for a further extension of the comment and reply comment deadlines for the proposed rule published in the Federal Register. </a:t>
            </a:r>
          </a:p>
          <a:p>
            <a:pPr marL="638175"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FCC ECFS:   </a:t>
            </a:r>
            <a:r>
              <a:rPr lang="en-US" sz="1800" b="0" dirty="0">
                <a:solidFill>
                  <a:srgbClr val="333333"/>
                </a:solidFill>
                <a:ea typeface="Calibri" panose="020F0502020204030204" pitchFamily="34" charset="0"/>
                <a:hlinkClick r:id="rId6"/>
              </a:rPr>
              <a:t>https://www.fcc.gov/</a:t>
            </a:r>
            <a:r>
              <a:rPr lang="en-US" sz="1800" b="0" dirty="0" err="1">
                <a:solidFill>
                  <a:srgbClr val="333333"/>
                </a:solidFill>
                <a:ea typeface="Calibri" panose="020F0502020204030204" pitchFamily="34" charset="0"/>
                <a:hlinkClick r:id="rId6"/>
              </a:rPr>
              <a:t>ecfs</a:t>
            </a:r>
            <a:r>
              <a:rPr lang="en-US" sz="1800" b="0" dirty="0">
                <a:solidFill>
                  <a:srgbClr val="333333"/>
                </a:solidFill>
                <a:ea typeface="Calibri" panose="020F0502020204030204" pitchFamily="34" charset="0"/>
                <a:hlinkClick r:id="rId6"/>
              </a:rPr>
              <a:t>/search/............</a:t>
            </a:r>
            <a:r>
              <a:rPr lang="en-US" sz="1800" b="0" dirty="0" err="1">
                <a:solidFill>
                  <a:srgbClr val="333333"/>
                </a:solidFill>
                <a:ea typeface="Calibri" panose="020F0502020204030204" pitchFamily="34" charset="0"/>
                <a:hlinkClick r:id="rId6"/>
              </a:rPr>
              <a:t>wtb</a:t>
            </a:r>
            <a:r>
              <a:rPr lang="en-US" sz="1800" b="0" dirty="0">
                <a:solidFill>
                  <a:srgbClr val="333333"/>
                </a:solidFill>
                <a:ea typeface="Calibri" panose="020F0502020204030204" pitchFamily="34" charset="0"/>
                <a:hlinkClick r:id="rId6"/>
              </a:rPr>
              <a:t> 20-443</a:t>
            </a:r>
            <a:endParaRPr lang="en-US" sz="1800" b="0" dirty="0">
              <a:solidFill>
                <a:srgbClr val="333333"/>
              </a:solidFill>
              <a:ea typeface="Calibri" panose="020F0502020204030204" pitchFamily="34" charset="0"/>
            </a:endParaRPr>
          </a:p>
          <a:p>
            <a:pPr marL="63817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913222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r>
              <a:rPr lang="en-US" sz="1800" dirty="0">
                <a:solidFill>
                  <a:schemeClr val="bg1">
                    <a:lumMod val="75000"/>
                  </a:schemeClr>
                </a:solidFill>
                <a:ea typeface="Times New Roman" panose="02020603050405020304" pitchFamily="18" charset="0"/>
              </a:rPr>
              <a:t>none today  </a:t>
            </a:r>
          </a:p>
          <a:p>
            <a:pPr marL="400050" lvl="1">
              <a:spcBef>
                <a:spcPts val="0"/>
              </a:spcBef>
              <a:spcAft>
                <a:spcPts val="0"/>
              </a:spcAft>
              <a:buFont typeface="Arial" panose="020B0604020202020204" pitchFamily="34" charset="0"/>
              <a:buChar char="•"/>
            </a:pPr>
            <a:r>
              <a:rPr lang="en-US" sz="1800" dirty="0">
                <a:solidFill>
                  <a:schemeClr val="bg1">
                    <a:lumMod val="75000"/>
                  </a:schemeClr>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27may21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27may21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03jun21–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15:________________________________55et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27may21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27may21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27may21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27may21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27may21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27may21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27may21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a:t>
            </a:r>
            <a:r>
              <a:rPr lang="en-US" altLang="en-US" sz="1400" dirty="0">
                <a:solidFill>
                  <a:schemeClr val="bg1">
                    <a:lumMod val="85000"/>
                  </a:schemeClr>
                </a:solidFill>
              </a:rPr>
              <a:t>,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GSMA proposing  top ½ of 6GHz  for licensed 5G</a:t>
            </a:r>
          </a:p>
          <a:p>
            <a:pPr lvl="1">
              <a:spcBef>
                <a:spcPts val="0"/>
              </a:spcBef>
              <a:buFont typeface="Arial" panose="020B0604020202020204" pitchFamily="34" charset="0"/>
              <a:buChar char="•"/>
            </a:pPr>
            <a:r>
              <a:rPr lang="en-US" altLang="en-US" sz="1400" b="0" kern="0" dirty="0">
                <a:solidFill>
                  <a:schemeClr val="tx1"/>
                </a:solidFill>
              </a:rPr>
              <a:t>What have folks heard  for 6 GHz in Japan. </a:t>
            </a:r>
          </a:p>
          <a:p>
            <a:pPr lvl="1">
              <a:spcBef>
                <a:spcPts val="0"/>
              </a:spcBef>
              <a:buFont typeface="Arial" panose="020B0604020202020204" pitchFamily="34" charset="0"/>
              <a:buChar char="•"/>
            </a:pPr>
            <a:r>
              <a:rPr lang="en-US" altLang="en-US" sz="1400" kern="0" dirty="0">
                <a:solidFill>
                  <a:schemeClr val="tx1"/>
                </a:solidFill>
              </a:rPr>
              <a:t>Expanding Flexible Use 12.2 GHz band</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Vijay A. </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https://mentor.ieee.org/802.18/dcn/21/18-21-0051-01-0000-agenda-06may21-rrtag-teleconference.pptx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07-May-2021 11:14:02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Stuart K.</a:t>
            </a:r>
          </a:p>
          <a:p>
            <a:pPr marL="0" indent="0">
              <a:spcBef>
                <a:spcPts val="0"/>
              </a:spcBef>
            </a:pPr>
            <a:r>
              <a:rPr lang="en-US" altLang="en-US" sz="1800" b="0" dirty="0">
                <a:solidFill>
                  <a:schemeClr val="bg1">
                    <a:lumMod val="85000"/>
                  </a:schemeClr>
                </a:solidFill>
              </a:rPr>
              <a:t>	Seconded by:  Al P.  </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8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27may21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near .18:  13:30-15:30 (times from May interim)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.15: 13-21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near .18:  15:00-17:00 (times from May interim)</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.19:  tbc:			12</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mon 	&amp; 	15</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a:t>
            </a:r>
            <a:r>
              <a:rPr lang="en-US" dirty="0" err="1">
                <a:effectLst/>
                <a:ea typeface="Calibri" panose="020F0502020204030204" pitchFamily="34" charset="0"/>
                <a:cs typeface="Times New Roman" panose="02020603050405020304" pitchFamily="18" charset="0"/>
              </a:rPr>
              <a:t>thurs</a:t>
            </a:r>
            <a:r>
              <a:rPr lang="en-US" dirty="0">
                <a:effectLst/>
                <a:ea typeface="Calibri" panose="020F0502020204030204" pitchFamily="34" charset="0"/>
                <a:cs typeface="Times New Roman" panose="02020603050405020304" pitchFamily="18" charset="0"/>
              </a:rPr>
              <a:t> is the normal times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.24:  tbc			wed 10:30et, normal time, though which wed? </a:t>
            </a:r>
            <a:endParaRPr lang="en-US" dirty="0">
              <a:effectLst/>
              <a:ea typeface="Calibri" panose="020F0502020204030204" pitchFamily="34" charset="0"/>
            </a:endParaRPr>
          </a:p>
          <a:p>
            <a:pPr>
              <a:buFont typeface="Arial" panose="020B0604020202020204" pitchFamily="34" charset="0"/>
              <a:buChar char="•"/>
            </a:pPr>
            <a:endParaRPr lang="en-US" sz="2200" dirty="0">
              <a:solidFill>
                <a:srgbClr val="333333"/>
              </a:solidFill>
              <a:ea typeface="Times New Roman" panose="02020603050405020304" pitchFamily="18"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a registration fee. </a:t>
            </a:r>
            <a:endParaRPr lang="en-US" altLang="en-US" sz="1800" dirty="0">
              <a:solidFill>
                <a:schemeClr val="tx1"/>
              </a:solidFill>
            </a:endParaRPr>
          </a:p>
          <a:p>
            <a:pPr>
              <a:buFont typeface="Arial" panose="020B0604020202020204" pitchFamily="34" charset="0"/>
              <a:buChar char="•"/>
            </a:pPr>
            <a:endParaRPr lang="en-US" sz="2200" dirty="0">
              <a:solidFill>
                <a:srgbClr val="333333"/>
              </a:solidFill>
              <a:ea typeface="Times New Roman" panose="02020603050405020304" pitchFamily="18" charset="0"/>
            </a:endParaRP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27may21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60216</TotalTime>
  <Words>7131</Words>
  <Application>Microsoft Office PowerPoint</Application>
  <PresentationFormat>Widescreen</PresentationFormat>
  <Paragraphs>778</Paragraphs>
  <Slides>31</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2"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3892</cp:revision>
  <cp:lastPrinted>1601-01-01T00:00:00Z</cp:lastPrinted>
  <dcterms:created xsi:type="dcterms:W3CDTF">2016-03-03T14:54:45Z</dcterms:created>
  <dcterms:modified xsi:type="dcterms:W3CDTF">2021-05-27T13:24:11Z</dcterms:modified>
</cp:coreProperties>
</file>