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7"/>
  </p:notesMasterIdLst>
  <p:handoutMasterIdLst>
    <p:handoutMasterId r:id="rId28"/>
  </p:handoutMasterIdLst>
  <p:sldIdLst>
    <p:sldId id="256" r:id="rId2"/>
    <p:sldId id="341" r:id="rId3"/>
    <p:sldId id="329" r:id="rId4"/>
    <p:sldId id="604" r:id="rId5"/>
    <p:sldId id="624" r:id="rId6"/>
    <p:sldId id="605" r:id="rId7"/>
    <p:sldId id="516" r:id="rId8"/>
    <p:sldId id="744" r:id="rId9"/>
    <p:sldId id="750" r:id="rId10"/>
    <p:sldId id="650" r:id="rId11"/>
    <p:sldId id="747" r:id="rId12"/>
    <p:sldId id="498" r:id="rId13"/>
    <p:sldId id="746" r:id="rId14"/>
    <p:sldId id="402" r:id="rId15"/>
    <p:sldId id="403" r:id="rId16"/>
    <p:sldId id="770" r:id="rId17"/>
    <p:sldId id="778" r:id="rId18"/>
    <p:sldId id="777" r:id="rId19"/>
    <p:sldId id="768" r:id="rId20"/>
    <p:sldId id="763" r:id="rId21"/>
    <p:sldId id="742" r:id="rId22"/>
    <p:sldId id="752" r:id="rId23"/>
    <p:sldId id="737" r:id="rId24"/>
    <p:sldId id="739" r:id="rId25"/>
    <p:sldId id="740"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206" autoAdjust="0"/>
  </p:normalViewPr>
  <p:slideViewPr>
    <p:cSldViewPr>
      <p:cViewPr varScale="1">
        <p:scale>
          <a:sx n="103" d="100"/>
          <a:sy n="103" d="100"/>
        </p:scale>
        <p:origin x="270" y="102"/>
      </p:cViewPr>
      <p:guideLst>
        <p:guide orient="horz" pos="2160"/>
        <p:guide pos="288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50" d="100"/>
        <a:sy n="15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26-May-21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4879704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9846440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72969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35869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290928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569401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079847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64188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25may21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25may21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25may21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802.18-21/0060r01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calendar.google.com/calendar/embed?src=c2gedttabtbj4bps23j4847004%40group.calendar.google.com&amp;ctz=America%2FNew_York" TargetMode="External"/><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738924292.ieeesa@lync.webex.com" TargetMode="External"/><Relationship Id="rId3" Type="http://schemas.openxmlformats.org/officeDocument/2006/relationships/hyperlink" Target="https://ieeesa.webex.com/ieeesa/j.php?MTID=m6704707797b7b5b06c6b1c3e87852ea7" TargetMode="External"/><Relationship Id="rId7" Type="http://schemas.openxmlformats.org/officeDocument/2006/relationships/hyperlink" Target="file:///C:\Users\jholcomb\OneDrive%20-%20Itron\Documents\2standards\+stuff_stds\%20sip:1738924292@ieeesa.webex.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4d244ffb03debb92f779bb9ba3bad29__;!!F7jv3iA!g-ld8pUJbcg6A36lumKdHjk_3RK4Y8cDoPSm4WH0rq2rMF-TmvidGlOtpOaQOkmkGw$" TargetMode="External"/><Relationship Id="rId5" Type="http://schemas.openxmlformats.org/officeDocument/2006/relationships/hyperlink" Target="tel:%2B1-213-306-3065,,*01*1738924292%23%23*01*" TargetMode="External"/><Relationship Id="rId4" Type="http://schemas.openxmlformats.org/officeDocument/2006/relationships/hyperlink" Target="tel:%2B1-646-992-2010,,*01*1738924292%23%23*01*" TargetMode="External"/><Relationship Id="rId9" Type="http://schemas.openxmlformats.org/officeDocument/2006/relationships/hyperlink" Target="https://urldefense.com/v3/__https:/help.webex.com__;!!F7jv3iA!g-ld8pUJbcg6A36lumKdHjk_3RK4Y8cDoPSm4WH0rq2rMF-TmvidGlOtpOa2GE05Ng$"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hyperlink" Target="mailto:sshellha@qti.qualcomm.com" TargetMode="External"/><Relationship Id="rId1" Type="http://schemas.openxmlformats.org/officeDocument/2006/relationships/slideLayout" Target="../slideLayouts/slideLayout1.x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21/18-21-0050-00-0000-minutes-27apr21-adhoc-frequency-tabl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036-04-0000-frequency-table-template.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mentor.ieee.org/802.18/dcn/21/18-21-0064-00-0000-frequency-table-input-802-11-phys.xlsx" TargetMode="External"/><Relationship Id="rId4" Type="http://schemas.openxmlformats.org/officeDocument/2006/relationships/hyperlink" Target="https://mentor.ieee.org/802.18/dcn/21/18-21-0036-05-0000-frequency-table-template.xls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25may21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 Stds Frequency Table </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25 May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52720611"/>
              </p:ext>
            </p:extLst>
          </p:nvPr>
        </p:nvGraphicFramePr>
        <p:xfrm>
          <a:off x="682841" y="3757967"/>
          <a:ext cx="8894194" cy="2362200"/>
        </p:xfrm>
        <a:graphic>
          <a:graphicData uri="http://schemas.openxmlformats.org/presentationml/2006/ole">
            <mc:AlternateContent xmlns:mc="http://schemas.openxmlformats.org/markup-compatibility/2006">
              <mc:Choice xmlns:v="urn:schemas-microsoft-com:vml" Requires="v">
                <p:oleObj name="Document" r:id="rId3" imgW="10608966" imgH="2834738" progId="Word.Document.8">
                  <p:embed/>
                </p:oleObj>
              </mc:Choice>
              <mc:Fallback>
                <p:oleObj name="Document" r:id="rId3" imgW="10608966" imgH="2834738" progId="Word.Document.8">
                  <p:embed/>
                  <p:pic>
                    <p:nvPicPr>
                      <p:cNvPr id="0" name="Picture 3"/>
                      <p:cNvPicPr>
                        <a:picLocks noChangeAspect="1" noChangeArrowheads="1"/>
                      </p:cNvPicPr>
                      <p:nvPr/>
                    </p:nvPicPr>
                    <p:blipFill>
                      <a:blip r:embed="rId4"/>
                      <a:srcRect/>
                      <a:stretch>
                        <a:fillRect/>
                      </a:stretch>
                    </p:blipFill>
                    <p:spPr bwMode="auto">
                      <a:xfrm>
                        <a:off x="682841" y="3757967"/>
                        <a:ext cx="8894194" cy="2362200"/>
                      </a:xfrm>
                      <a:prstGeom prst="rect">
                        <a:avLst/>
                      </a:prstGeom>
                      <a:noFill/>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Open Discussion</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25may21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1" name="Content Placeholder 2">
            <a:extLst>
              <a:ext uri="{FF2B5EF4-FFF2-40B4-BE49-F238E27FC236}">
                <a16:creationId xmlns:a16="http://schemas.microsoft.com/office/drawing/2014/main" id="{F11F591E-B52C-4FD3-9909-58B382132AE2}"/>
              </a:ext>
            </a:extLst>
          </p:cNvPr>
          <p:cNvSpPr>
            <a:spLocks noGrp="1"/>
          </p:cNvSpPr>
          <p:nvPr>
            <p:ph idx="1"/>
          </p:nvPr>
        </p:nvSpPr>
        <p:spPr>
          <a:xfrm>
            <a:off x="709973" y="1076178"/>
            <a:ext cx="8153400" cy="5477022"/>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Next steps: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Next meeting:  22june21,  </a:t>
            </a: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Two agenda items to work on </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Further discussion on year of the Standard and Amendment</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What all should be in the Standard, Project column?</a:t>
            </a: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Approach, what to adjust?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600" b="0" dirty="0">
                <a:solidFill>
                  <a:schemeClr val="tx1"/>
                </a:solidFill>
              </a:rPr>
              <a:t>ran out of time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Parking lot: </a:t>
            </a:r>
          </a:p>
          <a:p>
            <a:pPr marL="285750" marR="0" indent="-285750">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This has been addressed with the 18-21-0064 document/spreadsheet. </a:t>
            </a:r>
          </a:p>
          <a:p>
            <a:pPr marL="685800" lvl="1">
              <a:spcBef>
                <a:spcPts val="0"/>
              </a:spcBef>
              <a:spcAft>
                <a:spcPts val="0"/>
              </a:spcAft>
              <a:buFont typeface="Arial" panose="020B0604020202020204" pitchFamily="34" charset="0"/>
              <a:buChar char="•"/>
            </a:pPr>
            <a:r>
              <a:rPr lang="en-US" sz="1400" b="0" dirty="0">
                <a:solidFill>
                  <a:schemeClr val="tx1"/>
                </a:solidFill>
                <a:ea typeface="Times New Roman" panose="02020603050405020304" pitchFamily="18" charset="0"/>
              </a:rPr>
              <a:t>Before we took a look at Annex E of 802.11-2016. </a:t>
            </a:r>
          </a:p>
          <a:p>
            <a:pPr marL="1085850"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The Annex E does focus on 3 regions (USA, EU and Japan), along with a global section. </a:t>
            </a:r>
          </a:p>
          <a:p>
            <a:pPr marL="1085850"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Remember, </a:t>
            </a:r>
            <a:r>
              <a:rPr lang="en-US" sz="1400" b="0" dirty="0">
                <a:solidFill>
                  <a:schemeClr val="tx1"/>
                </a:solidFill>
                <a:ea typeface="Times New Roman" panose="02020603050405020304" pitchFamily="18" charset="0"/>
              </a:rPr>
              <a:t>&lt;1 GHz was not there, as it will be </a:t>
            </a:r>
            <a:r>
              <a:rPr lang="en-US" sz="1400" dirty="0">
                <a:solidFill>
                  <a:schemeClr val="tx1"/>
                </a:solidFill>
                <a:ea typeface="Times New Roman" panose="02020603050405020304" pitchFamily="18" charset="0"/>
              </a:rPr>
              <a:t>in the 802.11-2020 version when it is out. </a:t>
            </a:r>
            <a:r>
              <a:rPr lang="en-US" sz="1400" b="0" dirty="0">
                <a:solidFill>
                  <a:schemeClr val="tx1"/>
                </a:solidFill>
                <a:ea typeface="Times New Roman" panose="02020603050405020304" pitchFamily="18" charset="0"/>
              </a:rPr>
              <a:t> </a:t>
            </a:r>
          </a:p>
          <a:p>
            <a:pPr marL="285750">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This has also been addressed with the two future consideration lists in a worksheet in the spreadsheet.</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Country/regions	and     Final tool/maintenance.</a:t>
            </a:r>
            <a:endParaRPr lang="en-US" sz="1600" b="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b="0" dirty="0">
              <a:solidFill>
                <a:schemeClr val="tx1"/>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Tree>
    <p:extLst>
      <p:ext uri="{BB962C8B-B14F-4D97-AF65-F5344CB8AC3E}">
        <p14:creationId xmlns:p14="http://schemas.microsoft.com/office/powerpoint/2010/main" val="2239288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85800" y="1102673"/>
            <a:ext cx="8292711" cy="3798739"/>
          </a:xfrm>
        </p:spPr>
        <p:txBody>
          <a:bodyPr/>
          <a:lstStyle/>
          <a:p>
            <a:pPr marL="0" indent="0">
              <a:buClrTx/>
            </a:pPr>
            <a:endParaRPr lang="en-US" sz="1800" b="0" dirty="0">
              <a:solidFill>
                <a:schemeClr val="tx1"/>
              </a:solidFill>
              <a:latin typeface="Times New Roman" panose="02020603050405020304" pitchFamily="18" charset="0"/>
              <a:ea typeface="Times New Roman" panose="02020603050405020304" pitchFamily="18" charset="0"/>
            </a:endParaRPr>
          </a:p>
          <a:p>
            <a:pPr marL="285750" indent="-285750">
              <a:buClrTx/>
              <a:buFont typeface="Wingdings" panose="05000000000000000000" pitchFamily="2" charset="2"/>
              <a:buChar char="n"/>
            </a:pPr>
            <a:r>
              <a:rPr lang="en-US" sz="1800" b="0" dirty="0">
                <a:solidFill>
                  <a:schemeClr val="tx1"/>
                </a:solidFill>
                <a:latin typeface="Times New Roman" panose="02020603050405020304" pitchFamily="18" charset="0"/>
                <a:ea typeface="Times New Roman" panose="02020603050405020304" pitchFamily="18" charset="0"/>
              </a:rPr>
              <a:t> .18 co-lead set up next ad hoc for 22june21. Will add call-in in back up slides here.</a:t>
            </a:r>
          </a:p>
          <a:p>
            <a:pPr marL="285750" indent="-285750">
              <a:buClrTx/>
              <a:buFont typeface="Wingdings" panose="05000000000000000000" pitchFamily="2" charset="2"/>
              <a:buChar char="n"/>
            </a:pPr>
            <a:r>
              <a:rPr lang="en-US" sz="1800" b="0" dirty="0">
                <a:solidFill>
                  <a:schemeClr val="tx1"/>
                </a:solidFill>
                <a:latin typeface="Times New Roman" panose="02020603050405020304" pitchFamily="18" charset="0"/>
                <a:ea typeface="Times New Roman" panose="02020603050405020304" pitchFamily="18" charset="0"/>
              </a:rPr>
              <a:t>.19 co-lead will investigate how to get .11 going.  </a:t>
            </a:r>
          </a:p>
          <a:p>
            <a:pPr marL="0" indent="0">
              <a:buClr>
                <a:srgbClr val="00B0F0"/>
              </a:buClr>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25may21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tx1"/>
                </a:solidFill>
              </a:rPr>
              <a:t>ran out of time </a:t>
            </a:r>
          </a:p>
          <a:p>
            <a:pPr marL="0">
              <a:spcBef>
                <a:spcPts val="0"/>
              </a:spcBef>
              <a:spcAft>
                <a:spcPts val="0"/>
              </a:spcAft>
              <a:buFont typeface="Arial" panose="020B0604020202020204" pitchFamily="34" charset="0"/>
              <a:buChar char="•"/>
            </a:pPr>
            <a:r>
              <a:rPr lang="en-US" sz="1800" b="0" dirty="0">
                <a:solidFill>
                  <a:schemeClr val="tx1"/>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25may21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IEEE 802 Stds Frequency Bands – the Ad Hoc</a:t>
            </a:r>
          </a:p>
        </p:txBody>
      </p:sp>
      <p:sp>
        <p:nvSpPr>
          <p:cNvPr id="3" name="Content Placeholder 2"/>
          <p:cNvSpPr>
            <a:spLocks noGrp="1"/>
          </p:cNvSpPr>
          <p:nvPr>
            <p:ph idx="1"/>
          </p:nvPr>
        </p:nvSpPr>
        <p:spPr>
          <a:xfrm>
            <a:off x="709973" y="1076178"/>
            <a:ext cx="8153400" cy="514992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.18/.19 chairs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though just point to </a:t>
            </a:r>
            <a:r>
              <a:rPr lang="en-GB" sz="1800" dirty="0">
                <a:solidFill>
                  <a:srgbClr val="1F497D"/>
                </a:solidFill>
                <a:effectLst/>
                <a:ea typeface="Calibri" panose="020F0502020204030204" pitchFamily="34" charset="0"/>
              </a:rPr>
              <a:t>Annex E in IEEE Std 802.11™-2020</a:t>
            </a:r>
          </a:p>
          <a:p>
            <a:pPr marL="857250" lvl="2" indent="0" algn="r">
              <a:spcBef>
                <a:spcPts val="0"/>
              </a:spcBef>
              <a:spcAft>
                <a:spcPts val="0"/>
              </a:spcAft>
            </a:pPr>
            <a:r>
              <a:rPr lang="en-GB" dirty="0">
                <a:solidFill>
                  <a:srgbClr val="1F497D"/>
                </a:solidFill>
                <a:ea typeface="Calibri" panose="020F0502020204030204" pitchFamily="34" charset="0"/>
              </a:rPr>
              <a:t>(Dorothy for now for .11) </a:t>
            </a:r>
          </a:p>
          <a:p>
            <a:pPr marL="1085850" lvl="2">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.15 	Ben			</a:t>
            </a:r>
            <a:r>
              <a:rPr lang="en-GB" dirty="0">
                <a:solidFill>
                  <a:srgbClr val="1F497D"/>
                </a:solidFill>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 (Tuncer)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Edward (w/jay)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 Steve and Edward reviewing. </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See back up slides for different lists and discussions.</a:t>
            </a:r>
          </a:p>
          <a:p>
            <a:pPr marL="285750">
              <a:spcBef>
                <a:spcPts val="0"/>
              </a:spcBef>
              <a:spcAft>
                <a:spcPts val="0"/>
              </a:spcAft>
              <a:buFont typeface="Arial" panose="020B0604020202020204" pitchFamily="34" charset="0"/>
              <a:buChar char="•"/>
            </a:pPr>
            <a:endParaRPr lang="en-US" sz="20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How to move forward / how often to meet?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Plan:    1/month – 4</a:t>
            </a:r>
            <a:r>
              <a:rPr lang="en-US" sz="1800" baseline="30000" dirty="0">
                <a:solidFill>
                  <a:srgbClr val="333333"/>
                </a:solidFill>
                <a:ea typeface="Times New Roman" panose="02020603050405020304" pitchFamily="18" charset="0"/>
              </a:rPr>
              <a:t>th</a:t>
            </a:r>
            <a:r>
              <a:rPr lang="en-US" sz="1800" dirty="0">
                <a:solidFill>
                  <a:srgbClr val="333333"/>
                </a:solidFill>
                <a:ea typeface="Times New Roman" panose="02020603050405020304" pitchFamily="18" charset="0"/>
              </a:rPr>
              <a:t> Tuesday 15:00 et.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Will keep docs on .18 mentor and let .19 know. </a:t>
            </a:r>
          </a:p>
          <a:p>
            <a:pPr marL="0" indent="0">
              <a:spcBef>
                <a:spcPts val="0"/>
              </a:spcBef>
              <a:spcAft>
                <a:spcPts val="0"/>
              </a:spcAft>
            </a:pPr>
            <a:endParaRPr lang="en-US" sz="20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25may21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58756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_6_ total</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22jun21</a:t>
            </a:r>
            <a:r>
              <a:rPr lang="en-US" sz="2000" b="0" dirty="0">
                <a:solidFill>
                  <a:schemeClr val="tx1"/>
                </a:solidFill>
              </a:rPr>
              <a:t>, 15:00 et</a:t>
            </a:r>
          </a:p>
          <a:p>
            <a:pPr marL="685800" lvl="1">
              <a:buFont typeface="Arial" panose="020B0604020202020204" pitchFamily="34" charset="0"/>
              <a:buChar char="•"/>
            </a:pPr>
            <a:r>
              <a:rPr lang="en-US" sz="1600" dirty="0">
                <a:solidFill>
                  <a:schemeClr val="tx1"/>
                </a:solidFill>
              </a:rPr>
              <a:t>Call-in will be sent out and is in back up slide here. </a:t>
            </a:r>
            <a:endParaRPr lang="en-US" sz="1600" b="0" dirty="0">
              <a:solidFill>
                <a:schemeClr val="tx1"/>
              </a:solidFill>
            </a:endParaRPr>
          </a:p>
          <a:p>
            <a:pPr marL="285750" indent="-285750">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3"/>
              </a:rPr>
              <a:t>IEEE 802.18 TAG Calendar</a:t>
            </a:r>
            <a:endParaRPr lang="en-US" sz="18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16:03et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25may21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25may21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25may21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85800" y="1021222"/>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0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802.18-.19 frequency table ad hoc</a:t>
            </a:r>
            <a:br>
              <a:rPr lang="en-US" sz="10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0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Tuesday, 25 May, 2021 15:00-16:00 America/</a:t>
            </a:r>
            <a:r>
              <a:rPr lang="en-US" sz="10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0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0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0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https://ieeesa.webex.com/ieeesa/j.php?MTID=m6704707797b7b5b06c6b1c3e87852ea7</a:t>
            </a: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Tuesday, May 25, 2021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0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0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https://ieeesa.webex.com/ieeesa/j.php?MTID=m6704707797b7b5b06c6b1c3e87852ea7</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173 892 4292 </a:t>
            </a: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freqtable5</a:t>
            </a:r>
          </a:p>
          <a:p>
            <a:pPr marL="0" marR="0">
              <a:spcBef>
                <a:spcPts val="0"/>
              </a:spcBef>
              <a:spcAft>
                <a:spcPts val="0"/>
              </a:spcAft>
            </a:pPr>
            <a:r>
              <a:rPr lang="en-US" sz="10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+1-646-992-2010,,1738924292##</a:t>
            </a: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+1-213-306-3065,,1738924292##</a:t>
            </a: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0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1738924292@ieeesa.webex.com</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0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1738924292.ieeesa@lync.webex.com</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0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8080"/>
                </a:highlight>
              </a:rPr>
              <a:t>freq. table ad </a:t>
            </a:r>
            <a:r>
              <a:rPr lang="en-US" sz="2400" dirty="0" err="1">
                <a:highlight>
                  <a:srgbClr val="008080"/>
                </a:highlight>
              </a:rPr>
              <a:t>hoc</a:t>
            </a:r>
            <a:r>
              <a:rPr lang="en-US" sz="2400" dirty="0" err="1"/>
              <a:t>_telecon</a:t>
            </a:r>
            <a:r>
              <a:rPr lang="en-US" sz="2400" dirty="0"/>
              <a:t>. call-in, </a:t>
            </a:r>
            <a:r>
              <a:rPr lang="en-US" sz="2400" dirty="0">
                <a:highlight>
                  <a:srgbClr val="008080"/>
                </a:highlight>
              </a:rPr>
              <a:t>25may21</a:t>
            </a:r>
          </a:p>
        </p:txBody>
      </p:sp>
    </p:spTree>
    <p:extLst>
      <p:ext uri="{BB962C8B-B14F-4D97-AF65-F5344CB8AC3E}">
        <p14:creationId xmlns:p14="http://schemas.microsoft.com/office/powerpoint/2010/main" val="212177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25may21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85800" y="1021222"/>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802.18-.19 frequency table ad hoc</a:t>
            </a:r>
            <a:br>
              <a:rPr lang="en-US" sz="1050" dirty="0">
                <a:effectLst/>
                <a:latin typeface="Consolas" panose="020B0609020204030204" pitchFamily="49" charset="0"/>
                <a:ea typeface="Times New Roman" panose="02020603050405020304" pitchFamily="18" charset="0"/>
                <a:cs typeface="Times New Roman" panose="02020603050405020304" pitchFamily="18" charset="0"/>
              </a:rPr>
            </a:b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Occurs the fourth Tuesday of every 1 month(s) effective 22-Jun-21 until 23-Nov-21 from 15:00 to 16:00 America/</a:t>
            </a:r>
            <a:r>
              <a:rPr lang="en-US" sz="105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050" dirty="0">
                <a:effectLst/>
                <a:latin typeface="Consolas" panose="020B0609020204030204" pitchFamily="49" charset="0"/>
                <a:ea typeface="Times New Roman" panose="02020603050405020304" pitchFamily="18" charset="0"/>
                <a:cs typeface="Times New Roman" panose="02020603050405020304" pitchFamily="18" charset="0"/>
              </a:rPr>
            </a:b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https://ieeesa.webex.com/ieeesa/j.php?MTID=m8a25dd8187a6f955433573a347cf4daa</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1050" dirty="0">
                <a:solidFill>
                  <a:schemeClr val="tx1"/>
                </a:solidFill>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marR="0">
              <a:spcBef>
                <a:spcPts val="0"/>
              </a:spcBef>
              <a:spcAft>
                <a:spcPts val="0"/>
              </a:spcAft>
            </a:pPr>
            <a:r>
              <a:rPr lang="en-US" sz="105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05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05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More ways to join:</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marR="0">
              <a:spcBef>
                <a:spcPts val="0"/>
              </a:spcBef>
              <a:spcAft>
                <a:spcPts val="0"/>
              </a:spcAft>
            </a:pP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05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marR="0">
              <a:spcBef>
                <a:spcPts val="0"/>
              </a:spcBef>
              <a:spcAft>
                <a:spcPts val="0"/>
              </a:spcAft>
            </a:pPr>
            <a:r>
              <a:rPr lang="en-US" sz="105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9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Join by phone</a:t>
            </a: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15953" y="1026604"/>
            <a:ext cx="7832720" cy="3887106"/>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Subject: [EXTERNAL] Webex meeting invitation: 802.18 RR-TAG weekly teleconference</a:t>
            </a:r>
            <a:br>
              <a:rPr lang="en-US" sz="1050" dirty="0">
                <a:latin typeface="Calibri" panose="020F0502020204030204" pitchFamily="34" charset="0"/>
                <a:ea typeface="Times New Roman" panose="02020603050405020304" pitchFamily="18" charset="0"/>
                <a:cs typeface="Times New Roman" panose="02020603050405020304" pitchFamily="18" charset="0"/>
              </a:rPr>
            </a:br>
            <a:r>
              <a:rPr lang="en-US" sz="1050" dirty="0">
                <a:latin typeface="Calibri" panose="020F0502020204030204" pitchFamily="34" charset="0"/>
                <a:ea typeface="Times New Roman" panose="02020603050405020304" pitchFamily="18" charset="0"/>
                <a:cs typeface="Times New Roman" panose="02020603050405020304" pitchFamily="18" charset="0"/>
              </a:rPr>
              <a:t>When: Occurs every Thursday effective 27-May-21 until 02-Sep-21 from 15:00 to 16:00 America/</a:t>
            </a:r>
            <a:r>
              <a:rPr lang="en-US" sz="1050" dirty="0" err="1">
                <a:latin typeface="Calibri" panose="020F0502020204030204" pitchFamily="34" charset="0"/>
                <a:ea typeface="Times New Roman" panose="02020603050405020304" pitchFamily="18" charset="0"/>
                <a:cs typeface="Times New Roman" panose="02020603050405020304" pitchFamily="18" charset="0"/>
              </a:rPr>
              <a:t>New_York</a:t>
            </a:r>
            <a:r>
              <a:rPr lang="en-US" sz="1050" dirty="0">
                <a:latin typeface="Calibri" panose="020F0502020204030204" pitchFamily="34" charset="0"/>
                <a:ea typeface="Times New Roman" panose="02020603050405020304" pitchFamily="18" charset="0"/>
                <a:cs typeface="Times New Roman" panose="02020603050405020304" pitchFamily="18" charset="0"/>
              </a:rPr>
              <a:t>.</a:t>
            </a:r>
            <a:br>
              <a:rPr lang="en-US" sz="1050" dirty="0">
                <a:latin typeface="Calibri" panose="020F0502020204030204" pitchFamily="34" charset="0"/>
                <a:ea typeface="Times New Roman" panose="02020603050405020304" pitchFamily="18" charset="0"/>
                <a:cs typeface="Times New Roman" panose="02020603050405020304" pitchFamily="18" charset="0"/>
              </a:rPr>
            </a:br>
            <a:r>
              <a:rPr lang="en-US" sz="1050" dirty="0">
                <a:latin typeface="Calibri" panose="020F0502020204030204" pitchFamily="34" charset="0"/>
                <a:ea typeface="Times New Roman" panose="02020603050405020304" pitchFamily="18" charset="0"/>
                <a:cs typeface="Times New Roman" panose="02020603050405020304" pitchFamily="18" charset="0"/>
              </a:rPr>
              <a:t>Where: </a:t>
            </a:r>
            <a:r>
              <a:rPr lang="en-US" sz="1050" u="sng" dirty="0">
                <a:solidFill>
                  <a:srgbClr val="0000FF"/>
                </a:solidFill>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https://ieeesa.webex.com/ieeesa/j.php?MTID=m755ab94a63535e46bf04429654757914</a:t>
            </a: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050" dirty="0">
                <a:solidFill>
                  <a:srgbClr val="666666"/>
                </a:solidFill>
                <a:latin typeface="Calibri" panose="020F0502020204030204" pitchFamily="34"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solidFill>
                  <a:srgbClr val="666666"/>
                </a:solidFill>
                <a:latin typeface="Calibri" panose="020F0502020204030204" pitchFamily="34" charset="0"/>
                <a:ea typeface="Times New Roman" panose="02020603050405020304" pitchFamily="18" charset="0"/>
                <a:cs typeface="Times New Roman" panose="02020603050405020304" pitchFamily="18" charset="0"/>
              </a:rPr>
              <a:t>3:00 PM  |  (UTC-04:00) Eastern Time (US &amp; Canada)  |  1 </a:t>
            </a:r>
            <a:r>
              <a:rPr lang="en-US" sz="1050" dirty="0" err="1">
                <a:solidFill>
                  <a:srgbClr val="666666"/>
                </a:solidFill>
                <a:latin typeface="Calibri" panose="020F0502020204030204" pitchFamily="34" charset="0"/>
                <a:ea typeface="Times New Roman" panose="02020603050405020304" pitchFamily="18" charset="0"/>
                <a:cs typeface="Times New Roman" panose="02020603050405020304" pitchFamily="18" charset="0"/>
              </a:rPr>
              <a:t>hr</a:t>
            </a:r>
            <a:r>
              <a:rPr lang="en-US" sz="1050" dirty="0">
                <a:solidFill>
                  <a:srgbClr val="666666"/>
                </a:solidFill>
                <a:latin typeface="Calibri" panose="020F0502020204030204" pitchFamily="34" charset="0"/>
                <a:ea typeface="Times New Roman" panose="02020603050405020304" pitchFamily="18" charset="0"/>
                <a:cs typeface="Times New Roman" panose="02020603050405020304" pitchFamily="18" charset="0"/>
              </a:rPr>
              <a:t> </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50" u="sng" dirty="0">
                <a:solidFill>
                  <a:srgbClr val="FF0000"/>
                </a:solidFill>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More ways to join:	Join from the meeting link</a:t>
            </a:r>
          </a:p>
          <a:p>
            <a:pPr marL="0">
              <a:spcBef>
                <a:spcPts val="0"/>
              </a:spcBef>
              <a:spcAft>
                <a:spcPts val="0"/>
              </a:spcAft>
            </a:pP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Meeting number (access code): 129 231 4140 </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Meeting password: rrtag21b</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Calibri" panose="020F0502020204030204" pitchFamily="34" charset="0"/>
              </a:rPr>
              <a:t> </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4"/>
              </a:rPr>
              <a:t>+1-646-992-2010,,1292314140##</a:t>
            </a:r>
            <a:r>
              <a:rPr lang="en-US" sz="1050" dirty="0">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5"/>
              </a:rPr>
              <a:t>+1-213-306-3065,,1292314140##</a:t>
            </a:r>
            <a:r>
              <a:rPr lang="en-US" sz="1050" dirty="0">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Dial </a:t>
            </a: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7"/>
              </a:rPr>
              <a:t>1292314140@ieeesa.webex.com</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Join using Microsoft Lync or Microsoft Skype for Business</a:t>
            </a: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Dial </a:t>
            </a: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8"/>
              </a:rPr>
              <a:t>1292314140.ieeesa@lync.webex.com</a:t>
            </a:r>
            <a:endParaRPr lang="en-US" sz="1050" dirty="0">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n-US" sz="1050" dirty="0">
                <a:latin typeface="Calibri" panose="020F0502020204030204" pitchFamily="34" charset="0"/>
                <a:ea typeface="Times New Roman" panose="02020603050405020304" pitchFamily="18" charset="0"/>
                <a:cs typeface="Times New Roman" panose="02020603050405020304" pitchFamily="18" charset="0"/>
              </a:rPr>
              <a:t>Need help? Go to </a:t>
            </a:r>
            <a:r>
              <a:rPr lang="en-US" sz="1050" u="sng" dirty="0">
                <a:solidFill>
                  <a:srgbClr val="005E7D"/>
                </a:solidFill>
                <a:latin typeface="Calibri" panose="020F0502020204030204" pitchFamily="34" charset="0"/>
                <a:ea typeface="Times New Roman" panose="02020603050405020304" pitchFamily="18" charset="0"/>
                <a:cs typeface="Times New Roman" panose="02020603050405020304" pitchFamily="18" charset="0"/>
                <a:hlinkClick r:id="rId9"/>
              </a:rPr>
              <a:t>https://help.webex.com</a:t>
            </a:r>
            <a:r>
              <a:rPr lang="en-US" sz="1050" dirty="0">
                <a:latin typeface="Calibri" panose="020F0502020204030204" pitchFamily="34" charset="0"/>
                <a:ea typeface="Times New Roman" panose="02020603050405020304" pitchFamily="18" charset="0"/>
                <a:cs typeface="Times New Roman" panose="02020603050405020304" pitchFamily="18" charset="0"/>
              </a:rPr>
              <a:t> </a:t>
            </a:r>
          </a:p>
          <a:p>
            <a:r>
              <a:rPr lang="en-US" sz="105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825"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95328" y="612093"/>
            <a:ext cx="7915272" cy="41451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
        <p:nvSpPr>
          <p:cNvPr id="2" name="Date Placeholder 1">
            <a:extLst>
              <a:ext uri="{FF2B5EF4-FFF2-40B4-BE49-F238E27FC236}">
                <a16:creationId xmlns:a16="http://schemas.microsoft.com/office/drawing/2014/main" id="{1A301661-8F70-4781-96AE-63BD9CE16A06}"/>
              </a:ext>
            </a:extLst>
          </p:cNvPr>
          <p:cNvSpPr>
            <a:spLocks noGrp="1"/>
          </p:cNvSpPr>
          <p:nvPr>
            <p:ph type="dt" idx="10"/>
          </p:nvPr>
        </p:nvSpPr>
        <p:spPr/>
        <p:txBody>
          <a:bodyPr/>
          <a:lstStyle/>
          <a:p>
            <a:r>
              <a:rPr lang="en-US"/>
              <a:t>25may21</a:t>
            </a:r>
            <a:endParaRPr lang="en-GB" dirty="0"/>
          </a:p>
        </p:txBody>
      </p:sp>
    </p:spTree>
    <p:extLst>
      <p:ext uri="{BB962C8B-B14F-4D97-AF65-F5344CB8AC3E}">
        <p14:creationId xmlns:p14="http://schemas.microsoft.com/office/powerpoint/2010/main" val="1122474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357" y="765487"/>
            <a:ext cx="5828110" cy="269026"/>
          </a:xfrm>
        </p:spPr>
        <p:txBody>
          <a:bodyPr/>
          <a:lstStyle/>
          <a:p>
            <a:r>
              <a:rPr lang="en-US" sz="1800" dirty="0"/>
              <a:t>Table of IEEE 802 Stds Frequency Bands 17mar21</a:t>
            </a:r>
          </a:p>
        </p:txBody>
      </p:sp>
      <p:sp>
        <p:nvSpPr>
          <p:cNvPr id="3" name="Content Placeholder 2"/>
          <p:cNvSpPr>
            <a:spLocks noGrp="1"/>
          </p:cNvSpPr>
          <p:nvPr>
            <p:ph idx="1"/>
          </p:nvPr>
        </p:nvSpPr>
        <p:spPr>
          <a:xfrm>
            <a:off x="685800" y="1034513"/>
            <a:ext cx="7856538" cy="4679297"/>
          </a:xfrm>
        </p:spPr>
        <p:txBody>
          <a:bodyPr/>
          <a:lstStyle/>
          <a:p>
            <a:pPr marL="214313" indent="-214313">
              <a:spcBef>
                <a:spcPts val="0"/>
              </a:spcBef>
              <a:spcAft>
                <a:spcPts val="0"/>
              </a:spcAft>
              <a:buFont typeface="Arial" panose="020B0604020202020204" pitchFamily="34" charset="0"/>
              <a:buChar char="•"/>
            </a:pPr>
            <a:endParaRPr lang="en-US" sz="1350" dirty="0">
              <a:solidFill>
                <a:srgbClr val="333333"/>
              </a:solidFill>
              <a:ea typeface="Times New Roman" panose="02020603050405020304" pitchFamily="18" charset="0"/>
            </a:endParaRPr>
          </a:p>
          <a:p>
            <a:pPr marL="214313" indent="-214313">
              <a:spcBef>
                <a:spcPts val="0"/>
              </a:spcBef>
              <a:spcAft>
                <a:spcPts val="0"/>
              </a:spcAft>
              <a:buFont typeface="Arial" panose="020B0604020202020204" pitchFamily="34" charset="0"/>
              <a:buChar char="•"/>
            </a:pPr>
            <a:r>
              <a:rPr lang="en-US" sz="1350" dirty="0">
                <a:solidFill>
                  <a:srgbClr val="333333"/>
                </a:solidFill>
                <a:ea typeface="Times New Roman" panose="02020603050405020304" pitchFamily="18" charset="0"/>
              </a:rPr>
              <a:t>Points for future adding of countries / regions. </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Different countries/regions have different users/services for same frequency range.</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How to handle regulators always updating users/services for different frequency ranges?</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Does licensed and licensed-exempt come into this table?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300038" lvl="1" indent="0">
              <a:spcBef>
                <a:spcPts val="0"/>
              </a:spcBef>
              <a:spcAft>
                <a:spcPts val="0"/>
              </a:spcAft>
            </a:pPr>
            <a:r>
              <a:rPr lang="en-US" sz="1050" dirty="0">
                <a:ea typeface="Calibri" panose="020F0502020204030204" pitchFamily="34" charset="0"/>
              </a:rPr>
              <a:t> </a:t>
            </a:r>
          </a:p>
          <a:p>
            <a:pPr marL="214313">
              <a:spcBef>
                <a:spcPts val="0"/>
              </a:spcBef>
              <a:spcAft>
                <a:spcPts val="0"/>
              </a:spcAft>
              <a:buFont typeface="Arial" panose="020B0604020202020204" pitchFamily="34" charset="0"/>
              <a:buChar char="•"/>
            </a:pPr>
            <a:endParaRPr lang="en-US" sz="1350" dirty="0">
              <a:solidFill>
                <a:srgbClr val="333333"/>
              </a:solidFill>
              <a:ea typeface="Times New Roman" panose="02020603050405020304" pitchFamily="18" charset="0"/>
            </a:endParaRPr>
          </a:p>
          <a:p>
            <a:pPr marL="214313">
              <a:spcBef>
                <a:spcPts val="0"/>
              </a:spcBef>
              <a:spcAft>
                <a:spcPts val="0"/>
              </a:spcAft>
              <a:buFont typeface="Arial" panose="020B0604020202020204" pitchFamily="34" charset="0"/>
              <a:buChar char="•"/>
            </a:pPr>
            <a:r>
              <a:rPr lang="en-US" sz="1350" dirty="0">
                <a:solidFill>
                  <a:srgbClr val="333333"/>
                </a:solidFill>
                <a:ea typeface="Times New Roman" panose="02020603050405020304" pitchFamily="18" charset="0"/>
              </a:rPr>
              <a:t>Points for future going to a user-friendly tool, and how to maintain</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Stay with spreadsheet?</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Or a Data Base online, easier to search and sort possibly.</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If so how far out to change over?  tbd</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Where to keep it?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Stay with .18 mentor for now.</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Can IEEE SA post it if it goes to a data base?   (and maintain) </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 How often to update it? Or what is trigger?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Consider a living document, then how a team is formed to maintain </a:t>
            </a:r>
          </a:p>
          <a:p>
            <a:pPr marL="514350" lvl="1">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 </a:t>
            </a:r>
            <a:r>
              <a:rPr lang="en-US" sz="1200" dirty="0">
                <a:ea typeface="Calibri" panose="020F0502020204030204" pitchFamily="34" charset="0"/>
              </a:rPr>
              <a:t>We need a clear source of the data, along with date</a:t>
            </a:r>
            <a:r>
              <a:rPr lang="en-US" sz="1200" dirty="0">
                <a:solidFill>
                  <a:srgbClr val="333333"/>
                </a:solidFill>
                <a:ea typeface="Times New Roman" panose="02020603050405020304" pitchFamily="18" charset="0"/>
              </a:rPr>
              <a:t> of last info/update.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Something to keep in mind, if too old, how good is the data?</a:t>
            </a:r>
            <a:endParaRPr lang="en-US" sz="1050" dirty="0"/>
          </a:p>
          <a:p>
            <a:pPr lvl="2">
              <a:buFont typeface="Arial" panose="020B0604020202020204" pitchFamily="34" charset="0"/>
              <a:buChar char="•"/>
            </a:pPr>
            <a:r>
              <a:rPr lang="en-US" sz="1200" dirty="0">
                <a:latin typeface="Times New Roman" panose="02020603050405020304" pitchFamily="18" charset="0"/>
                <a:ea typeface="Calibri" panose="020F0502020204030204" pitchFamily="34" charset="0"/>
              </a:rPr>
              <a:t>That is, a</a:t>
            </a:r>
            <a:r>
              <a:rPr lang="en-US" sz="1050" dirty="0">
                <a:ea typeface="Calibri" panose="020F0502020204030204" pitchFamily="34" charset="0"/>
              </a:rPr>
              <a:t>dd URL per item (if possible) and it should be the date *per* item not the overall document</a:t>
            </a:r>
            <a:r>
              <a:rPr lang="en-US" sz="1050" dirty="0"/>
              <a:t> .</a:t>
            </a:r>
          </a:p>
          <a:p>
            <a:pPr lvl="1">
              <a:buFont typeface="Arial" panose="020B0604020202020204" pitchFamily="34" charset="0"/>
              <a:buChar char="•"/>
            </a:pPr>
            <a:endParaRPr lang="en-US" sz="9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25may21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Leaders</a:t>
            </a:r>
          </a:p>
          <a:p>
            <a:pPr lvl="1">
              <a:defRPr/>
            </a:pPr>
            <a:r>
              <a:rPr lang="en-US" sz="1600" dirty="0"/>
              <a:t>Co-Lead Jay Holcomb (Itron) </a:t>
            </a:r>
          </a:p>
          <a:p>
            <a:pPr lvl="1">
              <a:defRPr/>
            </a:pPr>
            <a:r>
              <a:rPr lang="en-US" sz="1600" dirty="0"/>
              <a:t>Co-Lead </a:t>
            </a:r>
            <a:r>
              <a:rPr lang="en-US" sz="1600" dirty="0">
                <a:hlinkClick r:id="rId2"/>
              </a:rPr>
              <a:t>Steve Shellhammer (Qualcomm)</a:t>
            </a:r>
            <a:endParaRPr lang="en-US" sz="1600" dirty="0"/>
          </a:p>
          <a:p>
            <a:pPr lvl="1">
              <a:defRPr/>
            </a:pPr>
            <a:endParaRPr lang="en-US" sz="1600" dirty="0"/>
          </a:p>
          <a:p>
            <a:pPr lvl="1">
              <a:defRPr/>
            </a:pPr>
            <a:r>
              <a:rPr lang="en-US" sz="1600" dirty="0"/>
              <a:t>Secretary, anyone?</a:t>
            </a: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25may21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04mar21</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Good discussion last week, basically standards, products and markets. </a:t>
            </a: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Here are some topics discussed, will get to the ad hoc.</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Country/region will be complex, will be done later</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Audience, keep in mind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clarity on purpose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a:t>
            </a:r>
            <a:r>
              <a:rPr lang="en-US" sz="1600" b="0" dirty="0">
                <a:effectLst/>
                <a:ea typeface="Times New Roman" panose="02020603050405020304" pitchFamily="18" charset="0"/>
                <a:cs typeface="Times New Roman" panose="02020603050405020304" pitchFamily="18" charset="0"/>
              </a:rPr>
              <a:t>larify the clause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Is the </a:t>
            </a:r>
            <a:r>
              <a:rPr lang="en-US" sz="1600" b="0" dirty="0">
                <a:effectLst/>
                <a:ea typeface="Times New Roman" panose="02020603050405020304" pitchFamily="18" charset="0"/>
                <a:cs typeface="Times New Roman" panose="02020603050405020304" pitchFamily="18" charset="0"/>
              </a:rPr>
              <a:t>band based in the standard and know to be used by the standard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Cover unlicensed, licensed  or shared use bands (could be both)</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explanation text, where does that go</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How will </a:t>
            </a:r>
            <a:r>
              <a:rPr lang="en-US" sz="1600" b="0" dirty="0">
                <a:effectLst/>
                <a:ea typeface="Times New Roman" panose="02020603050405020304" pitchFamily="18" charset="0"/>
                <a:cs typeface="Times New Roman" panose="02020603050405020304" pitchFamily="18" charset="0"/>
              </a:rPr>
              <a:t>search  work in the spreadsheet or final tool </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Maintenance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Columns to right, bands or frequencies?</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Have non-wireless folks review maybe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Long term, what industry uses the standard/frequency range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Keep to a frequency table, don’t replicate the standards. </a:t>
            </a:r>
          </a:p>
          <a:p>
            <a:pPr lvl="1" indent="-342900">
              <a:lnSpc>
                <a:spcPct val="105000"/>
              </a:lnSpc>
              <a:spcBef>
                <a:spcPts val="0"/>
              </a:spcBef>
              <a:spcAft>
                <a:spcPts val="0"/>
              </a:spcAft>
              <a:buFont typeface="+mj-lt"/>
              <a:buAutoNum type="arabicPeriod"/>
            </a:pPr>
            <a:r>
              <a:rPr lang="en-US" sz="1600" dirty="0">
                <a:ea typeface="Times New Roman" panose="02020603050405020304" pitchFamily="18" charset="0"/>
                <a:cs typeface="Times New Roman" panose="02020603050405020304" pitchFamily="18" charset="0"/>
              </a:rPr>
              <a:t>Initial focus is for coexistence and 802.19</a:t>
            </a:r>
          </a:p>
          <a:p>
            <a:pPr lvl="1" indent="-342900">
              <a:lnSpc>
                <a:spcPct val="105000"/>
              </a:lnSpc>
              <a:spcBef>
                <a:spcPts val="0"/>
              </a:spcBef>
              <a:spcAft>
                <a:spcPts val="0"/>
              </a:spcAft>
              <a:buFont typeface="+mj-lt"/>
              <a:buAutoNum type="arabicPeriod"/>
            </a:pPr>
            <a:endParaRPr lang="en-US" sz="1600" b="0" dirty="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Next week will start/clarify 2 lists for future considerations.   Goal is to capture what has been brought in 2 clear lists;</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Countries/regions</a:t>
            </a:r>
          </a:p>
          <a:p>
            <a:pPr marL="685800" lvl="1">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Final tool/maintenance</a:t>
            </a:r>
            <a:endParaRPr lang="en-US" sz="1600" b="0" dirty="0">
              <a:ea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25may21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18213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25may21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66463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25may21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92567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 background</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this week</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25may21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background - 2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25may21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a:t>
            </a:r>
          </a:p>
        </p:txBody>
      </p:sp>
      <p:sp>
        <p:nvSpPr>
          <p:cNvPr id="3" name="Content Placeholder 2"/>
          <p:cNvSpPr>
            <a:spLocks noGrp="1"/>
          </p:cNvSpPr>
          <p:nvPr>
            <p:ph idx="1"/>
          </p:nvPr>
        </p:nvSpPr>
        <p:spPr>
          <a:xfrm>
            <a:off x="709973" y="1076178"/>
            <a:ext cx="8153400" cy="5477022"/>
          </a:xfrm>
        </p:spPr>
        <p:txBody>
          <a:bodyPr/>
          <a:lstStyle/>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Key starting priority:  start with frequency bands then list the standards</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Later we can build on that with what domains, licensed exempt or licensed and other areas as previously discussed. </a:t>
            </a:r>
            <a:r>
              <a:rPr lang="en-US" sz="1800" b="1"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8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3</a:t>
            </a:r>
            <a:r>
              <a:rPr lang="en-US" sz="1600" dirty="0">
                <a:effectLst/>
                <a:ea typeface="Calibri" panose="020F0502020204030204" pitchFamily="34" charset="0"/>
              </a:rPr>
              <a:t>) non-802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4</a:t>
            </a:r>
            <a:r>
              <a:rPr lang="en-US" sz="1600" dirty="0">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5</a:t>
            </a:r>
            <a:r>
              <a:rPr lang="en-US" sz="1600" dirty="0">
                <a:effectLst/>
                <a:ea typeface="Calibri" panose="020F0502020204030204" pitchFamily="34" charset="0"/>
              </a:rPr>
              <a:t>) ITU-R</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6) 802.18 Radio Regulatory TAG.</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7) I</a:t>
            </a:r>
            <a:r>
              <a:rPr lang="en-US" sz="1600" dirty="0">
                <a:ea typeface="Calibri" panose="020F0502020204030204" pitchFamily="34" charset="0"/>
              </a:rPr>
              <a:t>mplementors </a:t>
            </a:r>
            <a:r>
              <a:rPr lang="en-US" sz="1600" dirty="0">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8) Wireless academic researchers</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25may21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34123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25may21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25may21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25may21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25may21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25may21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r>
              <a:rPr lang="en-US" altLang="en-US" sz="1600" b="0" dirty="0">
                <a:solidFill>
                  <a:schemeClr val="tx1"/>
                </a:solidFill>
              </a:rPr>
              <a:t> </a:t>
            </a:r>
          </a:p>
          <a:p>
            <a:pPr>
              <a:buFont typeface="Arial" panose="020B0604020202020204" pitchFamily="34" charset="0"/>
              <a:buChar char="•"/>
            </a:pPr>
            <a:r>
              <a:rPr lang="en-US" altLang="en-US" sz="1600" u="sng" dirty="0"/>
              <a:t>Motion:</a:t>
            </a:r>
            <a:r>
              <a:rPr lang="en-US" altLang="en-US" sz="1600" dirty="0"/>
              <a:t> </a:t>
            </a:r>
            <a:r>
              <a:rPr lang="en-US" altLang="en-US" sz="1600" b="0" dirty="0">
                <a:solidFill>
                  <a:schemeClr val="tx1"/>
                </a:solidFill>
              </a:rPr>
              <a:t>Any objection to approving </a:t>
            </a:r>
            <a:r>
              <a:rPr lang="en-GB" sz="1600" b="0" dirty="0">
                <a:effectLst/>
                <a:ea typeface="SimSun" panose="02010600030101010101" pitchFamily="2" charset="-122"/>
              </a:rPr>
              <a:t>minutes from the last frequency table ad hoc call, in document </a:t>
            </a:r>
            <a:r>
              <a:rPr lang="en-GB" sz="1600" b="0" dirty="0">
                <a:solidFill>
                  <a:schemeClr val="bg1">
                    <a:lumMod val="75000"/>
                  </a:schemeClr>
                </a:solidFill>
                <a:ea typeface="SimSun" panose="02010600030101010101" pitchFamily="2" charset="-122"/>
                <a:hlinkClick r:id="rId2"/>
              </a:rPr>
              <a:t>https://mentor.ieee.org/802.18/dcn/21/18-21-0050-00-0000-minutes-27apr21-adhoc-frequency-table.docx</a:t>
            </a:r>
            <a:r>
              <a:rPr lang="en-GB" sz="1600" b="0" dirty="0">
                <a:solidFill>
                  <a:schemeClr val="bg1">
                    <a:lumMod val="75000"/>
                  </a:schemeClr>
                </a:solidFill>
                <a:ea typeface="SimSun" panose="02010600030101010101" pitchFamily="2" charset="-122"/>
              </a:rPr>
              <a:t>  </a:t>
            </a:r>
            <a:r>
              <a:rPr lang="en-US" sz="1400" b="0" i="0" dirty="0">
                <a:solidFill>
                  <a:srgbClr val="000000"/>
                </a:solidFill>
                <a:effectLst/>
                <a:latin typeface="Verdana" panose="020B0604030504040204" pitchFamily="34" charset="0"/>
              </a:rPr>
              <a:t>28-Apr-2021 08:59:50 ET</a:t>
            </a:r>
            <a:r>
              <a:rPr lang="en-US" sz="1400" b="0" dirty="0">
                <a:effectLst/>
                <a:ea typeface="SimSun" panose="02010600030101010101" pitchFamily="2" charset="-122"/>
              </a:rPr>
              <a:t>, </a:t>
            </a:r>
            <a:r>
              <a:rPr lang="en-US" sz="1600" b="0" dirty="0">
                <a:effectLst/>
                <a:ea typeface="SimSun" panose="02010600030101010101" pitchFamily="2" charset="-122"/>
              </a:rPr>
              <a:t>with editorial privilege for the 802.18/.19 chairs.</a:t>
            </a:r>
            <a:r>
              <a:rPr lang="en-US" altLang="en-US" sz="1600" b="0" dirty="0">
                <a:solidFill>
                  <a:schemeClr val="tx1"/>
                </a:solidFill>
              </a:rPr>
              <a:t>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a:t>
            </a:r>
            <a:r>
              <a:rPr lang="en-US" altLang="en-US" sz="1400" kern="0" dirty="0" err="1">
                <a:solidFill>
                  <a:schemeClr val="bg1">
                    <a:lumMod val="85000"/>
                  </a:schemeClr>
                </a:solidFill>
              </a:rPr>
              <a:t>,_jay</a:t>
            </a:r>
            <a:r>
              <a:rPr lang="en-US" altLang="en-US" sz="1400" kern="0" dirty="0">
                <a:solidFill>
                  <a:schemeClr val="bg1">
                    <a:lumMod val="85000"/>
                  </a:schemeClr>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 and last minutes</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Problem Statement/audience, reminder </a:t>
            </a:r>
          </a:p>
          <a:p>
            <a:pPr lvl="1">
              <a:spcBef>
                <a:spcPts val="0"/>
              </a:spcBef>
              <a:buFont typeface="Arial" panose="020B0604020202020204" pitchFamily="34" charset="0"/>
              <a:buChar char="•"/>
            </a:pPr>
            <a:r>
              <a:rPr lang="en-US" altLang="en-US" sz="1600" kern="0" dirty="0">
                <a:solidFill>
                  <a:schemeClr val="tx1"/>
                </a:solidFill>
              </a:rPr>
              <a:t>Filling in spreadsheet</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Filling in spreadsheet</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73051"/>
          </a:xfrm>
        </p:spPr>
        <p:txBody>
          <a:bodyPr/>
          <a:lstStyle/>
          <a:p>
            <a:r>
              <a:rPr lang="en-US" sz="2400" dirty="0"/>
              <a:t>IEEE 802 Stds Frequency Table</a:t>
            </a:r>
          </a:p>
        </p:txBody>
      </p:sp>
      <p:sp>
        <p:nvSpPr>
          <p:cNvPr id="3" name="Content Placeholder 2"/>
          <p:cNvSpPr>
            <a:spLocks noGrp="1"/>
          </p:cNvSpPr>
          <p:nvPr>
            <p:ph idx="1"/>
          </p:nvPr>
        </p:nvSpPr>
        <p:spPr>
          <a:xfrm>
            <a:off x="698889" y="871149"/>
            <a:ext cx="8153400" cy="561145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strike="dblStrike" dirty="0">
                <a:solidFill>
                  <a:srgbClr val="333333"/>
                </a:solidFill>
                <a:ea typeface="Times New Roman" panose="02020603050405020304" pitchFamily="18" charset="0"/>
              </a:rPr>
              <a:t>Possible</a:t>
            </a:r>
            <a:r>
              <a:rPr lang="en-US" sz="1800" dirty="0">
                <a:solidFill>
                  <a:srgbClr val="333333"/>
                </a:solidFill>
                <a:ea typeface="Times New Roman" panose="02020603050405020304" pitchFamily="18" charset="0"/>
              </a:rPr>
              <a:t>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Key: simple to start, there are many things that can be added over time after that. </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400050" lvl="1" indent="0">
              <a:spcBef>
                <a:spcPts val="0"/>
              </a:spcBef>
              <a:spcAft>
                <a:spcPts val="0"/>
              </a:spcAft>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ffectLst/>
                <a:ea typeface="Calibri" panose="020F0502020204030204" pitchFamily="34" charset="0"/>
              </a:rPr>
              <a:t> </a:t>
            </a:r>
            <a:r>
              <a:rPr lang="en-US" sz="1800" b="1" strike="dblStrike" dirty="0">
                <a:solidFill>
                  <a:srgbClr val="333333"/>
                </a:solidFill>
                <a:ea typeface="Times New Roman" panose="02020603050405020304" pitchFamily="18" charset="0"/>
              </a:rPr>
              <a:t>Possible </a:t>
            </a:r>
            <a:r>
              <a:rPr lang="en-US" sz="1800" b="1" dirty="0">
                <a:solidFill>
                  <a:srgbClr val="333333"/>
                </a:solidFill>
                <a:ea typeface="Times New Roman" panose="02020603050405020304" pitchFamily="18" charset="0"/>
              </a:rPr>
              <a:t>Initial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u="sng" dirty="0">
                <a:effectLst/>
                <a:ea typeface="Calibri" panose="020F0502020204030204" pitchFamily="34" charset="0"/>
              </a:rPr>
              <a:t>17Dec20: Stop here for now, </a:t>
            </a:r>
            <a:r>
              <a:rPr lang="en-US" sz="1400" dirty="0">
                <a:effectLst/>
                <a:ea typeface="Calibri" panose="020F0502020204030204" pitchFamily="34" charset="0"/>
              </a:rPr>
              <a:t> then below are secondary audiences for later. </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3</a:t>
            </a:r>
            <a:r>
              <a:rPr lang="en-US" sz="1400" dirty="0">
                <a:solidFill>
                  <a:schemeClr val="bg1">
                    <a:lumMod val="50000"/>
                  </a:schemeClr>
                </a:solidFill>
                <a:effectLst/>
                <a:ea typeface="Calibri" panose="020F0502020204030204" pitchFamily="34" charset="0"/>
              </a:rPr>
              <a:t>) non-802 wireless standards developers  	</a:t>
            </a:r>
            <a:r>
              <a:rPr lang="en-US" sz="1400" dirty="0">
                <a:solidFill>
                  <a:schemeClr val="bg1">
                    <a:lumMod val="50000"/>
                  </a:schemeClr>
                </a:solidFill>
                <a:ea typeface="Calibri" panose="020F0502020204030204" pitchFamily="34" charset="0"/>
              </a:rPr>
              <a:t>4</a:t>
            </a:r>
            <a:r>
              <a:rPr lang="en-US" sz="1400" dirty="0">
                <a:solidFill>
                  <a:schemeClr val="bg1">
                    <a:lumMod val="50000"/>
                  </a:schemeClr>
                </a:solidFill>
                <a:effectLst/>
                <a:ea typeface="Calibri" panose="020F0502020204030204" pitchFamily="34" charset="0"/>
              </a:rPr>
              <a:t>) Global regulators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5</a:t>
            </a:r>
            <a:r>
              <a:rPr lang="en-US" sz="1400" dirty="0">
                <a:solidFill>
                  <a:schemeClr val="bg1">
                    <a:lumMod val="50000"/>
                  </a:schemeClr>
                </a:solidFill>
                <a:effectLst/>
                <a:ea typeface="Calibri" panose="020F0502020204030204" pitchFamily="34" charset="0"/>
              </a:rPr>
              <a:t>) ITU-R							</a:t>
            </a:r>
            <a:r>
              <a:rPr lang="en-US" sz="1400" dirty="0">
                <a:solidFill>
                  <a:schemeClr val="bg1">
                    <a:lumMod val="50000"/>
                  </a:schemeClr>
                </a:solidFill>
                <a:ea typeface="Calibri" panose="020F0502020204030204" pitchFamily="34" charset="0"/>
              </a:rPr>
              <a:t>6) 802.18 Radio Regulatory TAG.</a:t>
            </a:r>
            <a:endParaRPr lang="en-US" sz="1400" dirty="0">
              <a:solidFill>
                <a:schemeClr val="bg1">
                  <a:lumMod val="50000"/>
                </a:schemeClr>
              </a:solidFill>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7) I</a:t>
            </a:r>
            <a:r>
              <a:rPr lang="en-US" sz="1400" dirty="0">
                <a:solidFill>
                  <a:schemeClr val="bg1">
                    <a:lumMod val="50000"/>
                  </a:schemeClr>
                </a:solidFill>
                <a:ea typeface="Calibri" panose="020F0502020204030204" pitchFamily="34" charset="0"/>
              </a:rPr>
              <a:t>mplementors </a:t>
            </a:r>
            <a:r>
              <a:rPr lang="en-US" sz="1400" dirty="0">
                <a:solidFill>
                  <a:schemeClr val="bg1">
                    <a:lumMod val="50000"/>
                  </a:schemeClr>
                </a:solidFill>
                <a:effectLst/>
                <a:ea typeface="Calibri" panose="020F0502020204030204" pitchFamily="34" charset="0"/>
              </a:rPr>
              <a:t>of 802 wireless standards-based products and services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8) Wireless academic researchers</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25may21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The Table – filling in </a:t>
            </a:r>
          </a:p>
        </p:txBody>
      </p:sp>
      <p:sp>
        <p:nvSpPr>
          <p:cNvPr id="3" name="Content Placeholder 2"/>
          <p:cNvSpPr>
            <a:spLocks noGrp="1"/>
          </p:cNvSpPr>
          <p:nvPr>
            <p:ph idx="1"/>
          </p:nvPr>
        </p:nvSpPr>
        <p:spPr>
          <a:xfrm>
            <a:off x="698889" y="990600"/>
            <a:ext cx="8153400" cy="5484813"/>
          </a:xfrm>
        </p:spPr>
        <p:txBody>
          <a:bodyPr/>
          <a:lstStyle/>
          <a:p>
            <a:pPr marL="0" indent="0">
              <a:spcBef>
                <a:spcPts val="0"/>
              </a:spcBef>
              <a:spcAft>
                <a:spcPts val="0"/>
              </a:spcAft>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The spreadsheet / initial table of IEEE 802 Stds Frequency Bands:</a:t>
            </a:r>
          </a:p>
          <a:p>
            <a:pPr marL="685800" lvl="1">
              <a:spcBef>
                <a:spcPts val="0"/>
              </a:spcBef>
              <a:spcAft>
                <a:spcPts val="0"/>
              </a:spcAft>
              <a:buFont typeface="Arial" panose="020B0604020202020204" pitchFamily="34" charset="0"/>
              <a:buChar char="•"/>
            </a:pPr>
            <a:r>
              <a:rPr lang="en-US" sz="1800" b="0" dirty="0">
                <a:solidFill>
                  <a:srgbClr val="333333"/>
                </a:solidFill>
                <a:ea typeface="Times New Roman" panose="02020603050405020304" pitchFamily="18" charset="0"/>
                <a:hlinkClick r:id="rId3"/>
              </a:rPr>
              <a:t>https://mentor.ieee.org/802.18/dcn/21/18-21-0036-04-0000-frequency-table-template.xlsx</a:t>
            </a:r>
            <a:r>
              <a:rPr lang="en-US" sz="1800" b="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Review the draft of rev05.</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Made several updates and added some actions for over the next month.    See rev05. </a:t>
            </a:r>
            <a:r>
              <a:rPr lang="en-US" sz="1800" b="0" dirty="0">
                <a:solidFill>
                  <a:srgbClr val="333333"/>
                </a:solidFill>
                <a:ea typeface="Times New Roman" panose="02020603050405020304" pitchFamily="18" charset="0"/>
                <a:hlinkClick r:id="rId4"/>
              </a:rPr>
              <a:t>https://mentor.ieee.org/802.18/dcn/21/18-21-0036-05-0000-frequency-table-template.xlsx</a:t>
            </a:r>
            <a:r>
              <a:rPr lang="en-US" sz="1800" b="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solidFill>
                  <a:srgbClr val="333333"/>
                </a:solidFill>
                <a:ea typeface="Times New Roman" panose="02020603050405020304" pitchFamily="18" charset="0"/>
              </a:rPr>
              <a:t>Review a 2</a:t>
            </a:r>
            <a:r>
              <a:rPr lang="en-US" sz="1800" b="0" baseline="30000" dirty="0">
                <a:solidFill>
                  <a:srgbClr val="333333"/>
                </a:solidFill>
                <a:ea typeface="Times New Roman" panose="02020603050405020304" pitchFamily="18" charset="0"/>
              </a:rPr>
              <a:t>nd</a:t>
            </a:r>
            <a:r>
              <a:rPr lang="en-US" sz="1800" b="0" dirty="0">
                <a:solidFill>
                  <a:srgbClr val="333333"/>
                </a:solidFill>
                <a:ea typeface="Times New Roman" panose="02020603050405020304" pitchFamily="18" charset="0"/>
              </a:rPr>
              <a:t> spreadsheet with 802.11 clauses with frequencies for setting for the actual frequency ranges: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hlinkClick r:id="rId5"/>
              </a:rPr>
              <a:t>https://mentor.ieee.org/802.18/dcn/21/18-21-0064-00-0000-frequency-table-input-802-11-phys.xlsx</a:t>
            </a:r>
            <a:r>
              <a:rPr lang="en-US" sz="18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Good review and made some updates, less the actual frequency ranges, they are coming.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See latest revision.</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25may21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831144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57492</TotalTime>
  <Words>4593</Words>
  <Application>Microsoft Office PowerPoint</Application>
  <PresentationFormat>On-screen Show (4:3)</PresentationFormat>
  <Paragraphs>548</Paragraphs>
  <Slides>25</Slides>
  <Notes>16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7" baseType="lpstr">
      <vt:lpstr>Arial</vt:lpstr>
      <vt:lpstr>Calibri</vt:lpstr>
      <vt:lpstr>Century Gothic</vt:lpstr>
      <vt:lpstr>Consolas</vt:lpstr>
      <vt:lpstr>Helvetica</vt:lpstr>
      <vt:lpstr>Monotype Sorts</vt:lpstr>
      <vt:lpstr>Times New Roman</vt:lpstr>
      <vt:lpstr>Verdana</vt:lpstr>
      <vt:lpstr>Wingdings</vt:lpstr>
      <vt:lpstr>Office Theme</vt:lpstr>
      <vt:lpstr>Document</vt:lpstr>
      <vt:lpstr>Packager Shell Object</vt:lpstr>
      <vt:lpstr>IEEE 802 Stds Frequency Table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IEEE 802 Stds Frequency Table</vt:lpstr>
      <vt:lpstr>The Table – filling in </vt:lpstr>
      <vt:lpstr>Open Discussion</vt:lpstr>
      <vt:lpstr>Actions Required</vt:lpstr>
      <vt:lpstr>Any Other Business</vt:lpstr>
      <vt:lpstr>Table of IEEE 802 Stds Frequency Bands – the Ad Hoc</vt:lpstr>
      <vt:lpstr>Adjourn</vt:lpstr>
      <vt:lpstr>PowerPoint Presentation</vt:lpstr>
      <vt:lpstr>PowerPoint Presentation</vt:lpstr>
      <vt:lpstr>PowerPoint Presentation</vt:lpstr>
      <vt:lpstr>PowerPoint Presentation</vt:lpstr>
      <vt:lpstr>Table of IEEE 802 Stds Frequency Bands 17mar21</vt:lpstr>
      <vt:lpstr>Table of Frequency Bands – IEEE 802 Stds 04mar21</vt:lpstr>
      <vt:lpstr>Table of Frequency Bands – IEEE 802 Stds </vt:lpstr>
      <vt:lpstr>Table of Frequency Bands – IEEE 802 Stds </vt:lpstr>
      <vt:lpstr>Table of Frequency Bands – IEEE 802 Stds - background</vt:lpstr>
      <vt:lpstr>Table of Frequency Bands – background - 2 </vt:lpstr>
      <vt:lpstr>Table of Frequency Bands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3599</cp:revision>
  <cp:lastPrinted>1601-01-01T00:00:00Z</cp:lastPrinted>
  <dcterms:created xsi:type="dcterms:W3CDTF">2016-03-03T14:54:45Z</dcterms:created>
  <dcterms:modified xsi:type="dcterms:W3CDTF">2021-05-26T14:27:13Z</dcterms:modified>
</cp:coreProperties>
</file>