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42" r:id="rId15"/>
    <p:sldId id="743" r:id="rId16"/>
    <p:sldId id="685" r:id="rId17"/>
    <p:sldId id="778" r:id="rId18"/>
    <p:sldId id="774" r:id="rId19"/>
    <p:sldId id="702" r:id="rId20"/>
    <p:sldId id="535" r:id="rId21"/>
    <p:sldId id="762" r:id="rId22"/>
    <p:sldId id="763" r:id="rId23"/>
    <p:sldId id="764" r:id="rId24"/>
    <p:sldId id="765" r:id="rId25"/>
    <p:sldId id="766" r:id="rId26"/>
    <p:sldId id="768" r:id="rId27"/>
    <p:sldId id="784" r:id="rId28"/>
    <p:sldId id="717" r:id="rId29"/>
    <p:sldId id="719" r:id="rId30"/>
    <p:sldId id="650" r:id="rId31"/>
    <p:sldId id="498" r:id="rId32"/>
    <p:sldId id="402" r:id="rId33"/>
    <p:sldId id="403" r:id="rId34"/>
    <p:sldId id="779" r:id="rId35"/>
    <p:sldId id="770" r:id="rId36"/>
    <p:sldId id="777" r:id="rId37"/>
    <p:sldId id="780" r:id="rId38"/>
    <p:sldId id="781" r:id="rId39"/>
    <p:sldId id="737" r:id="rId40"/>
    <p:sldId id="782" r:id="rId41"/>
    <p:sldId id="783" r:id="rId42"/>
    <p:sldId id="739" r:id="rId43"/>
    <p:sldId id="728" r:id="rId44"/>
    <p:sldId id="602" r:id="rId45"/>
    <p:sldId id="656" r:id="rId46"/>
    <p:sldId id="65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247" autoAdjust="0"/>
  </p:normalViewPr>
  <p:slideViewPr>
    <p:cSldViewPr>
      <p:cViewPr varScale="1">
        <p:scale>
          <a:sx n="106" d="100"/>
          <a:sy n="106" d="100"/>
        </p:scale>
        <p:origin x="114" y="20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varScale="1">
      <p:scale>
        <a:sx n="1" d="1"/>
        <a:sy n="1" d="1"/>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21.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442&amp;SubTB=442"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66164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#73b, 23Feb21-07Jun21,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4"/>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marL="457200" lvl="1" indent="0">
              <a:spcBef>
                <a:spcPts val="0"/>
              </a:spcBef>
              <a:buFont typeface="Arial" panose="020B0604020202020204" pitchFamily="34" charset="0"/>
              <a:buNone/>
            </a:pP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04889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9362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835385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13-20May21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13-20May21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802.18-21/0053r00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5.wmf"/><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1/use-of-the-5850-5925-ghz-band?utm_source=federalregister.gov&amp;utm_medium=email&amp;utm_campaign=subscription*mailing*list__;Kys!!F7jv3iA!jqS68X-_tLlwEGW4shkEjeLvGvz3AHIcSUlv8diJBD2EAMcZGUiekBvywVJZcbQ_7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55-00-0000-fcc-fnprm-may2021-revisiting-use-of-the-5-850-5-925-ghz-band.docx" TargetMode="External"/><Relationship Id="rId5" Type="http://schemas.openxmlformats.org/officeDocument/2006/relationships/hyperlink" Target="https://urldefense.com/v3/__https:/www.federalregister.gov/d/2021-08801?utm_medium=email&amp;utm_campaign=subscription*mailing*list&amp;utm_source=federalregister.gov__;Kys!!F7jv3iA!jqS68X-_tLlwEGW4shkEjeLvGvz3AHIcSUlv8diJBD2EAMcZGUiekBvywVJWlNAKuw$" TargetMode="External"/><Relationship Id="rId4" Type="http://schemas.openxmlformats.org/officeDocument/2006/relationships/hyperlink" Target="https://urldefense.com/v3/__https:/www.govinfo.gov/content/pkg/FR-2021-05-03/pdf/2021-08801.pdf?utm_campaign=subscription*mailing*list&amp;utm_source=federalregister.gov&amp;utm_medium=email__;Kys!!F7jv3iA!jqS68X-_tLlwEGW4shkEjeLvGvz3AHIcSUlv8diJBD2EAMcZGUiekBvywVIJqtBPg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65-00-0wng-proactive-spectrum-planning.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4.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3.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26-00-0000-minutes-electronic-plenary-11-17mar21-rr-tag-di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13-20May21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13-20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38667764"/>
              </p:ext>
            </p:extLst>
          </p:nvPr>
        </p:nvGraphicFramePr>
        <p:xfrm>
          <a:off x="2060576" y="5173891"/>
          <a:ext cx="8005762" cy="1471612"/>
        </p:xfrm>
        <a:graphic>
          <a:graphicData uri="http://schemas.openxmlformats.org/presentationml/2006/ole">
            <mc:AlternateContent xmlns:mc="http://schemas.openxmlformats.org/markup-compatibility/2006">
              <mc:Choice xmlns:v="urn:schemas-microsoft-com:vml" Requires="v">
                <p:oleObj name="Document" r:id="rId3" imgW="8575548" imgH="1698031" progId="Word.Document.8">
                  <p:embed/>
                </p:oleObj>
              </mc:Choice>
              <mc:Fallback>
                <p:oleObj name="Document" r:id="rId3" imgW="8575548" imgH="1698031" progId="Word.Document.8">
                  <p:embed/>
                  <p:pic>
                    <p:nvPicPr>
                      <p:cNvPr id="0" name="Picture 3"/>
                      <p:cNvPicPr>
                        <a:picLocks noChangeAspect="1" noChangeArrowheads="1"/>
                      </p:cNvPicPr>
                      <p:nvPr/>
                    </p:nvPicPr>
                    <p:blipFill>
                      <a:blip r:embed="rId4"/>
                      <a:srcRect/>
                      <a:stretch>
                        <a:fillRect/>
                      </a:stretch>
                    </p:blipFill>
                    <p:spPr bwMode="auto">
                      <a:xfrm>
                        <a:off x="2060576" y="5173891"/>
                        <a:ext cx="8005762" cy="1471612"/>
                      </a:xfrm>
                      <a:prstGeom prst="rect">
                        <a:avLst/>
                      </a:prstGeom>
                      <a:noFill/>
                    </p:spPr>
                  </p:pic>
                </p:oleObj>
              </mc:Fallback>
            </mc:AlternateContent>
          </a:graphicData>
        </a:graphic>
      </p:graphicFrame>
      <p:sp>
        <p:nvSpPr>
          <p:cNvPr id="3076" name="Rectangle 4"/>
          <p:cNvSpPr>
            <a:spLocks noChangeArrowheads="1"/>
          </p:cNvSpPr>
          <p:nvPr/>
        </p:nvSpPr>
        <p:spPr bwMode="auto">
          <a:xfrm>
            <a:off x="1066800" y="50881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1026" name="Picture 2">
            <a:extLst>
              <a:ext uri="{FF2B5EF4-FFF2-40B4-BE49-F238E27FC236}">
                <a16:creationId xmlns:a16="http://schemas.microsoft.com/office/drawing/2014/main" id="{0234E222-E656-4957-9803-19074FC44B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685800"/>
            <a:ext cx="4419600" cy="4419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35E6426-53E2-4E0A-B820-12D45A81EDC6}"/>
              </a:ext>
            </a:extLst>
          </p:cNvPr>
          <p:cNvSpPr txBox="1"/>
          <p:nvPr/>
        </p:nvSpPr>
        <p:spPr>
          <a:xfrm>
            <a:off x="5215021" y="4061464"/>
            <a:ext cx="1600200" cy="461665"/>
          </a:xfrm>
          <a:prstGeom prst="rect">
            <a:avLst/>
          </a:prstGeom>
          <a:noFill/>
        </p:spPr>
        <p:txBody>
          <a:bodyPr wrap="square" rtlCol="0">
            <a:spAutoFit/>
          </a:bodyPr>
          <a:lstStyle/>
          <a:p>
            <a:r>
              <a:rPr lang="en-US" i="1" dirty="0">
                <a:solidFill>
                  <a:srgbClr val="000000"/>
                </a:solidFill>
                <a:effectLst/>
                <a:latin typeface="Arial" panose="020B0604020202020204" pitchFamily="34" charset="0"/>
              </a:rPr>
              <a:t>Ingenuity</a:t>
            </a:r>
            <a:endParaRPr lang="en-US" i="0" dirty="0">
              <a:solidFill>
                <a:srgbClr val="000000"/>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endParaRPr lang="en-US" sz="1800" dirty="0">
              <a:solidFill>
                <a:schemeClr val="bg1">
                  <a:lumMod val="65000"/>
                </a:schemeClr>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06May: 6 GHz draft std. is standing by, so no new draft from the #109e meeting, </a:t>
            </a:r>
            <a:r>
              <a:rPr lang="en-US" sz="1400" dirty="0">
                <a:solidFill>
                  <a:schemeClr val="tx1"/>
                </a:solidFill>
                <a:cs typeface="Times New Roman" panose="02020603050405020304" pitchFamily="18" charset="0"/>
                <a:sym typeface="Wingdings" panose="05000000000000000000" pitchFamily="2" charset="2"/>
              </a:rPr>
              <a:t>see </a:t>
            </a:r>
            <a:r>
              <a:rPr lang="en-US" sz="1400" dirty="0">
                <a:solidFill>
                  <a:schemeClr val="tx1"/>
                </a:solidFill>
                <a:cs typeface="Times New Roman" panose="02020603050405020304" pitchFamily="18" charset="0"/>
              </a:rPr>
              <a:t>BRAN(21)109e006r6. </a:t>
            </a:r>
            <a:r>
              <a:rPr lang="en-US" sz="1400" dirty="0">
                <a:solidFill>
                  <a:schemeClr val="tx1"/>
                </a:solidFill>
                <a:cs typeface="Times New Roman" panose="02020603050405020304" pitchFamily="18" charset="0"/>
                <a:sym typeface="Wingdings" panose="05000000000000000000" pitchFamily="2" charset="2"/>
              </a:rPr>
              <a:t>Watch for more on this one.</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4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 and • EN 303 687 (6 GHz), and User Access Restrictions (UAR).</a:t>
            </a:r>
            <a:endParaRPr lang="en-US" sz="14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p>
          <a:p>
            <a:pPr lvl="1">
              <a:spcBef>
                <a:spcPts val="0"/>
              </a:spcBef>
              <a:buFont typeface="Arial" panose="020B0604020202020204" pitchFamily="34" charset="0"/>
              <a:buChar char="•"/>
            </a:pPr>
            <a:r>
              <a:rPr lang="en-US" sz="1200" dirty="0">
                <a:solidFill>
                  <a:schemeClr val="tx1"/>
                </a:solidFill>
                <a:highlight>
                  <a:srgbClr val="C0C0C0"/>
                </a:highligh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762000"/>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29apr: Minutes are in </a:t>
            </a:r>
            <a:r>
              <a:rPr lang="en-US" sz="1600" b="0" i="0" u="none" strike="noStrike" dirty="0">
                <a:solidFill>
                  <a:srgbClr val="293285"/>
                </a:solidFill>
                <a:effectLst/>
                <a:latin typeface="Mina"/>
                <a:hlinkClick r:id="rId5"/>
              </a:rPr>
              <a:t>SE(21)079</a:t>
            </a:r>
            <a:r>
              <a:rPr lang="en-US" sz="1600" dirty="0">
                <a:solidFill>
                  <a:schemeClr val="tx1"/>
                </a:solidFill>
              </a:rPr>
              <a:t>.   WI 63  for SE 24 – short term interference into fixed systems, like into </a:t>
            </a:r>
            <a:r>
              <a:rPr lang="en-US" sz="1600" dirty="0" err="1">
                <a:solidFill>
                  <a:schemeClr val="tx1"/>
                </a:solidFill>
              </a:rPr>
              <a:t>uWave</a:t>
            </a:r>
            <a:r>
              <a:rPr lang="en-US" sz="16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6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call #99, 24-28May21</a:t>
            </a: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calls </a:t>
            </a:r>
            <a:r>
              <a:rPr lang="en-US" sz="1800" dirty="0">
                <a:sym typeface="Wingdings" panose="05000000000000000000" pitchFamily="2" charset="2"/>
              </a:rPr>
              <a:t>#15 </a:t>
            </a:r>
            <a:r>
              <a:rPr lang="en-US" sz="1800" dirty="0">
                <a:highlight>
                  <a:srgbClr val="D5F4FF"/>
                </a:highlight>
                <a:sym typeface="Wingdings" panose="05000000000000000000" pitchFamily="2" charset="2"/>
              </a:rPr>
              <a:t>10-12May21</a:t>
            </a:r>
            <a:r>
              <a:rPr lang="en-US" sz="1800" dirty="0">
                <a:sym typeface="Wingdings" panose="05000000000000000000" pitchFamily="2" charset="2"/>
              </a:rPr>
              <a:t>; #16 12-13Jul21 (provisional)</a:t>
            </a:r>
          </a:p>
          <a:p>
            <a:pPr lvl="1">
              <a:spcBef>
                <a:spcPts val="0"/>
              </a:spcBef>
              <a:buFont typeface="Arial" panose="020B0604020202020204" pitchFamily="34" charset="0"/>
              <a:buChar char="•"/>
            </a:pPr>
            <a:r>
              <a:rPr lang="en-US" sz="1600" i="0" dirty="0">
                <a:solidFill>
                  <a:schemeClr val="tx1"/>
                </a:solidFill>
                <a:effectLst/>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rPr>
              <a:t> </a:t>
            </a:r>
          </a:p>
          <a:p>
            <a:pPr lvl="1">
              <a:spcBef>
                <a:spcPts val="0"/>
              </a:spcBef>
              <a:buFont typeface="Arial" panose="020B0604020202020204" pitchFamily="34" charset="0"/>
              <a:buChar char="•"/>
            </a:pPr>
            <a:r>
              <a:rPr lang="en-US" sz="1600" i="0" dirty="0">
                <a:solidFill>
                  <a:schemeClr val="tx1"/>
                </a:solidFill>
                <a:effectLst/>
              </a:rPr>
              <a:t>29apr: Meeting last week progressed the draft ECC Report on enabling WAS/RLAN on a national basis in the 5.8 GHz.</a:t>
            </a:r>
          </a:p>
          <a:p>
            <a:pPr lvl="2">
              <a:spcBef>
                <a:spcPts val="0"/>
              </a:spcBef>
              <a:buFont typeface="Arial" panose="020B0604020202020204" pitchFamily="34" charset="0"/>
              <a:buChar char="•"/>
            </a:pPr>
            <a:r>
              <a:rPr lang="en-US" sz="1600" dirty="0">
                <a:solidFill>
                  <a:schemeClr val="tx1"/>
                </a:solidFill>
              </a:rPr>
              <a:t>Temp Doc TEMP 004 (CEPT login) outdoor operation and registration for outdoor operation, inputs from Czech and UK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600" b="0" i="0" u="none" strike="noStrike" dirty="0">
                <a:solidFill>
                  <a:srgbClr val="293285"/>
                </a:solidFill>
                <a:effectLst/>
                <a:latin typeface="Mina"/>
                <a:hlinkClick r:id="rId9"/>
              </a:rPr>
              <a:t>FM57(21)007</a:t>
            </a:r>
            <a:r>
              <a:rPr lang="en-US" sz="1600" dirty="0">
                <a:solidFill>
                  <a:schemeClr val="tx1"/>
                </a:solidFill>
              </a:rPr>
              <a:t> on 5.8 GHz.  Also, </a:t>
            </a:r>
            <a:r>
              <a:rPr lang="en-US" sz="16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6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Saudi Arabia, CITC</a:t>
            </a:r>
            <a:r>
              <a:rPr lang="en-US" sz="16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200" dirty="0">
                <a:solidFill>
                  <a:schemeClr val="tx1"/>
                </a:solidFill>
                <a:ea typeface="Calibri" panose="020F0502020204030204" pitchFamily="34" charset="0"/>
              </a:rPr>
              <a:t>Mentor:  </a:t>
            </a:r>
            <a:r>
              <a:rPr lang="en-US" sz="1200" dirty="0">
                <a:solidFill>
                  <a:schemeClr val="tx1"/>
                </a:solidFill>
                <a:ea typeface="Calibri" panose="020F0502020204030204" pitchFamily="34" charset="0"/>
                <a:hlinkClick r:id="rId3"/>
              </a:rPr>
              <a:t>https://mentor.ieee.org/802.18/dcn/21/18-21-0041-00-0000-citc-spectrum-outlook-for-commercial-innovative-use-2021-23.pdf</a:t>
            </a:r>
            <a:r>
              <a:rPr lang="en-US" sz="12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rPr>
              <a:t>One of the items: </a:t>
            </a:r>
          </a:p>
          <a:p>
            <a:r>
              <a:rPr lang="en-US" sz="1600" b="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600" b="0" dirty="0">
                <a:solidFill>
                  <a:srgbClr val="001F5F"/>
                </a:solidFill>
                <a:latin typeface="Loew Next Arabic Medium"/>
              </a:rPr>
              <a:t>Looking for the consultation, not out yet. </a:t>
            </a:r>
          </a:p>
          <a:p>
            <a:pPr>
              <a:buFont typeface="Arial" panose="020B0604020202020204" pitchFamily="34" charset="0"/>
              <a:buChar char="•"/>
            </a:pPr>
            <a:r>
              <a:rPr lang="en-US" sz="1600" b="0" dirty="0">
                <a:solidFill>
                  <a:srgbClr val="001F5F"/>
                </a:solidFill>
                <a:latin typeface="Loew Next Arabic Medium"/>
              </a:rPr>
              <a:t>Is there a link to watch for consultations? </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6"/>
            <a:ext cx="11049000" cy="5093986"/>
          </a:xfrm>
        </p:spPr>
        <p:txBody>
          <a:bodyPr/>
          <a:lstStyle/>
          <a:p>
            <a:pPr marL="285750" indent="-285750">
              <a:spcBef>
                <a:spcPts val="0"/>
              </a:spcBef>
              <a:buFont typeface="Arial" panose="020B0604020202020204" pitchFamily="34" charset="0"/>
              <a:buChar char="•"/>
            </a:pPr>
            <a:r>
              <a:rPr lang="en-US" sz="1800" b="0" dirty="0">
                <a:solidFill>
                  <a:schemeClr val="tx1"/>
                </a:solidFill>
              </a:rPr>
              <a:t>WP 5A met is there an update on the 2 contributions, on M.1801 and M.1450 (6 GHz):</a:t>
            </a:r>
          </a:p>
          <a:p>
            <a:pPr marL="685800" lvl="1">
              <a:spcBef>
                <a:spcPts val="0"/>
              </a:spcBef>
              <a:buFont typeface="Arial" panose="020B0604020202020204" pitchFamily="34" charset="0"/>
              <a:buChar char="•"/>
            </a:pPr>
            <a:r>
              <a:rPr lang="en-US" sz="14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rPr>
              <a:t> </a:t>
            </a:r>
          </a:p>
          <a:p>
            <a:pPr marL="685800" lvl="1">
              <a:spcBef>
                <a:spcPts val="0"/>
              </a:spcBef>
              <a:buFont typeface="Arial" panose="020B0604020202020204" pitchFamily="34" charset="0"/>
              <a:buChar char="•"/>
            </a:pPr>
            <a:r>
              <a:rPr lang="en-US" sz="1400" b="0" dirty="0">
                <a:solidFill>
                  <a:schemeClr val="tx1"/>
                </a:solidFill>
              </a:rPr>
              <a:t>06may: Still some concerns, one email discussion going on M.1801 and IEEE 802 text was accepted in a new draft.   No final agreement yet.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M.1450 email discussion group formed May 6. Will also work on LS if there is agreement on base doc, third doc is the work plan.</a:t>
            </a:r>
            <a:endParaRPr lang="en-US" sz="1400" b="0" dirty="0">
              <a:solidFill>
                <a:schemeClr val="tx1"/>
              </a:solidFill>
            </a:endParaRPr>
          </a:p>
          <a:p>
            <a:pPr marL="1085850" lvl="2">
              <a:spcBef>
                <a:spcPts val="0"/>
              </a:spcBef>
              <a:buFont typeface="Arial" panose="020B0604020202020204" pitchFamily="34" charset="0"/>
              <a:buChar char="•"/>
            </a:pPr>
            <a:r>
              <a:rPr lang="en-US" sz="1400" dirty="0">
                <a:solidFill>
                  <a:schemeClr val="tx1"/>
                </a:solidFill>
              </a:rPr>
              <a:t>The concerns are what has been brought before, by the same countries.   And it is on license exempt use in 6 GHz. </a:t>
            </a:r>
          </a:p>
          <a:p>
            <a:pPr marL="1085850" lvl="2">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of 5A is leading the email discussions of each, but emails close Friday CET midnight </a:t>
            </a:r>
            <a:r>
              <a:rPr lang="en-US" sz="1400" dirty="0">
                <a:solidFill>
                  <a:schemeClr val="tx1"/>
                </a:solidFill>
              </a:rPr>
              <a:t>and may move to next WP 5A call in November, tbd.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Anything else on ITU-R? </a:t>
            </a:r>
          </a:p>
          <a:p>
            <a:pPr marL="685800" lvl="1">
              <a:spcBef>
                <a:spcPts val="0"/>
              </a:spcBef>
              <a:buFont typeface="Arial" panose="020B0604020202020204" pitchFamily="34" charset="0"/>
              <a:buChar char="•"/>
            </a:pPr>
            <a:r>
              <a:rPr lang="en-US" sz="10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  </a:t>
            </a: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  </a:t>
            </a: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400" dirty="0">
                <a:solidFill>
                  <a:schemeClr val="bg1">
                    <a:lumMod val="85000"/>
                  </a:schemeClr>
                </a:solidFill>
                <a:effectLst/>
                <a:ea typeface="SimSun" panose="02010600030101010101" pitchFamily="2" charset="-122"/>
              </a:rPr>
              <a:t>Nothing to share</a:t>
            </a:r>
            <a:endParaRPr lang="en-US" sz="1400" dirty="0">
              <a:solidFill>
                <a:schemeClr val="bg1">
                  <a:lumMod val="85000"/>
                </a:schemeClr>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600" dirty="0">
                <a:solidFill>
                  <a:schemeClr val="tx1"/>
                </a:solidFill>
              </a:rPr>
              <a:t>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rPr>
              <a:t>06may: WS1 on 06may, adopted an outline for final WS1 report.  Some controversy but did get to outline of record. </a:t>
            </a: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r>
              <a:rPr lang="en-US" sz="1800" dirty="0">
                <a:solidFill>
                  <a:schemeClr val="tx1"/>
                </a:solidFill>
                <a:effectLst/>
                <a:latin typeface="Times New Roman" panose="02020603050405020304" pitchFamily="18"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NPRM for Wireless Mics</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hlinkClick r:id="rId3"/>
              </a:rPr>
              <a:t>https://www.fcc.gov/document/fcc-looks-open-door-new-wireless-microphone-technologies-0</a:t>
            </a:r>
            <a:r>
              <a:rPr lang="en-US" sz="14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cs typeface="Times New Roman" panose="02020603050405020304" pitchFamily="18" charset="0"/>
              </a:rPr>
              <a:t>Or  </a:t>
            </a:r>
            <a:r>
              <a:rPr lang="en-US" sz="1400"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sz="1400" dirty="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(40 seek comments)</a:t>
            </a:r>
          </a:p>
          <a:p>
            <a:pPr marL="2628900" lvl="6">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does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2171700" lvl="5">
              <a:spcBef>
                <a:spcPts val="0"/>
              </a:spcBef>
              <a:spcAft>
                <a:spcPts val="0"/>
              </a:spcAft>
              <a:buFont typeface="Arial" panose="020B0604020202020204" pitchFamily="34" charset="0"/>
              <a:buChar char="•"/>
            </a:pPr>
            <a:endParaRPr lang="en-US" sz="14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r>
              <a:rPr lang="en-US" b="0" i="0" dirty="0">
                <a:solidFill>
                  <a:schemeClr val="tx1"/>
                </a:solidFill>
                <a:effectLst/>
              </a:rPr>
              <a:t>Any interest? </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FNPRM 5.9 GHz (ITS) FNPRM </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1125200" cy="5512522"/>
          </a:xfrm>
        </p:spPr>
        <p:txBody>
          <a:bodyPr/>
          <a:lstStyle/>
          <a:p>
            <a:pPr marL="114300" lvl="1" indent="0">
              <a:spcBef>
                <a:spcPts val="0"/>
              </a:spcBef>
              <a:spcAft>
                <a:spcPts val="0"/>
              </a:spcAft>
            </a:pPr>
            <a:endParaRPr lang="en-US" sz="1800" b="1" dirty="0">
              <a:solidFill>
                <a:srgbClr val="191919"/>
              </a:solidFill>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Proposed 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2021-08801</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23323, </a:t>
            </a: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23323-23340 </a:t>
            </a:r>
            <a:r>
              <a:rPr lang="en-US" sz="1800" i="1" dirty="0">
                <a:solidFill>
                  <a:srgbClr val="000000"/>
                </a:solidFill>
                <a:effectLst/>
                <a:ea typeface="Calibri" panose="020F0502020204030204" pitchFamily="34" charset="0"/>
                <a:cs typeface="Times New Roman" panose="02020603050405020304" pitchFamily="18" charset="0"/>
              </a:rPr>
              <a:t>(18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Abstract: In this document, the Commission addresses issues remaining to finalize the restructuring of the 5.9 GHz band. Specifically, the Commission addresses: The transition of ITS operations in the 5.895- 5.925 GHz band from Dedicated Short Range Communications (DSRC) based technology to Cellular Vehicle-to-Everything (C-V2X) based technology; the  codification of C-V2X technical parameters in the Commission's rules; other transition considerations; and the transmitter power and emissions limits, and... </a:t>
            </a:r>
          </a:p>
          <a:p>
            <a:pPr marL="285750" marR="0" indent="-28575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53 seek comments, see:   </a:t>
            </a:r>
            <a:r>
              <a:rPr lang="en-US" sz="1600" b="0" dirty="0">
                <a:solidFill>
                  <a:schemeClr val="tx1"/>
                </a:solidFill>
                <a:ea typeface="Times New Roman" panose="02020603050405020304" pitchFamily="18" charset="0"/>
                <a:hlinkClick r:id="rId6"/>
              </a:rPr>
              <a:t>https://mentor.ieee.org/802.18/dcn/21/18-21-0055-00-0000-fcc-fnprm-may2021-revisiting-use-of-the-5-850-5-925-ghz-band.docx</a:t>
            </a:r>
            <a:r>
              <a:rPr lang="en-US" sz="1600" b="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This would include UNII-4 band for outdoor use. </a:t>
            </a:r>
            <a:endParaRPr lang="en-US" sz="1800" b="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dirty="0">
                <a:solidFill>
                  <a:srgbClr val="333333"/>
                </a:solidFill>
                <a:effectLst/>
                <a:ea typeface="Calibri" panose="020F0502020204030204" pitchFamily="34" charset="0"/>
                <a:cs typeface="Times New Roman" panose="02020603050405020304" pitchFamily="18" charset="0"/>
              </a:rPr>
              <a:t>Comments must be filed on or before June 2, 2021 and reply comments on or before June 17, 2021. </a:t>
            </a:r>
            <a:endParaRPr lang="en-US" sz="180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We would need to approve any comments today, 13May, but could maybe squeeze in if approved 20May. </a:t>
            </a:r>
          </a:p>
          <a:p>
            <a:pPr marL="400050" lvl="1">
              <a:spcBef>
                <a:spcPts val="0"/>
              </a:spcBef>
              <a:spcAft>
                <a:spcPts val="0"/>
              </a:spcAft>
              <a:buFont typeface="Arial" panose="020B0604020202020204" pitchFamily="34" charset="0"/>
              <a:buChar char="•"/>
            </a:pPr>
            <a:endParaRPr lang="en-US" sz="1800" dirty="0">
              <a:solidFill>
                <a:srgbClr val="00B0F0"/>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All – provide some initial text if we want to provide comments on the FCC FNPRM on 5.9 GHz.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There are concerns on different interference in the band, depending on point of view, e.g. unlicensed .vs. ITS.</a:t>
            </a:r>
          </a:p>
          <a:p>
            <a:pPr marL="400050" lvl="1">
              <a:spcBef>
                <a:spcPts val="0"/>
              </a:spcBef>
              <a:spcAft>
                <a:spcPts val="0"/>
              </a:spcAft>
              <a:buFont typeface="Arial" panose="020B0604020202020204" pitchFamily="34" charset="0"/>
              <a:buChar char="•"/>
            </a:pPr>
            <a:endParaRPr lang="en-US" sz="1800" b="0" i="0" dirty="0">
              <a:solidFill>
                <a:schemeClr val="tx1"/>
              </a:solidFill>
              <a:effectLst/>
            </a:endParaRPr>
          </a:p>
          <a:p>
            <a:pPr marL="400050" lvl="1">
              <a:spcBef>
                <a:spcPts val="0"/>
              </a:spcBef>
              <a:spcAft>
                <a:spcPts val="0"/>
              </a:spcAft>
              <a:buFont typeface="Arial" panose="020B0604020202020204" pitchFamily="34" charset="0"/>
              <a:buChar char="•"/>
            </a:pPr>
            <a:r>
              <a:rPr lang="en-US" sz="1800" b="0" i="0" dirty="0">
                <a:solidFill>
                  <a:schemeClr val="tx1"/>
                </a:solidFill>
                <a:effectLst/>
              </a:rPr>
              <a:t>Any interest? </a:t>
            </a:r>
          </a:p>
          <a:p>
            <a:pPr marL="400050" lvl="1">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300077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algn="l">
              <a:buFont typeface="Arial" panose="020B0604020202020204" pitchFamily="34" charset="0"/>
              <a:buChar char="•"/>
            </a:pPr>
            <a:r>
              <a:rPr lang="en-US" sz="2000" dirty="0">
                <a:solidFill>
                  <a:schemeClr val="tx1"/>
                </a:solidFill>
                <a:ea typeface="Times New Roman" panose="02020603050405020304" pitchFamily="18" charset="0"/>
              </a:rPr>
              <a:t>From 802.11 and 802.15 WNGs great proposal on how to be proactive on spectrum planning. A few things from the </a:t>
            </a:r>
            <a:r>
              <a:rPr lang="en-US" sz="2000" dirty="0" err="1">
                <a:solidFill>
                  <a:schemeClr val="tx1"/>
                </a:solidFill>
                <a:ea typeface="Times New Roman" panose="02020603050405020304" pitchFamily="18" charset="0"/>
              </a:rPr>
              <a:t>Prezo</a:t>
            </a:r>
            <a:r>
              <a:rPr lang="en-US" sz="2000" dirty="0">
                <a:solidFill>
                  <a:schemeClr val="tx1"/>
                </a:solidFill>
                <a:ea typeface="Times New Roman" panose="02020603050405020304" pitchFamily="18" charset="0"/>
              </a:rPr>
              <a:t>: </a:t>
            </a:r>
          </a:p>
          <a:p>
            <a:pPr algn="l">
              <a:buFont typeface="Arial" panose="020B0604020202020204" pitchFamily="34" charset="0"/>
              <a:buChar char="•"/>
            </a:pPr>
            <a:r>
              <a:rPr lang="en-GB" altLang="en-US" sz="2000" dirty="0"/>
              <a:t>Meeting spectrum needs is a complex and an excruciatingly time consuming process. This presentation explores how IEEE 802 could better manage the process by being proactive.</a:t>
            </a:r>
          </a:p>
          <a:p>
            <a:pPr lvl="1">
              <a:buFont typeface="Arial" panose="020B0604020202020204" pitchFamily="34" charset="0"/>
              <a:buChar char="•"/>
            </a:pPr>
            <a:r>
              <a:rPr lang="en-US" sz="1800" dirty="0"/>
              <a:t>Survey existing spectrum bands </a:t>
            </a:r>
            <a:endParaRPr lang="en-GB" sz="1800" dirty="0"/>
          </a:p>
          <a:p>
            <a:pPr lvl="1">
              <a:buFont typeface="Arial" panose="020B0604020202020204" pitchFamily="34" charset="0"/>
              <a:buChar char="•"/>
            </a:pPr>
            <a:r>
              <a:rPr lang="en-US" sz="1800" dirty="0"/>
              <a:t>Set up a task force</a:t>
            </a:r>
          </a:p>
          <a:p>
            <a:pPr lvl="1">
              <a:buFont typeface="Arial" panose="020B0604020202020204" pitchFamily="34" charset="0"/>
              <a:buChar char="•"/>
            </a:pPr>
            <a:r>
              <a:rPr lang="en-US" sz="1800" dirty="0"/>
              <a:t>Build a coalition of industry leaders </a:t>
            </a:r>
          </a:p>
          <a:p>
            <a:pPr algn="l">
              <a:buFont typeface="Arial" panose="020B0604020202020204" pitchFamily="34" charset="0"/>
              <a:buChar char="•"/>
            </a:pPr>
            <a:r>
              <a:rPr lang="en-US" sz="2000" dirty="0">
                <a:solidFill>
                  <a:schemeClr val="tx1"/>
                </a:solidFill>
                <a:ea typeface="Times New Roman" panose="02020603050405020304" pitchFamily="18" charset="0"/>
                <a:hlinkClick r:id="rId3"/>
              </a:rPr>
              <a:t>https://mentor.ieee.org/802.11/dcn/21/11-21-0665-00-0wng-proactive-spectrum-planning.pptx</a:t>
            </a:r>
            <a:endParaRPr lang="en-US" sz="2000" dirty="0">
              <a:solidFill>
                <a:schemeClr val="tx1"/>
              </a:solidFill>
              <a:ea typeface="Times New Roman" panose="02020603050405020304" pitchFamily="18" charset="0"/>
            </a:endParaRPr>
          </a:p>
          <a:p>
            <a:pPr algn="l">
              <a:buFont typeface="Arial" panose="020B0604020202020204" pitchFamily="34" charset="0"/>
              <a:buChar char="•"/>
            </a:pPr>
            <a:r>
              <a:rPr lang="en-US" sz="2000" dirty="0">
                <a:solidFill>
                  <a:schemeClr val="tx1"/>
                </a:solidFill>
                <a:ea typeface="Times New Roman" panose="02020603050405020304" pitchFamily="18" charset="0"/>
              </a:rPr>
              <a:t>Any input from others that were in the .11 or .15 WNGs?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p>
          <a:p>
            <a:pPr lvl="1">
              <a:buFont typeface="Arial" panose="020B0604020202020204" pitchFamily="34" charset="0"/>
              <a:buChar char="•"/>
            </a:pPr>
            <a:r>
              <a:rPr lang="en-US" sz="1600" dirty="0">
                <a:solidFill>
                  <a:schemeClr val="tx1"/>
                </a:solidFill>
                <a:ea typeface="Times New Roman" panose="02020603050405020304" pitchFamily="18" charset="0"/>
              </a:rPr>
              <a:t> </a:t>
            </a:r>
            <a:endParaRPr lang="en-US" dirty="0">
              <a:solidFill>
                <a:schemeClr val="tx1"/>
              </a:solidFill>
              <a:ea typeface="Times New Roman" panose="02020603050405020304" pitchFamily="18" charset="0"/>
            </a:endParaRPr>
          </a:p>
          <a:p>
            <a:pPr marL="0" indent="0" algn="l"/>
            <a:r>
              <a:rPr lang="en-US" sz="2000" dirty="0">
                <a:solidFill>
                  <a:schemeClr val="tx1"/>
                </a:solidFill>
                <a:ea typeface="Times New Roman" panose="02020603050405020304" pitchFamily="18" charset="0"/>
              </a:rPr>
              <a:t>  </a:t>
            </a:r>
          </a:p>
          <a:p>
            <a:pPr marL="0" indent="0" algn="l"/>
            <a:endParaRPr lang="en-US" sz="2000" dirty="0">
              <a:solidFill>
                <a:schemeClr val="tx1"/>
              </a:solidFill>
              <a:ea typeface="Times New Roman" panose="02020603050405020304" pitchFamily="18" charset="0"/>
            </a:endParaRPr>
          </a:p>
          <a:p>
            <a:pPr algn="l">
              <a:buFont typeface="Arial" panose="020B0604020202020204" pitchFamily="34" charset="0"/>
              <a:buChar char="•"/>
            </a:pPr>
            <a:endParaRPr lang="en-US" sz="2000" dirty="0">
              <a:solidFill>
                <a:schemeClr val="tx1"/>
              </a:solidFill>
              <a:ea typeface="Times New Roman" panose="02020603050405020304" pitchFamily="18" charset="0"/>
            </a:endParaRPr>
          </a:p>
          <a:p>
            <a:pPr marL="0" indent="0"/>
            <a:endParaRPr lang="en-US" sz="1600" dirty="0">
              <a:solidFill>
                <a:schemeClr val="tx1"/>
              </a:solidFill>
              <a:ea typeface="Calibri" panose="020F0502020204030204" pitchFamily="34" charset="0"/>
              <a:cs typeface="Calibri" panose="020F0502020204030204" pitchFamily="34" charset="0"/>
            </a:endParaRPr>
          </a:p>
          <a:p>
            <a:pPr algn="l">
              <a:buFont typeface="Arial" panose="020B0604020202020204" pitchFamily="34" charset="0"/>
              <a:buChar char="•"/>
            </a:pPr>
            <a:endParaRPr lang="en-US" sz="1600" dirty="0">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chemeClr val="accent6">
                    <a:lumMod val="20000"/>
                    <a:lumOff val="80000"/>
                  </a:schemeClr>
                </a:solidFill>
                <a:ea typeface="Times New Roman" panose="02020603050405020304" pitchFamily="18" charset="0"/>
              </a:rPr>
              <a:t>All – provide some initial text if we want to provide comments on the FCC FNPRM on 5.9 GHz. </a:t>
            </a:r>
            <a:endParaRPr lang="en-US" sz="1800" b="0" dirty="0">
              <a:solidFill>
                <a:schemeClr val="accent6">
                  <a:lumMod val="20000"/>
                  <a:lumOff val="80000"/>
                </a:schemeClr>
              </a:solidFill>
            </a:endParaRPr>
          </a:p>
          <a:p>
            <a:pPr marL="285750" indent="-285750">
              <a:buClr>
                <a:srgbClr val="00B0F0"/>
              </a:buClr>
              <a:buFont typeface="Wingdings" panose="05000000000000000000" pitchFamily="2" charset="2"/>
              <a:buChar char="q"/>
            </a:pPr>
            <a:r>
              <a:rPr lang="en-US" sz="1800" b="0" i="0" dirty="0">
                <a:solidFill>
                  <a:schemeClr val="accent6">
                    <a:lumMod val="20000"/>
                    <a:lumOff val="80000"/>
                  </a:schemeClr>
                </a:solidFill>
                <a:effectLst/>
              </a:rPr>
              <a:t>All – please review </a:t>
            </a:r>
            <a:r>
              <a:rPr lang="en-US" sz="1800" b="0" dirty="0">
                <a:solidFill>
                  <a:schemeClr val="accent6">
                    <a:lumMod val="20000"/>
                    <a:lumOff val="80000"/>
                  </a:schemeClr>
                </a:solidFill>
              </a:rPr>
              <a:t>the FCC wireless mic action and is there anything .18 should review further or act upon? </a:t>
            </a:r>
            <a:endParaRPr lang="en-US" sz="1800" b="0" i="0" dirty="0">
              <a:solidFill>
                <a:schemeClr val="accent6">
                  <a:lumMod val="20000"/>
                  <a:lumOff val="80000"/>
                </a:schemeClr>
              </a:solidFill>
              <a:effectLst/>
            </a:endParaRPr>
          </a:p>
          <a:p>
            <a:pPr marL="285750" indent="-285750">
              <a:buClr>
                <a:srgbClr val="00B0F0"/>
              </a:buClr>
              <a:buFont typeface="Wingdings" panose="05000000000000000000" pitchFamily="2" charset="2"/>
              <a:buChar char="q"/>
            </a:pPr>
            <a:r>
              <a:rPr lang="en-US" sz="1800" dirty="0">
                <a:solidFill>
                  <a:srgbClr val="00B0F0"/>
                </a:solidFill>
              </a:rPr>
              <a:t> </a:t>
            </a:r>
            <a:endParaRPr lang="en-US" sz="1600" b="0" dirty="0">
              <a:solidFill>
                <a:srgbClr val="00B0F0"/>
              </a:solidFill>
            </a:endParaRPr>
          </a:p>
          <a:p>
            <a:pPr marL="285750" indent="-285750">
              <a:buClr>
                <a:srgbClr val="00B0F0"/>
              </a:buClr>
              <a:buFont typeface="Wingdings" panose="05000000000000000000" pitchFamily="2" charset="2"/>
              <a:buChar char="q"/>
            </a:pPr>
            <a:r>
              <a:rPr lang="en-US" sz="16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600" b="0" dirty="0">
                <a:solidFill>
                  <a:srgbClr val="00B0F0"/>
                </a:solidFill>
              </a:rPr>
              <a:t>All – ongoing – bring to RR-TAG info they hear, e.g. different country consultations, on the WRC-23 AIs we are interested in. </a:t>
            </a:r>
          </a:p>
          <a:p>
            <a:pPr>
              <a:buFont typeface="Arial" panose="020B0604020202020204" pitchFamily="34" charset="0"/>
              <a:buChar char="•"/>
            </a:pPr>
            <a:r>
              <a:rPr lang="en-US" altLang="en-US" sz="2000" dirty="0"/>
              <a:t>AOB before recess to next Thursday, 20May21?</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chemeClr val="tx1"/>
                </a:solidFill>
                <a:latin typeface="Times New Roman" panose="02020603050405020304" pitchFamily="18" charset="0"/>
              </a:rPr>
              <a:t> 							</a:t>
            </a:r>
            <a:r>
              <a:rPr lang="en-US" sz="1600" b="0" i="1" dirty="0">
                <a:solidFill>
                  <a:srgbClr val="202122"/>
                </a:solidFill>
                <a:effectLst/>
                <a:latin typeface="Arial" panose="020B0604020202020204" pitchFamily="34" charset="0"/>
              </a:rPr>
              <a:t>Perseverance</a:t>
            </a:r>
            <a:r>
              <a:rPr lang="en-US" sz="1600" b="0" i="0" dirty="0">
                <a:solidFill>
                  <a:srgbClr val="202122"/>
                </a:solidFill>
                <a:effectLst/>
                <a:latin typeface="Arial" panose="020B0604020202020204" pitchFamily="34" charset="0"/>
              </a:rPr>
              <a:t> rover:</a:t>
            </a:r>
            <a:endParaRPr lang="en-US" sz="1800" dirty="0">
              <a:solidFill>
                <a:schemeClr val="tx1"/>
              </a:solidFill>
              <a:latin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rPr>
              <a:t>Remember to log attendance i</a:t>
            </a:r>
            <a:r>
              <a:rPr lang="en-US" sz="1800" dirty="0">
                <a:solidFill>
                  <a:schemeClr val="tx1"/>
                </a:solidFill>
              </a:rPr>
              <a:t>n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___  and voters on-line:  ___ </a:t>
            </a:r>
          </a:p>
          <a:p>
            <a:pPr>
              <a:buFont typeface="Arial" panose="020B0604020202020204" pitchFamily="34" charset="0"/>
              <a:buChar char="•"/>
            </a:pPr>
            <a:r>
              <a:rPr lang="en-US" altLang="en-US" sz="1800" dirty="0">
                <a:solidFill>
                  <a:schemeClr val="tx1"/>
                </a:solidFill>
              </a:rPr>
              <a:t>Recessed at 15:_______________________  until next </a:t>
            </a:r>
          </a:p>
          <a:p>
            <a:pPr>
              <a:buFont typeface="Arial" panose="020B0604020202020204" pitchFamily="34" charset="0"/>
              <a:buChar char="•"/>
            </a:pPr>
            <a:r>
              <a:rPr lang="en-US" altLang="en-US" sz="1800" dirty="0">
                <a:solidFill>
                  <a:schemeClr val="tx1"/>
                </a:solidFill>
              </a:rPr>
              <a:t>Thursday 20May21,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2052" name="Picture 4">
            <a:extLst>
              <a:ext uri="{FF2B5EF4-FFF2-40B4-BE49-F238E27FC236}">
                <a16:creationId xmlns:a16="http://schemas.microsoft.com/office/drawing/2014/main" id="{14C61CF1-F41B-4ADA-8517-F273ADF0F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912" y="3571969"/>
            <a:ext cx="5148967" cy="2903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11" name="Object 10">
                        <a:extLst>
                          <a:ext uri="{FF2B5EF4-FFF2-40B4-BE49-F238E27FC236}">
                            <a16:creationId xmlns:a16="http://schemas.microsoft.com/office/drawing/2014/main" id="{EFED75A4-618A-4F94-BA33-B373D0EDF6C1}"/>
                          </a:ext>
                        </a:extLst>
                      </p:cNvPr>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(20May21)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(13May21)</a:t>
            </a:r>
          </a:p>
          <a:p>
            <a:pPr lvl="1">
              <a:spcBef>
                <a:spcPts val="0"/>
              </a:spcBef>
              <a:buFont typeface="Arial" panose="020B0604020202020204" pitchFamily="34" charset="0"/>
              <a:buChar char="•"/>
            </a:pPr>
            <a:r>
              <a:rPr lang="en-US" altLang="en-US" sz="1800" b="1" u="sng" dirty="0">
                <a:solidFill>
                  <a:schemeClr val="tx1"/>
                </a:solidFill>
              </a:rPr>
              <a:t>Attendance is on IMAT  (</a:t>
            </a:r>
            <a:r>
              <a:rPr lang="en-US" altLang="en-US" sz="1800" dirty="0">
                <a:solidFill>
                  <a:schemeClr val="tx1"/>
                </a:solidFill>
              </a:rPr>
              <a:t>VC &amp; </a:t>
            </a:r>
            <a:r>
              <a:rPr lang="en-US" altLang="en-US" sz="1800" dirty="0" err="1">
                <a:solidFill>
                  <a:schemeClr val="tx1"/>
                </a:solidFill>
              </a:rPr>
              <a:t>webex</a:t>
            </a:r>
            <a:r>
              <a:rPr lang="en-US" altLang="en-US" sz="1800" dirty="0">
                <a:solidFill>
                  <a:schemeClr val="tx1"/>
                </a:solidFill>
              </a:rPr>
              <a:t> checks) </a:t>
            </a:r>
          </a:p>
          <a:p>
            <a:pPr lvl="1">
              <a:spcBef>
                <a:spcPts val="0"/>
              </a:spcBef>
              <a:buFont typeface="Arial" panose="020B0604020202020204" pitchFamily="34" charset="0"/>
              <a:buChar char="•"/>
            </a:pPr>
            <a:r>
              <a:rPr lang="en-US" altLang="en-US" sz="1600" dirty="0"/>
              <a:t>Remember to state your name, affiliation, employer and/or clients first time you speak.</a:t>
            </a: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a:t>
            </a:r>
            <a:r>
              <a:rPr lang="en-US" altLang="en-US" sz="1600" dirty="0">
                <a:solidFill>
                  <a:schemeClr val="bg1">
                    <a:lumMod val="75000"/>
                  </a:schemeClr>
                </a:solidFill>
              </a:rPr>
              <a:t>Peter E. </a:t>
            </a:r>
          </a:p>
          <a:p>
            <a:pPr lvl="1">
              <a:spcBef>
                <a:spcPts val="0"/>
              </a:spcBef>
              <a:buFont typeface="Arial" panose="020B0604020202020204" pitchFamily="34" charset="0"/>
              <a:buChar char="•"/>
            </a:pPr>
            <a:r>
              <a:rPr lang="en-US" altLang="en-US" sz="16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All-ongoing input external influence (restructuring)</a:t>
            </a:r>
          </a:p>
          <a:p>
            <a:pPr lvl="1">
              <a:spcBef>
                <a:spcPts val="0"/>
              </a:spcBef>
              <a:buFont typeface="Arial" panose="020B0604020202020204" pitchFamily="34" charset="0"/>
              <a:buChar char="•"/>
            </a:pPr>
            <a:r>
              <a:rPr lang="en-US" altLang="en-US" sz="16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884584" y="2801610"/>
            <a:ext cx="3505200" cy="1938992"/>
          </a:xfrm>
          <a:prstGeom prst="rect">
            <a:avLst/>
          </a:prstGeom>
          <a:noFill/>
        </p:spPr>
        <p:txBody>
          <a:bodyPr wrap="square" rtlCol="0">
            <a:spAutoFit/>
          </a:bodyPr>
          <a:lstStyle/>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75000"/>
                  </a:schemeClr>
                </a:solidFill>
              </a:rPr>
              <a:t>None heard</a:t>
            </a:r>
          </a:p>
          <a:p>
            <a:endParaRPr lang="en-US" altLang="en-US" sz="2000" b="1" dirty="0">
              <a:solidFill>
                <a:schemeClr val="bg1">
                  <a:lumMod val="75000"/>
                </a:schemeClr>
              </a:solidFill>
            </a:endParaRPr>
          </a:p>
          <a:p>
            <a:r>
              <a:rPr lang="en-US" altLang="en-US" sz="2000" b="1" dirty="0">
                <a:solidFill>
                  <a:schemeClr val="bg1">
                    <a:lumMod val="75000"/>
                  </a:schemeClr>
                </a:solidFill>
              </a:rPr>
              <a:t>Results:  </a:t>
            </a:r>
            <a:r>
              <a:rPr lang="en-US" altLang="en-US" sz="20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58971"/>
            <a:ext cx="10475384" cy="5213229"/>
          </a:xfrm>
        </p:spPr>
        <p:txBody>
          <a:bodyPr/>
          <a:lstStyle/>
          <a:p>
            <a:pPr>
              <a:buFont typeface="Arial" panose="020B0604020202020204" pitchFamily="34" charset="0"/>
              <a:buChar char="•"/>
            </a:pPr>
            <a:r>
              <a:rPr lang="en-US" sz="1600" dirty="0">
                <a:solidFill>
                  <a:schemeClr val="tx1"/>
                </a:solidFill>
              </a:rPr>
              <a:t> </a:t>
            </a:r>
          </a:p>
          <a:p>
            <a:pPr>
              <a:buFont typeface="Arial" panose="020B0604020202020204" pitchFamily="34" charset="0"/>
              <a:buChar char="•"/>
            </a:pPr>
            <a:r>
              <a:rPr lang="en-US" sz="1600" dirty="0">
                <a:solidFill>
                  <a:schemeClr val="tx1"/>
                </a:solidFill>
              </a:rPr>
              <a:t> </a:t>
            </a:r>
          </a:p>
          <a:p>
            <a:pPr>
              <a:buFont typeface="Arial" panose="020B0604020202020204" pitchFamily="34" charset="0"/>
              <a:buChar char="•"/>
            </a:pPr>
            <a:r>
              <a:rPr lang="en-US" sz="1600" dirty="0">
                <a:solidFill>
                  <a:schemeClr val="tx1"/>
                </a:solidFill>
              </a:rPr>
              <a:t> </a:t>
            </a:r>
            <a:endParaRPr lang="en-US" sz="12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762000"/>
            <a:ext cx="10475384"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solidFill>
                  <a:schemeClr val="tx1"/>
                </a:solidFill>
              </a:rPr>
              <a:t> </a:t>
            </a:r>
          </a:p>
          <a:p>
            <a:pPr>
              <a:buFont typeface="Arial" panose="020B0604020202020204" pitchFamily="34" charset="0"/>
              <a:buChar char="•"/>
            </a:pPr>
            <a:r>
              <a:rPr lang="en-US" sz="1600" dirty="0">
                <a:solidFill>
                  <a:schemeClr val="tx1"/>
                </a:solidFill>
              </a:rPr>
              <a:t> </a:t>
            </a:r>
          </a:p>
          <a:p>
            <a:pPr>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628772"/>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295401"/>
            <a:ext cx="10475384" cy="5129191"/>
          </a:xfrm>
        </p:spPr>
        <p:txBody>
          <a:bodyPr/>
          <a:lstStyle/>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Anything to share today?  </a:t>
            </a: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u="sng" dirty="0">
                <a:solidFill>
                  <a:srgbClr val="0000FF"/>
                </a:solidFill>
              </a:rPr>
              <a:t>  </a:t>
            </a:r>
          </a:p>
          <a:p>
            <a:pPr marL="0" indent="0">
              <a:spcBef>
                <a:spcPts val="0"/>
              </a:spcBef>
              <a:spcAft>
                <a:spcPts val="0"/>
              </a:spcAft>
            </a:pPr>
            <a:endParaRPr lang="en-US" sz="1800" b="0" u="sng" dirty="0">
              <a:solidFill>
                <a:srgbClr val="0000FF"/>
              </a:solidFill>
            </a:endParaRPr>
          </a:p>
          <a:p>
            <a:pPr marL="0">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69223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475384" cy="5093987"/>
          </a:xfrm>
        </p:spPr>
        <p:txBody>
          <a:bodyPr/>
          <a:lstStyle/>
          <a:p>
            <a:pPr marL="285750" indent="-285750">
              <a:spcBef>
                <a:spcPts val="0"/>
              </a:spcBef>
              <a:buFont typeface="Arial" panose="020B0604020202020204" pitchFamily="34" charset="0"/>
              <a:buChar char="•"/>
            </a:pPr>
            <a:r>
              <a:rPr lang="en-US" sz="16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948482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914400" y="1096023"/>
            <a:ext cx="10475384" cy="4999977"/>
          </a:xfrm>
        </p:spPr>
        <p:txBody>
          <a:bodyPr/>
          <a:lstStyle/>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Frequency Bands </a:t>
            </a:r>
          </a:p>
        </p:txBody>
      </p:sp>
      <p:sp>
        <p:nvSpPr>
          <p:cNvPr id="3" name="Content Placeholder 2"/>
          <p:cNvSpPr>
            <a:spLocks noGrp="1"/>
          </p:cNvSpPr>
          <p:nvPr>
            <p:ph idx="1"/>
          </p:nvPr>
        </p:nvSpPr>
        <p:spPr>
          <a:xfrm>
            <a:off x="914400" y="942975"/>
            <a:ext cx="10475384" cy="4924426"/>
          </a:xfrm>
        </p:spPr>
        <p:txBody>
          <a:bodyPr/>
          <a:lstStyle/>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solidFill>
                  <a:srgbClr val="333333"/>
                </a:solidFill>
                <a:ea typeface="Times New Roman" panose="02020603050405020304" pitchFamily="18" charset="0"/>
              </a:rPr>
              <a:t>FCC FNPRM 5.9 GHz (ITS) FNPRM </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3077C15F-F0AD-4C88-90D4-FA03A849F6F4}"/>
              </a:ext>
            </a:extLst>
          </p:cNvPr>
          <p:cNvSpPr>
            <a:spLocks noGrp="1"/>
          </p:cNvSpPr>
          <p:nvPr>
            <p:ph idx="1"/>
          </p:nvPr>
        </p:nvSpPr>
        <p:spPr>
          <a:xfrm>
            <a:off x="914400" y="977461"/>
            <a:ext cx="11125200" cy="5512522"/>
          </a:xfrm>
        </p:spPr>
        <p:txBody>
          <a:bodyPr/>
          <a:lstStyle/>
          <a:p>
            <a:pPr marL="114300" lvl="1" indent="0">
              <a:spcBef>
                <a:spcPts val="0"/>
              </a:spcBef>
              <a:spcAft>
                <a:spcPts val="0"/>
              </a:spcAft>
            </a:pPr>
            <a:endParaRPr lang="en-US" sz="1800" b="1" dirty="0">
              <a:solidFill>
                <a:srgbClr val="191919"/>
              </a:solidFill>
              <a:latin typeface="Calibri" panose="020F0502020204030204" pitchFamily="34" charset="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 </a:t>
            </a:r>
            <a:endParaRPr lang="en-US" sz="1800" b="0" i="0" dirty="0">
              <a:solidFill>
                <a:schemeClr val="tx1"/>
              </a:solidFill>
              <a:effectLst/>
            </a:endParaRPr>
          </a:p>
          <a:p>
            <a:pPr marL="400050" lvl="1">
              <a:spcBef>
                <a:spcPts val="0"/>
              </a:spcBef>
              <a:spcAft>
                <a:spcPts val="0"/>
              </a:spcAft>
              <a:buFont typeface="Arial" panose="020B0604020202020204" pitchFamily="34" charset="0"/>
              <a:buChar char="•"/>
            </a:pPr>
            <a:endParaRPr lang="en-US" sz="1600" b="0" i="0" dirty="0">
              <a:solidFill>
                <a:srgbClr val="00B0F0"/>
              </a:solidFill>
              <a:effectLst/>
            </a:endParaRPr>
          </a:p>
        </p:txBody>
      </p:sp>
    </p:spTree>
    <p:extLst>
      <p:ext uri="{BB962C8B-B14F-4D97-AF65-F5344CB8AC3E}">
        <p14:creationId xmlns:p14="http://schemas.microsoft.com/office/powerpoint/2010/main" val="1888565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130078"/>
          </a:xfrm>
        </p:spPr>
        <p:txBody>
          <a:bodyPr/>
          <a:lstStyle/>
          <a:p>
            <a:pPr marL="285750" indent="-28575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971985"/>
            <a:ext cx="8153400" cy="5512522"/>
          </a:xfrm>
        </p:spPr>
        <p:txBody>
          <a:bodyPr/>
          <a:lstStyle/>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802.18 activity since March Plenary</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Approvals: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ETSI and CEPT most weeks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viewpoints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6 GHz MSGs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Stds Frequency Band table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IEEE 802 3 contributions to ITU-R WP 5A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Costa Rica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Peru and 6GHz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UK Ofcom SRD 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Australia exploring RLAN in 5 and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consultations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PAG update</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ITU-R WP 5D – 6-8 GHz IMT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13-20May21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222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13-20May21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highlight>
                  <a:srgbClr val="808000"/>
                </a:highlight>
              </a:rPr>
              <a:t>27may21</a:t>
            </a:r>
            <a:r>
              <a:rPr lang="en-US" sz="1800" dirty="0"/>
              <a:t>–</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dirty="0"/>
              <a:t>The next IEEE 802.18 (wireless) interim proposed for Sept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2220912" y="2971801"/>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023608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10431"/>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401" y="1021223"/>
            <a:ext cx="104436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3:00 PM  |  (UTC-04:00) Eastern Time (US &amp; Canada)  |  1 </a:t>
            </a:r>
            <a:r>
              <a:rPr lang="en-US" sz="12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Calibri" panose="020F0502020204030204" pitchFamily="34"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_28__ voters with __34____attendees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13-20May21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13-20May21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13-20May21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13-20May21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02216" y="765179"/>
            <a:ext cx="5791200"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 </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b="0" kern="0" dirty="0">
                <a:solidFill>
                  <a:schemeClr val="tx1"/>
                </a:solidFill>
              </a:rPr>
              <a:t>FCC NPRM Wireless mics</a:t>
            </a:r>
            <a:endParaRPr lang="en-US" altLang="en-US" sz="1600" dirty="0">
              <a:solidFill>
                <a:schemeClr val="tx1"/>
              </a:solidFill>
            </a:endParaRP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FCC FNPRM 5.9 GHz (ITS)</a:t>
            </a:r>
            <a:endParaRPr lang="en-US" sz="1600" dirty="0"/>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 – any action/text  on 5.9 GHz FNPRM</a:t>
            </a:r>
          </a:p>
          <a:p>
            <a:pPr lvl="1">
              <a:spcBef>
                <a:spcPts val="0"/>
              </a:spcBef>
              <a:buFont typeface="Arial" panose="020B0604020202020204" pitchFamily="34" charset="0"/>
              <a:buChar char="•"/>
            </a:pPr>
            <a:r>
              <a:rPr lang="en-US" altLang="en-US" sz="1400" dirty="0">
                <a:solidFill>
                  <a:schemeClr val="tx1"/>
                </a:solidFill>
              </a:rPr>
              <a:t>All – any action/text on Wireless mic NPRM</a:t>
            </a:r>
          </a:p>
          <a:p>
            <a:pPr lvl="1">
              <a:spcBef>
                <a:spcPts val="0"/>
              </a:spcBef>
              <a:buFont typeface="Arial" panose="020B0604020202020204" pitchFamily="34" charset="0"/>
              <a:buChar char="•"/>
            </a:pPr>
            <a:r>
              <a:rPr lang="en-US" altLang="en-US" sz="1200" dirty="0">
                <a:solidFill>
                  <a:schemeClr val="tx1"/>
                </a:solidFill>
              </a:rPr>
              <a:t>All-ongoing input external influence (restructuring ad hoc)</a:t>
            </a:r>
          </a:p>
          <a:p>
            <a:pPr lvl="1">
              <a:spcBef>
                <a:spcPts val="0"/>
              </a:spcBef>
              <a:buFont typeface="Arial" panose="020B0604020202020204" pitchFamily="34" charset="0"/>
              <a:buChar char="•"/>
            </a:pPr>
            <a:r>
              <a:rPr lang="en-US" altLang="en-US" sz="12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58000" y="701484"/>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Wireless mics, </a:t>
            </a:r>
          </a:p>
          <a:p>
            <a:pPr lvl="1">
              <a:spcBef>
                <a:spcPts val="0"/>
              </a:spcBef>
              <a:buFont typeface="Arial" panose="020B0604020202020204" pitchFamily="34" charset="0"/>
              <a:buChar char="•"/>
            </a:pPr>
            <a:r>
              <a:rPr lang="en-US" altLang="en-US" sz="1400" b="0" kern="0" dirty="0">
                <a:solidFill>
                  <a:schemeClr val="tx1"/>
                </a:solidFill>
              </a:rPr>
              <a:t>Includes 900 and 6/7 GHz.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sz="1400" b="0" dirty="0">
                <a:solidFill>
                  <a:srgbClr val="333333"/>
                </a:solidFill>
                <a:ea typeface="Times New Roman" panose="02020603050405020304" pitchFamily="18" charset="0"/>
              </a:rPr>
              <a:t>FCC: FNPRM 5.9 GHz (ITS)</a:t>
            </a:r>
            <a:endParaRPr lang="en-US" sz="1400" b="0" dirty="0"/>
          </a:p>
          <a:p>
            <a:pPr lvl="1">
              <a:spcBef>
                <a:spcPts val="0"/>
              </a:spcBef>
              <a:buFont typeface="Arial" panose="020B0604020202020204" pitchFamily="34" charset="0"/>
              <a:buChar char="•"/>
            </a:pPr>
            <a:r>
              <a:rPr lang="en-US" altLang="en-US" sz="1400" b="0" kern="0" dirty="0">
                <a:solidFill>
                  <a:schemeClr val="tx1"/>
                </a:solidFill>
              </a:rPr>
              <a:t>R&amp;O effective 02jul21, FNPRM comments 02jun21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https://mentor.ieee.org/802.18/dcn/21/18-21-0026-00-0000-minutes-electronic-plenary-11-17mar21-rr-tag-dia.docx</a:t>
            </a:r>
            <a:r>
              <a:rPr lang="en-GB" sz="1800" b="0" dirty="0">
                <a:solidFill>
                  <a:schemeClr val="bg1">
                    <a:lumMod val="75000"/>
                  </a:schemeClr>
                </a:solidFill>
                <a:ea typeface="SimSun" panose="02010600030101010101" pitchFamily="2" charset="-122"/>
              </a:rPr>
              <a:t>   </a:t>
            </a:r>
            <a:r>
              <a:rPr lang="en-US" sz="1800" b="0" dirty="0"/>
              <a:t>23-Mar-2021 12:50:39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20399" cy="5667376"/>
          </a:xfrm>
        </p:spPr>
        <p:txBody>
          <a:bodyPr/>
          <a:lstStyle/>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a:buFont typeface="Arial" panose="020B0604020202020204" pitchFamily="34" charset="0"/>
              <a:buChar char="•"/>
            </a:pPr>
            <a:r>
              <a:rPr lang="en-US" altLang="en-US" sz="1800" b="0" dirty="0">
                <a:solidFill>
                  <a:schemeClr val="tx1"/>
                </a:solidFill>
              </a:rPr>
              <a:t>For Sept</a:t>
            </a:r>
            <a:r>
              <a:rPr lang="en-US" altLang="en-US" sz="1800" dirty="0">
                <a:solidFill>
                  <a:schemeClr val="tx1"/>
                </a:solidFill>
              </a:rPr>
              <a:t> 2021,</a:t>
            </a:r>
            <a:r>
              <a:rPr lang="en-US" altLang="en-US" sz="1800" b="0" dirty="0">
                <a:solidFill>
                  <a:schemeClr val="tx1"/>
                </a:solidFill>
              </a:rPr>
              <a:t> it will be an electronic Wireless Interim, with a registration fee. </a:t>
            </a: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13-20May21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58492</TotalTime>
  <Words>9834</Words>
  <Application>Microsoft Office PowerPoint</Application>
  <PresentationFormat>Widescreen</PresentationFormat>
  <Paragraphs>1169</Paragraphs>
  <Slides>46</Slides>
  <Notes>34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61" baseType="lpstr">
      <vt:lpstr>Arial</vt:lpstr>
      <vt:lpstr>Calibri</vt:lpstr>
      <vt:lpstr>Century Gothic</vt:lpstr>
      <vt:lpstr>Consolas</vt:lpstr>
      <vt:lpstr>Helvetica</vt:lpstr>
      <vt:lpstr>Helvetica Neue</vt:lpstr>
      <vt:lpstr>Loew Next Arabic Medium</vt:lpstr>
      <vt:lpstr>Mina</vt:lpstr>
      <vt:lpstr>Monotype Sorts</vt:lpstr>
      <vt:lpstr>Segoe UI</vt:lpstr>
      <vt:lpstr>Times New Roman</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 &amp; FCC</vt:lpstr>
      <vt:lpstr>IEEE 802 Stds Table of Frequency Bands </vt:lpstr>
      <vt:lpstr>FCC NPRM for Wireless Mics</vt:lpstr>
      <vt:lpstr>FCC FNPRM 5.9 GHz (ITS) FNPRM </vt:lpstr>
      <vt:lpstr>General Discussion Items </vt:lpstr>
      <vt:lpstr>Actions / AOB / Recess</vt:lpstr>
      <vt:lpstr>2nd – call - Thursday (20May21) Agenda</vt:lpstr>
      <vt:lpstr>EU items to share -1</vt:lpstr>
      <vt:lpstr>EU items to share -2</vt:lpstr>
      <vt:lpstr>Other regions (outside EU-Stds and USA), items to share</vt:lpstr>
      <vt:lpstr>ITU-R items to share  -</vt:lpstr>
      <vt:lpstr>MSG 6 GHz &amp; FCC</vt:lpstr>
      <vt:lpstr>Table of IEEE 802 Frequency Bands </vt:lpstr>
      <vt:lpstr>FCC FNPRM 5.9 GHz (ITS) FNPRM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Teleconferences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3689</cp:revision>
  <cp:lastPrinted>1601-01-01T00:00:00Z</cp:lastPrinted>
  <dcterms:created xsi:type="dcterms:W3CDTF">2016-03-03T14:54:45Z</dcterms:created>
  <dcterms:modified xsi:type="dcterms:W3CDTF">2021-05-13T14:22:27Z</dcterms:modified>
</cp:coreProperties>
</file>