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4">
  <p:sldMasterIdLst>
    <p:sldMasterId id="2147483648" r:id="rId1"/>
  </p:sldMasterIdLst>
  <p:notesMasterIdLst>
    <p:notesMasterId r:id="rId27"/>
  </p:notesMasterIdLst>
  <p:handoutMasterIdLst>
    <p:handoutMasterId r:id="rId28"/>
  </p:handoutMasterIdLst>
  <p:sldIdLst>
    <p:sldId id="256" r:id="rId2"/>
    <p:sldId id="341" r:id="rId3"/>
    <p:sldId id="329" r:id="rId4"/>
    <p:sldId id="604" r:id="rId5"/>
    <p:sldId id="624" r:id="rId6"/>
    <p:sldId id="605" r:id="rId7"/>
    <p:sldId id="516" r:id="rId8"/>
    <p:sldId id="744" r:id="rId9"/>
    <p:sldId id="750" r:id="rId10"/>
    <p:sldId id="650" r:id="rId11"/>
    <p:sldId id="747" r:id="rId12"/>
    <p:sldId id="498" r:id="rId13"/>
    <p:sldId id="746" r:id="rId14"/>
    <p:sldId id="402" r:id="rId15"/>
    <p:sldId id="403" r:id="rId16"/>
    <p:sldId id="743" r:id="rId17"/>
    <p:sldId id="770" r:id="rId18"/>
    <p:sldId id="777" r:id="rId19"/>
    <p:sldId id="768" r:id="rId20"/>
    <p:sldId id="763" r:id="rId21"/>
    <p:sldId id="742" r:id="rId22"/>
    <p:sldId id="752" r:id="rId23"/>
    <p:sldId id="737" r:id="rId24"/>
    <p:sldId id="739" r:id="rId25"/>
    <p:sldId id="740" r:id="rId26"/>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5F4FF"/>
    <a:srgbClr val="FF9999"/>
    <a:srgbClr val="FF7C80"/>
    <a:srgbClr val="990033"/>
    <a:srgbClr val="993300"/>
    <a:srgbClr val="CC6600"/>
    <a:srgbClr val="85D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371" autoAdjust="0"/>
    <p:restoredTop sz="96206" autoAdjust="0"/>
  </p:normalViewPr>
  <p:slideViewPr>
    <p:cSldViewPr>
      <p:cViewPr varScale="1">
        <p:scale>
          <a:sx n="84" d="100"/>
          <a:sy n="84" d="100"/>
        </p:scale>
        <p:origin x="108" y="780"/>
      </p:cViewPr>
      <p:guideLst>
        <p:guide orient="horz" pos="2160"/>
        <p:guide pos="2880"/>
      </p:guideLst>
    </p:cSldViewPr>
  </p:slideViewPr>
  <p:outlineViewPr>
    <p:cViewPr varScale="1">
      <p:scale>
        <a:sx n="170" d="200"/>
        <a:sy n="170" d="200"/>
      </p:scale>
      <p:origin x="0" y="-165486"/>
    </p:cViewPr>
  </p:outlineViewPr>
  <p:notesTextViewPr>
    <p:cViewPr>
      <p:scale>
        <a:sx n="3" d="2"/>
        <a:sy n="3" d="2"/>
      </p:scale>
      <p:origin x="0" y="0"/>
    </p:cViewPr>
  </p:notesTextViewPr>
  <p:sorterViewPr>
    <p:cViewPr>
      <p:scale>
        <a:sx n="150" d="100"/>
        <a:sy n="150" d="100"/>
      </p:scale>
      <p:origin x="0" y="0"/>
    </p:cViewPr>
  </p:sorterViewPr>
  <p:notesViewPr>
    <p:cSldViewPr>
      <p:cViewPr varScale="1">
        <p:scale>
          <a:sx n="96" d="100"/>
          <a:sy n="96" d="100"/>
        </p:scale>
        <p:origin x="23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27-Apr-21</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b="0" i="0" dirty="0">
                <a:solidFill>
                  <a:srgbClr val="000000"/>
                </a:solidFill>
                <a:effectLst/>
                <a:latin typeface="Century Gothic" panose="020B0502020202020204" pitchFamily="34" charset="0"/>
              </a:rPr>
              <a:t>National Public Safety Telecommunications Council, </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b="0" i="0" dirty="0">
                <a:solidFill>
                  <a:srgbClr val="000000"/>
                </a:solidFill>
                <a:effectLst/>
                <a:latin typeface="Century Gothic" panose="020B0502020202020204" pitchFamily="34" charset="0"/>
              </a:rPr>
              <a:t>Utilities Technology Council</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b="0" i="0" dirty="0">
                <a:solidFill>
                  <a:srgbClr val="000000"/>
                </a:solidFill>
                <a:effectLst/>
                <a:latin typeface="Century Gothic" panose="020B0502020202020204" pitchFamily="34" charset="0"/>
              </a:rPr>
              <a:t>Wi-Fi Alliance.</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b="0" i="0" dirty="0">
                <a:solidFill>
                  <a:srgbClr val="000000"/>
                </a:solidFill>
                <a:effectLst/>
                <a:latin typeface="Century Gothic" panose="020B0502020202020204" pitchFamily="34" charset="0"/>
              </a:rPr>
              <a:t>Wireless Internet Service Providers Association</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19</a:t>
            </a:fld>
            <a:endParaRPr lang="en-US" dirty="0"/>
          </a:p>
        </p:txBody>
      </p:sp>
    </p:spTree>
    <p:extLst>
      <p:ext uri="{BB962C8B-B14F-4D97-AF65-F5344CB8AC3E}">
        <p14:creationId xmlns:p14="http://schemas.microsoft.com/office/powerpoint/2010/main" val="145182953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20</a:t>
            </a:fld>
            <a:endParaRPr lang="en-US" dirty="0"/>
          </a:p>
        </p:txBody>
      </p:sp>
    </p:spTree>
    <p:extLst>
      <p:ext uri="{BB962C8B-B14F-4D97-AF65-F5344CB8AC3E}">
        <p14:creationId xmlns:p14="http://schemas.microsoft.com/office/powerpoint/2010/main" val="148797045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21</a:t>
            </a:fld>
            <a:endParaRPr lang="en-US" dirty="0"/>
          </a:p>
        </p:txBody>
      </p:sp>
    </p:spTree>
    <p:extLst>
      <p:ext uri="{BB962C8B-B14F-4D97-AF65-F5344CB8AC3E}">
        <p14:creationId xmlns:p14="http://schemas.microsoft.com/office/powerpoint/2010/main" val="98464404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22</a:t>
            </a:fld>
            <a:endParaRPr lang="en-US" dirty="0"/>
          </a:p>
        </p:txBody>
      </p:sp>
    </p:spTree>
    <p:extLst>
      <p:ext uri="{BB962C8B-B14F-4D97-AF65-F5344CB8AC3E}">
        <p14:creationId xmlns:p14="http://schemas.microsoft.com/office/powerpoint/2010/main" val="37296922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23</a:t>
            </a:fld>
            <a:endParaRPr lang="en-US" dirty="0"/>
          </a:p>
        </p:txBody>
      </p:sp>
    </p:spTree>
    <p:extLst>
      <p:ext uri="{BB962C8B-B14F-4D97-AF65-F5344CB8AC3E}">
        <p14:creationId xmlns:p14="http://schemas.microsoft.com/office/powerpoint/2010/main" val="29736082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24</a:t>
            </a:fld>
            <a:endParaRPr lang="en-US" dirty="0"/>
          </a:p>
        </p:txBody>
      </p:sp>
    </p:spTree>
    <p:extLst>
      <p:ext uri="{BB962C8B-B14F-4D97-AF65-F5344CB8AC3E}">
        <p14:creationId xmlns:p14="http://schemas.microsoft.com/office/powerpoint/2010/main" val="186709885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25</a:t>
            </a:fld>
            <a:endParaRPr lang="en-US" dirty="0"/>
          </a:p>
        </p:txBody>
      </p:sp>
    </p:spTree>
    <p:extLst>
      <p:ext uri="{BB962C8B-B14F-4D97-AF65-F5344CB8AC3E}">
        <p14:creationId xmlns:p14="http://schemas.microsoft.com/office/powerpoint/2010/main" val="2358693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1108075" y="698500"/>
            <a:ext cx="4643438"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27610432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42909287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301437684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256940175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21188481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307984799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18</a:t>
            </a:fld>
            <a:endParaRPr lang="en-US" dirty="0"/>
          </a:p>
        </p:txBody>
      </p:sp>
    </p:spTree>
    <p:extLst>
      <p:ext uri="{BB962C8B-B14F-4D97-AF65-F5344CB8AC3E}">
        <p14:creationId xmlns:p14="http://schemas.microsoft.com/office/powerpoint/2010/main" val="3641883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4267200" y="6475413"/>
            <a:ext cx="606425"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2" name="Rectangle 3"/>
          <p:cNvSpPr>
            <a:spLocks noGrp="1" noChangeArrowheads="1"/>
          </p:cNvSpPr>
          <p:nvPr>
            <p:ph type="dt" idx="15"/>
          </p:nvPr>
        </p:nvSpPr>
        <p:spPr bwMode="auto">
          <a:xfrm>
            <a:off x="685800" y="304800"/>
            <a:ext cx="2286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27apr21</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684213" y="382970"/>
            <a:ext cx="2211387" cy="273050"/>
          </a:xfrm>
        </p:spPr>
        <p:txBody>
          <a:bodyPr/>
          <a:lstStyle>
            <a:lvl1pPr>
              <a:defRPr/>
            </a:lvl1pPr>
          </a:lstStyle>
          <a:p>
            <a:r>
              <a:rPr lang="en-US"/>
              <a:t>27apr21</a:t>
            </a:r>
            <a:endParaRPr lang="en-GB" dirty="0"/>
          </a:p>
        </p:txBody>
      </p:sp>
      <p:sp>
        <p:nvSpPr>
          <p:cNvPr id="3" name="Footer Placeholder 2"/>
          <p:cNvSpPr>
            <a:spLocks noGrp="1"/>
          </p:cNvSpPr>
          <p:nvPr>
            <p:ph type="ftr" idx="11"/>
          </p:nvPr>
        </p:nvSpPr>
        <p:spPr/>
        <p:txBody>
          <a:bodyPr/>
          <a:lstStyle>
            <a:lvl1pPr>
              <a:defRPr/>
            </a:lvl1pPr>
          </a:lstStyle>
          <a:p>
            <a:r>
              <a:rPr lang="en-US" dirty="0"/>
              <a:t>Jay Holcomb (Itron)</a:t>
            </a:r>
            <a:endParaRPr lang="en-GB" dirty="0"/>
          </a:p>
        </p:txBody>
      </p:sp>
      <p:sp>
        <p:nvSpPr>
          <p:cNvPr id="4" name="Slide Number Placeholder 3"/>
          <p:cNvSpPr>
            <a:spLocks noGrp="1"/>
          </p:cNvSpPr>
          <p:nvPr>
            <p:ph type="sldNum" idx="12"/>
          </p:nvPr>
        </p:nvSpPr>
        <p:spPr>
          <a:xfrm>
            <a:off x="4191000" y="6475413"/>
            <a:ext cx="682625"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684213" y="382970"/>
            <a:ext cx="221138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27apr21</a:t>
            </a:r>
            <a:endParaRPr lang="en-GB" dirty="0"/>
          </a:p>
        </p:txBody>
      </p:sp>
      <p:sp>
        <p:nvSpPr>
          <p:cNvPr id="1028" name="Rectangle 4"/>
          <p:cNvSpPr>
            <a:spLocks noGrp="1" noChangeArrowheads="1"/>
          </p:cNvSpPr>
          <p:nvPr>
            <p:ph type="ftr"/>
          </p:nvPr>
        </p:nvSpPr>
        <p:spPr bwMode="auto">
          <a:xfrm>
            <a:off x="5334000"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029" name="Rectangle 5"/>
          <p:cNvSpPr>
            <a:spLocks noGrp="1" noChangeArrowheads="1"/>
          </p:cNvSpPr>
          <p:nvPr>
            <p:ph type="sldNum"/>
          </p:nvPr>
        </p:nvSpPr>
        <p:spPr bwMode="auto">
          <a:xfrm>
            <a:off x="4191000" y="6475413"/>
            <a:ext cx="682625"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728690" y="597222"/>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802.18-21/0049r01</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calendar.google.com/calendar/embed?src=c2gedttabtbj4bps23j4847004%40group.calendar.google.com&amp;ctz=America%2FNew_York" TargetMode="External"/><Relationship Id="rId2" Type="http://schemas.openxmlformats.org/officeDocument/2006/relationships/hyperlink" Target="http://ieee802.org/802tele_calendar.html" TargetMode="Externa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ieeesa.webex.com/ieeesa/j.php?MTID=mac8a92e41db417f3b4a55e5686090488" TargetMode="External"/><Relationship Id="rId7" Type="http://schemas.openxmlformats.org/officeDocument/2006/relationships/hyperlink" Target="https://urldefense.com/v3/__http:/help.webex.com__;!!F7jv3iA!jMWfp7yrDk_1zsVTNSmSP-W8awfUwSy3R6_W-gNQ8GFb7t5lcWS7jwj0aCYtK4W78g$"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s://urldefense.com/v3/__https:/ieeesa.webex.com/ieeesa/globalcallin.php?MTID=m1c77c259096d9d70a1c9ba651be7a6e3__;!!F7jv3iA!jMWfp7yrDk_1zsVTNSmSP-W8awfUwSy3R6_W-gNQ8GFb7t5lcWS7jwj0aCaTt0YGMA$" TargetMode="External"/><Relationship Id="rId5" Type="http://schemas.openxmlformats.org/officeDocument/2006/relationships/hyperlink" Target="tel:%2B1-213-306-3065,,*01*1799647312%23%23*01*" TargetMode="External"/><Relationship Id="rId4" Type="http://schemas.openxmlformats.org/officeDocument/2006/relationships/hyperlink" Target="tel:%2B1-646-992-2010,,*01*1799647312%23%23*01*" TargetMode="External"/></Relationships>
</file>

<file path=ppt/slides/_rels/slide17.xml.rels><?xml version="1.0" encoding="UTF-8" standalone="yes"?>
<Relationships xmlns="http://schemas.openxmlformats.org/package/2006/relationships"><Relationship Id="rId8" Type="http://schemas.openxmlformats.org/officeDocument/2006/relationships/hyperlink" Target="file:///C:\Users\jholcomb\OneDrive%20-%20Itron\Documents\2standards\+stuff_stds\%20sip:1738924292.ieeesa@lync.webex.com" TargetMode="External"/><Relationship Id="rId3" Type="http://schemas.openxmlformats.org/officeDocument/2006/relationships/hyperlink" Target="https://ieeesa.webex.com/ieeesa/j.php?MTID=m6704707797b7b5b06c6b1c3e87852ea7" TargetMode="External"/><Relationship Id="rId7" Type="http://schemas.openxmlformats.org/officeDocument/2006/relationships/hyperlink" Target="file:///C:\Users\jholcomb\OneDrive%20-%20Itron\Documents\2standards\+stuff_stds\%20sip:1738924292@ieeesa.webex.com"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hyperlink" Target="https://urldefense.com/v3/__https:/ieeesa.webex.com/ieeesa/globalcallin.php?MTID=m14d244ffb03debb92f779bb9ba3bad29__;!!F7jv3iA!g-ld8pUJbcg6A36lumKdHjk_3RK4Y8cDoPSm4WH0rq2rMF-TmvidGlOtpOaQOkmkGw$" TargetMode="External"/><Relationship Id="rId5" Type="http://schemas.openxmlformats.org/officeDocument/2006/relationships/hyperlink" Target="tel:%2B1-213-306-3065,,*01*1738924292%23%23*01*" TargetMode="External"/><Relationship Id="rId4" Type="http://schemas.openxmlformats.org/officeDocument/2006/relationships/hyperlink" Target="tel:%2B1-646-992-2010,,*01*1738924292%23%23*01*" TargetMode="External"/><Relationship Id="rId9" Type="http://schemas.openxmlformats.org/officeDocument/2006/relationships/hyperlink" Target="https://urldefense.com/v3/__https:/help.webex.com__;!!F7jv3iA!g-ld8pUJbcg6A36lumKdHjk_3RK4Y8cDoPSm4WH0rq2rMF-TmvidGlOtpOa2GE05Ng$" TargetMode="External"/></Relationships>
</file>

<file path=ppt/slides/_rels/slide18.xml.rels><?xml version="1.0" encoding="UTF-8" standalone="yes"?>
<Relationships xmlns="http://schemas.openxmlformats.org/package/2006/relationships"><Relationship Id="rId8" Type="http://schemas.openxmlformats.org/officeDocument/2006/relationships/hyperlink" Target="file:///C:\Users\jholcomb\OneDrive%20-%20Itron\Documents\2standards\+stuff_stds\%20sip:1292314140.ieeesa@lync.webex.com" TargetMode="External"/><Relationship Id="rId3" Type="http://schemas.openxmlformats.org/officeDocument/2006/relationships/hyperlink" Target="https://ieeesa.webex.com/ieeesa/j.php?MTID=m755ab94a63535e46bf04429654757914" TargetMode="External"/><Relationship Id="rId7" Type="http://schemas.openxmlformats.org/officeDocument/2006/relationships/hyperlink" Target="file:///C:\Users\jholcomb\OneDrive%20-%20Itron\Documents\2standards\+stuff_stds\%20sip:1292314140@ieeesa.webex.com"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hyperlink" Target="https://urldefense.com/v3/__https:/ieeesa.webex.com/ieeesa/globalcallin.php?MTID=m3d28595b0e49e809e299f132f481bf8f__;!!F7jv3iA!n6P6_hputRq0MzCvXMLH53IyiAf16OKrEl3FEqSBAi-x9I80kvMycRYbGHzzmDRrVw$" TargetMode="External"/><Relationship Id="rId5" Type="http://schemas.openxmlformats.org/officeDocument/2006/relationships/hyperlink" Target="tel:%2B1-213-306-3065,,*01*1292314140%23%23*01*" TargetMode="External"/><Relationship Id="rId4" Type="http://schemas.openxmlformats.org/officeDocument/2006/relationships/hyperlink" Target="tel:%2B1-646-992-2010,,*01*1292314140%23%23*01*" TargetMode="External"/><Relationship Id="rId9" Type="http://schemas.openxmlformats.org/officeDocument/2006/relationships/hyperlink" Target="https://urldefense.com/v3/__https:/help.webex.com__;!!F7jv3iA!n6P6_hputRq0MzCvXMLH53IyiAf16OKrEl3FEqSBAi-x9I80kvMycRYbGHwWmifpAw$" TargetMode="Externa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2.wmf"/><Relationship Id="rId3" Type="http://schemas.openxmlformats.org/officeDocument/2006/relationships/hyperlink" Target="http://standards.ieee.org/resources/antitrust-guidelines.pdf" TargetMode="External"/><Relationship Id="rId7" Type="http://schemas.openxmlformats.org/officeDocument/2006/relationships/oleObject" Target="../embeddings/oleObject2.bin"/><Relationship Id="rId2" Type="http://schemas.openxmlformats.org/officeDocument/2006/relationships/hyperlink" Target="http://standards.ieee.org/faqs/affiliationFAQ.html" TargetMode="External"/><Relationship Id="rId1" Type="http://schemas.openxmlformats.org/officeDocument/2006/relationships/slideLayout" Target="../slideLayouts/slideLayout1.xml"/><Relationship Id="rId6" Type="http://schemas.openxmlformats.org/officeDocument/2006/relationships/hyperlink" Target="https://urldefense.proofpoint.com/v2/url?u=http-3A__standards.ieee.org_develop_policies_opman_sb-5Fom.pdf&amp;d=DwMFaQ&amp;c=pqcuzKEN_84c78MOSc5_fw&amp;r=z8R-nWJ8GIxwjOjNKhEFByb-tZ6XE3GZXWSggNdVo-w&amp;m=Gx81wOfxIxttOsPBw3hB1Azff-q1D1vfMBlFeAxZuAU&amp;s=VsUkm5wVUrVow--zSWP-9lZ29OAf1BWZsf3sNnTBox4&amp;e=" TargetMode="External"/><Relationship Id="rId5" Type="http://schemas.openxmlformats.org/officeDocument/2006/relationships/hyperlink" Target="https://standards.ieee.org/faqs/copyrights/index.html#1" TargetMode="External"/><Relationship Id="rId10" Type="http://schemas.openxmlformats.org/officeDocument/2006/relationships/image" Target="../media/image3.wmf"/><Relationship Id="rId4" Type="http://schemas.openxmlformats.org/officeDocument/2006/relationships/hyperlink" Target="http://www.ieee802.org/devdocs.shtml" TargetMode="External"/><Relationship Id="rId9" Type="http://schemas.openxmlformats.org/officeDocument/2006/relationships/oleObject" Target="../embeddings/oleObject3.bin"/></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8/dcn/21/18-21-0005-00-0000-freq-table-802-15-work.xlsx"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8/dcn/21/18-21-0005-00-0000-freq-table-802-15-work.xlsx"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ec/dcn/20/ec-20-0245-00-00EC-frequency-tables-of-ieee-802-wireless-standards.pptx"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4" Type="http://schemas.openxmlformats.org/officeDocument/2006/relationships/hyperlink" Target="http://www.ieee.org/about/corporate/governance" TargetMode="External"/></Relationships>
</file>

<file path=ppt/slides/_rels/slide5.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hyperlink" Target="https://mentor.ieee.org/802.18/dcn/21/18-21-0031-00-0000-minutes-30mar21-adhoc-frequency-table.docx"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mentor.ieee.org/802.18/dcn/21/18-21-0020-01-0000-proposed-frequency-table-format.pptx"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hyperlink" Target="https://mentor.ieee.org/802.18/dcn/21/18-21-0036-02-0000-frequency-table-template.xlsx"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t>27apr21</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US" dirty="0"/>
              <a:t>Jay Holcomb (Itron)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 Stds Frequency Table </a:t>
            </a:r>
            <a:br>
              <a:rPr lang="en-US" dirty="0">
                <a:latin typeface="Times New Roman" charset="0"/>
              </a:rPr>
            </a:br>
            <a:r>
              <a:rPr lang="en-US" dirty="0">
                <a:latin typeface="Times New Roman" charset="0"/>
              </a:rPr>
              <a:t>Ad Hoc Agenda</a:t>
            </a:r>
            <a:endParaRPr lang="en-GB" dirty="0"/>
          </a:p>
        </p:txBody>
      </p:sp>
      <p:sp>
        <p:nvSpPr>
          <p:cNvPr id="3074" name="Rectangle 2"/>
          <p:cNvSpPr>
            <a:spLocks noGrp="1" noChangeArrowheads="1"/>
          </p:cNvSpPr>
          <p:nvPr>
            <p:ph type="body" idx="1"/>
          </p:nvPr>
        </p:nvSpPr>
        <p:spPr>
          <a:xfrm>
            <a:off x="628000" y="1905000"/>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a:t>
            </a:r>
            <a:r>
              <a:rPr lang="en-GB" sz="2000" b="0" dirty="0"/>
              <a:t>27 April 2021</a:t>
            </a:r>
          </a:p>
        </p:txBody>
      </p:sp>
      <p:graphicFrame>
        <p:nvGraphicFramePr>
          <p:cNvPr id="3075" name="Object 3"/>
          <p:cNvGraphicFramePr>
            <a:graphicFrameLocks noChangeAspect="1"/>
          </p:cNvGraphicFramePr>
          <p:nvPr>
            <p:extLst>
              <p:ext uri="{D42A27DB-BD31-4B8C-83A1-F6EECF244321}">
                <p14:modId xmlns:p14="http://schemas.microsoft.com/office/powerpoint/2010/main" val="1652720611"/>
              </p:ext>
            </p:extLst>
          </p:nvPr>
        </p:nvGraphicFramePr>
        <p:xfrm>
          <a:off x="682841" y="3757967"/>
          <a:ext cx="8894194" cy="2362200"/>
        </p:xfrm>
        <a:graphic>
          <a:graphicData uri="http://schemas.openxmlformats.org/presentationml/2006/ole">
            <mc:AlternateContent xmlns:mc="http://schemas.openxmlformats.org/markup-compatibility/2006">
              <mc:Choice xmlns:v="urn:schemas-microsoft-com:vml" Requires="v">
                <p:oleObj name="Document" r:id="rId3" imgW="10608966" imgH="2834738" progId="Word.Document.8">
                  <p:embed/>
                </p:oleObj>
              </mc:Choice>
              <mc:Fallback>
                <p:oleObj name="Document" r:id="rId3" imgW="10608966" imgH="2834738" progId="Word.Document.8">
                  <p:embed/>
                  <p:pic>
                    <p:nvPicPr>
                      <p:cNvPr id="0" name="Picture 3"/>
                      <p:cNvPicPr>
                        <a:picLocks noChangeAspect="1" noChangeArrowheads="1"/>
                      </p:cNvPicPr>
                      <p:nvPr/>
                    </p:nvPicPr>
                    <p:blipFill>
                      <a:blip r:embed="rId4"/>
                      <a:srcRect/>
                      <a:stretch>
                        <a:fillRect/>
                      </a:stretch>
                    </p:blipFill>
                    <p:spPr bwMode="auto">
                      <a:xfrm>
                        <a:off x="682841" y="3757967"/>
                        <a:ext cx="8894194" cy="2362200"/>
                      </a:xfrm>
                      <a:prstGeom prst="rect">
                        <a:avLst/>
                      </a:prstGeom>
                      <a:noFill/>
                    </p:spPr>
                  </p:pic>
                </p:oleObj>
              </mc:Fallback>
            </mc:AlternateContent>
          </a:graphicData>
        </a:graphic>
      </p:graphicFrame>
      <p:sp>
        <p:nvSpPr>
          <p:cNvPr id="3076" name="Rectangle 4"/>
          <p:cNvSpPr>
            <a:spLocks noChangeArrowheads="1"/>
          </p:cNvSpPr>
          <p:nvPr/>
        </p:nvSpPr>
        <p:spPr bwMode="auto">
          <a:xfrm>
            <a:off x="549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470774"/>
          </a:xfrm>
        </p:spPr>
        <p:txBody>
          <a:bodyPr/>
          <a:lstStyle/>
          <a:p>
            <a:r>
              <a:rPr lang="en-US" altLang="en-US" sz="2400" dirty="0"/>
              <a:t>Open Discussion</a:t>
            </a:r>
            <a:endParaRPr 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10</a:t>
            </a:fld>
            <a:endParaRPr lang="en-US" altLang="en-US" dirty="0"/>
          </a:p>
        </p:txBody>
      </p:sp>
      <p:sp>
        <p:nvSpPr>
          <p:cNvPr id="7" name="Date Placeholder 6"/>
          <p:cNvSpPr>
            <a:spLocks noGrp="1"/>
          </p:cNvSpPr>
          <p:nvPr>
            <p:ph type="dt" idx="15"/>
          </p:nvPr>
        </p:nvSpPr>
        <p:spPr/>
        <p:txBody>
          <a:bodyPr/>
          <a:lstStyle/>
          <a:p>
            <a:r>
              <a:rPr lang="en-US"/>
              <a:t>27apr21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11" name="Content Placeholder 2">
            <a:extLst>
              <a:ext uri="{FF2B5EF4-FFF2-40B4-BE49-F238E27FC236}">
                <a16:creationId xmlns:a16="http://schemas.microsoft.com/office/drawing/2014/main" id="{F11F591E-B52C-4FD3-9909-58B382132AE2}"/>
              </a:ext>
            </a:extLst>
          </p:cNvPr>
          <p:cNvSpPr>
            <a:spLocks noGrp="1"/>
          </p:cNvSpPr>
          <p:nvPr>
            <p:ph idx="1"/>
          </p:nvPr>
        </p:nvSpPr>
        <p:spPr>
          <a:xfrm>
            <a:off x="709973" y="1076178"/>
            <a:ext cx="8153400" cy="5477022"/>
          </a:xfrm>
        </p:spPr>
        <p:txBody>
          <a:bodyPr/>
          <a:lstStyle/>
          <a:p>
            <a:pPr marL="285750" marR="0" indent="-285750">
              <a:spcBef>
                <a:spcPts val="0"/>
              </a:spcBef>
              <a:spcAft>
                <a:spcPts val="0"/>
              </a:spcAft>
              <a:buFont typeface="Arial" panose="020B0604020202020204" pitchFamily="34" charset="0"/>
              <a:buChar char="•"/>
            </a:pPr>
            <a:endParaRPr lang="en-US" sz="1800" dirty="0">
              <a:solidFill>
                <a:srgbClr val="333333"/>
              </a:solidFill>
              <a:ea typeface="Times New Roman" panose="02020603050405020304" pitchFamily="18" charset="0"/>
            </a:endParaRPr>
          </a:p>
          <a:p>
            <a:pPr marL="285750" marR="0" indent="-285750">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Next steps:  </a:t>
            </a:r>
          </a:p>
          <a:p>
            <a:pPr marL="685800" lvl="1">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Next meeting:  25may21,  </a:t>
            </a:r>
          </a:p>
          <a:p>
            <a:pPr marL="685800" lvl="1">
              <a:spcBef>
                <a:spcPts val="0"/>
              </a:spcBef>
              <a:spcAft>
                <a:spcPts val="0"/>
              </a:spcAft>
              <a:buFont typeface="Arial" panose="020B0604020202020204" pitchFamily="34" charset="0"/>
              <a:buChar char="•"/>
            </a:pPr>
            <a:endParaRPr lang="en-US" sz="1600" dirty="0">
              <a:solidFill>
                <a:srgbClr val="333333"/>
              </a:solidFill>
              <a:ea typeface="Times New Roman" panose="02020603050405020304" pitchFamily="18" charset="0"/>
            </a:endParaRPr>
          </a:p>
          <a:p>
            <a:pPr marL="685800" lvl="1">
              <a:spcBef>
                <a:spcPts val="0"/>
              </a:spcBef>
              <a:spcAft>
                <a:spcPts val="0"/>
              </a:spcAft>
              <a:buFont typeface="Arial" panose="020B0604020202020204" pitchFamily="34" charset="0"/>
              <a:buChar char="•"/>
            </a:pPr>
            <a:r>
              <a:rPr lang="en-US" sz="1800" dirty="0">
                <a:solidFill>
                  <a:srgbClr val="00B0F0"/>
                </a:solidFill>
                <a:ea typeface="Times New Roman" panose="02020603050405020304" pitchFamily="18" charset="0"/>
              </a:rPr>
              <a:t>Agenda next time: how do we start to get the spreadsheet filled in. </a:t>
            </a:r>
          </a:p>
          <a:p>
            <a:pPr marL="285750" marR="0" indent="-285750">
              <a:spcBef>
                <a:spcPts val="0"/>
              </a:spcBef>
              <a:spcAft>
                <a:spcPts val="0"/>
              </a:spcAft>
              <a:buFont typeface="Arial" panose="020B0604020202020204" pitchFamily="34" charset="0"/>
              <a:buChar char="•"/>
            </a:pPr>
            <a:endParaRPr lang="en-US" sz="1800" dirty="0">
              <a:solidFill>
                <a:srgbClr val="333333"/>
              </a:solidFill>
              <a:ea typeface="Times New Roman" panose="02020603050405020304" pitchFamily="18" charset="0"/>
            </a:endParaRPr>
          </a:p>
          <a:p>
            <a:pPr marL="285750" marR="0" indent="-285750">
              <a:spcBef>
                <a:spcPts val="0"/>
              </a:spcBef>
              <a:spcAft>
                <a:spcPts val="0"/>
              </a:spcAft>
              <a:buFont typeface="Arial" panose="020B0604020202020204" pitchFamily="34" charset="0"/>
              <a:buChar char="•"/>
            </a:pPr>
            <a:endParaRPr lang="en-US" sz="1800" dirty="0">
              <a:solidFill>
                <a:srgbClr val="333333"/>
              </a:solidFill>
              <a:ea typeface="Times New Roman" panose="02020603050405020304" pitchFamily="18" charset="0"/>
            </a:endParaRPr>
          </a:p>
          <a:p>
            <a:pPr marL="285750" marR="0" indent="-285750">
              <a:spcBef>
                <a:spcPts val="0"/>
              </a:spcBef>
              <a:spcAft>
                <a:spcPts val="0"/>
              </a:spcAft>
              <a:buFont typeface="Arial" panose="020B0604020202020204" pitchFamily="34" charset="0"/>
              <a:buChar char="•"/>
            </a:pPr>
            <a:endParaRPr lang="en-US" sz="1800" dirty="0">
              <a:solidFill>
                <a:srgbClr val="333333"/>
              </a:solidFill>
              <a:ea typeface="Times New Roman" panose="02020603050405020304" pitchFamily="18" charset="0"/>
            </a:endParaRPr>
          </a:p>
          <a:p>
            <a:pPr marL="285750" marR="0" indent="-285750">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Approach, what to adjust? </a:t>
            </a: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 Nothing heard</a:t>
            </a: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 </a:t>
            </a:r>
          </a:p>
          <a:p>
            <a:pPr marL="285750" marR="0" indent="-285750">
              <a:spcBef>
                <a:spcPts val="0"/>
              </a:spcBef>
              <a:spcAft>
                <a:spcPts val="0"/>
              </a:spcAft>
              <a:buFont typeface="Arial" panose="020B0604020202020204" pitchFamily="34" charset="0"/>
              <a:buChar char="•"/>
            </a:pPr>
            <a:endParaRPr lang="en-US" sz="1800" dirty="0">
              <a:solidFill>
                <a:srgbClr val="333333"/>
              </a:solidFill>
              <a:ea typeface="Times New Roman" panose="02020603050405020304" pitchFamily="18" charset="0"/>
            </a:endParaRPr>
          </a:p>
          <a:p>
            <a:pPr marL="285750" marR="0" indent="-285750">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Parking lot: </a:t>
            </a:r>
          </a:p>
          <a:p>
            <a:pPr marL="285750" marR="0" indent="-285750">
              <a:spcBef>
                <a:spcPts val="0"/>
              </a:spcBef>
              <a:spcAft>
                <a:spcPts val="0"/>
              </a:spcAft>
              <a:buFont typeface="Arial" panose="020B0604020202020204" pitchFamily="34" charset="0"/>
              <a:buChar char="•"/>
            </a:pPr>
            <a:r>
              <a:rPr lang="en-US" sz="1600" b="0" dirty="0">
                <a:solidFill>
                  <a:schemeClr val="tx1"/>
                </a:solidFill>
                <a:ea typeface="Times New Roman" panose="02020603050405020304" pitchFamily="18" charset="0"/>
              </a:rPr>
              <a:t>Before we took a look at Annex E of 802.11-2016. </a:t>
            </a:r>
          </a:p>
          <a:p>
            <a:pPr marL="685800" lvl="1">
              <a:spcBef>
                <a:spcPts val="0"/>
              </a:spcBef>
              <a:spcAft>
                <a:spcPts val="0"/>
              </a:spcAft>
              <a:buFont typeface="Arial" panose="020B0604020202020204" pitchFamily="34" charset="0"/>
              <a:buChar char="•"/>
            </a:pPr>
            <a:r>
              <a:rPr lang="en-US" sz="1600" dirty="0">
                <a:solidFill>
                  <a:schemeClr val="tx1"/>
                </a:solidFill>
                <a:ea typeface="Times New Roman" panose="02020603050405020304" pitchFamily="18" charset="0"/>
              </a:rPr>
              <a:t>The Annex E does focus on 3 regions (USA, EU and Japan), along with a global section. </a:t>
            </a:r>
          </a:p>
          <a:p>
            <a:pPr marL="685800" lvl="1">
              <a:spcBef>
                <a:spcPts val="0"/>
              </a:spcBef>
              <a:spcAft>
                <a:spcPts val="0"/>
              </a:spcAft>
              <a:buFont typeface="Arial" panose="020B0604020202020204" pitchFamily="34" charset="0"/>
              <a:buChar char="•"/>
            </a:pPr>
            <a:r>
              <a:rPr lang="en-US" sz="1600" dirty="0">
                <a:solidFill>
                  <a:schemeClr val="tx1"/>
                </a:solidFill>
                <a:ea typeface="Times New Roman" panose="02020603050405020304" pitchFamily="18" charset="0"/>
              </a:rPr>
              <a:t>Remember, </a:t>
            </a:r>
            <a:r>
              <a:rPr lang="en-US" sz="1600" b="0" dirty="0">
                <a:solidFill>
                  <a:schemeClr val="tx1"/>
                </a:solidFill>
                <a:ea typeface="Times New Roman" panose="02020603050405020304" pitchFamily="18" charset="0"/>
              </a:rPr>
              <a:t>&lt;1 GHz was not there, as it will be </a:t>
            </a:r>
            <a:r>
              <a:rPr lang="en-US" sz="1600" dirty="0">
                <a:solidFill>
                  <a:schemeClr val="tx1"/>
                </a:solidFill>
                <a:ea typeface="Times New Roman" panose="02020603050405020304" pitchFamily="18" charset="0"/>
              </a:rPr>
              <a:t>in the 802.11-2020 version when it is out. </a:t>
            </a:r>
            <a:r>
              <a:rPr lang="en-US" sz="1600" b="0" dirty="0">
                <a:solidFill>
                  <a:schemeClr val="tx1"/>
                </a:solidFill>
                <a:ea typeface="Times New Roman" panose="02020603050405020304" pitchFamily="18" charset="0"/>
              </a:rPr>
              <a:t> </a:t>
            </a:r>
          </a:p>
          <a:p>
            <a:pPr marL="285750">
              <a:spcBef>
                <a:spcPts val="0"/>
              </a:spcBef>
              <a:spcAft>
                <a:spcPts val="0"/>
              </a:spcAft>
              <a:buFont typeface="Arial" panose="020B0604020202020204" pitchFamily="34" charset="0"/>
              <a:buChar char="•"/>
            </a:pPr>
            <a:r>
              <a:rPr lang="en-US" sz="1600" b="0" dirty="0">
                <a:solidFill>
                  <a:schemeClr val="tx1"/>
                </a:solidFill>
                <a:ea typeface="Times New Roman" panose="02020603050405020304" pitchFamily="18" charset="0"/>
              </a:rPr>
              <a:t>Two future consideration lists are in back up slides here</a:t>
            </a:r>
          </a:p>
          <a:p>
            <a:pPr marL="685800" lvl="1">
              <a:spcBef>
                <a:spcPts val="0"/>
              </a:spcBef>
              <a:spcAft>
                <a:spcPts val="0"/>
              </a:spcAft>
              <a:buFont typeface="Arial" panose="020B0604020202020204" pitchFamily="34" charset="0"/>
              <a:buChar char="•"/>
            </a:pPr>
            <a:r>
              <a:rPr lang="en-US" sz="1600" dirty="0">
                <a:solidFill>
                  <a:schemeClr val="tx1"/>
                </a:solidFill>
                <a:ea typeface="Times New Roman" panose="02020603050405020304" pitchFamily="18" charset="0"/>
              </a:rPr>
              <a:t>Country/regions	and	Final tool/maintenance.</a:t>
            </a:r>
            <a:endParaRPr lang="en-US" sz="1600" b="0" dirty="0">
              <a:solidFill>
                <a:schemeClr val="tx1"/>
              </a:solidFill>
              <a:ea typeface="Times New Roman" panose="02020603050405020304" pitchFamily="18" charset="0"/>
            </a:endParaRPr>
          </a:p>
          <a:p>
            <a:pPr marL="685800" lvl="1">
              <a:spcBef>
                <a:spcPts val="0"/>
              </a:spcBef>
              <a:spcAft>
                <a:spcPts val="0"/>
              </a:spcAft>
              <a:buFont typeface="Arial" panose="020B0604020202020204" pitchFamily="34" charset="0"/>
              <a:buChar char="•"/>
            </a:pPr>
            <a:endParaRPr lang="en-US" sz="1600" b="0" dirty="0">
              <a:solidFill>
                <a:schemeClr val="tx1"/>
              </a:solidFill>
              <a:ea typeface="Times New Roman" panose="02020603050405020304" pitchFamily="18" charset="0"/>
            </a:endParaRPr>
          </a:p>
          <a:p>
            <a:pPr marL="285750" marR="0" indent="-285750">
              <a:spcBef>
                <a:spcPts val="0"/>
              </a:spcBef>
              <a:spcAft>
                <a:spcPts val="0"/>
              </a:spcAft>
              <a:buFont typeface="Arial" panose="020B0604020202020204" pitchFamily="34" charset="0"/>
              <a:buChar char="•"/>
            </a:pPr>
            <a:endParaRPr lang="en-US" sz="1800" dirty="0">
              <a:solidFill>
                <a:srgbClr val="333333"/>
              </a:solidFill>
              <a:ea typeface="Times New Roman" panose="02020603050405020304" pitchFamily="18" charset="0"/>
            </a:endParaRPr>
          </a:p>
          <a:p>
            <a:pPr marL="285750" marR="0" indent="-285750">
              <a:spcBef>
                <a:spcPts val="0"/>
              </a:spcBef>
              <a:spcAft>
                <a:spcPts val="0"/>
              </a:spcAft>
              <a:buFont typeface="Arial" panose="020B0604020202020204" pitchFamily="34" charset="0"/>
              <a:buChar char="•"/>
            </a:pPr>
            <a:endParaRPr lang="en-US" sz="1800" dirty="0">
              <a:solidFill>
                <a:srgbClr val="333333"/>
              </a:solidFill>
              <a:ea typeface="Times New Roman" panose="02020603050405020304" pitchFamily="18" charset="0"/>
            </a:endParaRPr>
          </a:p>
          <a:p>
            <a:pPr marL="685800" lvl="1">
              <a:spcBef>
                <a:spcPts val="0"/>
              </a:spcBef>
              <a:spcAft>
                <a:spcPts val="0"/>
              </a:spcAft>
              <a:buFont typeface="Arial" panose="020B0604020202020204" pitchFamily="34" charset="0"/>
              <a:buChar char="•"/>
            </a:pPr>
            <a:endParaRPr lang="en-US" sz="1600" dirty="0">
              <a:solidFill>
                <a:srgbClr val="333333"/>
              </a:solidFill>
              <a:ea typeface="Times New Roman" panose="02020603050405020304" pitchFamily="18" charset="0"/>
            </a:endParaRPr>
          </a:p>
          <a:p>
            <a:pPr marL="285750" marR="0" indent="-285750">
              <a:spcBef>
                <a:spcPts val="0"/>
              </a:spcBef>
              <a:spcAft>
                <a:spcPts val="0"/>
              </a:spcAft>
              <a:buFont typeface="Arial" panose="020B0604020202020204" pitchFamily="34" charset="0"/>
              <a:buChar char="•"/>
            </a:pPr>
            <a:endParaRPr lang="en-US" sz="1800" dirty="0">
              <a:solidFill>
                <a:srgbClr val="333333"/>
              </a:solidFill>
              <a:ea typeface="Times New Roman" panose="02020603050405020304" pitchFamily="18" charset="0"/>
            </a:endParaRPr>
          </a:p>
        </p:txBody>
      </p:sp>
    </p:spTree>
    <p:extLst>
      <p:ext uri="{BB962C8B-B14F-4D97-AF65-F5344CB8AC3E}">
        <p14:creationId xmlns:p14="http://schemas.microsoft.com/office/powerpoint/2010/main" val="22392880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470774"/>
          </a:xfrm>
        </p:spPr>
        <p:txBody>
          <a:bodyPr/>
          <a:lstStyle/>
          <a:p>
            <a:r>
              <a:rPr lang="en-US" altLang="en-US" sz="2400" dirty="0"/>
              <a:t>Actions Required</a:t>
            </a:r>
            <a:endParaRPr lang="en-US" sz="1800" dirty="0"/>
          </a:p>
        </p:txBody>
      </p:sp>
      <p:sp>
        <p:nvSpPr>
          <p:cNvPr id="3" name="Content Placeholder 2"/>
          <p:cNvSpPr>
            <a:spLocks noGrp="1"/>
          </p:cNvSpPr>
          <p:nvPr>
            <p:ph idx="1"/>
          </p:nvPr>
        </p:nvSpPr>
        <p:spPr>
          <a:xfrm>
            <a:off x="685800" y="1102673"/>
            <a:ext cx="8292711" cy="3798739"/>
          </a:xfrm>
        </p:spPr>
        <p:txBody>
          <a:bodyPr/>
          <a:lstStyle/>
          <a:p>
            <a:pPr marL="0" indent="0">
              <a:buClrTx/>
            </a:pPr>
            <a:endParaRPr lang="en-US" sz="1800" b="0" dirty="0">
              <a:solidFill>
                <a:schemeClr val="tx1"/>
              </a:solidFill>
              <a:latin typeface="Times New Roman" panose="02020603050405020304" pitchFamily="18" charset="0"/>
              <a:ea typeface="Times New Roman" panose="02020603050405020304" pitchFamily="18" charset="0"/>
            </a:endParaRPr>
          </a:p>
          <a:p>
            <a:pPr marL="285750" indent="-285750">
              <a:buClr>
                <a:srgbClr val="00B0F0"/>
              </a:buClr>
              <a:buFont typeface="Wingdings" panose="05000000000000000000" pitchFamily="2" charset="2"/>
              <a:buChar char="q"/>
            </a:pPr>
            <a:r>
              <a:rPr lang="en-US" sz="1800" b="0" dirty="0">
                <a:solidFill>
                  <a:srgbClr val="00B0F0"/>
                </a:solidFill>
                <a:latin typeface="Times New Roman" panose="02020603050405020304" pitchFamily="18" charset="0"/>
                <a:ea typeface="Times New Roman" panose="02020603050405020304" pitchFamily="18" charset="0"/>
              </a:rPr>
              <a:t>.18 co-lead set up next ad hoc for 25may21. will add call-in in back up slides here. </a:t>
            </a:r>
          </a:p>
          <a:p>
            <a:pPr marL="285750" indent="-285750">
              <a:buClr>
                <a:srgbClr val="00B0F0"/>
              </a:buClr>
              <a:buFont typeface="Wingdings" panose="05000000000000000000" pitchFamily="2" charset="2"/>
              <a:buChar char="q"/>
            </a:pPr>
            <a:r>
              <a:rPr lang="en-US" sz="1800" b="0" dirty="0">
                <a:solidFill>
                  <a:srgbClr val="00B0F0"/>
                </a:solidFill>
                <a:latin typeface="Times New Roman" panose="02020603050405020304" pitchFamily="18" charset="0"/>
                <a:ea typeface="Times New Roman" panose="02020603050405020304" pitchFamily="18" charset="0"/>
              </a:rPr>
              <a:t>.18 co-lead - spreadsheet to be updated per discussion</a:t>
            </a:r>
          </a:p>
          <a:p>
            <a:pPr marL="285750" indent="-285750">
              <a:buClr>
                <a:srgbClr val="00B0F0"/>
              </a:buClr>
              <a:buFont typeface="Wingdings" panose="05000000000000000000" pitchFamily="2" charset="2"/>
              <a:buChar char="q"/>
            </a:pPr>
            <a:r>
              <a:rPr lang="en-US" sz="1800" b="0" dirty="0">
                <a:solidFill>
                  <a:srgbClr val="00B0F0"/>
                </a:solidFill>
                <a:latin typeface="Times New Roman" panose="02020603050405020304" pitchFamily="18" charset="0"/>
                <a:ea typeface="Times New Roman" panose="02020603050405020304" pitchFamily="18" charset="0"/>
              </a:rPr>
              <a:t>.19 co-lead will investigate how to get .11 going.  </a:t>
            </a:r>
          </a:p>
          <a:p>
            <a:pPr marL="0" indent="0">
              <a:buClr>
                <a:srgbClr val="00B0F0"/>
              </a:buClr>
            </a:pPr>
            <a:endParaRPr lang="en-US" sz="1800" b="0" dirty="0">
              <a:solidFill>
                <a:srgbClr val="00B0F0"/>
              </a:solidFill>
              <a:ea typeface="Times New Roman" panose="02020603050405020304" pitchFamily="18" charset="0"/>
            </a:endParaRPr>
          </a:p>
          <a:p>
            <a:pPr marL="285750" indent="-285750">
              <a:buClr>
                <a:srgbClr val="00B0F0"/>
              </a:buClr>
              <a:buFont typeface="Wingdings" panose="05000000000000000000" pitchFamily="2" charset="2"/>
              <a:buChar char="q"/>
            </a:pPr>
            <a:endParaRPr lang="en-US" sz="1800" b="0" dirty="0">
              <a:solidFill>
                <a:srgbClr val="00B0F0"/>
              </a:solidFill>
              <a:ea typeface="Times New Roman" panose="02020603050405020304" pitchFamily="18" charset="0"/>
            </a:endParaRPr>
          </a:p>
          <a:p>
            <a:pPr marL="285750" indent="-285750">
              <a:buClr>
                <a:srgbClr val="00B0F0"/>
              </a:buClr>
              <a:buFont typeface="Wingdings" panose="05000000000000000000" pitchFamily="2" charset="2"/>
              <a:buChar char="q"/>
            </a:pPr>
            <a:endParaRPr lang="en-US" sz="1800" b="0" dirty="0">
              <a:solidFill>
                <a:srgbClr val="00B0F0"/>
              </a:solidFill>
            </a:endParaRPr>
          </a:p>
          <a:p>
            <a:pPr marL="285750">
              <a:spcBef>
                <a:spcPts val="0"/>
              </a:spcBef>
              <a:spcAft>
                <a:spcPts val="0"/>
              </a:spcAft>
              <a:buFont typeface="Wingdings" panose="05000000000000000000" pitchFamily="2" charset="2"/>
              <a:buChar char="q"/>
            </a:pPr>
            <a:endParaRPr lang="en-US" sz="2200" dirty="0">
              <a:solidFill>
                <a:srgbClr val="0070C0"/>
              </a:solidFill>
              <a:effectLst/>
              <a:ea typeface="Times New Roman" panose="02020603050405020304" pitchFamily="18" charset="0"/>
            </a:endParaRPr>
          </a:p>
          <a:p>
            <a:pPr>
              <a:spcBef>
                <a:spcPts val="0"/>
              </a:spcBef>
              <a:buFont typeface="Arial" panose="020B0604020202020204" pitchFamily="34" charset="0"/>
              <a:buChar char="•"/>
            </a:pPr>
            <a:endParaRPr lang="en-US" alt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11</a:t>
            </a:fld>
            <a:endParaRPr lang="en-US" altLang="en-US" dirty="0"/>
          </a:p>
        </p:txBody>
      </p:sp>
      <p:sp>
        <p:nvSpPr>
          <p:cNvPr id="7" name="Date Placeholder 6"/>
          <p:cNvSpPr>
            <a:spLocks noGrp="1"/>
          </p:cNvSpPr>
          <p:nvPr>
            <p:ph type="dt" idx="15"/>
          </p:nvPr>
        </p:nvSpPr>
        <p:spPr/>
        <p:txBody>
          <a:bodyPr/>
          <a:lstStyle/>
          <a:p>
            <a:r>
              <a:rPr lang="en-US"/>
              <a:t>27apr21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6319671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521896"/>
          </a:xfrm>
        </p:spPr>
        <p:txBody>
          <a:bodyPr/>
          <a:lstStyle/>
          <a:p>
            <a:r>
              <a:rPr lang="en-US" sz="2400" dirty="0"/>
              <a:t>Any Other Business</a:t>
            </a:r>
          </a:p>
        </p:txBody>
      </p:sp>
      <p:sp>
        <p:nvSpPr>
          <p:cNvPr id="3" name="Content Placeholder 2"/>
          <p:cNvSpPr>
            <a:spLocks noGrp="1"/>
          </p:cNvSpPr>
          <p:nvPr>
            <p:ph idx="1"/>
          </p:nvPr>
        </p:nvSpPr>
        <p:spPr>
          <a:xfrm>
            <a:off x="695474" y="1142999"/>
            <a:ext cx="7846864" cy="5332414"/>
          </a:xfrm>
        </p:spPr>
        <p:txBody>
          <a:bodyPr/>
          <a:lstStyle/>
          <a:p>
            <a:pPr marL="0">
              <a:spcBef>
                <a:spcPts val="0"/>
              </a:spcBef>
              <a:spcAft>
                <a:spcPts val="0"/>
              </a:spcAft>
              <a:buFont typeface="Arial" panose="020B0604020202020204" pitchFamily="34" charset="0"/>
              <a:buChar char="•"/>
            </a:pPr>
            <a:r>
              <a:rPr lang="en-US" sz="1800" b="0" dirty="0">
                <a:solidFill>
                  <a:schemeClr val="tx1"/>
                </a:solidFill>
              </a:rPr>
              <a:t>Ran out of time</a:t>
            </a:r>
          </a:p>
          <a:p>
            <a:pPr marL="0">
              <a:spcBef>
                <a:spcPts val="0"/>
              </a:spcBef>
              <a:spcAft>
                <a:spcPts val="0"/>
              </a:spcAft>
              <a:buFont typeface="Arial" panose="020B0604020202020204" pitchFamily="34" charset="0"/>
              <a:buChar char="•"/>
            </a:pPr>
            <a:r>
              <a:rPr lang="en-US" sz="1800" b="0" dirty="0">
                <a:solidFill>
                  <a:schemeClr val="tx1"/>
                </a:solidFill>
              </a:rPr>
              <a:t> </a:t>
            </a:r>
          </a:p>
          <a:p>
            <a:pPr marL="0">
              <a:spcBef>
                <a:spcPts val="0"/>
              </a:spcBef>
              <a:spcAft>
                <a:spcPts val="0"/>
              </a:spcAft>
              <a:buFont typeface="Arial" panose="020B0604020202020204" pitchFamily="34" charset="0"/>
              <a:buChar char="•"/>
            </a:pPr>
            <a:r>
              <a:rPr lang="en-US" sz="1800" b="0" dirty="0">
                <a:solidFill>
                  <a:schemeClr val="tx1"/>
                </a:solidFill>
              </a:rPr>
              <a:t> </a:t>
            </a:r>
          </a:p>
        </p:txBody>
      </p:sp>
      <p:sp>
        <p:nvSpPr>
          <p:cNvPr id="4" name="Date Placeholder 3"/>
          <p:cNvSpPr>
            <a:spLocks noGrp="1"/>
          </p:cNvSpPr>
          <p:nvPr>
            <p:ph type="dt" sz="half" idx="4294967295"/>
          </p:nvPr>
        </p:nvSpPr>
        <p:spPr>
          <a:xfrm>
            <a:off x="691160" y="381000"/>
            <a:ext cx="2128239" cy="200025"/>
          </a:xfrm>
          <a:prstGeom prst="rect">
            <a:avLst/>
          </a:prstGeom>
        </p:spPr>
        <p:txBody>
          <a:bodyPr/>
          <a:lstStyle/>
          <a:p>
            <a:pPr>
              <a:defRPr/>
            </a:pPr>
            <a:r>
              <a:rPr lang="en-US"/>
              <a:t>27apr21</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144228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464123"/>
          </a:xfrm>
        </p:spPr>
        <p:txBody>
          <a:bodyPr/>
          <a:lstStyle/>
          <a:p>
            <a:r>
              <a:rPr lang="en-US" sz="2400" dirty="0"/>
              <a:t>Table of IEEE 802 Stds Frequency Bands – the Ad Hoc</a:t>
            </a:r>
          </a:p>
        </p:txBody>
      </p:sp>
      <p:sp>
        <p:nvSpPr>
          <p:cNvPr id="3" name="Content Placeholder 2"/>
          <p:cNvSpPr>
            <a:spLocks noGrp="1"/>
          </p:cNvSpPr>
          <p:nvPr>
            <p:ph idx="1"/>
          </p:nvPr>
        </p:nvSpPr>
        <p:spPr>
          <a:xfrm>
            <a:off x="709973" y="1076178"/>
            <a:ext cx="8153400" cy="5149923"/>
          </a:xfrm>
        </p:spPr>
        <p:txBody>
          <a:bodyPr/>
          <a:lstStyle/>
          <a:p>
            <a:pPr marL="285750" marR="0" indent="-285750">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Ad hoc team, .18/.19 chairs to lead the .18/.19 joint effort with all the wireless groups participating. </a:t>
            </a:r>
          </a:p>
          <a:p>
            <a:pPr marL="1085850" lvl="2">
              <a:spcBef>
                <a:spcPts val="0"/>
              </a:spcBef>
              <a:spcAft>
                <a:spcPts val="0"/>
              </a:spcAft>
              <a:buFont typeface="Arial" panose="020B0604020202020204" pitchFamily="34" charset="0"/>
              <a:buChar char="•"/>
            </a:pPr>
            <a:r>
              <a:rPr lang="en-US" dirty="0">
                <a:solidFill>
                  <a:srgbClr val="333333"/>
                </a:solidFill>
                <a:ea typeface="Times New Roman" panose="02020603050405020304" pitchFamily="18" charset="0"/>
              </a:rPr>
              <a:t>.11	tbd – though just point to </a:t>
            </a:r>
            <a:r>
              <a:rPr lang="en-GB" sz="1800" dirty="0">
                <a:solidFill>
                  <a:srgbClr val="1F497D"/>
                </a:solidFill>
                <a:effectLst/>
                <a:ea typeface="Calibri" panose="020F0502020204030204" pitchFamily="34" charset="0"/>
              </a:rPr>
              <a:t>Annex E in IEEE Std 802.11™-2020</a:t>
            </a:r>
          </a:p>
          <a:p>
            <a:pPr marL="857250" lvl="2" indent="0" algn="r">
              <a:spcBef>
                <a:spcPts val="0"/>
              </a:spcBef>
              <a:spcAft>
                <a:spcPts val="0"/>
              </a:spcAft>
            </a:pPr>
            <a:r>
              <a:rPr lang="en-GB" dirty="0">
                <a:solidFill>
                  <a:srgbClr val="1F497D"/>
                </a:solidFill>
                <a:ea typeface="Calibri" panose="020F0502020204030204" pitchFamily="34" charset="0"/>
              </a:rPr>
              <a:t>(Dorothy for now for .11) </a:t>
            </a:r>
          </a:p>
          <a:p>
            <a:pPr marL="1085850" lvl="2">
              <a:spcBef>
                <a:spcPts val="0"/>
              </a:spcBef>
              <a:spcAft>
                <a:spcPts val="0"/>
              </a:spcAft>
              <a:buFont typeface="Arial" panose="020B0604020202020204" pitchFamily="34" charset="0"/>
              <a:buChar char="•"/>
            </a:pPr>
            <a:r>
              <a:rPr lang="en-GB" dirty="0">
                <a:solidFill>
                  <a:schemeClr val="tx1"/>
                </a:solidFill>
                <a:ea typeface="Calibri" panose="020F0502020204030204" pitchFamily="34" charset="0"/>
              </a:rPr>
              <a:t>.15 	Ben			</a:t>
            </a:r>
            <a:r>
              <a:rPr lang="en-GB" dirty="0">
                <a:solidFill>
                  <a:srgbClr val="1F497D"/>
                </a:solidFill>
                <a:ea typeface="Calibri" panose="020F0502020204030204" pitchFamily="34" charset="0"/>
              </a:rPr>
              <a:t>					</a:t>
            </a:r>
            <a:endParaRPr lang="en-US" dirty="0">
              <a:solidFill>
                <a:srgbClr val="333333"/>
              </a:solidFill>
              <a:ea typeface="Times New Roman" panose="02020603050405020304" pitchFamily="18" charset="0"/>
            </a:endParaRPr>
          </a:p>
          <a:p>
            <a:pPr marL="1085850" lvl="2">
              <a:spcBef>
                <a:spcPts val="0"/>
              </a:spcBef>
              <a:spcAft>
                <a:spcPts val="0"/>
              </a:spcAft>
              <a:buFont typeface="Arial" panose="020B0604020202020204" pitchFamily="34" charset="0"/>
              <a:buChar char="•"/>
            </a:pPr>
            <a:r>
              <a:rPr lang="en-US" dirty="0">
                <a:solidFill>
                  <a:srgbClr val="333333"/>
                </a:solidFill>
                <a:ea typeface="Times New Roman" panose="02020603050405020304" pitchFamily="18" charset="0"/>
              </a:rPr>
              <a:t>.16	Roger </a:t>
            </a:r>
          </a:p>
          <a:p>
            <a:pPr marL="1085850" lvl="2">
              <a:spcBef>
                <a:spcPts val="0"/>
              </a:spcBef>
              <a:spcAft>
                <a:spcPts val="0"/>
              </a:spcAft>
              <a:buFont typeface="Arial" panose="020B0604020202020204" pitchFamily="34" charset="0"/>
              <a:buChar char="•"/>
            </a:pPr>
            <a:r>
              <a:rPr lang="en-US" dirty="0">
                <a:solidFill>
                  <a:srgbClr val="333333"/>
                </a:solidFill>
                <a:ea typeface="Times New Roman" panose="02020603050405020304" pitchFamily="18" charset="0"/>
              </a:rPr>
              <a:t>.22	reached out (Tuncer) </a:t>
            </a:r>
          </a:p>
          <a:p>
            <a:pPr marL="1085850" lvl="2">
              <a:spcBef>
                <a:spcPts val="0"/>
              </a:spcBef>
              <a:spcAft>
                <a:spcPts val="0"/>
              </a:spcAft>
              <a:buFont typeface="Arial" panose="020B0604020202020204" pitchFamily="34" charset="0"/>
              <a:buChar char="•"/>
            </a:pPr>
            <a:r>
              <a:rPr lang="en-US" dirty="0">
                <a:solidFill>
                  <a:srgbClr val="333333"/>
                </a:solidFill>
                <a:ea typeface="Times New Roman" panose="02020603050405020304" pitchFamily="18" charset="0"/>
              </a:rPr>
              <a:t>.18	Edward (w/jay)</a:t>
            </a:r>
          </a:p>
          <a:p>
            <a:pPr marL="1085850" lvl="2">
              <a:spcBef>
                <a:spcPts val="0"/>
              </a:spcBef>
              <a:spcAft>
                <a:spcPts val="0"/>
              </a:spcAft>
              <a:buFont typeface="Arial" panose="020B0604020202020204" pitchFamily="34" charset="0"/>
              <a:buChar char="•"/>
            </a:pPr>
            <a:r>
              <a:rPr lang="en-US" dirty="0">
                <a:solidFill>
                  <a:srgbClr val="333333"/>
                </a:solidFill>
                <a:ea typeface="Times New Roman" panose="02020603050405020304" pitchFamily="18" charset="0"/>
              </a:rPr>
              <a:t>.19	Steve (co-lead)</a:t>
            </a:r>
          </a:p>
          <a:p>
            <a:pPr marL="1085850" lvl="2">
              <a:spcBef>
                <a:spcPts val="0"/>
              </a:spcBef>
              <a:spcAft>
                <a:spcPts val="0"/>
              </a:spcAft>
              <a:buFont typeface="Arial" panose="020B0604020202020204" pitchFamily="34" charset="0"/>
              <a:buChar char="•"/>
            </a:pPr>
            <a:r>
              <a:rPr lang="en-US" dirty="0">
                <a:solidFill>
                  <a:srgbClr val="333333"/>
                </a:solidFill>
                <a:ea typeface="Times New Roman" panose="02020603050405020304" pitchFamily="18" charset="0"/>
              </a:rPr>
              <a:t>.24	Tim</a:t>
            </a:r>
          </a:p>
          <a:p>
            <a:pPr marL="1085850" lvl="2">
              <a:spcBef>
                <a:spcPts val="0"/>
              </a:spcBef>
              <a:spcAft>
                <a:spcPts val="0"/>
              </a:spcAft>
              <a:buFont typeface="Arial" panose="020B0604020202020204" pitchFamily="34" charset="0"/>
              <a:buChar char="•"/>
            </a:pPr>
            <a:r>
              <a:rPr lang="en-US" dirty="0">
                <a:solidFill>
                  <a:srgbClr val="333333"/>
                </a:solidFill>
                <a:ea typeface="Times New Roman" panose="02020603050405020304" pitchFamily="18" charset="0"/>
              </a:rPr>
              <a:t>-EC	Paul/Geoff</a:t>
            </a:r>
          </a:p>
          <a:p>
            <a:pPr marL="1085850" lvl="2">
              <a:spcBef>
                <a:spcPts val="0"/>
              </a:spcBef>
              <a:spcAft>
                <a:spcPts val="0"/>
              </a:spcAft>
              <a:buFont typeface="Arial" panose="020B0604020202020204" pitchFamily="34" charset="0"/>
              <a:buChar char="•"/>
            </a:pPr>
            <a:endParaRPr lang="en-US" dirty="0">
              <a:solidFill>
                <a:srgbClr val="333333"/>
              </a:solidFill>
              <a:ea typeface="Times New Roman" panose="02020603050405020304" pitchFamily="18" charset="0"/>
            </a:endParaRPr>
          </a:p>
          <a:p>
            <a:pPr marL="285750">
              <a:spcBef>
                <a:spcPts val="0"/>
              </a:spcBef>
              <a:spcAft>
                <a:spcPts val="0"/>
              </a:spcAft>
              <a:buFont typeface="Arial" panose="020B0604020202020204" pitchFamily="34" charset="0"/>
              <a:buChar char="•"/>
            </a:pPr>
            <a:r>
              <a:rPr lang="en-US" sz="2000" dirty="0">
                <a:solidFill>
                  <a:srgbClr val="333333"/>
                </a:solidFill>
                <a:ea typeface="Times New Roman" panose="02020603050405020304" pitchFamily="18" charset="0"/>
              </a:rPr>
              <a:t>See back up slides for different lists and discussions.</a:t>
            </a:r>
          </a:p>
          <a:p>
            <a:pPr marL="285750">
              <a:spcBef>
                <a:spcPts val="0"/>
              </a:spcBef>
              <a:spcAft>
                <a:spcPts val="0"/>
              </a:spcAft>
              <a:buFont typeface="Arial" panose="020B0604020202020204" pitchFamily="34" charset="0"/>
              <a:buChar char="•"/>
            </a:pPr>
            <a:endParaRPr lang="en-US" sz="2000" dirty="0">
              <a:solidFill>
                <a:srgbClr val="333333"/>
              </a:solidFill>
              <a:ea typeface="Times New Roman" panose="02020603050405020304" pitchFamily="18" charset="0"/>
            </a:endParaRPr>
          </a:p>
          <a:p>
            <a:pPr marL="285750">
              <a:spcBef>
                <a:spcPts val="0"/>
              </a:spcBef>
              <a:spcAft>
                <a:spcPts val="0"/>
              </a:spcAft>
              <a:buFont typeface="Arial" panose="020B0604020202020204" pitchFamily="34" charset="0"/>
              <a:buChar char="•"/>
            </a:pPr>
            <a:r>
              <a:rPr lang="en-US" sz="2000" dirty="0">
                <a:solidFill>
                  <a:srgbClr val="333333"/>
                </a:solidFill>
                <a:ea typeface="Times New Roman" panose="02020603050405020304" pitchFamily="18" charset="0"/>
              </a:rPr>
              <a:t>How to move forward / how often to meet?</a:t>
            </a: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 </a:t>
            </a:r>
            <a:r>
              <a:rPr lang="en-US" sz="1800" dirty="0">
                <a:solidFill>
                  <a:srgbClr val="333333"/>
                </a:solidFill>
                <a:ea typeface="Times New Roman" panose="02020603050405020304" pitchFamily="18" charset="0"/>
              </a:rPr>
              <a:t>Plan:    1/month – 4</a:t>
            </a:r>
            <a:r>
              <a:rPr lang="en-US" sz="1800" baseline="30000" dirty="0">
                <a:solidFill>
                  <a:srgbClr val="333333"/>
                </a:solidFill>
                <a:ea typeface="Times New Roman" panose="02020603050405020304" pitchFamily="18" charset="0"/>
              </a:rPr>
              <a:t>th</a:t>
            </a:r>
            <a:r>
              <a:rPr lang="en-US" sz="1800" dirty="0">
                <a:solidFill>
                  <a:srgbClr val="333333"/>
                </a:solidFill>
                <a:ea typeface="Times New Roman" panose="02020603050405020304" pitchFamily="18" charset="0"/>
              </a:rPr>
              <a:t> Tuesday 15:00 et. </a:t>
            </a:r>
          </a:p>
          <a:p>
            <a:pPr marL="685800" lvl="1">
              <a:spcBef>
                <a:spcPts val="0"/>
              </a:spcBef>
              <a:spcAft>
                <a:spcPts val="0"/>
              </a:spcAft>
              <a:buFont typeface="Arial" panose="020B0604020202020204" pitchFamily="34" charset="0"/>
              <a:buChar char="•"/>
            </a:pPr>
            <a:endParaRPr lang="en-US" sz="1800" dirty="0">
              <a:solidFill>
                <a:srgbClr val="333333"/>
              </a:solidFill>
              <a:ea typeface="Times New Roman" panose="02020603050405020304" pitchFamily="18" charset="0"/>
            </a:endParaRPr>
          </a:p>
          <a:p>
            <a:pPr marL="685800" lvl="1">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 Will keep docs on .18 mentor and let .19 know. </a:t>
            </a:r>
          </a:p>
          <a:p>
            <a:pPr marL="0" indent="0">
              <a:spcBef>
                <a:spcPts val="0"/>
              </a:spcBef>
              <a:spcAft>
                <a:spcPts val="0"/>
              </a:spcAft>
            </a:pPr>
            <a:endParaRPr lang="en-US" sz="2000" dirty="0">
              <a:solidFill>
                <a:srgbClr val="333333"/>
              </a:solidFill>
              <a:ea typeface="Times New Roman" panose="02020603050405020304" pitchFamily="18" charset="0"/>
            </a:endParaRPr>
          </a:p>
          <a:p>
            <a:pPr marL="285750" marR="0" indent="-285750">
              <a:spcBef>
                <a:spcPts val="0"/>
              </a:spcBef>
              <a:spcAft>
                <a:spcPts val="0"/>
              </a:spcAft>
              <a:buFont typeface="Arial" panose="020B0604020202020204" pitchFamily="34" charset="0"/>
              <a:buChar char="•"/>
            </a:pPr>
            <a:endParaRPr lang="en-US" sz="1800" dirty="0">
              <a:solidFill>
                <a:srgbClr val="333333"/>
              </a:solidFill>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13</a:t>
            </a:fld>
            <a:endParaRPr lang="en-US" altLang="en-US" dirty="0"/>
          </a:p>
        </p:txBody>
      </p:sp>
      <p:sp>
        <p:nvSpPr>
          <p:cNvPr id="7" name="Date Placeholder 6"/>
          <p:cNvSpPr>
            <a:spLocks noGrp="1"/>
          </p:cNvSpPr>
          <p:nvPr>
            <p:ph type="dt" idx="15"/>
          </p:nvPr>
        </p:nvSpPr>
        <p:spPr/>
        <p:txBody>
          <a:bodyPr/>
          <a:lstStyle/>
          <a:p>
            <a:r>
              <a:rPr lang="en-US"/>
              <a:t>27apr21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7587565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90319"/>
            <a:ext cx="7770813" cy="552681"/>
          </a:xfrm>
        </p:spPr>
        <p:txBody>
          <a:bodyPr/>
          <a:lstStyle/>
          <a:p>
            <a:r>
              <a:rPr lang="en-US" sz="2400" dirty="0"/>
              <a:t>Adjourn</a:t>
            </a:r>
          </a:p>
        </p:txBody>
      </p:sp>
      <p:sp>
        <p:nvSpPr>
          <p:cNvPr id="3" name="Content Placeholder 2"/>
          <p:cNvSpPr>
            <a:spLocks noGrp="1"/>
          </p:cNvSpPr>
          <p:nvPr>
            <p:ph idx="1"/>
          </p:nvPr>
        </p:nvSpPr>
        <p:spPr>
          <a:xfrm>
            <a:off x="685800" y="1096962"/>
            <a:ext cx="8305800" cy="5378451"/>
          </a:xfrm>
        </p:spPr>
        <p:txBody>
          <a:bodyPr/>
          <a:lstStyle/>
          <a:p>
            <a:pPr marL="285750" indent="-285750">
              <a:buFont typeface="Arial" panose="020B0604020202020204" pitchFamily="34" charset="0"/>
              <a:buChar char="•"/>
            </a:pPr>
            <a:r>
              <a:rPr lang="en-US" sz="2000" b="0" dirty="0">
                <a:solidFill>
                  <a:schemeClr val="tx1"/>
                </a:solidFill>
              </a:rPr>
              <a:t>Attendance on-line today: __8___ total</a:t>
            </a:r>
          </a:p>
          <a:p>
            <a:pPr marL="285750" indent="-285750">
              <a:buFont typeface="Arial" panose="020B0604020202020204" pitchFamily="34" charset="0"/>
              <a:buChar char="•"/>
            </a:pPr>
            <a:endParaRPr lang="en-US" sz="2000" b="0" dirty="0">
              <a:solidFill>
                <a:schemeClr val="tx1"/>
              </a:solidFill>
            </a:endParaRPr>
          </a:p>
          <a:p>
            <a:pPr marL="285750" indent="-285750">
              <a:buFont typeface="Arial" panose="020B0604020202020204" pitchFamily="34" charset="0"/>
              <a:buChar char="•"/>
            </a:pPr>
            <a:r>
              <a:rPr lang="en-US" sz="2000" b="0" dirty="0">
                <a:solidFill>
                  <a:schemeClr val="tx1"/>
                </a:solidFill>
              </a:rPr>
              <a:t>Next Ad Hoc – </a:t>
            </a:r>
            <a:r>
              <a:rPr lang="en-US" sz="2000" dirty="0">
                <a:solidFill>
                  <a:schemeClr val="tx1"/>
                </a:solidFill>
              </a:rPr>
              <a:t>25may21</a:t>
            </a:r>
            <a:r>
              <a:rPr lang="en-US" sz="2000" b="0" dirty="0">
                <a:solidFill>
                  <a:schemeClr val="tx1"/>
                </a:solidFill>
              </a:rPr>
              <a:t>, 15:00 et</a:t>
            </a:r>
          </a:p>
          <a:p>
            <a:pPr marL="685800" lvl="1">
              <a:buFont typeface="Arial" panose="020B0604020202020204" pitchFamily="34" charset="0"/>
              <a:buChar char="•"/>
            </a:pPr>
            <a:r>
              <a:rPr lang="en-US" sz="1600" dirty="0">
                <a:solidFill>
                  <a:schemeClr val="tx1"/>
                </a:solidFill>
              </a:rPr>
              <a:t>Call-in will be sent out and is in back up slide here. </a:t>
            </a:r>
            <a:endParaRPr lang="en-US" sz="1600" b="0" dirty="0">
              <a:solidFill>
                <a:schemeClr val="tx1"/>
              </a:solidFill>
            </a:endParaRPr>
          </a:p>
          <a:p>
            <a:pPr marL="285750" indent="-285750">
              <a:buFont typeface="Arial" panose="020B0604020202020204" pitchFamily="34" charset="0"/>
              <a:buChar char="•"/>
            </a:pPr>
            <a:endParaRPr lang="en-US" sz="2000" b="0" dirty="0">
              <a:solidFill>
                <a:schemeClr val="tx1"/>
              </a:solidFill>
            </a:endParaRPr>
          </a:p>
          <a:p>
            <a:pPr>
              <a:buFont typeface="Arial" panose="020B0604020202020204" pitchFamily="34" charset="0"/>
              <a:buChar char="•"/>
            </a:pPr>
            <a:r>
              <a:rPr lang="en-US" sz="1800" dirty="0"/>
              <a:t>Overall IEEE 802 schedule: </a:t>
            </a:r>
            <a:r>
              <a:rPr lang="en-US" sz="1800" dirty="0">
                <a:hlinkClick r:id="rId2"/>
              </a:rPr>
              <a:t>http://ieee802.org/802tele_calendar.html</a:t>
            </a:r>
            <a:endParaRPr lang="en-US" sz="1800" dirty="0"/>
          </a:p>
          <a:p>
            <a:pPr lvl="1">
              <a:spcBef>
                <a:spcPts val="0"/>
              </a:spcBef>
              <a:buFont typeface="Arial" panose="020B0604020202020204" pitchFamily="34" charset="0"/>
              <a:buChar char="•"/>
            </a:pPr>
            <a:r>
              <a:rPr lang="en-US" sz="1800" dirty="0"/>
              <a:t>or only 802.18:  </a:t>
            </a:r>
            <a:r>
              <a:rPr lang="en-US" sz="1800" dirty="0">
                <a:hlinkClick r:id="rId3"/>
              </a:rPr>
              <a:t>IEEE 802.18 TAG Calendar</a:t>
            </a:r>
            <a:endParaRPr lang="en-US" sz="1800" dirty="0"/>
          </a:p>
          <a:p>
            <a:pPr>
              <a:buFont typeface="Arial" panose="020B0604020202020204" pitchFamily="34" charset="0"/>
              <a:buChar char="•"/>
            </a:pPr>
            <a:endParaRPr lang="en-US" sz="2000" dirty="0"/>
          </a:p>
          <a:p>
            <a:pPr>
              <a:buFont typeface="Arial" panose="020B0604020202020204" pitchFamily="34" charset="0"/>
              <a:buChar char="•"/>
            </a:pPr>
            <a:r>
              <a:rPr lang="en-US" sz="2000" dirty="0"/>
              <a:t>Adjourn: </a:t>
            </a:r>
          </a:p>
          <a:p>
            <a:pPr lvl="1">
              <a:buFont typeface="Arial" panose="020B0604020202020204" pitchFamily="34" charset="0"/>
              <a:buChar char="•"/>
            </a:pPr>
            <a:r>
              <a:rPr lang="en-US" sz="1800" dirty="0"/>
              <a:t>Any objection to Adjourn. </a:t>
            </a:r>
          </a:p>
          <a:p>
            <a:pPr lvl="1">
              <a:buFont typeface="Arial" panose="020B0604020202020204" pitchFamily="34" charset="0"/>
              <a:buChar char="•"/>
            </a:pPr>
            <a:r>
              <a:rPr lang="en-US" sz="1800" dirty="0">
                <a:solidFill>
                  <a:schemeClr val="tx1"/>
                </a:solidFill>
              </a:rPr>
              <a:t>None heard, </a:t>
            </a:r>
            <a:r>
              <a:rPr lang="en-US" sz="1800" dirty="0"/>
              <a:t>we are Adjourned at 16:00et</a:t>
            </a:r>
          </a:p>
          <a:p>
            <a:pPr>
              <a:spcBef>
                <a:spcPts val="0"/>
              </a:spcBef>
              <a:buFont typeface="Arial" panose="020B0604020202020204" pitchFamily="34" charset="0"/>
              <a:buChar char="•"/>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Thank You</a:t>
            </a:r>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27apr21</a:t>
            </a:r>
            <a:endParaRPr lang="en-GB" dirty="0"/>
          </a:p>
        </p:txBody>
      </p:sp>
    </p:spTree>
    <p:extLst>
      <p:ext uri="{BB962C8B-B14F-4D97-AF65-F5344CB8AC3E}">
        <p14:creationId xmlns:p14="http://schemas.microsoft.com/office/powerpoint/2010/main" val="20806799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27apr21</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15</a:t>
            </a:fld>
            <a:endParaRPr lang="en-GB" dirty="0"/>
          </a:p>
        </p:txBody>
      </p:sp>
      <p:sp>
        <p:nvSpPr>
          <p:cNvPr id="6" name="TextBox 5">
            <a:extLst>
              <a:ext uri="{FF2B5EF4-FFF2-40B4-BE49-F238E27FC236}">
                <a16:creationId xmlns:a16="http://schemas.microsoft.com/office/drawing/2014/main" id="{4AF7A38F-B33B-45DC-AA21-4A44AFBE9368}"/>
              </a:ext>
            </a:extLst>
          </p:cNvPr>
          <p:cNvSpPr txBox="1"/>
          <p:nvPr/>
        </p:nvSpPr>
        <p:spPr>
          <a:xfrm>
            <a:off x="3505200" y="5791200"/>
            <a:ext cx="5028305" cy="461665"/>
          </a:xfrm>
          <a:prstGeom prst="rect">
            <a:avLst/>
          </a:prstGeom>
          <a:noFill/>
        </p:spPr>
        <p:txBody>
          <a:bodyPr wrap="square" rtlCol="0">
            <a:spAutoFit/>
          </a:bodyPr>
          <a:lstStyle/>
          <a:p>
            <a:pPr algn="r"/>
            <a:r>
              <a:rPr lang="en-US" dirty="0">
                <a:solidFill>
                  <a:schemeClr val="tx1"/>
                </a:solidFill>
              </a:rPr>
              <a:t>Back up and/or previous  slides follow</a:t>
            </a:r>
          </a:p>
        </p:txBody>
      </p:sp>
      <p:sp>
        <p:nvSpPr>
          <p:cNvPr id="7" name="TextBox 6">
            <a:extLst>
              <a:ext uri="{FF2B5EF4-FFF2-40B4-BE49-F238E27FC236}">
                <a16:creationId xmlns:a16="http://schemas.microsoft.com/office/drawing/2014/main" id="{EB5CC7B9-A222-4989-8366-7772F0079144}"/>
              </a:ext>
            </a:extLst>
          </p:cNvPr>
          <p:cNvSpPr txBox="1"/>
          <p:nvPr/>
        </p:nvSpPr>
        <p:spPr>
          <a:xfrm>
            <a:off x="696912" y="1219200"/>
            <a:ext cx="4038600" cy="646331"/>
          </a:xfrm>
          <a:prstGeom prst="rect">
            <a:avLst/>
          </a:prstGeom>
          <a:noFill/>
        </p:spPr>
        <p:txBody>
          <a:bodyPr wrap="square" rtlCol="0">
            <a:spAutoFit/>
          </a:bodyPr>
          <a:lstStyle/>
          <a:p>
            <a:pPr marL="457200" indent="-457200">
              <a:buFont typeface="Arial" panose="020B0604020202020204" pitchFamily="34" charset="0"/>
              <a:buChar char="•"/>
            </a:pPr>
            <a:r>
              <a:rPr lang="en-US" sz="1800" dirty="0">
                <a:solidFill>
                  <a:schemeClr val="tx1"/>
                </a:solidFill>
              </a:rPr>
              <a:t>Thank You</a:t>
            </a:r>
          </a:p>
          <a:p>
            <a:pPr marL="457200" indent="-457200">
              <a:buFont typeface="Arial" panose="020B0604020202020204" pitchFamily="34" charset="0"/>
              <a:buChar char="•"/>
            </a:pPr>
            <a:endParaRPr lang="en-US" sz="1800" dirty="0">
              <a:solidFill>
                <a:schemeClr val="tx1"/>
              </a:solidFill>
            </a:endParaRPr>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696912" y="2971800"/>
            <a:ext cx="8223308" cy="21701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p:txBody>
      </p:sp>
    </p:spTree>
    <p:extLst>
      <p:ext uri="{BB962C8B-B14F-4D97-AF65-F5344CB8AC3E}">
        <p14:creationId xmlns:p14="http://schemas.microsoft.com/office/powerpoint/2010/main" val="4367875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27apr21</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16</a:t>
            </a:fld>
            <a:endParaRPr lang="en-GB" dirty="0"/>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701224" y="1030737"/>
            <a:ext cx="8214175" cy="44180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marR="0">
              <a:spcBef>
                <a:spcPts val="0"/>
              </a:spcBef>
              <a:spcAft>
                <a:spcPts val="0"/>
              </a:spcAft>
            </a:pPr>
            <a:r>
              <a:rPr lang="en-US" sz="1400" b="1" dirty="0">
                <a:effectLst/>
                <a:latin typeface="Consolas" panose="020B0609020204030204" pitchFamily="49" charset="0"/>
                <a:ea typeface="Times New Roman" panose="02020603050405020304" pitchFamily="18" charset="0"/>
                <a:cs typeface="Times New Roman" panose="02020603050405020304" pitchFamily="18" charset="0"/>
              </a:rPr>
              <a:t>Subject:</a:t>
            </a:r>
            <a:r>
              <a:rPr lang="en-US" sz="1400" dirty="0">
                <a:effectLst/>
                <a:latin typeface="Consolas" panose="020B0609020204030204" pitchFamily="49" charset="0"/>
                <a:ea typeface="Times New Roman" panose="02020603050405020304" pitchFamily="18" charset="0"/>
                <a:cs typeface="Times New Roman" panose="02020603050405020304" pitchFamily="18" charset="0"/>
              </a:rPr>
              <a:t> [EXTERNAL] </a:t>
            </a:r>
            <a:r>
              <a:rPr lang="en-US" sz="1400" dirty="0" err="1">
                <a:effectLst/>
                <a:latin typeface="Consolas" panose="020B0609020204030204" pitchFamily="49" charset="0"/>
                <a:ea typeface="Times New Roman" panose="02020603050405020304" pitchFamily="18" charset="0"/>
                <a:cs typeface="Times New Roman" panose="02020603050405020304" pitchFamily="18" charset="0"/>
              </a:rPr>
              <a:t>Webex</a:t>
            </a:r>
            <a:r>
              <a:rPr lang="en-US" sz="1400" dirty="0">
                <a:effectLst/>
                <a:latin typeface="Consolas" panose="020B0609020204030204" pitchFamily="49" charset="0"/>
                <a:ea typeface="Times New Roman" panose="02020603050405020304" pitchFamily="18" charset="0"/>
                <a:cs typeface="Times New Roman" panose="02020603050405020304" pitchFamily="18" charset="0"/>
              </a:rPr>
              <a:t> meeting invitation: 802.18 RR-TAG weekly teleconference</a:t>
            </a:r>
            <a:br>
              <a:rPr lang="en-US" sz="1400" dirty="0">
                <a:effectLst/>
                <a:latin typeface="Consolas" panose="020B0609020204030204" pitchFamily="49" charset="0"/>
                <a:ea typeface="Times New Roman" panose="02020603050405020304" pitchFamily="18" charset="0"/>
                <a:cs typeface="Times New Roman" panose="02020603050405020304" pitchFamily="18" charset="0"/>
              </a:rPr>
            </a:br>
            <a:r>
              <a:rPr lang="en-US" sz="1400" b="1" dirty="0">
                <a:effectLst/>
                <a:latin typeface="Consolas" panose="020B0609020204030204" pitchFamily="49" charset="0"/>
                <a:ea typeface="Times New Roman" panose="02020603050405020304" pitchFamily="18" charset="0"/>
                <a:cs typeface="Times New Roman" panose="02020603050405020304" pitchFamily="18" charset="0"/>
              </a:rPr>
              <a:t>When:</a:t>
            </a:r>
            <a:r>
              <a:rPr lang="en-US" sz="1400" dirty="0">
                <a:effectLst/>
                <a:latin typeface="Consolas" panose="020B0609020204030204" pitchFamily="49" charset="0"/>
                <a:ea typeface="Times New Roman" panose="02020603050405020304" pitchFamily="18" charset="0"/>
                <a:cs typeface="Times New Roman" panose="02020603050405020304" pitchFamily="18" charset="0"/>
              </a:rPr>
              <a:t> Occurs every Thursday effective 14-Jan-21 until 19*-May-21 from 15:00 to 16:00 America/</a:t>
            </a:r>
            <a:r>
              <a:rPr lang="en-US" sz="1400" dirty="0" err="1">
                <a:effectLst/>
                <a:latin typeface="Consolas" panose="020B0609020204030204" pitchFamily="49" charset="0"/>
                <a:ea typeface="Times New Roman" panose="02020603050405020304" pitchFamily="18" charset="0"/>
                <a:cs typeface="Times New Roman" panose="02020603050405020304" pitchFamily="18" charset="0"/>
              </a:rPr>
              <a:t>New_York</a:t>
            </a:r>
            <a:r>
              <a:rPr lang="en-US" sz="1400" dirty="0">
                <a:effectLst/>
                <a:latin typeface="Consolas" panose="020B0609020204030204" pitchFamily="49" charset="0"/>
                <a:ea typeface="Times New Roman" panose="02020603050405020304" pitchFamily="18" charset="0"/>
                <a:cs typeface="Times New Roman" panose="02020603050405020304" pitchFamily="18" charset="0"/>
              </a:rPr>
              <a:t>.							(* bug in </a:t>
            </a:r>
            <a:r>
              <a:rPr lang="en-US" sz="1400" dirty="0" err="1">
                <a:effectLst/>
                <a:latin typeface="Consolas" panose="020B0609020204030204" pitchFamily="49" charset="0"/>
                <a:ea typeface="Times New Roman" panose="02020603050405020304" pitchFamily="18" charset="0"/>
                <a:cs typeface="Times New Roman" panose="02020603050405020304" pitchFamily="18" charset="0"/>
              </a:rPr>
              <a:t>webex</a:t>
            </a:r>
            <a:r>
              <a:rPr lang="en-US" sz="1400" dirty="0">
                <a:effectLst/>
                <a:latin typeface="Consolas" panose="020B0609020204030204" pitchFamily="49" charset="0"/>
                <a:ea typeface="Times New Roman" panose="02020603050405020304" pitchFamily="18" charset="0"/>
                <a:cs typeface="Times New Roman" panose="02020603050405020304" pitchFamily="18" charset="0"/>
              </a:rPr>
              <a:t>, to 20</a:t>
            </a:r>
            <a:r>
              <a:rPr lang="en-US" sz="1400" baseline="30000" dirty="0">
                <a:effectLst/>
                <a:latin typeface="Consolas" panose="020B0609020204030204" pitchFamily="49" charset="0"/>
                <a:ea typeface="Times New Roman" panose="02020603050405020304" pitchFamily="18" charset="0"/>
                <a:cs typeface="Times New Roman" panose="02020603050405020304" pitchFamily="18" charset="0"/>
              </a:rPr>
              <a:t>th</a:t>
            </a:r>
            <a:r>
              <a:rPr lang="en-US" sz="1400" dirty="0">
                <a:effectLst/>
                <a:latin typeface="Consolas" panose="020B0609020204030204" pitchFamily="49" charset="0"/>
                <a:ea typeface="Times New Roman" panose="02020603050405020304" pitchFamily="18" charset="0"/>
                <a:cs typeface="Times New Roman" panose="02020603050405020304" pitchFamily="18" charset="0"/>
              </a:rPr>
              <a:t>)</a:t>
            </a:r>
            <a:br>
              <a:rPr lang="en-US" sz="1400" dirty="0">
                <a:effectLst/>
                <a:latin typeface="Consolas" panose="020B0609020204030204" pitchFamily="49" charset="0"/>
                <a:ea typeface="Times New Roman" panose="02020603050405020304" pitchFamily="18" charset="0"/>
                <a:cs typeface="Times New Roman" panose="02020603050405020304" pitchFamily="18" charset="0"/>
              </a:rPr>
            </a:br>
            <a:r>
              <a:rPr lang="en-US" sz="1400" b="1" dirty="0">
                <a:effectLst/>
                <a:latin typeface="Consolas" panose="020B0609020204030204" pitchFamily="49" charset="0"/>
                <a:ea typeface="Times New Roman" panose="02020603050405020304" pitchFamily="18" charset="0"/>
                <a:cs typeface="Times New Roman" panose="02020603050405020304" pitchFamily="18" charset="0"/>
              </a:rPr>
              <a:t>Where:</a:t>
            </a:r>
            <a:r>
              <a:rPr lang="en-US" sz="1400" dirty="0">
                <a:effectLst/>
                <a:latin typeface="Consolas" panose="020B0609020204030204" pitchFamily="49" charset="0"/>
                <a:ea typeface="Times New Roman" panose="02020603050405020304" pitchFamily="18" charset="0"/>
                <a:cs typeface="Times New Roman" panose="02020603050405020304" pitchFamily="18" charset="0"/>
              </a:rPr>
              <a:t> </a:t>
            </a:r>
            <a:r>
              <a:rPr lang="en-US" sz="1400" dirty="0">
                <a:effectLst/>
                <a:latin typeface="Consolas" panose="020B0609020204030204" pitchFamily="49" charset="0"/>
                <a:ea typeface="Times New Roman" panose="02020603050405020304" pitchFamily="18" charset="0"/>
                <a:cs typeface="Times New Roman" panose="02020603050405020304" pitchFamily="18" charset="0"/>
                <a:hlinkClick r:id="rId3"/>
              </a:rPr>
              <a:t>https://ieeesa.webex.com/ieeesa/j.php?MTID=mac8a92e41db417f3b4a55e5686090488</a:t>
            </a:r>
            <a:r>
              <a:rPr lang="en-US" sz="1400" dirty="0">
                <a:effectLst/>
                <a:latin typeface="Consolas" panose="020B0609020204030204" pitchFamily="49" charset="0"/>
                <a:ea typeface="Times New Roman" panose="02020603050405020304" pitchFamily="18" charset="0"/>
                <a:cs typeface="Times New Roman" panose="02020603050405020304" pitchFamily="18" charset="0"/>
              </a:rPr>
              <a:t> </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endParaRPr lang="en-US" sz="14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4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Jay Holcomb (Itron) invites you to join this </a:t>
            </a:r>
            <a:r>
              <a:rPr lang="en-US" sz="1400" b="1" dirty="0" err="1">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Webex</a:t>
            </a:r>
            <a:r>
              <a:rPr lang="en-US" sz="14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 meeting. </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400"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Meeting number (access code): 179 964 7312 </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400"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Meeting password: rrtag21a</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endParaRPr lang="en-US" sz="1400" dirty="0">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400" dirty="0">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Occurs every Thursday effective Thursday, January 14, 2021 until Thursday, May 20, 2021 from 3:00 PM to 4:00 PM, (UTC-05:00) Eastern Time (US &amp; Canada) </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400" dirty="0">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3:00 pm  |  (UTC-05:00) Eastern Time (US &amp; Canada)  |  1 </a:t>
            </a:r>
            <a:r>
              <a:rPr lang="en-US" sz="1400" dirty="0" err="1">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hr</a:t>
            </a:r>
            <a:r>
              <a:rPr lang="en-US" sz="1400" dirty="0">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 </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400" u="sng" dirty="0">
                <a:solidFill>
                  <a:srgbClr val="FF0000"/>
                </a:solidFill>
                <a:effectLst/>
                <a:latin typeface="Consolas" panose="020B0609020204030204" pitchFamily="49" charset="0"/>
                <a:ea typeface="Times New Roman" panose="02020603050405020304" pitchFamily="18" charset="0"/>
                <a:cs typeface="Times New Roman" panose="02020603050405020304" pitchFamily="18" charset="0"/>
                <a:hlinkClick r:id="rId3"/>
              </a:rPr>
              <a:t>Join meeting</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4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Tap to join from a mobile device (attendees only)</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400" u="sng" dirty="0">
                <a:solidFill>
                  <a:srgbClr val="00AFF9"/>
                </a:solidFill>
                <a:effectLst/>
                <a:latin typeface="Consolas" panose="020B0609020204030204" pitchFamily="49" charset="0"/>
                <a:ea typeface="Times New Roman" panose="02020603050405020304" pitchFamily="18" charset="0"/>
                <a:cs typeface="Times New Roman" panose="02020603050405020304" pitchFamily="18" charset="0"/>
                <a:hlinkClick r:id="rId4"/>
              </a:rPr>
              <a:t>+1-646-992-2010,,1799647312##</a:t>
            </a:r>
            <a:r>
              <a:rPr lang="en-US" sz="1400" dirty="0">
                <a:effectLst/>
                <a:latin typeface="Consolas" panose="020B0609020204030204" pitchFamily="49" charset="0"/>
                <a:ea typeface="Times New Roman" panose="02020603050405020304" pitchFamily="18" charset="0"/>
                <a:cs typeface="Times New Roman" panose="02020603050405020304" pitchFamily="18" charset="0"/>
              </a:rPr>
              <a:t> United States Toll (New York City)</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400" u="sng" dirty="0">
                <a:solidFill>
                  <a:srgbClr val="00AFF9"/>
                </a:solidFill>
                <a:effectLst/>
                <a:latin typeface="Consolas" panose="020B0609020204030204" pitchFamily="49" charset="0"/>
                <a:ea typeface="Times New Roman" panose="02020603050405020304" pitchFamily="18" charset="0"/>
                <a:cs typeface="Times New Roman" panose="02020603050405020304" pitchFamily="18" charset="0"/>
                <a:hlinkClick r:id="rId5"/>
              </a:rPr>
              <a:t>+1-213-306-3065,,1799647312##</a:t>
            </a:r>
            <a:r>
              <a:rPr lang="en-US" sz="1400" dirty="0">
                <a:effectLst/>
                <a:latin typeface="Consolas" panose="020B0609020204030204" pitchFamily="49" charset="0"/>
                <a:ea typeface="Times New Roman" panose="02020603050405020304" pitchFamily="18" charset="0"/>
                <a:cs typeface="Times New Roman" panose="02020603050405020304" pitchFamily="18" charset="0"/>
              </a:rPr>
              <a:t> United States Toll (Los Angeles)</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4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Join by phone</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400" dirty="0">
                <a:effectLst/>
                <a:latin typeface="Consolas" panose="020B0609020204030204" pitchFamily="49" charset="0"/>
                <a:ea typeface="Times New Roman" panose="02020603050405020304" pitchFamily="18" charset="0"/>
                <a:cs typeface="Times New Roman" panose="02020603050405020304" pitchFamily="18" charset="0"/>
              </a:rPr>
              <a:t>+1-646-992-2010 United States Toll (New York City)</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400" dirty="0">
                <a:effectLst/>
                <a:latin typeface="Consolas" panose="020B0609020204030204" pitchFamily="49" charset="0"/>
                <a:ea typeface="Times New Roman" panose="02020603050405020304" pitchFamily="18" charset="0"/>
                <a:cs typeface="Times New Roman" panose="02020603050405020304" pitchFamily="18" charset="0"/>
              </a:rPr>
              <a:t>+1-213-306-3065 United States Toll (Los Angeles)</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400" u="sng" dirty="0">
                <a:solidFill>
                  <a:srgbClr val="00AFF9"/>
                </a:solidFill>
                <a:effectLst/>
                <a:latin typeface="Consolas" panose="020B0609020204030204" pitchFamily="49" charset="0"/>
                <a:ea typeface="Times New Roman" panose="02020603050405020304" pitchFamily="18" charset="0"/>
                <a:cs typeface="Times New Roman" panose="02020603050405020304" pitchFamily="18" charset="0"/>
                <a:hlinkClick r:id="rId6"/>
              </a:rPr>
              <a:t>Global call-in numbers</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r>
              <a:rPr lang="en-US" sz="1400"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Need help? Go to </a:t>
            </a:r>
            <a:r>
              <a:rPr lang="en-US" sz="1400" u="sng" dirty="0">
                <a:solidFill>
                  <a:srgbClr val="049FD9"/>
                </a:solidFill>
                <a:effectLst/>
                <a:latin typeface="Consolas" panose="020B0609020204030204" pitchFamily="49" charset="0"/>
                <a:ea typeface="Times New Roman" panose="02020603050405020304" pitchFamily="18" charset="0"/>
                <a:cs typeface="Times New Roman" panose="02020603050405020304" pitchFamily="18" charset="0"/>
                <a:hlinkClick r:id="rId7"/>
              </a:rPr>
              <a:t>http://help.webex.com</a:t>
            </a:r>
            <a:r>
              <a:rPr lang="en-US" sz="1400"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 </a:t>
            </a:r>
          </a:p>
          <a:p>
            <a:r>
              <a:rPr lang="en-US" sz="1100" dirty="0">
                <a:latin typeface="Times New Roman" pitchFamily="16" charset="0"/>
              </a:rPr>
              <a:t>IMPORTANT NOTICE: Please note that this </a:t>
            </a:r>
            <a:r>
              <a:rPr lang="en-US" sz="1100" dirty="0" err="1">
                <a:latin typeface="Times New Roman" pitchFamily="16" charset="0"/>
              </a:rPr>
              <a:t>Webex</a:t>
            </a:r>
            <a:r>
              <a:rPr lang="en-US" sz="1100" dirty="0">
                <a:latin typeface="Times New Roman" pitchFamily="16" charset="0"/>
              </a:rPr>
              <a:t>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a:p>
            <a:endParaRPr lang="en-US" sz="1100" dirty="0">
              <a:effectLst/>
            </a:endParaRPr>
          </a:p>
        </p:txBody>
      </p:sp>
      <p:sp>
        <p:nvSpPr>
          <p:cNvPr id="6" name="Title 1">
            <a:extLst>
              <a:ext uri="{FF2B5EF4-FFF2-40B4-BE49-F238E27FC236}">
                <a16:creationId xmlns:a16="http://schemas.microsoft.com/office/drawing/2014/main" id="{FBEA5ADE-0E25-43D8-AE04-6B2C0E367381}"/>
              </a:ext>
            </a:extLst>
          </p:cNvPr>
          <p:cNvSpPr txBox="1">
            <a:spLocks/>
          </p:cNvSpPr>
          <p:nvPr/>
        </p:nvSpPr>
        <p:spPr>
          <a:xfrm>
            <a:off x="685800" y="590319"/>
            <a:ext cx="7770813" cy="552681"/>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ctr">
              <a:spcBef>
                <a:spcPts val="0"/>
              </a:spcBef>
            </a:pPr>
            <a:r>
              <a:rPr lang="en-US" sz="2400" dirty="0"/>
              <a:t>802.18 </a:t>
            </a:r>
            <a:r>
              <a:rPr lang="en-US" sz="2400" dirty="0">
                <a:highlight>
                  <a:srgbClr val="00FFFF"/>
                </a:highlight>
              </a:rPr>
              <a:t>weekly</a:t>
            </a:r>
            <a:r>
              <a:rPr lang="en-US" sz="2400" dirty="0"/>
              <a:t> teleconference call-in, </a:t>
            </a:r>
            <a:r>
              <a:rPr lang="en-US" sz="2400" dirty="0">
                <a:highlight>
                  <a:srgbClr val="00FFFF"/>
                </a:highlight>
              </a:rPr>
              <a:t>14Jan21-20May21</a:t>
            </a:r>
          </a:p>
        </p:txBody>
      </p:sp>
    </p:spTree>
    <p:extLst>
      <p:ext uri="{BB962C8B-B14F-4D97-AF65-F5344CB8AC3E}">
        <p14:creationId xmlns:p14="http://schemas.microsoft.com/office/powerpoint/2010/main" val="8006299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27apr21</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17</a:t>
            </a:fld>
            <a:endParaRPr lang="en-GB" dirty="0"/>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685800" y="1021222"/>
            <a:ext cx="8214175" cy="54848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marR="0">
              <a:spcBef>
                <a:spcPts val="0"/>
              </a:spcBef>
              <a:spcAft>
                <a:spcPts val="0"/>
              </a:spcAft>
            </a:pPr>
            <a:r>
              <a:rPr lang="en-US" sz="1000" b="1" dirty="0">
                <a:effectLst/>
                <a:latin typeface="Consolas" panose="020B0609020204030204" pitchFamily="49" charset="0"/>
                <a:ea typeface="Times New Roman" panose="02020603050405020304" pitchFamily="18" charset="0"/>
                <a:cs typeface="Times New Roman" panose="02020603050405020304" pitchFamily="18" charset="0"/>
              </a:rPr>
              <a:t>Subject:</a:t>
            </a:r>
            <a:r>
              <a:rPr lang="en-US" sz="1000" dirty="0">
                <a:effectLst/>
                <a:latin typeface="Consolas" panose="020B0609020204030204" pitchFamily="49" charset="0"/>
                <a:ea typeface="Times New Roman" panose="02020603050405020304" pitchFamily="18" charset="0"/>
                <a:cs typeface="Times New Roman" panose="02020603050405020304" pitchFamily="18" charset="0"/>
              </a:rPr>
              <a:t> [EXTERNAL] Webex meeting invitation: 802.18-.19 frequency table ad hoc</a:t>
            </a:r>
            <a:br>
              <a:rPr lang="en-US" sz="1000" dirty="0">
                <a:effectLst/>
                <a:latin typeface="Consolas" panose="020B0609020204030204" pitchFamily="49" charset="0"/>
                <a:ea typeface="Times New Roman" panose="02020603050405020304" pitchFamily="18" charset="0"/>
                <a:cs typeface="Times New Roman" panose="02020603050405020304" pitchFamily="18" charset="0"/>
              </a:rPr>
            </a:br>
            <a:r>
              <a:rPr lang="en-US" sz="1000" b="1" dirty="0">
                <a:effectLst/>
                <a:latin typeface="Consolas" panose="020B0609020204030204" pitchFamily="49" charset="0"/>
                <a:ea typeface="Times New Roman" panose="02020603050405020304" pitchFamily="18" charset="0"/>
                <a:cs typeface="Times New Roman" panose="02020603050405020304" pitchFamily="18" charset="0"/>
              </a:rPr>
              <a:t>When:</a:t>
            </a:r>
            <a:r>
              <a:rPr lang="en-US" sz="1000" dirty="0">
                <a:effectLst/>
                <a:latin typeface="Consolas" panose="020B0609020204030204" pitchFamily="49" charset="0"/>
                <a:ea typeface="Times New Roman" panose="02020603050405020304" pitchFamily="18" charset="0"/>
                <a:cs typeface="Times New Roman" panose="02020603050405020304" pitchFamily="18" charset="0"/>
              </a:rPr>
              <a:t> Tuesday, 25 May, 2021 15:00-16:00 America/</a:t>
            </a:r>
            <a:r>
              <a:rPr lang="en-US" sz="1000" dirty="0" err="1">
                <a:effectLst/>
                <a:latin typeface="Consolas" panose="020B0609020204030204" pitchFamily="49" charset="0"/>
                <a:ea typeface="Times New Roman" panose="02020603050405020304" pitchFamily="18" charset="0"/>
                <a:cs typeface="Times New Roman" panose="02020603050405020304" pitchFamily="18" charset="0"/>
              </a:rPr>
              <a:t>New_York</a:t>
            </a:r>
            <a:r>
              <a:rPr lang="en-US" sz="1000" dirty="0">
                <a:effectLst/>
                <a:latin typeface="Consolas" panose="020B0609020204030204" pitchFamily="49" charset="0"/>
                <a:ea typeface="Times New Roman" panose="02020603050405020304" pitchFamily="18" charset="0"/>
                <a:cs typeface="Times New Roman" panose="02020603050405020304" pitchFamily="18" charset="0"/>
              </a:rPr>
              <a:t>.</a:t>
            </a:r>
            <a:br>
              <a:rPr lang="en-US" sz="1000" dirty="0">
                <a:effectLst/>
                <a:latin typeface="Consolas" panose="020B0609020204030204" pitchFamily="49" charset="0"/>
                <a:ea typeface="Times New Roman" panose="02020603050405020304" pitchFamily="18" charset="0"/>
                <a:cs typeface="Times New Roman" panose="02020603050405020304" pitchFamily="18" charset="0"/>
              </a:rPr>
            </a:br>
            <a:r>
              <a:rPr lang="en-US" sz="1000" b="1" dirty="0">
                <a:effectLst/>
                <a:latin typeface="Consolas" panose="020B0609020204030204" pitchFamily="49" charset="0"/>
                <a:ea typeface="Times New Roman" panose="02020603050405020304" pitchFamily="18" charset="0"/>
                <a:cs typeface="Times New Roman" panose="02020603050405020304" pitchFamily="18" charset="0"/>
              </a:rPr>
              <a:t>Where:</a:t>
            </a:r>
            <a:r>
              <a:rPr lang="en-US" sz="1000" dirty="0">
                <a:effectLst/>
                <a:latin typeface="Consolas" panose="020B0609020204030204" pitchFamily="49" charset="0"/>
                <a:ea typeface="Times New Roman" panose="02020603050405020304" pitchFamily="18" charset="0"/>
                <a:cs typeface="Times New Roman" panose="02020603050405020304" pitchFamily="18" charset="0"/>
              </a:rPr>
              <a:t> </a:t>
            </a:r>
            <a:r>
              <a:rPr lang="en-US" sz="1000" u="sng" dirty="0">
                <a:solidFill>
                  <a:srgbClr val="0000FF"/>
                </a:solidFill>
                <a:effectLst/>
                <a:latin typeface="Consolas" panose="020B0609020204030204" pitchFamily="49" charset="0"/>
                <a:ea typeface="Times New Roman" panose="02020603050405020304" pitchFamily="18" charset="0"/>
                <a:cs typeface="Times New Roman" panose="02020603050405020304" pitchFamily="18" charset="0"/>
                <a:hlinkClick r:id="rId3"/>
              </a:rPr>
              <a:t>https://ieeesa.webex.com/ieeesa/j.php?MTID=m6704707797b7b5b06c6b1c3e87852ea7</a:t>
            </a:r>
            <a:r>
              <a:rPr lang="en-US" sz="1000" dirty="0">
                <a:effectLst/>
                <a:latin typeface="Consolas" panose="020B0609020204030204" pitchFamily="49"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0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Jay Holcomb is inviting you to a scheduled Webex meeting. </a:t>
            </a:r>
            <a:endParaRPr lang="en-US" sz="10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000" dirty="0">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Tuesday, May 25, 2021 </a:t>
            </a:r>
            <a:endParaRPr lang="en-US" sz="10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000" dirty="0">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3:00 PM  |  (UTC-04:00) Eastern Time (US &amp; Canada)  |  1 </a:t>
            </a:r>
            <a:r>
              <a:rPr lang="en-US" sz="1000" dirty="0" err="1">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hr</a:t>
            </a:r>
            <a:r>
              <a:rPr lang="en-US" sz="1000" dirty="0">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 </a:t>
            </a:r>
            <a:endParaRPr lang="en-US" sz="10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000" dirty="0">
                <a:effectLst/>
                <a:latin typeface="Consolas" panose="020B0609020204030204" pitchFamily="49"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000" u="sng" dirty="0">
                <a:solidFill>
                  <a:srgbClr val="FF0000"/>
                </a:solidFill>
                <a:effectLst/>
                <a:latin typeface="Consolas" panose="020B0609020204030204" pitchFamily="49" charset="0"/>
                <a:ea typeface="Times New Roman" panose="02020603050405020304" pitchFamily="18" charset="0"/>
                <a:cs typeface="Times New Roman" panose="02020603050405020304" pitchFamily="18" charset="0"/>
                <a:hlinkClick r:id="rId3"/>
              </a:rPr>
              <a:t>Join meeting</a:t>
            </a:r>
            <a:endParaRPr lang="en-US" sz="10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000" dirty="0">
                <a:effectLst/>
                <a:latin typeface="Consolas" panose="020B0609020204030204" pitchFamily="49"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0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More ways to join:</a:t>
            </a:r>
            <a:endParaRPr lang="en-US" sz="10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0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Join from the meeting link</a:t>
            </a:r>
            <a:endParaRPr lang="en-US" sz="10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0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3"/>
              </a:rPr>
              <a:t>https://ieeesa.webex.com/ieeesa/j.php?MTID=m6704707797b7b5b06c6b1c3e87852ea7</a:t>
            </a:r>
            <a:endParaRPr lang="en-US" sz="10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000" dirty="0">
                <a:effectLst/>
                <a:latin typeface="Consolas" panose="020B0609020204030204" pitchFamily="49" charset="0"/>
                <a:ea typeface="Times New Roman" panose="02020603050405020304" pitchFamily="18" charset="0"/>
                <a:cs typeface="Calibri" panose="020F0502020204030204" pitchFamily="34" charset="0"/>
              </a:rPr>
              <a:t> </a:t>
            </a:r>
            <a:endParaRPr lang="en-US" sz="10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0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Join by meeting number </a:t>
            </a:r>
            <a:endParaRPr lang="en-US" sz="10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000" dirty="0">
                <a:effectLst/>
                <a:latin typeface="Consolas" panose="020B0609020204030204" pitchFamily="49" charset="0"/>
                <a:ea typeface="Times New Roman" panose="02020603050405020304" pitchFamily="18" charset="0"/>
                <a:cs typeface="Times New Roman" panose="02020603050405020304" pitchFamily="18" charset="0"/>
              </a:rPr>
              <a:t>Meeting number (access code): 	173 892 4292 </a:t>
            </a:r>
          </a:p>
          <a:p>
            <a:pPr marL="0" marR="0">
              <a:spcBef>
                <a:spcPts val="0"/>
              </a:spcBef>
              <a:spcAft>
                <a:spcPts val="0"/>
              </a:spcAft>
            </a:pPr>
            <a:r>
              <a:rPr lang="en-US" sz="1000" dirty="0">
                <a:effectLst/>
                <a:latin typeface="Consolas" panose="020B0609020204030204" pitchFamily="49" charset="0"/>
                <a:ea typeface="Times New Roman" panose="02020603050405020304" pitchFamily="18" charset="0"/>
                <a:cs typeface="Times New Roman" panose="02020603050405020304" pitchFamily="18" charset="0"/>
              </a:rPr>
              <a:t>Meeting password: 			freqtable5</a:t>
            </a:r>
          </a:p>
          <a:p>
            <a:pPr marL="0" marR="0">
              <a:spcBef>
                <a:spcPts val="0"/>
              </a:spcBef>
              <a:spcAft>
                <a:spcPts val="0"/>
              </a:spcAft>
            </a:pPr>
            <a:r>
              <a:rPr lang="en-US" sz="10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 </a:t>
            </a:r>
            <a:endParaRPr lang="en-US" sz="10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0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Tap to join from a mobile device (attendees only)</a:t>
            </a:r>
            <a:endParaRPr lang="en-US" sz="10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0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4"/>
              </a:rPr>
              <a:t>+1-646-992-2010,,1738924292##</a:t>
            </a:r>
            <a:r>
              <a:rPr lang="en-US" sz="1000" dirty="0">
                <a:effectLst/>
                <a:latin typeface="Consolas" panose="020B0609020204030204" pitchFamily="49" charset="0"/>
                <a:ea typeface="Times New Roman" panose="02020603050405020304" pitchFamily="18" charset="0"/>
                <a:cs typeface="Times New Roman" panose="02020603050405020304" pitchFamily="18" charset="0"/>
              </a:rPr>
              <a:t> United States Toll (New York City)</a:t>
            </a:r>
          </a:p>
          <a:p>
            <a:pPr marL="0" marR="0">
              <a:spcBef>
                <a:spcPts val="0"/>
              </a:spcBef>
              <a:spcAft>
                <a:spcPts val="0"/>
              </a:spcAft>
            </a:pPr>
            <a:r>
              <a:rPr lang="en-US" sz="10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5"/>
              </a:rPr>
              <a:t>+1-213-306-3065,,1738924292##</a:t>
            </a:r>
            <a:r>
              <a:rPr lang="en-US" sz="1000" dirty="0">
                <a:effectLst/>
                <a:latin typeface="Consolas" panose="020B0609020204030204" pitchFamily="49" charset="0"/>
                <a:ea typeface="Times New Roman" panose="02020603050405020304" pitchFamily="18" charset="0"/>
                <a:cs typeface="Times New Roman" panose="02020603050405020304" pitchFamily="18" charset="0"/>
              </a:rPr>
              <a:t> United States Toll (Los Angeles)</a:t>
            </a:r>
          </a:p>
          <a:p>
            <a:pPr marL="0" marR="0">
              <a:spcBef>
                <a:spcPts val="0"/>
              </a:spcBef>
              <a:spcAft>
                <a:spcPts val="0"/>
              </a:spcAft>
            </a:pPr>
            <a:r>
              <a:rPr lang="en-US" sz="10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Join by phone</a:t>
            </a:r>
            <a:endParaRPr lang="en-US" sz="10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000" dirty="0">
                <a:effectLst/>
                <a:latin typeface="Consolas" panose="020B0609020204030204" pitchFamily="49" charset="0"/>
                <a:ea typeface="Times New Roman" panose="02020603050405020304" pitchFamily="18" charset="0"/>
                <a:cs typeface="Times New Roman" panose="02020603050405020304" pitchFamily="18" charset="0"/>
              </a:rPr>
              <a:t>+1-646-992-2010 United States Toll (New York City)</a:t>
            </a:r>
          </a:p>
          <a:p>
            <a:pPr marL="0" marR="0">
              <a:spcBef>
                <a:spcPts val="0"/>
              </a:spcBef>
              <a:spcAft>
                <a:spcPts val="0"/>
              </a:spcAft>
            </a:pPr>
            <a:r>
              <a:rPr lang="en-US" sz="1000" dirty="0">
                <a:effectLst/>
                <a:latin typeface="Consolas" panose="020B0609020204030204" pitchFamily="49" charset="0"/>
                <a:ea typeface="Times New Roman" panose="02020603050405020304" pitchFamily="18" charset="0"/>
                <a:cs typeface="Times New Roman" panose="02020603050405020304" pitchFamily="18" charset="0"/>
              </a:rPr>
              <a:t>+1-213-306-3065 United States Toll (Los Angeles)</a:t>
            </a:r>
          </a:p>
          <a:p>
            <a:pPr marL="0" marR="0">
              <a:spcBef>
                <a:spcPts val="0"/>
              </a:spcBef>
              <a:spcAft>
                <a:spcPts val="0"/>
              </a:spcAft>
            </a:pPr>
            <a:r>
              <a:rPr lang="en-US" sz="10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6"/>
              </a:rPr>
              <a:t>Global call-in numbers</a:t>
            </a:r>
            <a:endParaRPr lang="en-US" sz="10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0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Join from a video system or application</a:t>
            </a:r>
            <a:endParaRPr lang="en-US" sz="10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000" dirty="0">
                <a:effectLst/>
                <a:latin typeface="Consolas" panose="020B0609020204030204" pitchFamily="49" charset="0"/>
                <a:ea typeface="Times New Roman" panose="02020603050405020304" pitchFamily="18" charset="0"/>
                <a:cs typeface="Times New Roman" panose="02020603050405020304" pitchFamily="18" charset="0"/>
              </a:rPr>
              <a:t>Dial </a:t>
            </a:r>
            <a:r>
              <a:rPr lang="en-US" sz="10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7"/>
              </a:rPr>
              <a:t>1738924292@ieeesa.webex.com</a:t>
            </a:r>
            <a:endParaRPr lang="en-US" sz="10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000" dirty="0">
                <a:effectLst/>
                <a:latin typeface="Consolas" panose="020B0609020204030204" pitchFamily="49" charset="0"/>
                <a:ea typeface="Times New Roman" panose="02020603050405020304" pitchFamily="18" charset="0"/>
                <a:cs typeface="Times New Roman" panose="02020603050405020304" pitchFamily="18" charset="0"/>
              </a:rPr>
              <a:t>You can also dial 173.243.2.68 and enter your meeting number.</a:t>
            </a:r>
          </a:p>
          <a:p>
            <a:pPr marL="0" marR="0">
              <a:spcBef>
                <a:spcPts val="0"/>
              </a:spcBef>
              <a:spcAft>
                <a:spcPts val="0"/>
              </a:spcAft>
            </a:pPr>
            <a:r>
              <a:rPr lang="en-US" sz="10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Join using Microsoft Lync or Microsoft Skype for Business</a:t>
            </a:r>
            <a:endParaRPr lang="en-US" sz="10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000" dirty="0">
                <a:effectLst/>
                <a:latin typeface="Consolas" panose="020B0609020204030204" pitchFamily="49" charset="0"/>
                <a:ea typeface="Times New Roman" panose="02020603050405020304" pitchFamily="18" charset="0"/>
                <a:cs typeface="Times New Roman" panose="02020603050405020304" pitchFamily="18" charset="0"/>
              </a:rPr>
              <a:t>Dial </a:t>
            </a:r>
            <a:r>
              <a:rPr lang="en-US" sz="10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8"/>
              </a:rPr>
              <a:t>1738924292.ieeesa@lync.webex.com</a:t>
            </a:r>
            <a:endParaRPr lang="en-US" sz="10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000"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Need help? Go to </a:t>
            </a:r>
            <a:r>
              <a:rPr lang="en-US" sz="10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9"/>
              </a:rPr>
              <a:t>https://help.webex.com</a:t>
            </a:r>
            <a:r>
              <a:rPr lang="en-US" sz="1000"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 </a:t>
            </a:r>
            <a:endParaRPr lang="en-US" sz="10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endParaRPr lang="en-US" sz="800" dirty="0">
              <a:solidFill>
                <a:schemeClr val="tx1"/>
              </a:solidFill>
              <a:effectLst/>
              <a:latin typeface="Consolas" panose="020B0609020204030204" pitchFamily="49" charset="0"/>
              <a:ea typeface="Times New Roman" panose="02020603050405020304" pitchFamily="18" charset="0"/>
              <a:cs typeface="Times New Roman" panose="02020603050405020304" pitchFamily="18" charset="0"/>
            </a:endParaRPr>
          </a:p>
          <a:p>
            <a:r>
              <a:rPr lang="en-US" sz="800" dirty="0">
                <a:solidFill>
                  <a:schemeClr val="tx1"/>
                </a:solidFill>
                <a:latin typeface="Times New Roman" pitchFamily="16" charset="0"/>
              </a:rPr>
              <a:t>IMPORTANT NOTICE: Please note that this Webex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a:p>
            <a:endParaRPr lang="en-US" sz="1100" dirty="0">
              <a:effectLst/>
            </a:endParaRPr>
          </a:p>
        </p:txBody>
      </p:sp>
      <p:sp>
        <p:nvSpPr>
          <p:cNvPr id="6" name="Title 1">
            <a:extLst>
              <a:ext uri="{FF2B5EF4-FFF2-40B4-BE49-F238E27FC236}">
                <a16:creationId xmlns:a16="http://schemas.microsoft.com/office/drawing/2014/main" id="{FBEA5ADE-0E25-43D8-AE04-6B2C0E367381}"/>
              </a:ext>
            </a:extLst>
          </p:cNvPr>
          <p:cNvSpPr txBox="1">
            <a:spLocks/>
          </p:cNvSpPr>
          <p:nvPr/>
        </p:nvSpPr>
        <p:spPr>
          <a:xfrm>
            <a:off x="685800" y="590319"/>
            <a:ext cx="7770813" cy="552681"/>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ctr">
              <a:spcBef>
                <a:spcPts val="0"/>
              </a:spcBef>
            </a:pPr>
            <a:r>
              <a:rPr lang="en-US" sz="2400" dirty="0"/>
              <a:t>802.18/19 </a:t>
            </a:r>
            <a:r>
              <a:rPr lang="en-US" sz="2400" dirty="0">
                <a:highlight>
                  <a:srgbClr val="008080"/>
                </a:highlight>
              </a:rPr>
              <a:t>freq. table ad </a:t>
            </a:r>
            <a:r>
              <a:rPr lang="en-US" sz="2400" dirty="0" err="1">
                <a:highlight>
                  <a:srgbClr val="008080"/>
                </a:highlight>
              </a:rPr>
              <a:t>hoc</a:t>
            </a:r>
            <a:r>
              <a:rPr lang="en-US" sz="2400" dirty="0" err="1"/>
              <a:t>_telecon</a:t>
            </a:r>
            <a:r>
              <a:rPr lang="en-US" sz="2400" dirty="0"/>
              <a:t>. call-in, </a:t>
            </a:r>
            <a:r>
              <a:rPr lang="en-US" sz="2400" dirty="0">
                <a:highlight>
                  <a:srgbClr val="008080"/>
                </a:highlight>
              </a:rPr>
              <a:t>25may21</a:t>
            </a:r>
          </a:p>
        </p:txBody>
      </p:sp>
    </p:spTree>
    <p:extLst>
      <p:ext uri="{BB962C8B-B14F-4D97-AF65-F5344CB8AC3E}">
        <p14:creationId xmlns:p14="http://schemas.microsoft.com/office/powerpoint/2010/main" val="21217748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18</a:t>
            </a:fld>
            <a:endParaRPr lang="en-GB" dirty="0"/>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615953" y="1026604"/>
            <a:ext cx="7832720" cy="3887106"/>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a:spcBef>
                <a:spcPts val="0"/>
              </a:spcBef>
              <a:spcAft>
                <a:spcPts val="0"/>
              </a:spcAft>
            </a:pPr>
            <a:r>
              <a:rPr lang="en-US" sz="1050" dirty="0">
                <a:latin typeface="Calibri" panose="020F0502020204030204" pitchFamily="34" charset="0"/>
                <a:ea typeface="Times New Roman" panose="02020603050405020304" pitchFamily="18" charset="0"/>
                <a:cs typeface="Times New Roman" panose="02020603050405020304" pitchFamily="18" charset="0"/>
              </a:rPr>
              <a:t>Subject: [EXTERNAL] Webex meeting invitation: 802.18 RR-TAG weekly teleconference</a:t>
            </a:r>
            <a:br>
              <a:rPr lang="en-US" sz="1050" dirty="0">
                <a:latin typeface="Calibri" panose="020F0502020204030204" pitchFamily="34" charset="0"/>
                <a:ea typeface="Times New Roman" panose="02020603050405020304" pitchFamily="18" charset="0"/>
                <a:cs typeface="Times New Roman" panose="02020603050405020304" pitchFamily="18" charset="0"/>
              </a:rPr>
            </a:br>
            <a:r>
              <a:rPr lang="en-US" sz="1050" dirty="0">
                <a:latin typeface="Calibri" panose="020F0502020204030204" pitchFamily="34" charset="0"/>
                <a:ea typeface="Times New Roman" panose="02020603050405020304" pitchFamily="18" charset="0"/>
                <a:cs typeface="Times New Roman" panose="02020603050405020304" pitchFamily="18" charset="0"/>
              </a:rPr>
              <a:t>When: Occurs every Thursday effective 27-May-21 until 01-Sep-21 from 15:00 to 16:00 America/</a:t>
            </a:r>
            <a:r>
              <a:rPr lang="en-US" sz="1050" dirty="0" err="1">
                <a:latin typeface="Calibri" panose="020F0502020204030204" pitchFamily="34" charset="0"/>
                <a:ea typeface="Times New Roman" panose="02020603050405020304" pitchFamily="18" charset="0"/>
                <a:cs typeface="Times New Roman" panose="02020603050405020304" pitchFamily="18" charset="0"/>
              </a:rPr>
              <a:t>New_York</a:t>
            </a:r>
            <a:r>
              <a:rPr lang="en-US" sz="1050" dirty="0">
                <a:latin typeface="Calibri" panose="020F0502020204030204" pitchFamily="34" charset="0"/>
                <a:ea typeface="Times New Roman" panose="02020603050405020304" pitchFamily="18" charset="0"/>
                <a:cs typeface="Times New Roman" panose="02020603050405020304" pitchFamily="18" charset="0"/>
              </a:rPr>
              <a:t>.</a:t>
            </a:r>
            <a:br>
              <a:rPr lang="en-US" sz="1050" dirty="0">
                <a:latin typeface="Calibri" panose="020F0502020204030204" pitchFamily="34" charset="0"/>
                <a:ea typeface="Times New Roman" panose="02020603050405020304" pitchFamily="18" charset="0"/>
                <a:cs typeface="Times New Roman" panose="02020603050405020304" pitchFamily="18" charset="0"/>
              </a:rPr>
            </a:br>
            <a:r>
              <a:rPr lang="en-US" sz="1050" dirty="0">
                <a:latin typeface="Calibri" panose="020F0502020204030204" pitchFamily="34" charset="0"/>
                <a:ea typeface="Times New Roman" panose="02020603050405020304" pitchFamily="18" charset="0"/>
                <a:cs typeface="Times New Roman" panose="02020603050405020304" pitchFamily="18" charset="0"/>
              </a:rPr>
              <a:t>Where: </a:t>
            </a:r>
            <a:r>
              <a:rPr lang="en-US" sz="1050" u="sng" dirty="0">
                <a:solidFill>
                  <a:srgbClr val="0000FF"/>
                </a:solidFill>
                <a:latin typeface="Calibri" panose="020F0502020204030204" pitchFamily="34" charset="0"/>
                <a:ea typeface="Times New Roman" panose="02020603050405020304" pitchFamily="18" charset="0"/>
                <a:cs typeface="Times New Roman" panose="02020603050405020304" pitchFamily="18" charset="0"/>
                <a:hlinkClick r:id="rId3"/>
              </a:rPr>
              <a:t>https://ieeesa.webex.com/ieeesa/j.php?MTID=m755ab94a63535e46bf04429654757914</a:t>
            </a:r>
            <a:r>
              <a:rPr lang="en-US" sz="1050" dirty="0">
                <a:latin typeface="Calibri" panose="020F0502020204030204" pitchFamily="34" charset="0"/>
                <a:ea typeface="Times New Roman" panose="02020603050405020304" pitchFamily="18" charset="0"/>
                <a:cs typeface="Times New Roman" panose="02020603050405020304" pitchFamily="18" charset="0"/>
              </a:rPr>
              <a:t> </a:t>
            </a:r>
          </a:p>
          <a:p>
            <a:pPr marL="0">
              <a:spcBef>
                <a:spcPts val="0"/>
              </a:spcBef>
              <a:spcAft>
                <a:spcPts val="0"/>
              </a:spcAft>
            </a:pPr>
            <a:r>
              <a:rPr lang="en-US" sz="1050" dirty="0">
                <a:latin typeface="Calibri" panose="020F0502020204030204" pitchFamily="34" charset="0"/>
                <a:ea typeface="Times New Roman" panose="02020603050405020304" pitchFamily="18" charset="0"/>
                <a:cs typeface="Times New Roman" panose="02020603050405020304" pitchFamily="18" charset="0"/>
              </a:rPr>
              <a:t>Jay Holcomb  is inviting you to a scheduled Webex meeting. </a:t>
            </a:r>
          </a:p>
          <a:p>
            <a:pPr marL="0">
              <a:spcBef>
                <a:spcPts val="0"/>
              </a:spcBef>
              <a:spcAft>
                <a:spcPts val="0"/>
              </a:spcAft>
            </a:pPr>
            <a:r>
              <a:rPr lang="en-US" sz="1050" dirty="0">
                <a:solidFill>
                  <a:srgbClr val="666666"/>
                </a:solidFill>
                <a:latin typeface="Calibri" panose="020F0502020204030204" pitchFamily="34" charset="0"/>
                <a:ea typeface="Times New Roman" panose="02020603050405020304" pitchFamily="18" charset="0"/>
                <a:cs typeface="Times New Roman" panose="02020603050405020304" pitchFamily="18" charset="0"/>
              </a:rPr>
              <a:t>Occurs every Thursday effective Thursday, May 27, 2021 until Thursday, September 2, 2021 from 3:00 PM to 4:00 PM, (UTC-04:00) Eastern Time (US &amp; Canada) </a:t>
            </a:r>
            <a:endParaRPr lang="en-US" sz="1050" dirty="0">
              <a:latin typeface="Calibri" panose="020F0502020204030204" pitchFamily="34" charset="0"/>
              <a:ea typeface="Times New Roman" panose="02020603050405020304" pitchFamily="18" charset="0"/>
              <a:cs typeface="Times New Roman" panose="02020603050405020304" pitchFamily="18" charset="0"/>
            </a:endParaRPr>
          </a:p>
          <a:p>
            <a:pPr marL="0">
              <a:spcBef>
                <a:spcPts val="0"/>
              </a:spcBef>
              <a:spcAft>
                <a:spcPts val="0"/>
              </a:spcAft>
            </a:pPr>
            <a:r>
              <a:rPr lang="en-US" sz="1050" dirty="0">
                <a:solidFill>
                  <a:srgbClr val="666666"/>
                </a:solidFill>
                <a:latin typeface="Calibri" panose="020F0502020204030204" pitchFamily="34" charset="0"/>
                <a:ea typeface="Times New Roman" panose="02020603050405020304" pitchFamily="18" charset="0"/>
                <a:cs typeface="Times New Roman" panose="02020603050405020304" pitchFamily="18" charset="0"/>
              </a:rPr>
              <a:t>3:00 PM  |  (UTC-04:00) Eastern Time (US &amp; Canada)  |  1 </a:t>
            </a:r>
            <a:r>
              <a:rPr lang="en-US" sz="1050" dirty="0" err="1">
                <a:solidFill>
                  <a:srgbClr val="666666"/>
                </a:solidFill>
                <a:latin typeface="Calibri" panose="020F0502020204030204" pitchFamily="34" charset="0"/>
                <a:ea typeface="Times New Roman" panose="02020603050405020304" pitchFamily="18" charset="0"/>
                <a:cs typeface="Times New Roman" panose="02020603050405020304" pitchFamily="18" charset="0"/>
              </a:rPr>
              <a:t>hr</a:t>
            </a:r>
            <a:r>
              <a:rPr lang="en-US" sz="1050" dirty="0">
                <a:solidFill>
                  <a:srgbClr val="666666"/>
                </a:solidFill>
                <a:latin typeface="Calibri" panose="020F0502020204030204" pitchFamily="34" charset="0"/>
                <a:ea typeface="Times New Roman" panose="02020603050405020304" pitchFamily="18" charset="0"/>
                <a:cs typeface="Times New Roman" panose="02020603050405020304" pitchFamily="18" charset="0"/>
              </a:rPr>
              <a:t> </a:t>
            </a:r>
            <a:endParaRPr lang="en-US" sz="1050" dirty="0">
              <a:latin typeface="Calibri" panose="020F0502020204030204" pitchFamily="34" charset="0"/>
              <a:ea typeface="Times New Roman" panose="02020603050405020304" pitchFamily="18" charset="0"/>
              <a:cs typeface="Times New Roman" panose="02020603050405020304" pitchFamily="18" charset="0"/>
            </a:endParaRPr>
          </a:p>
          <a:p>
            <a:pPr marL="0">
              <a:spcBef>
                <a:spcPts val="0"/>
              </a:spcBef>
              <a:spcAft>
                <a:spcPts val="0"/>
              </a:spcAft>
            </a:pPr>
            <a:r>
              <a:rPr lang="en-US" sz="1050" dirty="0">
                <a:latin typeface="Calibri" panose="020F0502020204030204" pitchFamily="34" charset="0"/>
                <a:ea typeface="Times New Roman" panose="02020603050405020304" pitchFamily="18" charset="0"/>
                <a:cs typeface="Times New Roman" panose="02020603050405020304" pitchFamily="18" charset="0"/>
              </a:rPr>
              <a:t> </a:t>
            </a:r>
          </a:p>
          <a:p>
            <a:pPr marL="0">
              <a:spcBef>
                <a:spcPts val="0"/>
              </a:spcBef>
              <a:spcAft>
                <a:spcPts val="0"/>
              </a:spcAft>
            </a:pPr>
            <a:r>
              <a:rPr lang="en-US" sz="1050" u="sng" dirty="0">
                <a:solidFill>
                  <a:srgbClr val="FF0000"/>
                </a:solidFill>
                <a:latin typeface="Calibri" panose="020F0502020204030204" pitchFamily="34" charset="0"/>
                <a:ea typeface="Times New Roman" panose="02020603050405020304" pitchFamily="18" charset="0"/>
                <a:cs typeface="Times New Roman" panose="02020603050405020304" pitchFamily="18" charset="0"/>
                <a:hlinkClick r:id="rId3"/>
              </a:rPr>
              <a:t>Join meeting</a:t>
            </a:r>
            <a:endParaRPr lang="en-US" sz="1050" dirty="0">
              <a:latin typeface="Calibri" panose="020F0502020204030204" pitchFamily="34" charset="0"/>
              <a:ea typeface="Times New Roman" panose="02020603050405020304" pitchFamily="18" charset="0"/>
              <a:cs typeface="Times New Roman" panose="02020603050405020304" pitchFamily="18" charset="0"/>
            </a:endParaRPr>
          </a:p>
          <a:p>
            <a:pPr marL="0">
              <a:spcBef>
                <a:spcPts val="0"/>
              </a:spcBef>
              <a:spcAft>
                <a:spcPts val="0"/>
              </a:spcAft>
            </a:pPr>
            <a:r>
              <a:rPr lang="en-US" sz="1050" dirty="0">
                <a:latin typeface="Calibri" panose="020F0502020204030204" pitchFamily="34" charset="0"/>
                <a:ea typeface="Times New Roman" panose="02020603050405020304" pitchFamily="18" charset="0"/>
                <a:cs typeface="Times New Roman" panose="02020603050405020304" pitchFamily="18" charset="0"/>
              </a:rPr>
              <a:t> </a:t>
            </a:r>
          </a:p>
          <a:p>
            <a:pPr marL="0">
              <a:spcBef>
                <a:spcPts val="0"/>
              </a:spcBef>
              <a:spcAft>
                <a:spcPts val="0"/>
              </a:spcAft>
            </a:pPr>
            <a:r>
              <a:rPr lang="en-US" sz="1050" dirty="0">
                <a:latin typeface="Calibri" panose="020F0502020204030204" pitchFamily="34" charset="0"/>
                <a:ea typeface="Times New Roman" panose="02020603050405020304" pitchFamily="18" charset="0"/>
                <a:cs typeface="Times New Roman" panose="02020603050405020304" pitchFamily="18" charset="0"/>
              </a:rPr>
              <a:t>More ways to join:	Join from the meeting link</a:t>
            </a:r>
          </a:p>
          <a:p>
            <a:pPr marL="0">
              <a:spcBef>
                <a:spcPts val="0"/>
              </a:spcBef>
              <a:spcAft>
                <a:spcPts val="0"/>
              </a:spcAft>
            </a:pPr>
            <a:r>
              <a:rPr lang="en-US" sz="1050" u="sng" dirty="0">
                <a:solidFill>
                  <a:srgbClr val="005E7D"/>
                </a:solidFill>
                <a:latin typeface="Calibri" panose="020F0502020204030204" pitchFamily="34" charset="0"/>
                <a:ea typeface="Times New Roman" panose="02020603050405020304" pitchFamily="18" charset="0"/>
                <a:cs typeface="Times New Roman" panose="02020603050405020304" pitchFamily="18" charset="0"/>
                <a:hlinkClick r:id="rId3"/>
              </a:rPr>
              <a:t>https://ieeesa.webex.com/ieeesa/j.php?MTID=m755ab94a63535e46bf04429654757914</a:t>
            </a:r>
            <a:endParaRPr lang="en-US" sz="1050" dirty="0">
              <a:latin typeface="Calibri" panose="020F0502020204030204" pitchFamily="34" charset="0"/>
              <a:ea typeface="Times New Roman" panose="02020603050405020304" pitchFamily="18" charset="0"/>
              <a:cs typeface="Times New Roman" panose="02020603050405020304" pitchFamily="18" charset="0"/>
            </a:endParaRPr>
          </a:p>
          <a:p>
            <a:pPr marL="0">
              <a:spcBef>
                <a:spcPts val="0"/>
              </a:spcBef>
              <a:spcAft>
                <a:spcPts val="0"/>
              </a:spcAft>
            </a:pPr>
            <a:r>
              <a:rPr lang="en-US" sz="1050" dirty="0">
                <a:latin typeface="Calibri" panose="020F0502020204030204" pitchFamily="34" charset="0"/>
                <a:ea typeface="Times New Roman" panose="02020603050405020304" pitchFamily="18" charset="0"/>
                <a:cs typeface="Times New Roman" panose="02020603050405020304" pitchFamily="18" charset="0"/>
              </a:rPr>
              <a:t> </a:t>
            </a:r>
          </a:p>
          <a:p>
            <a:pPr marL="0">
              <a:spcBef>
                <a:spcPts val="0"/>
              </a:spcBef>
              <a:spcAft>
                <a:spcPts val="0"/>
              </a:spcAft>
            </a:pPr>
            <a:r>
              <a:rPr lang="en-US" sz="1050" dirty="0">
                <a:latin typeface="Calibri" panose="020F0502020204030204" pitchFamily="34" charset="0"/>
                <a:ea typeface="Times New Roman" panose="02020603050405020304" pitchFamily="18" charset="0"/>
                <a:cs typeface="Times New Roman" panose="02020603050405020304" pitchFamily="18" charset="0"/>
              </a:rPr>
              <a:t>Join by meeting number </a:t>
            </a:r>
          </a:p>
          <a:p>
            <a:pPr marL="0">
              <a:spcBef>
                <a:spcPts val="0"/>
              </a:spcBef>
              <a:spcAft>
                <a:spcPts val="0"/>
              </a:spcAft>
            </a:pPr>
            <a:r>
              <a:rPr lang="en-US" sz="1050" dirty="0">
                <a:latin typeface="Calibri" panose="020F0502020204030204" pitchFamily="34" charset="0"/>
                <a:ea typeface="Times New Roman" panose="02020603050405020304" pitchFamily="18" charset="0"/>
                <a:cs typeface="Times New Roman" panose="02020603050405020304" pitchFamily="18" charset="0"/>
              </a:rPr>
              <a:t>Meeting number (access code): 129 231 4140 </a:t>
            </a:r>
          </a:p>
          <a:p>
            <a:pPr marL="0">
              <a:spcBef>
                <a:spcPts val="0"/>
              </a:spcBef>
              <a:spcAft>
                <a:spcPts val="0"/>
              </a:spcAft>
            </a:pPr>
            <a:r>
              <a:rPr lang="en-US" sz="1050" dirty="0">
                <a:latin typeface="Calibri" panose="020F0502020204030204" pitchFamily="34" charset="0"/>
                <a:ea typeface="Times New Roman" panose="02020603050405020304" pitchFamily="18" charset="0"/>
                <a:cs typeface="Times New Roman" panose="02020603050405020304" pitchFamily="18" charset="0"/>
              </a:rPr>
              <a:t>Meeting password: rrtag21b</a:t>
            </a:r>
          </a:p>
          <a:p>
            <a:pPr marL="0">
              <a:spcBef>
                <a:spcPts val="0"/>
              </a:spcBef>
              <a:spcAft>
                <a:spcPts val="0"/>
              </a:spcAft>
            </a:pPr>
            <a:r>
              <a:rPr lang="en-US" sz="1050" dirty="0">
                <a:latin typeface="Calibri" panose="020F0502020204030204" pitchFamily="34" charset="0"/>
                <a:ea typeface="Times New Roman" panose="02020603050405020304" pitchFamily="18" charset="0"/>
                <a:cs typeface="Calibri" panose="020F0502020204030204" pitchFamily="34" charset="0"/>
              </a:rPr>
              <a:t> </a:t>
            </a:r>
            <a:endParaRPr lang="en-US" sz="1050" dirty="0">
              <a:latin typeface="Calibri" panose="020F0502020204030204" pitchFamily="34" charset="0"/>
              <a:ea typeface="Times New Roman" panose="02020603050405020304" pitchFamily="18" charset="0"/>
              <a:cs typeface="Times New Roman" panose="02020603050405020304" pitchFamily="18" charset="0"/>
            </a:endParaRPr>
          </a:p>
          <a:p>
            <a:pPr marL="0">
              <a:spcBef>
                <a:spcPts val="0"/>
              </a:spcBef>
              <a:spcAft>
                <a:spcPts val="0"/>
              </a:spcAft>
            </a:pPr>
            <a:r>
              <a:rPr lang="en-US" sz="1050" dirty="0">
                <a:latin typeface="Calibri" panose="020F0502020204030204" pitchFamily="34" charset="0"/>
                <a:ea typeface="Times New Roman" panose="02020603050405020304" pitchFamily="18" charset="0"/>
                <a:cs typeface="Times New Roman" panose="02020603050405020304" pitchFamily="18" charset="0"/>
              </a:rPr>
              <a:t>Tap to join from a mobile device (attendees only)</a:t>
            </a:r>
          </a:p>
          <a:p>
            <a:pPr marL="0">
              <a:spcBef>
                <a:spcPts val="0"/>
              </a:spcBef>
              <a:spcAft>
                <a:spcPts val="0"/>
              </a:spcAft>
            </a:pPr>
            <a:r>
              <a:rPr lang="en-US" sz="1050" u="sng" dirty="0">
                <a:solidFill>
                  <a:srgbClr val="005E7D"/>
                </a:solidFill>
                <a:latin typeface="Calibri" panose="020F0502020204030204" pitchFamily="34" charset="0"/>
                <a:ea typeface="Times New Roman" panose="02020603050405020304" pitchFamily="18" charset="0"/>
                <a:cs typeface="Times New Roman" panose="02020603050405020304" pitchFamily="18" charset="0"/>
                <a:hlinkClick r:id="rId4"/>
              </a:rPr>
              <a:t>+1-646-992-2010,,1292314140##</a:t>
            </a:r>
            <a:r>
              <a:rPr lang="en-US" sz="1050" dirty="0">
                <a:latin typeface="Calibri" panose="020F0502020204030204" pitchFamily="34" charset="0"/>
                <a:ea typeface="Times New Roman" panose="02020603050405020304" pitchFamily="18" charset="0"/>
                <a:cs typeface="Times New Roman" panose="02020603050405020304" pitchFamily="18" charset="0"/>
              </a:rPr>
              <a:t> United States Toll (New York City)</a:t>
            </a:r>
          </a:p>
          <a:p>
            <a:pPr marL="0">
              <a:spcBef>
                <a:spcPts val="0"/>
              </a:spcBef>
              <a:spcAft>
                <a:spcPts val="0"/>
              </a:spcAft>
            </a:pPr>
            <a:r>
              <a:rPr lang="en-US" sz="1050" u="sng" dirty="0">
                <a:solidFill>
                  <a:srgbClr val="005E7D"/>
                </a:solidFill>
                <a:latin typeface="Calibri" panose="020F0502020204030204" pitchFamily="34" charset="0"/>
                <a:ea typeface="Times New Roman" panose="02020603050405020304" pitchFamily="18" charset="0"/>
                <a:cs typeface="Times New Roman" panose="02020603050405020304" pitchFamily="18" charset="0"/>
                <a:hlinkClick r:id="rId5"/>
              </a:rPr>
              <a:t>+1-213-306-3065,,1292314140##</a:t>
            </a:r>
            <a:r>
              <a:rPr lang="en-US" sz="1050" dirty="0">
                <a:latin typeface="Calibri" panose="020F0502020204030204" pitchFamily="34" charset="0"/>
                <a:ea typeface="Times New Roman" panose="02020603050405020304" pitchFamily="18" charset="0"/>
                <a:cs typeface="Times New Roman" panose="02020603050405020304" pitchFamily="18" charset="0"/>
              </a:rPr>
              <a:t> United States Toll (Los Angeles)</a:t>
            </a:r>
          </a:p>
          <a:p>
            <a:pPr marL="0">
              <a:spcBef>
                <a:spcPts val="0"/>
              </a:spcBef>
              <a:spcAft>
                <a:spcPts val="0"/>
              </a:spcAft>
            </a:pPr>
            <a:r>
              <a:rPr lang="en-US" sz="1050" dirty="0">
                <a:latin typeface="Calibri" panose="020F0502020204030204" pitchFamily="34" charset="0"/>
                <a:ea typeface="Times New Roman" panose="02020603050405020304" pitchFamily="18" charset="0"/>
                <a:cs typeface="Times New Roman" panose="02020603050405020304" pitchFamily="18" charset="0"/>
              </a:rPr>
              <a:t>Join by phone</a:t>
            </a:r>
          </a:p>
          <a:p>
            <a:pPr marL="0">
              <a:spcBef>
                <a:spcPts val="0"/>
              </a:spcBef>
              <a:spcAft>
                <a:spcPts val="0"/>
              </a:spcAft>
            </a:pPr>
            <a:r>
              <a:rPr lang="en-US" sz="1050" dirty="0">
                <a:latin typeface="Calibri" panose="020F0502020204030204" pitchFamily="34" charset="0"/>
                <a:ea typeface="Times New Roman" panose="02020603050405020304" pitchFamily="18" charset="0"/>
                <a:cs typeface="Times New Roman" panose="02020603050405020304" pitchFamily="18" charset="0"/>
              </a:rPr>
              <a:t>+1-646-992-2010 United States Toll (New York City)</a:t>
            </a:r>
          </a:p>
          <a:p>
            <a:pPr marL="0">
              <a:spcBef>
                <a:spcPts val="0"/>
              </a:spcBef>
              <a:spcAft>
                <a:spcPts val="0"/>
              </a:spcAft>
            </a:pPr>
            <a:r>
              <a:rPr lang="en-US" sz="1050" dirty="0">
                <a:latin typeface="Calibri" panose="020F0502020204030204" pitchFamily="34" charset="0"/>
                <a:ea typeface="Times New Roman" panose="02020603050405020304" pitchFamily="18" charset="0"/>
                <a:cs typeface="Times New Roman" panose="02020603050405020304" pitchFamily="18" charset="0"/>
              </a:rPr>
              <a:t>+1-213-306-3065 United States Toll (Los Angeles)</a:t>
            </a:r>
          </a:p>
          <a:p>
            <a:pPr marL="0">
              <a:spcBef>
                <a:spcPts val="0"/>
              </a:spcBef>
              <a:spcAft>
                <a:spcPts val="0"/>
              </a:spcAft>
            </a:pPr>
            <a:r>
              <a:rPr lang="en-US" sz="1050" u="sng" dirty="0">
                <a:solidFill>
                  <a:srgbClr val="005E7D"/>
                </a:solidFill>
                <a:latin typeface="Calibri" panose="020F0502020204030204" pitchFamily="34" charset="0"/>
                <a:ea typeface="Times New Roman" panose="02020603050405020304" pitchFamily="18" charset="0"/>
                <a:cs typeface="Times New Roman" panose="02020603050405020304" pitchFamily="18" charset="0"/>
                <a:hlinkClick r:id="rId6"/>
              </a:rPr>
              <a:t>Global call-in numbers</a:t>
            </a:r>
            <a:endParaRPr lang="en-US" sz="1050" dirty="0">
              <a:latin typeface="Calibri" panose="020F0502020204030204" pitchFamily="34" charset="0"/>
              <a:ea typeface="Times New Roman" panose="02020603050405020304" pitchFamily="18" charset="0"/>
              <a:cs typeface="Times New Roman" panose="02020603050405020304" pitchFamily="18" charset="0"/>
            </a:endParaRPr>
          </a:p>
          <a:p>
            <a:pPr marL="0">
              <a:spcBef>
                <a:spcPts val="0"/>
              </a:spcBef>
              <a:spcAft>
                <a:spcPts val="0"/>
              </a:spcAft>
            </a:pPr>
            <a:r>
              <a:rPr lang="en-US" sz="1050" dirty="0">
                <a:latin typeface="Calibri" panose="020F0502020204030204" pitchFamily="34" charset="0"/>
                <a:ea typeface="Times New Roman" panose="02020603050405020304" pitchFamily="18" charset="0"/>
                <a:cs typeface="Times New Roman" panose="02020603050405020304" pitchFamily="18" charset="0"/>
              </a:rPr>
              <a:t>Join from a video system or application</a:t>
            </a:r>
          </a:p>
          <a:p>
            <a:pPr marL="0">
              <a:spcBef>
                <a:spcPts val="0"/>
              </a:spcBef>
              <a:spcAft>
                <a:spcPts val="0"/>
              </a:spcAft>
            </a:pPr>
            <a:r>
              <a:rPr lang="en-US" sz="1050" dirty="0">
                <a:latin typeface="Calibri" panose="020F0502020204030204" pitchFamily="34" charset="0"/>
                <a:ea typeface="Times New Roman" panose="02020603050405020304" pitchFamily="18" charset="0"/>
                <a:cs typeface="Times New Roman" panose="02020603050405020304" pitchFamily="18" charset="0"/>
              </a:rPr>
              <a:t>Dial </a:t>
            </a:r>
            <a:r>
              <a:rPr lang="en-US" sz="1050" u="sng" dirty="0">
                <a:solidFill>
                  <a:srgbClr val="005E7D"/>
                </a:solidFill>
                <a:latin typeface="Calibri" panose="020F0502020204030204" pitchFamily="34" charset="0"/>
                <a:ea typeface="Times New Roman" panose="02020603050405020304" pitchFamily="18" charset="0"/>
                <a:cs typeface="Times New Roman" panose="02020603050405020304" pitchFamily="18" charset="0"/>
                <a:hlinkClick r:id="rId7"/>
              </a:rPr>
              <a:t>1292314140@ieeesa.webex.com</a:t>
            </a:r>
            <a:endParaRPr lang="en-US" sz="1050" dirty="0">
              <a:latin typeface="Calibri" panose="020F0502020204030204" pitchFamily="34" charset="0"/>
              <a:ea typeface="Times New Roman" panose="02020603050405020304" pitchFamily="18" charset="0"/>
              <a:cs typeface="Times New Roman" panose="02020603050405020304" pitchFamily="18" charset="0"/>
            </a:endParaRPr>
          </a:p>
          <a:p>
            <a:pPr marL="0">
              <a:spcBef>
                <a:spcPts val="0"/>
              </a:spcBef>
              <a:spcAft>
                <a:spcPts val="0"/>
              </a:spcAft>
            </a:pPr>
            <a:r>
              <a:rPr lang="en-US" sz="1050" dirty="0">
                <a:latin typeface="Calibri" panose="020F0502020204030204" pitchFamily="34" charset="0"/>
                <a:ea typeface="Times New Roman" panose="02020603050405020304" pitchFamily="18" charset="0"/>
                <a:cs typeface="Times New Roman" panose="02020603050405020304" pitchFamily="18" charset="0"/>
              </a:rPr>
              <a:t>You can also dial 173.243.2.68 and enter your meeting number.</a:t>
            </a:r>
          </a:p>
          <a:p>
            <a:pPr marL="0">
              <a:spcBef>
                <a:spcPts val="0"/>
              </a:spcBef>
              <a:spcAft>
                <a:spcPts val="0"/>
              </a:spcAft>
            </a:pPr>
            <a:r>
              <a:rPr lang="en-US" sz="1050" dirty="0">
                <a:latin typeface="Calibri" panose="020F0502020204030204" pitchFamily="34" charset="0"/>
                <a:ea typeface="Times New Roman" panose="02020603050405020304" pitchFamily="18" charset="0"/>
                <a:cs typeface="Times New Roman" panose="02020603050405020304" pitchFamily="18" charset="0"/>
              </a:rPr>
              <a:t>Join using Microsoft Lync or Microsoft Skype for Business</a:t>
            </a:r>
          </a:p>
          <a:p>
            <a:pPr marL="0">
              <a:spcBef>
                <a:spcPts val="0"/>
              </a:spcBef>
              <a:spcAft>
                <a:spcPts val="0"/>
              </a:spcAft>
            </a:pPr>
            <a:r>
              <a:rPr lang="en-US" sz="1050" dirty="0">
                <a:latin typeface="Calibri" panose="020F0502020204030204" pitchFamily="34" charset="0"/>
                <a:ea typeface="Times New Roman" panose="02020603050405020304" pitchFamily="18" charset="0"/>
                <a:cs typeface="Times New Roman" panose="02020603050405020304" pitchFamily="18" charset="0"/>
              </a:rPr>
              <a:t>Dial </a:t>
            </a:r>
            <a:r>
              <a:rPr lang="en-US" sz="1050" u="sng" dirty="0">
                <a:solidFill>
                  <a:srgbClr val="005E7D"/>
                </a:solidFill>
                <a:latin typeface="Calibri" panose="020F0502020204030204" pitchFamily="34" charset="0"/>
                <a:ea typeface="Times New Roman" panose="02020603050405020304" pitchFamily="18" charset="0"/>
                <a:cs typeface="Times New Roman" panose="02020603050405020304" pitchFamily="18" charset="0"/>
                <a:hlinkClick r:id="rId8"/>
              </a:rPr>
              <a:t>1292314140.ieeesa@lync.webex.com</a:t>
            </a:r>
            <a:endParaRPr lang="en-US" sz="1050" dirty="0">
              <a:latin typeface="Calibri" panose="020F0502020204030204" pitchFamily="34" charset="0"/>
              <a:ea typeface="Times New Roman" panose="02020603050405020304" pitchFamily="18" charset="0"/>
              <a:cs typeface="Times New Roman" panose="02020603050405020304" pitchFamily="18" charset="0"/>
            </a:endParaRPr>
          </a:p>
          <a:p>
            <a:pPr marL="0">
              <a:spcBef>
                <a:spcPts val="0"/>
              </a:spcBef>
              <a:spcAft>
                <a:spcPts val="0"/>
              </a:spcAft>
            </a:pPr>
            <a:r>
              <a:rPr lang="en-US" sz="1050" dirty="0">
                <a:latin typeface="Calibri" panose="020F0502020204030204" pitchFamily="34" charset="0"/>
                <a:ea typeface="Times New Roman" panose="02020603050405020304" pitchFamily="18" charset="0"/>
                <a:cs typeface="Times New Roman" panose="02020603050405020304" pitchFamily="18" charset="0"/>
              </a:rPr>
              <a:t>Need help? Go to </a:t>
            </a:r>
            <a:r>
              <a:rPr lang="en-US" sz="1050" u="sng" dirty="0">
                <a:solidFill>
                  <a:srgbClr val="005E7D"/>
                </a:solidFill>
                <a:latin typeface="Calibri" panose="020F0502020204030204" pitchFamily="34" charset="0"/>
                <a:ea typeface="Times New Roman" panose="02020603050405020304" pitchFamily="18" charset="0"/>
                <a:cs typeface="Times New Roman" panose="02020603050405020304" pitchFamily="18" charset="0"/>
                <a:hlinkClick r:id="rId9"/>
              </a:rPr>
              <a:t>https://help.webex.com</a:t>
            </a:r>
            <a:r>
              <a:rPr lang="en-US" sz="1050" dirty="0">
                <a:latin typeface="Calibri" panose="020F0502020204030204" pitchFamily="34" charset="0"/>
                <a:ea typeface="Times New Roman" panose="02020603050405020304" pitchFamily="18" charset="0"/>
                <a:cs typeface="Times New Roman" panose="02020603050405020304" pitchFamily="18" charset="0"/>
              </a:rPr>
              <a:t> </a:t>
            </a:r>
          </a:p>
          <a:p>
            <a:r>
              <a:rPr lang="en-US" sz="1050" dirty="0"/>
              <a:t>IMPORTANT NOTICE: Please note that this Webex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a:p>
            <a:endParaRPr lang="en-US" sz="825" dirty="0"/>
          </a:p>
        </p:txBody>
      </p:sp>
      <p:sp>
        <p:nvSpPr>
          <p:cNvPr id="6" name="Title 1">
            <a:extLst>
              <a:ext uri="{FF2B5EF4-FFF2-40B4-BE49-F238E27FC236}">
                <a16:creationId xmlns:a16="http://schemas.microsoft.com/office/drawing/2014/main" id="{FBEA5ADE-0E25-43D8-AE04-6B2C0E367381}"/>
              </a:ext>
            </a:extLst>
          </p:cNvPr>
          <p:cNvSpPr txBox="1">
            <a:spLocks/>
          </p:cNvSpPr>
          <p:nvPr/>
        </p:nvSpPr>
        <p:spPr>
          <a:xfrm>
            <a:off x="1657945" y="612093"/>
            <a:ext cx="5828110" cy="414511"/>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spcBef>
                <a:spcPts val="0"/>
              </a:spcBef>
            </a:pPr>
            <a:r>
              <a:rPr lang="en-US" sz="1800" dirty="0"/>
              <a:t>802.18 </a:t>
            </a:r>
            <a:r>
              <a:rPr lang="en-US" sz="1800" dirty="0">
                <a:highlight>
                  <a:srgbClr val="808000"/>
                </a:highlight>
              </a:rPr>
              <a:t>weekly</a:t>
            </a:r>
            <a:r>
              <a:rPr lang="en-US" sz="1800" dirty="0"/>
              <a:t> teleconference call-in, </a:t>
            </a:r>
            <a:r>
              <a:rPr lang="en-US" sz="1800" dirty="0">
                <a:highlight>
                  <a:srgbClr val="808000"/>
                </a:highlight>
              </a:rPr>
              <a:t>27may21-02sep21</a:t>
            </a:r>
          </a:p>
        </p:txBody>
      </p:sp>
    </p:spTree>
    <p:extLst>
      <p:ext uri="{BB962C8B-B14F-4D97-AF65-F5344CB8AC3E}">
        <p14:creationId xmlns:p14="http://schemas.microsoft.com/office/powerpoint/2010/main" val="112247413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56357" y="765487"/>
            <a:ext cx="5828110" cy="269026"/>
          </a:xfrm>
        </p:spPr>
        <p:txBody>
          <a:bodyPr/>
          <a:lstStyle/>
          <a:p>
            <a:r>
              <a:rPr lang="en-US" sz="1800" dirty="0"/>
              <a:t>Table of IEEE 802 Stds Frequency Bands 17mar21</a:t>
            </a:r>
          </a:p>
        </p:txBody>
      </p:sp>
      <p:sp>
        <p:nvSpPr>
          <p:cNvPr id="3" name="Content Placeholder 2"/>
          <p:cNvSpPr>
            <a:spLocks noGrp="1"/>
          </p:cNvSpPr>
          <p:nvPr>
            <p:ph idx="1"/>
          </p:nvPr>
        </p:nvSpPr>
        <p:spPr>
          <a:xfrm>
            <a:off x="685800" y="1034513"/>
            <a:ext cx="7856538" cy="4679297"/>
          </a:xfrm>
        </p:spPr>
        <p:txBody>
          <a:bodyPr/>
          <a:lstStyle/>
          <a:p>
            <a:pPr marL="214313" indent="-214313">
              <a:spcBef>
                <a:spcPts val="0"/>
              </a:spcBef>
              <a:spcAft>
                <a:spcPts val="0"/>
              </a:spcAft>
              <a:buFont typeface="Arial" panose="020B0604020202020204" pitchFamily="34" charset="0"/>
              <a:buChar char="•"/>
            </a:pPr>
            <a:endParaRPr lang="en-US" sz="1350" dirty="0">
              <a:solidFill>
                <a:srgbClr val="333333"/>
              </a:solidFill>
              <a:ea typeface="Times New Roman" panose="02020603050405020304" pitchFamily="18" charset="0"/>
            </a:endParaRPr>
          </a:p>
          <a:p>
            <a:pPr marL="214313" indent="-214313">
              <a:spcBef>
                <a:spcPts val="0"/>
              </a:spcBef>
              <a:spcAft>
                <a:spcPts val="0"/>
              </a:spcAft>
              <a:buFont typeface="Arial" panose="020B0604020202020204" pitchFamily="34" charset="0"/>
              <a:buChar char="•"/>
            </a:pPr>
            <a:r>
              <a:rPr lang="en-US" sz="1350" dirty="0">
                <a:solidFill>
                  <a:srgbClr val="333333"/>
                </a:solidFill>
                <a:ea typeface="Times New Roman" panose="02020603050405020304" pitchFamily="18" charset="0"/>
              </a:rPr>
              <a:t>Points for future adding of countries / regions. </a:t>
            </a:r>
          </a:p>
          <a:p>
            <a:pPr marL="514350" lvl="1">
              <a:spcBef>
                <a:spcPts val="0"/>
              </a:spcBef>
              <a:spcAft>
                <a:spcPts val="0"/>
              </a:spcAft>
              <a:buFont typeface="Arial" panose="020B0604020202020204" pitchFamily="34" charset="0"/>
              <a:buChar char="•"/>
            </a:pPr>
            <a:r>
              <a:rPr lang="en-US" sz="1200" dirty="0">
                <a:ea typeface="Calibri" panose="020F0502020204030204" pitchFamily="34" charset="0"/>
              </a:rPr>
              <a:t>Different countries/regions have different users/services for same frequency range.</a:t>
            </a:r>
          </a:p>
          <a:p>
            <a:pPr marL="514350" lvl="1">
              <a:spcBef>
                <a:spcPts val="0"/>
              </a:spcBef>
              <a:spcAft>
                <a:spcPts val="0"/>
              </a:spcAft>
              <a:buFont typeface="Arial" panose="020B0604020202020204" pitchFamily="34" charset="0"/>
              <a:buChar char="•"/>
            </a:pPr>
            <a:r>
              <a:rPr lang="en-US" sz="1200" dirty="0">
                <a:ea typeface="Calibri" panose="020F0502020204030204" pitchFamily="34" charset="0"/>
              </a:rPr>
              <a:t>How to handle regulators always updating users/services for different frequency ranges?</a:t>
            </a:r>
          </a:p>
          <a:p>
            <a:pPr marL="514350" lvl="1">
              <a:spcBef>
                <a:spcPts val="0"/>
              </a:spcBef>
              <a:spcAft>
                <a:spcPts val="0"/>
              </a:spcAft>
              <a:buFont typeface="Arial" panose="020B0604020202020204" pitchFamily="34" charset="0"/>
              <a:buChar char="•"/>
            </a:pPr>
            <a:r>
              <a:rPr lang="en-US" sz="1200" dirty="0">
                <a:ea typeface="Calibri" panose="020F0502020204030204" pitchFamily="34" charset="0"/>
              </a:rPr>
              <a:t>Does licensed and licensed-exempt come into this table?  </a:t>
            </a:r>
          </a:p>
          <a:p>
            <a:pPr marL="514350" lvl="1">
              <a:spcBef>
                <a:spcPts val="0"/>
              </a:spcBef>
              <a:spcAft>
                <a:spcPts val="0"/>
              </a:spcAft>
              <a:buFont typeface="Arial" panose="020B0604020202020204" pitchFamily="34" charset="0"/>
              <a:buChar char="•"/>
            </a:pPr>
            <a:r>
              <a:rPr lang="en-US" sz="1050" dirty="0">
                <a:ea typeface="Calibri" panose="020F0502020204030204" pitchFamily="34" charset="0"/>
              </a:rPr>
              <a:t> </a:t>
            </a:r>
          </a:p>
          <a:p>
            <a:pPr marL="514350" lvl="1">
              <a:spcBef>
                <a:spcPts val="0"/>
              </a:spcBef>
              <a:spcAft>
                <a:spcPts val="0"/>
              </a:spcAft>
              <a:buFont typeface="Arial" panose="020B0604020202020204" pitchFamily="34" charset="0"/>
              <a:buChar char="•"/>
            </a:pPr>
            <a:r>
              <a:rPr lang="en-US" sz="1050" dirty="0">
                <a:ea typeface="Calibri" panose="020F0502020204030204" pitchFamily="34" charset="0"/>
              </a:rPr>
              <a:t> </a:t>
            </a:r>
          </a:p>
          <a:p>
            <a:pPr marL="514350" lvl="1">
              <a:spcBef>
                <a:spcPts val="0"/>
              </a:spcBef>
              <a:spcAft>
                <a:spcPts val="0"/>
              </a:spcAft>
              <a:buFont typeface="Arial" panose="020B0604020202020204" pitchFamily="34" charset="0"/>
              <a:buChar char="•"/>
            </a:pPr>
            <a:r>
              <a:rPr lang="en-US" sz="1050" dirty="0">
                <a:ea typeface="Calibri" panose="020F0502020204030204" pitchFamily="34" charset="0"/>
              </a:rPr>
              <a:t> </a:t>
            </a:r>
          </a:p>
          <a:p>
            <a:pPr marL="300038" lvl="1" indent="0">
              <a:spcBef>
                <a:spcPts val="0"/>
              </a:spcBef>
              <a:spcAft>
                <a:spcPts val="0"/>
              </a:spcAft>
            </a:pPr>
            <a:r>
              <a:rPr lang="en-US" sz="1050" dirty="0">
                <a:ea typeface="Calibri" panose="020F0502020204030204" pitchFamily="34" charset="0"/>
              </a:rPr>
              <a:t> </a:t>
            </a:r>
          </a:p>
          <a:p>
            <a:pPr marL="214313">
              <a:spcBef>
                <a:spcPts val="0"/>
              </a:spcBef>
              <a:spcAft>
                <a:spcPts val="0"/>
              </a:spcAft>
              <a:buFont typeface="Arial" panose="020B0604020202020204" pitchFamily="34" charset="0"/>
              <a:buChar char="•"/>
            </a:pPr>
            <a:endParaRPr lang="en-US" sz="1350" dirty="0">
              <a:solidFill>
                <a:srgbClr val="333333"/>
              </a:solidFill>
              <a:ea typeface="Times New Roman" panose="02020603050405020304" pitchFamily="18" charset="0"/>
            </a:endParaRPr>
          </a:p>
          <a:p>
            <a:pPr marL="214313">
              <a:spcBef>
                <a:spcPts val="0"/>
              </a:spcBef>
              <a:spcAft>
                <a:spcPts val="0"/>
              </a:spcAft>
              <a:buFont typeface="Arial" panose="020B0604020202020204" pitchFamily="34" charset="0"/>
              <a:buChar char="•"/>
            </a:pPr>
            <a:r>
              <a:rPr lang="en-US" sz="1350" dirty="0">
                <a:solidFill>
                  <a:srgbClr val="333333"/>
                </a:solidFill>
                <a:ea typeface="Times New Roman" panose="02020603050405020304" pitchFamily="18" charset="0"/>
              </a:rPr>
              <a:t>Points for future going to a user-friendly tool, and how to maintain</a:t>
            </a:r>
          </a:p>
          <a:p>
            <a:pPr marL="514350" lvl="1">
              <a:spcBef>
                <a:spcPts val="0"/>
              </a:spcBef>
              <a:spcAft>
                <a:spcPts val="0"/>
              </a:spcAft>
              <a:buFont typeface="Arial" panose="020B0604020202020204" pitchFamily="34" charset="0"/>
              <a:buChar char="•"/>
            </a:pPr>
            <a:r>
              <a:rPr lang="en-US" sz="1200" dirty="0">
                <a:solidFill>
                  <a:srgbClr val="333333"/>
                </a:solidFill>
                <a:ea typeface="Times New Roman" panose="02020603050405020304" pitchFamily="18" charset="0"/>
              </a:rPr>
              <a:t>Stay with spreadsheet?</a:t>
            </a:r>
          </a:p>
          <a:p>
            <a:pPr marL="514350" lvl="1">
              <a:spcBef>
                <a:spcPts val="0"/>
              </a:spcBef>
              <a:spcAft>
                <a:spcPts val="0"/>
              </a:spcAft>
              <a:buFont typeface="Arial" panose="020B0604020202020204" pitchFamily="34" charset="0"/>
              <a:buChar char="•"/>
            </a:pPr>
            <a:r>
              <a:rPr lang="en-US" sz="1200" dirty="0">
                <a:solidFill>
                  <a:srgbClr val="333333"/>
                </a:solidFill>
                <a:ea typeface="Times New Roman" panose="02020603050405020304" pitchFamily="18" charset="0"/>
              </a:rPr>
              <a:t>Or a Data Base online, easier to search and sort possibly.</a:t>
            </a:r>
          </a:p>
          <a:p>
            <a:pPr marL="814388" lvl="2">
              <a:spcBef>
                <a:spcPts val="0"/>
              </a:spcBef>
              <a:spcAft>
                <a:spcPts val="0"/>
              </a:spcAft>
              <a:buFont typeface="Arial" panose="020B0604020202020204" pitchFamily="34" charset="0"/>
              <a:buChar char="•"/>
            </a:pPr>
            <a:r>
              <a:rPr lang="en-US" sz="1050" dirty="0">
                <a:solidFill>
                  <a:srgbClr val="333333"/>
                </a:solidFill>
                <a:ea typeface="Times New Roman" panose="02020603050405020304" pitchFamily="18" charset="0"/>
              </a:rPr>
              <a:t>If so how far out to change over?  tbd</a:t>
            </a:r>
          </a:p>
          <a:p>
            <a:pPr marL="514350" lvl="1">
              <a:spcBef>
                <a:spcPts val="0"/>
              </a:spcBef>
              <a:spcAft>
                <a:spcPts val="0"/>
              </a:spcAft>
              <a:buFont typeface="Arial" panose="020B0604020202020204" pitchFamily="34" charset="0"/>
              <a:buChar char="•"/>
            </a:pPr>
            <a:r>
              <a:rPr lang="en-US" sz="1200" dirty="0">
                <a:solidFill>
                  <a:srgbClr val="333333"/>
                </a:solidFill>
                <a:ea typeface="Times New Roman" panose="02020603050405020304" pitchFamily="18" charset="0"/>
              </a:rPr>
              <a:t>Where to keep it?   </a:t>
            </a:r>
          </a:p>
          <a:p>
            <a:pPr marL="814388" lvl="2">
              <a:spcBef>
                <a:spcPts val="0"/>
              </a:spcBef>
              <a:spcAft>
                <a:spcPts val="0"/>
              </a:spcAft>
              <a:buFont typeface="Arial" panose="020B0604020202020204" pitchFamily="34" charset="0"/>
              <a:buChar char="•"/>
            </a:pPr>
            <a:r>
              <a:rPr lang="en-US" sz="1050" dirty="0">
                <a:solidFill>
                  <a:srgbClr val="333333"/>
                </a:solidFill>
                <a:ea typeface="Times New Roman" panose="02020603050405020304" pitchFamily="18" charset="0"/>
              </a:rPr>
              <a:t>Stay with .18 mentor for now.</a:t>
            </a:r>
          </a:p>
          <a:p>
            <a:pPr marL="814388" lvl="2">
              <a:spcBef>
                <a:spcPts val="0"/>
              </a:spcBef>
              <a:spcAft>
                <a:spcPts val="0"/>
              </a:spcAft>
              <a:buFont typeface="Arial" panose="020B0604020202020204" pitchFamily="34" charset="0"/>
              <a:buChar char="•"/>
            </a:pPr>
            <a:r>
              <a:rPr lang="en-US" sz="1050" dirty="0">
                <a:solidFill>
                  <a:srgbClr val="333333"/>
                </a:solidFill>
                <a:ea typeface="Times New Roman" panose="02020603050405020304" pitchFamily="18" charset="0"/>
              </a:rPr>
              <a:t>Can IEEE SA post it if it goes to a data base?   (and maintain) </a:t>
            </a:r>
          </a:p>
          <a:p>
            <a:pPr marL="514350" lvl="1">
              <a:spcBef>
                <a:spcPts val="0"/>
              </a:spcBef>
              <a:spcAft>
                <a:spcPts val="0"/>
              </a:spcAft>
              <a:buFont typeface="Arial" panose="020B0604020202020204" pitchFamily="34" charset="0"/>
              <a:buChar char="•"/>
            </a:pPr>
            <a:r>
              <a:rPr lang="en-US" sz="1200" dirty="0">
                <a:solidFill>
                  <a:srgbClr val="333333"/>
                </a:solidFill>
                <a:ea typeface="Times New Roman" panose="02020603050405020304" pitchFamily="18" charset="0"/>
              </a:rPr>
              <a:t> How often to update it? Or what is trigger? </a:t>
            </a:r>
          </a:p>
          <a:p>
            <a:pPr marL="814388" lvl="2">
              <a:spcBef>
                <a:spcPts val="0"/>
              </a:spcBef>
              <a:spcAft>
                <a:spcPts val="0"/>
              </a:spcAft>
              <a:buFont typeface="Arial" panose="020B0604020202020204" pitchFamily="34" charset="0"/>
              <a:buChar char="•"/>
            </a:pPr>
            <a:r>
              <a:rPr lang="en-US" sz="1050" dirty="0">
                <a:solidFill>
                  <a:srgbClr val="333333"/>
                </a:solidFill>
                <a:ea typeface="Times New Roman" panose="02020603050405020304" pitchFamily="18" charset="0"/>
              </a:rPr>
              <a:t>Consider a living document, then how a team is formed to maintain </a:t>
            </a:r>
          </a:p>
          <a:p>
            <a:pPr marL="514350" lvl="1">
              <a:spcBef>
                <a:spcPts val="0"/>
              </a:spcBef>
              <a:spcAft>
                <a:spcPts val="0"/>
              </a:spcAft>
              <a:buFont typeface="Arial" panose="020B0604020202020204" pitchFamily="34" charset="0"/>
              <a:buChar char="•"/>
            </a:pPr>
            <a:r>
              <a:rPr lang="en-US" sz="1050" dirty="0">
                <a:solidFill>
                  <a:srgbClr val="333333"/>
                </a:solidFill>
                <a:ea typeface="Times New Roman" panose="02020603050405020304" pitchFamily="18" charset="0"/>
              </a:rPr>
              <a:t> </a:t>
            </a:r>
            <a:r>
              <a:rPr lang="en-US" sz="1200" dirty="0">
                <a:ea typeface="Calibri" panose="020F0502020204030204" pitchFamily="34" charset="0"/>
              </a:rPr>
              <a:t>We need a clear source of the data, along with date</a:t>
            </a:r>
            <a:r>
              <a:rPr lang="en-US" sz="1200" dirty="0">
                <a:solidFill>
                  <a:srgbClr val="333333"/>
                </a:solidFill>
                <a:ea typeface="Times New Roman" panose="02020603050405020304" pitchFamily="18" charset="0"/>
              </a:rPr>
              <a:t> of last info/update.  </a:t>
            </a:r>
          </a:p>
          <a:p>
            <a:pPr marL="814388" lvl="2">
              <a:spcBef>
                <a:spcPts val="0"/>
              </a:spcBef>
              <a:spcAft>
                <a:spcPts val="0"/>
              </a:spcAft>
              <a:buFont typeface="Arial" panose="020B0604020202020204" pitchFamily="34" charset="0"/>
              <a:buChar char="•"/>
            </a:pPr>
            <a:r>
              <a:rPr lang="en-US" sz="1050" dirty="0">
                <a:solidFill>
                  <a:srgbClr val="333333"/>
                </a:solidFill>
                <a:ea typeface="Times New Roman" panose="02020603050405020304" pitchFamily="18" charset="0"/>
              </a:rPr>
              <a:t>Something to keep in mind, if too old, how good is the data?</a:t>
            </a:r>
            <a:endParaRPr lang="en-US" sz="1050" dirty="0"/>
          </a:p>
          <a:p>
            <a:pPr lvl="2">
              <a:buFont typeface="Arial" panose="020B0604020202020204" pitchFamily="34" charset="0"/>
              <a:buChar char="•"/>
            </a:pPr>
            <a:r>
              <a:rPr lang="en-US" sz="1200" dirty="0">
                <a:latin typeface="Times New Roman" panose="02020603050405020304" pitchFamily="18" charset="0"/>
                <a:ea typeface="Calibri" panose="020F0502020204030204" pitchFamily="34" charset="0"/>
              </a:rPr>
              <a:t>That is, a</a:t>
            </a:r>
            <a:r>
              <a:rPr lang="en-US" sz="1050" dirty="0">
                <a:ea typeface="Calibri" panose="020F0502020204030204" pitchFamily="34" charset="0"/>
              </a:rPr>
              <a:t>dd URL per item (if possible) and it should be the date *per* item not the overall document</a:t>
            </a:r>
            <a:r>
              <a:rPr lang="en-US" sz="1050" dirty="0"/>
              <a:t> .</a:t>
            </a:r>
          </a:p>
          <a:p>
            <a:pPr lvl="1">
              <a:buFont typeface="Arial" panose="020B0604020202020204" pitchFamily="34" charset="0"/>
              <a:buChar char="•"/>
            </a:pPr>
            <a:endParaRPr lang="en-US" sz="9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19</a:t>
            </a:fld>
            <a:endParaRPr lang="en-US" altLang="en-US" dirty="0"/>
          </a:p>
        </p:txBody>
      </p:sp>
      <p:sp>
        <p:nvSpPr>
          <p:cNvPr id="7" name="Date Placeholder 6"/>
          <p:cNvSpPr>
            <a:spLocks noGrp="1"/>
          </p:cNvSpPr>
          <p:nvPr>
            <p:ph type="dt" idx="15"/>
          </p:nvPr>
        </p:nvSpPr>
        <p:spPr/>
        <p:txBody>
          <a:bodyPr/>
          <a:lstStyle/>
          <a:p>
            <a:r>
              <a:rPr lang="en-US"/>
              <a:t>27apr21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3427160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2400" dirty="0">
                <a:latin typeface="Times New Roman" charset="0"/>
              </a:rPr>
              <a:t>Call to Order / Administrative Items</a:t>
            </a:r>
          </a:p>
        </p:txBody>
      </p:sp>
      <p:sp>
        <p:nvSpPr>
          <p:cNvPr id="5123" name="Content Placeholder 2"/>
          <p:cNvSpPr>
            <a:spLocks noGrp="1"/>
          </p:cNvSpPr>
          <p:nvPr>
            <p:ph idx="1"/>
          </p:nvPr>
        </p:nvSpPr>
        <p:spPr>
          <a:xfrm>
            <a:off x="735900" y="1175544"/>
            <a:ext cx="8303266" cy="5225256"/>
          </a:xfrm>
        </p:spPr>
        <p:txBody>
          <a:bodyPr/>
          <a:lstStyle/>
          <a:p>
            <a:pPr>
              <a:buFont typeface="Arial" panose="020B0604020202020204" pitchFamily="34" charset="0"/>
              <a:buChar char="•"/>
              <a:defRPr/>
            </a:pPr>
            <a:r>
              <a:rPr lang="en-US" sz="2000" dirty="0"/>
              <a:t>Leaders</a:t>
            </a:r>
          </a:p>
          <a:p>
            <a:pPr lvl="1">
              <a:defRPr/>
            </a:pPr>
            <a:r>
              <a:rPr lang="en-US" sz="1600" dirty="0"/>
              <a:t>Co-Lead Jay Holcomb (Itron) </a:t>
            </a:r>
          </a:p>
          <a:p>
            <a:pPr lvl="1">
              <a:defRPr/>
            </a:pPr>
            <a:r>
              <a:rPr lang="en-US" sz="1600" dirty="0"/>
              <a:t>Co-Lead Steve Shellhammer (Qualcomm)</a:t>
            </a:r>
          </a:p>
          <a:p>
            <a:pPr lvl="1">
              <a:defRPr/>
            </a:pPr>
            <a:endParaRPr lang="en-US" sz="1600" dirty="0"/>
          </a:p>
          <a:p>
            <a:pPr lvl="1">
              <a:defRPr/>
            </a:pPr>
            <a:r>
              <a:rPr lang="en-US" sz="1600" dirty="0"/>
              <a:t>Secretary, anyone?</a:t>
            </a:r>
          </a:p>
          <a:p>
            <a:pPr lvl="1">
              <a:defRPr/>
            </a:pPr>
            <a:endParaRPr lang="en-US" sz="1600" dirty="0">
              <a:solidFill>
                <a:srgbClr val="FF0000"/>
              </a:solidFill>
            </a:endParaRPr>
          </a:p>
          <a:p>
            <a:pPr lvl="1">
              <a:defRPr/>
            </a:pPr>
            <a:endParaRPr lang="en-US" sz="1400" dirty="0">
              <a:solidFill>
                <a:srgbClr val="FF0000"/>
              </a:solidFill>
            </a:endParaRPr>
          </a:p>
          <a:p>
            <a:pPr eaLnBrk="1" hangingPunct="1">
              <a:buFont typeface="Arial" panose="020B0604020202020204" pitchFamily="34" charset="0"/>
              <a:buChar char="•"/>
              <a:defRPr/>
            </a:pPr>
            <a:r>
              <a:rPr lang="en-US" sz="2000" dirty="0">
                <a:ea typeface="+mn-ea"/>
                <a:cs typeface="+mn-cs"/>
              </a:rPr>
              <a:t>IEEE 802 Required notices:</a:t>
            </a:r>
          </a:p>
          <a:p>
            <a:pPr lvl="1">
              <a:spcBef>
                <a:spcPts val="0"/>
              </a:spcBef>
              <a:defRPr/>
            </a:pPr>
            <a:r>
              <a:rPr lang="en-US" sz="1600" kern="1600" dirty="0"/>
              <a:t>Affiliation - </a:t>
            </a:r>
            <a:r>
              <a:rPr lang="en-US" sz="1600" u="sng" kern="1600" dirty="0">
                <a:hlinkClick r:id="rId2"/>
              </a:rPr>
              <a:t>http://standards.ieee.org/faqs/affiliationFAQ.html</a:t>
            </a:r>
            <a:endParaRPr lang="en-US" sz="1600" u="sng" kern="1600" dirty="0"/>
          </a:p>
          <a:p>
            <a:pPr>
              <a:spcBef>
                <a:spcPts val="0"/>
              </a:spcBef>
              <a:defRPr/>
            </a:pPr>
            <a:r>
              <a:rPr lang="en-US" sz="1600" b="1" i="1" u="sng" kern="1600" dirty="0">
                <a:solidFill>
                  <a:srgbClr val="FF0000"/>
                </a:solidFill>
              </a:rPr>
              <a:t>&gt; Be sure to announce you name, affiliation, employer and clients the first time you speak. </a:t>
            </a:r>
          </a:p>
          <a:p>
            <a:pPr lvl="1">
              <a:defRPr/>
            </a:pPr>
            <a:r>
              <a:rPr lang="en-US" sz="1600" kern="1600" dirty="0"/>
              <a:t>Anti-Trust - </a:t>
            </a:r>
            <a:r>
              <a:rPr lang="en-US" sz="1600" u="sng" kern="1600" dirty="0">
                <a:hlinkClick r:id="rId3"/>
              </a:rPr>
              <a:t>http://standards.ieee.org/resources/antitrust-guidelines.pdf</a:t>
            </a:r>
            <a:endParaRPr lang="en-US" sz="1600" kern="1600" dirty="0"/>
          </a:p>
          <a:p>
            <a:pPr lvl="1">
              <a:defRPr/>
            </a:pPr>
            <a:r>
              <a:rPr lang="en-US" sz="1600" kern="1600" dirty="0"/>
              <a:t>IEEE 802 WG Policies and Procedures - </a:t>
            </a:r>
            <a:r>
              <a:rPr lang="en-US" sz="1600" u="sng" kern="1600" dirty="0">
                <a:hlinkClick r:id="rId4"/>
              </a:rPr>
              <a:t>http://www.ieee802.org/devdocs.shtml</a:t>
            </a:r>
            <a:r>
              <a:rPr lang="en-US" sz="1600" u="sng" kern="1600" dirty="0"/>
              <a:t> </a:t>
            </a:r>
          </a:p>
          <a:p>
            <a:pPr lvl="1">
              <a:defRPr/>
            </a:pPr>
            <a:r>
              <a:rPr lang="en-US" sz="1600" kern="1600" dirty="0"/>
              <a:t>Patent &amp; administration slides, </a:t>
            </a:r>
            <a:r>
              <a:rPr lang="en-US" sz="1600" kern="1600" dirty="0">
                <a:sym typeface="Wingdings" panose="05000000000000000000" pitchFamily="2" charset="2"/>
              </a:rPr>
              <a:t> 02jan18</a:t>
            </a:r>
          </a:p>
          <a:p>
            <a:pPr lvl="1">
              <a:defRPr/>
            </a:pPr>
            <a:r>
              <a:rPr lang="en-US" sz="1600" kern="1600" dirty="0">
                <a:sym typeface="Wingdings" panose="05000000000000000000" pitchFamily="2" charset="2"/>
              </a:rPr>
              <a:t>Copyright notice slides,   new 11nov19</a:t>
            </a:r>
          </a:p>
          <a:p>
            <a:pPr lvl="8">
              <a:defRPr/>
            </a:pPr>
            <a:r>
              <a:rPr lang="en-US" sz="1200" dirty="0">
                <a:hlinkClick r:id="rId5"/>
              </a:rPr>
              <a:t>https://standards.ieee.org/faqs/copyrights/index.html#1</a:t>
            </a:r>
            <a:endParaRPr lang="en-US" sz="1200" kern="1600" dirty="0">
              <a:sym typeface="Wingdings" panose="05000000000000000000" pitchFamily="2" charset="2"/>
            </a:endParaRPr>
          </a:p>
          <a:p>
            <a:pPr lvl="1">
              <a:defRPr/>
            </a:pPr>
            <a:r>
              <a:rPr lang="en-US" sz="1200" kern="1600" dirty="0"/>
              <a:t>(note; call for essential patents &amp; copy right notice: the RR-TAG does not do standards, though all should be aware.)</a:t>
            </a:r>
          </a:p>
          <a:p>
            <a:pPr lvl="1">
              <a:defRPr/>
            </a:pPr>
            <a:r>
              <a:rPr lang="en-US" sz="1400" kern="1600" dirty="0"/>
              <a:t>For reference: </a:t>
            </a:r>
            <a:r>
              <a:rPr lang="en-US" sz="1400" dirty="0"/>
              <a:t>IEEE-SA Standards Board Operations Manual is available at: </a:t>
            </a:r>
          </a:p>
          <a:p>
            <a:pPr lvl="1" algn="r">
              <a:spcBef>
                <a:spcPts val="0"/>
              </a:spcBef>
              <a:defRPr/>
            </a:pPr>
            <a:r>
              <a:rPr lang="en-US" sz="1200" u="sng" dirty="0">
                <a:hlinkClick r:id="rId6"/>
              </a:rPr>
              <a:t>http://standards.ieee.org/develop/policies/opman/sb_om.pdf</a:t>
            </a:r>
            <a:r>
              <a:rPr lang="en-US" sz="1200" dirty="0"/>
              <a:t> (PDF version)</a:t>
            </a:r>
          </a:p>
        </p:txBody>
      </p:sp>
      <p:sp>
        <p:nvSpPr>
          <p:cNvPr id="7" name="Date Placeholder 6"/>
          <p:cNvSpPr>
            <a:spLocks noGrp="1"/>
          </p:cNvSpPr>
          <p:nvPr>
            <p:ph type="dt" sz="quarter" idx="4294967295"/>
          </p:nvPr>
        </p:nvSpPr>
        <p:spPr>
          <a:xfrm>
            <a:off x="696912" y="381000"/>
            <a:ext cx="2579688" cy="228600"/>
          </a:xfrm>
          <a:prstGeom prst="rect">
            <a:avLst/>
          </a:prstGeom>
        </p:spPr>
        <p:txBody>
          <a:bodyPr/>
          <a:lstStyle/>
          <a:p>
            <a:pPr>
              <a:defRPr/>
            </a:pPr>
            <a:r>
              <a:rPr lang="en-US"/>
              <a:t>27apr21</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a:xfrm>
            <a:off x="5410200" y="6475413"/>
            <a:ext cx="3184520" cy="180975"/>
          </a:xfrm>
        </p:spPr>
        <p:txBody>
          <a:bodyPr/>
          <a:lstStyle/>
          <a:p>
            <a:r>
              <a:rPr lang="en-US" dirty="0"/>
              <a:t>Jay Holcomb (Itron)</a:t>
            </a:r>
            <a:endParaRPr lang="en-GB" dirty="0"/>
          </a:p>
        </p:txBody>
      </p:sp>
      <p:graphicFrame>
        <p:nvGraphicFramePr>
          <p:cNvPr id="4" name="Object 3">
            <a:extLst>
              <a:ext uri="{FF2B5EF4-FFF2-40B4-BE49-F238E27FC236}">
                <a16:creationId xmlns:a16="http://schemas.microsoft.com/office/drawing/2014/main" id="{A6AE33B4-0A9D-4FF1-827F-812D8ABA6391}"/>
              </a:ext>
            </a:extLst>
          </p:cNvPr>
          <p:cNvGraphicFramePr>
            <a:graphicFrameLocks noChangeAspect="1"/>
          </p:cNvGraphicFramePr>
          <p:nvPr>
            <p:extLst>
              <p:ext uri="{D42A27DB-BD31-4B8C-83A1-F6EECF244321}">
                <p14:modId xmlns:p14="http://schemas.microsoft.com/office/powerpoint/2010/main" val="698767016"/>
              </p:ext>
            </p:extLst>
          </p:nvPr>
        </p:nvGraphicFramePr>
        <p:xfrm>
          <a:off x="6115938" y="4954206"/>
          <a:ext cx="2390775" cy="498988"/>
        </p:xfrm>
        <a:graphic>
          <a:graphicData uri="http://schemas.openxmlformats.org/presentationml/2006/ole">
            <mc:AlternateContent xmlns:mc="http://schemas.openxmlformats.org/markup-compatibility/2006">
              <mc:Choice xmlns:v="urn:schemas-microsoft-com:vml" Requires="v">
                <p:oleObj name="Packager Shell Object" showAsIcon="1" r:id="rId7" imgW="2391120" imgH="534600" progId="Package">
                  <p:embed/>
                </p:oleObj>
              </mc:Choice>
              <mc:Fallback>
                <p:oleObj name="Packager Shell Object" showAsIcon="1" r:id="rId7" imgW="2391120" imgH="534600" progId="Package">
                  <p:embed/>
                  <p:pic>
                    <p:nvPicPr>
                      <p:cNvPr id="0" name=""/>
                      <p:cNvPicPr/>
                      <p:nvPr/>
                    </p:nvPicPr>
                    <p:blipFill>
                      <a:blip r:embed="rId8"/>
                      <a:stretch>
                        <a:fillRect/>
                      </a:stretch>
                    </p:blipFill>
                    <p:spPr>
                      <a:xfrm>
                        <a:off x="6115938" y="4954206"/>
                        <a:ext cx="2390775" cy="498988"/>
                      </a:xfrm>
                      <a:prstGeom prst="rect">
                        <a:avLst/>
                      </a:prstGeom>
                    </p:spPr>
                  </p:pic>
                </p:oleObj>
              </mc:Fallback>
            </mc:AlternateContent>
          </a:graphicData>
        </a:graphic>
      </p:graphicFrame>
      <p:graphicFrame>
        <p:nvGraphicFramePr>
          <p:cNvPr id="11" name="Object 10">
            <a:extLst>
              <a:ext uri="{FF2B5EF4-FFF2-40B4-BE49-F238E27FC236}">
                <a16:creationId xmlns:a16="http://schemas.microsoft.com/office/drawing/2014/main" id="{EFED75A4-618A-4F94-BA33-B373D0EDF6C1}"/>
              </a:ext>
            </a:extLst>
          </p:cNvPr>
          <p:cNvGraphicFramePr>
            <a:graphicFrameLocks noChangeAspect="1"/>
          </p:cNvGraphicFramePr>
          <p:nvPr>
            <p:extLst>
              <p:ext uri="{D42A27DB-BD31-4B8C-83A1-F6EECF244321}">
                <p14:modId xmlns:p14="http://schemas.microsoft.com/office/powerpoint/2010/main" val="3424450284"/>
              </p:ext>
            </p:extLst>
          </p:nvPr>
        </p:nvGraphicFramePr>
        <p:xfrm>
          <a:off x="4570412" y="4794297"/>
          <a:ext cx="2076140" cy="498988"/>
        </p:xfrm>
        <a:graphic>
          <a:graphicData uri="http://schemas.openxmlformats.org/presentationml/2006/ole">
            <mc:AlternateContent xmlns:mc="http://schemas.openxmlformats.org/markup-compatibility/2006">
              <mc:Choice xmlns:v="urn:schemas-microsoft-com:vml" Requires="v">
                <p:oleObj name="Packager Shell Object" showAsIcon="1" r:id="rId9" imgW="2035440" imgH="534600" progId="Package">
                  <p:embed/>
                </p:oleObj>
              </mc:Choice>
              <mc:Fallback>
                <p:oleObj name="Packager Shell Object" showAsIcon="1" r:id="rId9" imgW="2035440" imgH="534600" progId="Package">
                  <p:embed/>
                  <p:pic>
                    <p:nvPicPr>
                      <p:cNvPr id="0" name=""/>
                      <p:cNvPicPr/>
                      <p:nvPr/>
                    </p:nvPicPr>
                    <p:blipFill>
                      <a:blip r:embed="rId10"/>
                      <a:stretch>
                        <a:fillRect/>
                      </a:stretch>
                    </p:blipFill>
                    <p:spPr>
                      <a:xfrm>
                        <a:off x="4570412" y="4794297"/>
                        <a:ext cx="2076140" cy="498988"/>
                      </a:xfrm>
                      <a:prstGeom prst="rect">
                        <a:avLst/>
                      </a:prstGeom>
                    </p:spPr>
                  </p:pic>
                </p:oleObj>
              </mc:Fallback>
            </mc:AlternateContent>
          </a:graphicData>
        </a:graphic>
      </p:graphicFrame>
    </p:spTree>
    <p:extLst>
      <p:ext uri="{BB962C8B-B14F-4D97-AF65-F5344CB8AC3E}">
        <p14:creationId xmlns:p14="http://schemas.microsoft.com/office/powerpoint/2010/main" val="4690339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358701"/>
          </a:xfrm>
        </p:spPr>
        <p:txBody>
          <a:bodyPr/>
          <a:lstStyle/>
          <a:p>
            <a:r>
              <a:rPr lang="en-US" sz="2400" dirty="0"/>
              <a:t>Table of Frequency Bands – IEEE 802 Stds 04mar21</a:t>
            </a:r>
          </a:p>
        </p:txBody>
      </p:sp>
      <p:sp>
        <p:nvSpPr>
          <p:cNvPr id="3" name="Content Placeholder 2"/>
          <p:cNvSpPr>
            <a:spLocks noGrp="1"/>
          </p:cNvSpPr>
          <p:nvPr>
            <p:ph idx="1"/>
          </p:nvPr>
        </p:nvSpPr>
        <p:spPr>
          <a:xfrm>
            <a:off x="698889" y="942973"/>
            <a:ext cx="7987911" cy="5532439"/>
          </a:xfrm>
        </p:spPr>
        <p:txBody>
          <a:bodyPr/>
          <a:lstStyle/>
          <a:p>
            <a:pPr marL="285750" marR="0" indent="-285750">
              <a:spcBef>
                <a:spcPts val="0"/>
              </a:spcBef>
              <a:spcAft>
                <a:spcPts val="0"/>
              </a:spcAft>
              <a:buFont typeface="Arial" panose="020B0604020202020204" pitchFamily="34" charset="0"/>
              <a:buChar char="•"/>
            </a:pPr>
            <a:r>
              <a:rPr lang="en-US" sz="1600" b="0" dirty="0">
                <a:solidFill>
                  <a:srgbClr val="333333"/>
                </a:solidFill>
                <a:ea typeface="Times New Roman" panose="02020603050405020304" pitchFamily="18" charset="0"/>
              </a:rPr>
              <a:t>Good discussion last week, basically standards, products and markets. </a:t>
            </a:r>
          </a:p>
          <a:p>
            <a:pPr marL="285750" marR="0" indent="-285750">
              <a:spcBef>
                <a:spcPts val="0"/>
              </a:spcBef>
              <a:spcAft>
                <a:spcPts val="0"/>
              </a:spcAft>
              <a:buFont typeface="Arial" panose="020B0604020202020204" pitchFamily="34" charset="0"/>
              <a:buChar char="•"/>
            </a:pPr>
            <a:r>
              <a:rPr lang="en-US" sz="1600" b="0" dirty="0">
                <a:solidFill>
                  <a:srgbClr val="333333"/>
                </a:solidFill>
                <a:ea typeface="Times New Roman" panose="02020603050405020304" pitchFamily="18" charset="0"/>
              </a:rPr>
              <a:t>Here are some topics discussed, will get to the ad hoc.</a:t>
            </a:r>
          </a:p>
          <a:p>
            <a:pPr lvl="1" indent="-342900">
              <a:lnSpc>
                <a:spcPct val="105000"/>
              </a:lnSpc>
              <a:spcBef>
                <a:spcPts val="0"/>
              </a:spcBef>
              <a:spcAft>
                <a:spcPts val="0"/>
              </a:spcAft>
              <a:buFont typeface="+mj-lt"/>
              <a:buAutoNum type="arabicPeriod"/>
            </a:pPr>
            <a:r>
              <a:rPr lang="en-US" sz="1600" b="0" dirty="0">
                <a:effectLst/>
                <a:ea typeface="Times New Roman" panose="02020603050405020304" pitchFamily="18" charset="0"/>
                <a:cs typeface="Times New Roman" panose="02020603050405020304" pitchFamily="18" charset="0"/>
              </a:rPr>
              <a:t>Country/region will be complex, will be done later</a:t>
            </a:r>
          </a:p>
          <a:p>
            <a:pPr lvl="1" indent="-342900">
              <a:lnSpc>
                <a:spcPct val="105000"/>
              </a:lnSpc>
              <a:spcBef>
                <a:spcPts val="0"/>
              </a:spcBef>
              <a:spcAft>
                <a:spcPts val="0"/>
              </a:spcAft>
              <a:buFont typeface="+mj-lt"/>
              <a:buAutoNum type="arabicPeriod"/>
            </a:pPr>
            <a:r>
              <a:rPr lang="en-US" sz="1600" b="0" dirty="0">
                <a:effectLst/>
                <a:ea typeface="Times New Roman" panose="02020603050405020304" pitchFamily="18" charset="0"/>
                <a:cs typeface="Times New Roman" panose="02020603050405020304" pitchFamily="18" charset="0"/>
              </a:rPr>
              <a:t>Audience, keep in mind</a:t>
            </a:r>
          </a:p>
          <a:p>
            <a:pPr lvl="1" indent="-342900">
              <a:lnSpc>
                <a:spcPct val="105000"/>
              </a:lnSpc>
              <a:spcBef>
                <a:spcPts val="0"/>
              </a:spcBef>
              <a:spcAft>
                <a:spcPts val="0"/>
              </a:spcAft>
              <a:buFont typeface="+mj-lt"/>
              <a:buAutoNum type="arabicPeriod"/>
            </a:pPr>
            <a:r>
              <a:rPr lang="en-US" sz="1600" b="0" dirty="0">
                <a:effectLst/>
                <a:ea typeface="Times New Roman" panose="02020603050405020304" pitchFamily="18" charset="0"/>
                <a:cs typeface="Times New Roman" panose="02020603050405020304" pitchFamily="18" charset="0"/>
              </a:rPr>
              <a:t>Need clarity on purpose</a:t>
            </a:r>
          </a:p>
          <a:p>
            <a:pPr lvl="1" indent="-342900">
              <a:lnSpc>
                <a:spcPct val="105000"/>
              </a:lnSpc>
              <a:spcBef>
                <a:spcPts val="0"/>
              </a:spcBef>
              <a:spcAft>
                <a:spcPts val="0"/>
              </a:spcAft>
              <a:buFont typeface="+mj-lt"/>
              <a:buAutoNum type="arabicPeriod"/>
            </a:pPr>
            <a:r>
              <a:rPr lang="en-US" sz="1600" b="0" dirty="0">
                <a:ea typeface="Times New Roman" panose="02020603050405020304" pitchFamily="18" charset="0"/>
                <a:cs typeface="Times New Roman" panose="02020603050405020304" pitchFamily="18" charset="0"/>
              </a:rPr>
              <a:t>C</a:t>
            </a:r>
            <a:r>
              <a:rPr lang="en-US" sz="1600" b="0" dirty="0">
                <a:effectLst/>
                <a:ea typeface="Times New Roman" panose="02020603050405020304" pitchFamily="18" charset="0"/>
                <a:cs typeface="Times New Roman" panose="02020603050405020304" pitchFamily="18" charset="0"/>
              </a:rPr>
              <a:t>larify the clause</a:t>
            </a:r>
          </a:p>
          <a:p>
            <a:pPr lvl="1" indent="-342900">
              <a:lnSpc>
                <a:spcPct val="105000"/>
              </a:lnSpc>
              <a:spcBef>
                <a:spcPts val="0"/>
              </a:spcBef>
              <a:spcAft>
                <a:spcPts val="0"/>
              </a:spcAft>
              <a:buFont typeface="+mj-lt"/>
              <a:buAutoNum type="arabicPeriod"/>
            </a:pPr>
            <a:r>
              <a:rPr lang="en-US" sz="1600" b="0" dirty="0">
                <a:ea typeface="Times New Roman" panose="02020603050405020304" pitchFamily="18" charset="0"/>
                <a:cs typeface="Times New Roman" panose="02020603050405020304" pitchFamily="18" charset="0"/>
              </a:rPr>
              <a:t>Is the </a:t>
            </a:r>
            <a:r>
              <a:rPr lang="en-US" sz="1600" b="0" dirty="0">
                <a:effectLst/>
                <a:ea typeface="Times New Roman" panose="02020603050405020304" pitchFamily="18" charset="0"/>
                <a:cs typeface="Times New Roman" panose="02020603050405020304" pitchFamily="18" charset="0"/>
              </a:rPr>
              <a:t>band based in the standard and know to be used by the standard</a:t>
            </a:r>
          </a:p>
          <a:p>
            <a:pPr lvl="1" indent="-342900">
              <a:lnSpc>
                <a:spcPct val="105000"/>
              </a:lnSpc>
              <a:spcBef>
                <a:spcPts val="0"/>
              </a:spcBef>
              <a:spcAft>
                <a:spcPts val="0"/>
              </a:spcAft>
              <a:buFont typeface="+mj-lt"/>
              <a:buAutoNum type="arabicPeriod"/>
            </a:pPr>
            <a:r>
              <a:rPr lang="en-US" sz="1600" b="0" dirty="0">
                <a:effectLst/>
                <a:ea typeface="Times New Roman" panose="02020603050405020304" pitchFamily="18" charset="0"/>
                <a:cs typeface="Times New Roman" panose="02020603050405020304" pitchFamily="18" charset="0"/>
              </a:rPr>
              <a:t>Cover unlicensed, licensed  or shared use bands (could be both)</a:t>
            </a:r>
          </a:p>
          <a:p>
            <a:pPr lvl="1" indent="-342900">
              <a:lnSpc>
                <a:spcPct val="105000"/>
              </a:lnSpc>
              <a:spcBef>
                <a:spcPts val="0"/>
              </a:spcBef>
              <a:spcAft>
                <a:spcPts val="0"/>
              </a:spcAft>
              <a:buFont typeface="+mj-lt"/>
              <a:buAutoNum type="arabicPeriod"/>
            </a:pPr>
            <a:r>
              <a:rPr lang="en-US" sz="1600" b="0" dirty="0">
                <a:effectLst/>
                <a:ea typeface="Times New Roman" panose="02020603050405020304" pitchFamily="18" charset="0"/>
                <a:cs typeface="Times New Roman" panose="02020603050405020304" pitchFamily="18" charset="0"/>
              </a:rPr>
              <a:t>Need explanation text, where does that go</a:t>
            </a:r>
          </a:p>
          <a:p>
            <a:pPr lvl="1" indent="-342900">
              <a:lnSpc>
                <a:spcPct val="105000"/>
              </a:lnSpc>
              <a:spcBef>
                <a:spcPts val="0"/>
              </a:spcBef>
              <a:spcAft>
                <a:spcPts val="0"/>
              </a:spcAft>
              <a:buFont typeface="+mj-lt"/>
              <a:buAutoNum type="arabicPeriod"/>
            </a:pPr>
            <a:r>
              <a:rPr lang="en-US" sz="1600" b="0" dirty="0">
                <a:ea typeface="Times New Roman" panose="02020603050405020304" pitchFamily="18" charset="0"/>
                <a:cs typeface="Times New Roman" panose="02020603050405020304" pitchFamily="18" charset="0"/>
              </a:rPr>
              <a:t>How will </a:t>
            </a:r>
            <a:r>
              <a:rPr lang="en-US" sz="1600" b="0" dirty="0">
                <a:effectLst/>
                <a:ea typeface="Times New Roman" panose="02020603050405020304" pitchFamily="18" charset="0"/>
                <a:cs typeface="Times New Roman" panose="02020603050405020304" pitchFamily="18" charset="0"/>
              </a:rPr>
              <a:t>search  work in the spreadsheet or final tool </a:t>
            </a:r>
          </a:p>
          <a:p>
            <a:pPr lvl="1" indent="-342900">
              <a:lnSpc>
                <a:spcPct val="105000"/>
              </a:lnSpc>
              <a:spcBef>
                <a:spcPts val="0"/>
              </a:spcBef>
              <a:spcAft>
                <a:spcPts val="0"/>
              </a:spcAft>
              <a:buFont typeface="+mj-lt"/>
              <a:buAutoNum type="arabicPeriod"/>
            </a:pPr>
            <a:r>
              <a:rPr lang="en-US" sz="1600" b="0" dirty="0">
                <a:effectLst/>
                <a:ea typeface="Times New Roman" panose="02020603050405020304" pitchFamily="18" charset="0"/>
                <a:cs typeface="Times New Roman" panose="02020603050405020304" pitchFamily="18" charset="0"/>
              </a:rPr>
              <a:t>Maintenance</a:t>
            </a:r>
          </a:p>
          <a:p>
            <a:pPr lvl="1" indent="-342900">
              <a:lnSpc>
                <a:spcPct val="105000"/>
              </a:lnSpc>
              <a:spcBef>
                <a:spcPts val="0"/>
              </a:spcBef>
              <a:spcAft>
                <a:spcPts val="0"/>
              </a:spcAft>
              <a:buFont typeface="+mj-lt"/>
              <a:buAutoNum type="arabicPeriod"/>
            </a:pPr>
            <a:r>
              <a:rPr lang="en-US" sz="1600" b="0" dirty="0">
                <a:ea typeface="Times New Roman" panose="02020603050405020304" pitchFamily="18" charset="0"/>
                <a:cs typeface="Times New Roman" panose="02020603050405020304" pitchFamily="18" charset="0"/>
              </a:rPr>
              <a:t>Columns to right, bands or frequencies?</a:t>
            </a:r>
          </a:p>
          <a:p>
            <a:pPr lvl="1" indent="-342900">
              <a:lnSpc>
                <a:spcPct val="105000"/>
              </a:lnSpc>
              <a:spcBef>
                <a:spcPts val="0"/>
              </a:spcBef>
              <a:spcAft>
                <a:spcPts val="0"/>
              </a:spcAft>
              <a:buFont typeface="+mj-lt"/>
              <a:buAutoNum type="arabicPeriod"/>
            </a:pPr>
            <a:r>
              <a:rPr lang="en-US" sz="1600" b="0" dirty="0">
                <a:ea typeface="Times New Roman" panose="02020603050405020304" pitchFamily="18" charset="0"/>
                <a:cs typeface="Times New Roman" panose="02020603050405020304" pitchFamily="18" charset="0"/>
              </a:rPr>
              <a:t>Have non-wireless folks review maybe</a:t>
            </a:r>
          </a:p>
          <a:p>
            <a:pPr lvl="1" indent="-342900">
              <a:lnSpc>
                <a:spcPct val="105000"/>
              </a:lnSpc>
              <a:spcBef>
                <a:spcPts val="0"/>
              </a:spcBef>
              <a:spcAft>
                <a:spcPts val="0"/>
              </a:spcAft>
              <a:buFont typeface="+mj-lt"/>
              <a:buAutoNum type="arabicPeriod"/>
            </a:pPr>
            <a:r>
              <a:rPr lang="en-US" sz="1600" b="0" dirty="0">
                <a:ea typeface="Times New Roman" panose="02020603050405020304" pitchFamily="18" charset="0"/>
                <a:cs typeface="Times New Roman" panose="02020603050405020304" pitchFamily="18" charset="0"/>
              </a:rPr>
              <a:t>Long term, what industry uses the standard/frequency range</a:t>
            </a:r>
          </a:p>
          <a:p>
            <a:pPr lvl="1" indent="-342900">
              <a:lnSpc>
                <a:spcPct val="105000"/>
              </a:lnSpc>
              <a:spcBef>
                <a:spcPts val="0"/>
              </a:spcBef>
              <a:spcAft>
                <a:spcPts val="0"/>
              </a:spcAft>
              <a:buFont typeface="+mj-lt"/>
              <a:buAutoNum type="arabicPeriod"/>
            </a:pPr>
            <a:r>
              <a:rPr lang="en-US" sz="1600" b="0" dirty="0">
                <a:ea typeface="Times New Roman" panose="02020603050405020304" pitchFamily="18" charset="0"/>
                <a:cs typeface="Times New Roman" panose="02020603050405020304" pitchFamily="18" charset="0"/>
              </a:rPr>
              <a:t>Keep to a frequency table, don’t replicate the standards. </a:t>
            </a:r>
          </a:p>
          <a:p>
            <a:pPr lvl="1" indent="-342900">
              <a:lnSpc>
                <a:spcPct val="105000"/>
              </a:lnSpc>
              <a:spcBef>
                <a:spcPts val="0"/>
              </a:spcBef>
              <a:spcAft>
                <a:spcPts val="0"/>
              </a:spcAft>
              <a:buFont typeface="+mj-lt"/>
              <a:buAutoNum type="arabicPeriod"/>
            </a:pPr>
            <a:r>
              <a:rPr lang="en-US" sz="1600" dirty="0">
                <a:ea typeface="Times New Roman" panose="02020603050405020304" pitchFamily="18" charset="0"/>
                <a:cs typeface="Times New Roman" panose="02020603050405020304" pitchFamily="18" charset="0"/>
              </a:rPr>
              <a:t>Initial focus is for coexistence and 802.19</a:t>
            </a:r>
          </a:p>
          <a:p>
            <a:pPr lvl="1" indent="-342900">
              <a:lnSpc>
                <a:spcPct val="105000"/>
              </a:lnSpc>
              <a:spcBef>
                <a:spcPts val="0"/>
              </a:spcBef>
              <a:spcAft>
                <a:spcPts val="0"/>
              </a:spcAft>
              <a:buFont typeface="+mj-lt"/>
              <a:buAutoNum type="arabicPeriod"/>
            </a:pPr>
            <a:endParaRPr lang="en-US" sz="1600" b="0" dirty="0">
              <a:ea typeface="Times New Roman" panose="02020603050405020304" pitchFamily="18" charset="0"/>
              <a:cs typeface="Times New Roman" panose="02020603050405020304" pitchFamily="18" charset="0"/>
            </a:endParaRPr>
          </a:p>
          <a:p>
            <a:pPr marL="285750" marR="0" indent="-285750">
              <a:spcBef>
                <a:spcPts val="0"/>
              </a:spcBef>
              <a:spcAft>
                <a:spcPts val="0"/>
              </a:spcAft>
              <a:buFont typeface="Arial" panose="020B0604020202020204" pitchFamily="34" charset="0"/>
              <a:buChar char="•"/>
            </a:pPr>
            <a:r>
              <a:rPr lang="en-US" sz="1600" b="0" dirty="0">
                <a:solidFill>
                  <a:srgbClr val="333333"/>
                </a:solidFill>
                <a:ea typeface="Times New Roman" panose="02020603050405020304" pitchFamily="18" charset="0"/>
              </a:rPr>
              <a:t>Next week will start/clarify 2 lists for future considerations.   Goal is to capture what has been brought in 2 clear lists;</a:t>
            </a: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Countries/regions</a:t>
            </a:r>
          </a:p>
          <a:p>
            <a:pPr marL="685800" lvl="1">
              <a:spcBef>
                <a:spcPts val="0"/>
              </a:spcBef>
              <a:spcAft>
                <a:spcPts val="0"/>
              </a:spcAft>
              <a:buFont typeface="Arial" panose="020B0604020202020204" pitchFamily="34" charset="0"/>
              <a:buChar char="•"/>
            </a:pPr>
            <a:r>
              <a:rPr lang="en-US" sz="1600" b="0" dirty="0">
                <a:solidFill>
                  <a:srgbClr val="333333"/>
                </a:solidFill>
                <a:ea typeface="Times New Roman" panose="02020603050405020304" pitchFamily="18" charset="0"/>
              </a:rPr>
              <a:t>Final tool/maintenance</a:t>
            </a:r>
            <a:endParaRPr lang="en-US" sz="1600" b="0" dirty="0">
              <a:ea typeface="Times New Roman" panose="02020603050405020304" pitchFamily="18" charset="0"/>
              <a:cs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20</a:t>
            </a:fld>
            <a:endParaRPr lang="en-US" altLang="en-US" dirty="0"/>
          </a:p>
        </p:txBody>
      </p:sp>
      <p:sp>
        <p:nvSpPr>
          <p:cNvPr id="7" name="Date Placeholder 6"/>
          <p:cNvSpPr>
            <a:spLocks noGrp="1"/>
          </p:cNvSpPr>
          <p:nvPr>
            <p:ph type="dt" idx="15"/>
          </p:nvPr>
        </p:nvSpPr>
        <p:spPr/>
        <p:txBody>
          <a:bodyPr/>
          <a:lstStyle/>
          <a:p>
            <a:r>
              <a:rPr lang="en-US"/>
              <a:t>27apr21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77182134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464123"/>
          </a:xfrm>
        </p:spPr>
        <p:txBody>
          <a:bodyPr/>
          <a:lstStyle/>
          <a:p>
            <a:r>
              <a:rPr lang="en-US" sz="2400" dirty="0"/>
              <a:t>Table of Frequency Bands – IEEE 802 Stds </a:t>
            </a:r>
          </a:p>
        </p:txBody>
      </p:sp>
      <p:sp>
        <p:nvSpPr>
          <p:cNvPr id="3" name="Content Placeholder 2"/>
          <p:cNvSpPr>
            <a:spLocks noGrp="1"/>
          </p:cNvSpPr>
          <p:nvPr>
            <p:ph idx="1"/>
          </p:nvPr>
        </p:nvSpPr>
        <p:spPr>
          <a:xfrm>
            <a:off x="709973" y="1076178"/>
            <a:ext cx="8153400" cy="5477022"/>
          </a:xfrm>
        </p:spPr>
        <p:txBody>
          <a:bodyPr/>
          <a:lstStyle/>
          <a:p>
            <a:pPr marL="285750">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Example:</a:t>
            </a: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.15 lead will provide what had been started on an 802.15 table before to review and see if that gets the overall table started.</a:t>
            </a:r>
          </a:p>
          <a:p>
            <a:pPr marL="685800" lvl="1">
              <a:spcBef>
                <a:spcPts val="0"/>
              </a:spcBef>
              <a:spcAft>
                <a:spcPts val="0"/>
              </a:spcAft>
              <a:buFont typeface="Arial" panose="020B0604020202020204" pitchFamily="34" charset="0"/>
              <a:buChar char="•"/>
            </a:pPr>
            <a:r>
              <a:rPr lang="en-US" sz="1600" b="0" dirty="0">
                <a:solidFill>
                  <a:schemeClr val="tx1"/>
                </a:solidFill>
                <a:ea typeface="Times New Roman" panose="02020603050405020304" pitchFamily="18" charset="0"/>
                <a:hlinkClick r:id="rId3"/>
              </a:rPr>
              <a:t>https://mentor.ieee.org/802.18/dcn/21/18-21-0005-00-0000-freq-table-802-15-work.xlsx</a:t>
            </a:r>
            <a:r>
              <a:rPr lang="en-US" sz="1600" b="0" dirty="0">
                <a:solidFill>
                  <a:schemeClr val="tx1"/>
                </a:solidFill>
                <a:ea typeface="Times New Roman" panose="02020603050405020304" pitchFamily="18" charset="0"/>
              </a:rPr>
              <a:t>  </a:t>
            </a:r>
            <a:endParaRPr lang="en-US" sz="1600" dirty="0">
              <a:solidFill>
                <a:schemeClr val="tx1"/>
              </a:solidFill>
              <a:ea typeface="Times New Roman" panose="02020603050405020304" pitchFamily="18" charset="0"/>
            </a:endParaRPr>
          </a:p>
          <a:p>
            <a:pPr marL="685800" lvl="1">
              <a:spcBef>
                <a:spcPts val="0"/>
              </a:spcBef>
              <a:spcAft>
                <a:spcPts val="0"/>
              </a:spcAft>
              <a:buFont typeface="Arial" panose="020B0604020202020204" pitchFamily="34" charset="0"/>
              <a:buChar char="•"/>
            </a:pPr>
            <a:r>
              <a:rPr lang="en-US" sz="1600" dirty="0">
                <a:solidFill>
                  <a:schemeClr val="tx1"/>
                </a:solidFill>
                <a:effectLst/>
                <a:ea typeface="Times New Roman" panose="02020603050405020304" pitchFamily="18" charset="0"/>
              </a:rPr>
              <a:t>From the review in the teleconference</a:t>
            </a:r>
            <a:r>
              <a:rPr lang="en-US" sz="1600" dirty="0">
                <a:solidFill>
                  <a:schemeClr val="tx1"/>
                </a:solidFill>
                <a:ea typeface="Times New Roman" panose="02020603050405020304" pitchFamily="18" charset="0"/>
              </a:rPr>
              <a:t>:</a:t>
            </a:r>
          </a:p>
          <a:p>
            <a:pPr marL="1085850" lvl="2">
              <a:spcBef>
                <a:spcPts val="0"/>
              </a:spcBef>
              <a:spcAft>
                <a:spcPts val="0"/>
              </a:spcAft>
              <a:buFont typeface="Arial" panose="020B0604020202020204" pitchFamily="34" charset="0"/>
              <a:buChar char="•"/>
            </a:pPr>
            <a:r>
              <a:rPr lang="en-US" sz="1600" dirty="0">
                <a:ea typeface="Times New Roman" panose="02020603050405020304" pitchFamily="18" charset="0"/>
              </a:rPr>
              <a:t>O</a:t>
            </a:r>
            <a:r>
              <a:rPr lang="en-US" sz="1600" dirty="0">
                <a:effectLst/>
                <a:ea typeface="Times New Roman" panose="02020603050405020304" pitchFamily="18" charset="0"/>
              </a:rPr>
              <a:t>ther 15.x standards need to be looked at yet to update the spreadsheet. </a:t>
            </a:r>
          </a:p>
          <a:p>
            <a:pPr marL="1085850" lvl="2">
              <a:spcBef>
                <a:spcPts val="0"/>
              </a:spcBef>
              <a:spcAft>
                <a:spcPts val="0"/>
              </a:spcAft>
              <a:buFont typeface="Arial" panose="020B0604020202020204" pitchFamily="34" charset="0"/>
              <a:buChar char="•"/>
            </a:pPr>
            <a:r>
              <a:rPr lang="en-US" sz="1600" dirty="0">
                <a:ea typeface="SimSun" panose="02010600030101010101" pitchFamily="2" charset="-122"/>
              </a:rPr>
              <a:t>The </a:t>
            </a:r>
            <a:r>
              <a:rPr lang="en-US" sz="1600" dirty="0">
                <a:effectLst/>
                <a:ea typeface="Times New Roman" panose="02020603050405020304" pitchFamily="18" charset="0"/>
              </a:rPr>
              <a:t>number of  channels column did not seem as important as table was generated, </a:t>
            </a:r>
            <a:r>
              <a:rPr lang="en-US" sz="1600" dirty="0">
                <a:ea typeface="Times New Roman" panose="02020603050405020304" pitchFamily="18" charset="0"/>
              </a:rPr>
              <a:t>not needed initially anyway.  Could hide the column and review later if it is worthwhile. </a:t>
            </a:r>
            <a:endParaRPr lang="en-US" sz="1600" dirty="0">
              <a:ea typeface="SimSun" panose="02010600030101010101" pitchFamily="2" charset="-122"/>
            </a:endParaRPr>
          </a:p>
          <a:p>
            <a:pPr marL="1085850" lvl="2">
              <a:spcBef>
                <a:spcPts val="0"/>
              </a:spcBef>
              <a:spcAft>
                <a:spcPts val="0"/>
              </a:spcAft>
              <a:buFont typeface="Arial" panose="020B0604020202020204" pitchFamily="34" charset="0"/>
              <a:buChar char="•"/>
            </a:pPr>
            <a:r>
              <a:rPr lang="en-US" sz="1600" dirty="0">
                <a:effectLst/>
                <a:ea typeface="SimSun" panose="02010600030101010101" pitchFamily="2" charset="-122"/>
              </a:rPr>
              <a:t>The </a:t>
            </a:r>
            <a:r>
              <a:rPr lang="en-US" sz="1600" dirty="0">
                <a:effectLst/>
                <a:ea typeface="Times New Roman" panose="02020603050405020304" pitchFamily="18" charset="0"/>
              </a:rPr>
              <a:t>use category could be helpful for coexistence but is subjective.  So how do we get this area under the standard process for definition.</a:t>
            </a:r>
          </a:p>
          <a:p>
            <a:pPr marL="685800" lvl="1">
              <a:spcBef>
                <a:spcPts val="0"/>
              </a:spcBef>
              <a:spcAft>
                <a:spcPts val="0"/>
              </a:spcAft>
              <a:buFont typeface="Arial" panose="020B0604020202020204" pitchFamily="34" charset="0"/>
              <a:buChar char="•"/>
            </a:pPr>
            <a:r>
              <a:rPr lang="en-US" sz="1600" dirty="0">
                <a:effectLst/>
                <a:ea typeface="Times New Roman" panose="02020603050405020304" pitchFamily="18" charset="0"/>
              </a:rPr>
              <a:t> </a:t>
            </a:r>
            <a:r>
              <a:rPr lang="en-US" sz="1600" dirty="0">
                <a:ea typeface="SimSun" panose="02010600030101010101" pitchFamily="2" charset="-122"/>
              </a:rPr>
              <a:t>Discussion went to start with </a:t>
            </a:r>
            <a:r>
              <a:rPr lang="en-US" sz="1600" dirty="0">
                <a:effectLst/>
                <a:ea typeface="Times New Roman" panose="02020603050405020304" pitchFamily="18" charset="0"/>
              </a:rPr>
              <a:t>2 sheets  1) given name to clause (cleaner)   2) then expand e.g. the multiple clauses, etc. in a follow-on worksheet. </a:t>
            </a:r>
          </a:p>
          <a:p>
            <a:pPr marL="1085850" lvl="2">
              <a:spcBef>
                <a:spcPts val="0"/>
              </a:spcBef>
              <a:spcAft>
                <a:spcPts val="0"/>
              </a:spcAft>
              <a:buFont typeface="Arial" panose="020B0604020202020204" pitchFamily="34" charset="0"/>
              <a:buChar char="•"/>
            </a:pPr>
            <a:r>
              <a:rPr lang="en-US" sz="1600" dirty="0">
                <a:solidFill>
                  <a:srgbClr val="00B0F0"/>
                </a:solidFill>
                <a:effectLst/>
                <a:ea typeface="Times New Roman" panose="02020603050405020304" pitchFamily="18" charset="0"/>
              </a:rPr>
              <a:t>action:  Steve and Ben to do an example of the hierarchy/multiple sheets. </a:t>
            </a:r>
            <a:endParaRPr lang="en-US" sz="1600" dirty="0">
              <a:solidFill>
                <a:srgbClr val="00B0F0"/>
              </a:solidFill>
              <a:ea typeface="SimSun" panose="02010600030101010101" pitchFamily="2" charset="-122"/>
            </a:endParaRPr>
          </a:p>
          <a:p>
            <a:pPr marL="1085850" lvl="2">
              <a:spcBef>
                <a:spcPts val="0"/>
              </a:spcBef>
              <a:spcAft>
                <a:spcPts val="0"/>
              </a:spcAft>
              <a:buFont typeface="Arial" panose="020B0604020202020204" pitchFamily="34" charset="0"/>
              <a:buChar char="•"/>
            </a:pPr>
            <a:r>
              <a:rPr lang="en-US" sz="1600" dirty="0">
                <a:ea typeface="Times New Roman" panose="02020603050405020304" pitchFamily="18" charset="0"/>
              </a:rPr>
              <a:t>Something to consider, t</a:t>
            </a:r>
            <a:r>
              <a:rPr lang="en-US" sz="1600" dirty="0">
                <a:effectLst/>
                <a:ea typeface="Times New Roman" panose="02020603050405020304" pitchFamily="18" charset="0"/>
              </a:rPr>
              <a:t>he PHY name can have the hyper link to the clause in the standard.  </a:t>
            </a:r>
            <a:endParaRPr lang="en-US" sz="1600" dirty="0">
              <a:ea typeface="SimSun" panose="02010600030101010101" pitchFamily="2" charset="-122"/>
            </a:endParaRPr>
          </a:p>
          <a:p>
            <a:pPr marL="685800" lvl="1">
              <a:spcBef>
                <a:spcPts val="0"/>
              </a:spcBef>
              <a:spcAft>
                <a:spcPts val="0"/>
              </a:spcAft>
              <a:buFont typeface="Arial" panose="020B0604020202020204" pitchFamily="34" charset="0"/>
              <a:buChar char="•"/>
            </a:pPr>
            <a:r>
              <a:rPr lang="en-US" sz="1600" dirty="0">
                <a:effectLst/>
                <a:ea typeface="Times New Roman" panose="02020603050405020304" pitchFamily="18" charset="0"/>
              </a:rPr>
              <a:t>Also, to consider the format </a:t>
            </a:r>
            <a:r>
              <a:rPr lang="en-US" sz="1600" dirty="0">
                <a:ea typeface="Times New Roman" panose="02020603050405020304" pitchFamily="18" charset="0"/>
              </a:rPr>
              <a:t>of the doc when it is </a:t>
            </a:r>
            <a:r>
              <a:rPr lang="en-US" sz="1600" dirty="0">
                <a:effectLst/>
                <a:ea typeface="Times New Roman" panose="02020603050405020304" pitchFamily="18" charset="0"/>
              </a:rPr>
              <a:t>‘published’ for external use by the public.</a:t>
            </a:r>
            <a:endParaRPr lang="en-US" sz="1600" dirty="0">
              <a:ea typeface="SimSun" panose="02010600030101010101" pitchFamily="2" charset="-122"/>
            </a:endParaRPr>
          </a:p>
          <a:p>
            <a:pPr marL="1085850" lvl="2">
              <a:spcBef>
                <a:spcPts val="0"/>
              </a:spcBef>
              <a:spcAft>
                <a:spcPts val="0"/>
              </a:spcAft>
              <a:buFont typeface="Arial" panose="020B0604020202020204" pitchFamily="34" charset="0"/>
              <a:buChar char="•"/>
            </a:pPr>
            <a:r>
              <a:rPr lang="en-US" sz="1600" dirty="0">
                <a:ea typeface="Times New Roman" panose="02020603050405020304" pitchFamily="18" charset="0"/>
              </a:rPr>
              <a:t>M</a:t>
            </a:r>
            <a:r>
              <a:rPr lang="en-US" sz="1600" dirty="0">
                <a:effectLst/>
                <a:ea typeface="Times New Roman" panose="02020603050405020304" pitchFamily="18" charset="0"/>
              </a:rPr>
              <a:t>aybe start </a:t>
            </a:r>
            <a:r>
              <a:rPr lang="en-US" sz="1600" dirty="0">
                <a:ea typeface="Times New Roman" panose="02020603050405020304" pitchFamily="18" charset="0"/>
              </a:rPr>
              <a:t>with s</a:t>
            </a:r>
            <a:r>
              <a:rPr lang="en-US" sz="1600" dirty="0">
                <a:effectLst/>
                <a:ea typeface="Times New Roman" panose="02020603050405020304" pitchFamily="18" charset="0"/>
              </a:rPr>
              <a:t>imple spreadsheet, then later a data base. </a:t>
            </a:r>
            <a:endParaRPr lang="en-US" sz="1600" dirty="0">
              <a:ea typeface="SimSun" panose="02010600030101010101" pitchFamily="2" charset="-122"/>
            </a:endParaRPr>
          </a:p>
          <a:p>
            <a:pPr marL="285750">
              <a:spcBef>
                <a:spcPts val="0"/>
              </a:spcBef>
              <a:spcAft>
                <a:spcPts val="0"/>
              </a:spcAft>
              <a:buFont typeface="Arial" panose="020B0604020202020204" pitchFamily="34" charset="0"/>
              <a:buChar char="•"/>
            </a:pPr>
            <a:endParaRPr lang="en-US" sz="1600" dirty="0">
              <a:effectLst/>
              <a:ea typeface="SimSun" panose="02010600030101010101" pitchFamily="2" charset="-122"/>
            </a:endParaRPr>
          </a:p>
          <a:p>
            <a:pPr marL="285750">
              <a:spcBef>
                <a:spcPts val="0"/>
              </a:spcBef>
              <a:spcAft>
                <a:spcPts val="0"/>
              </a:spcAft>
              <a:buFont typeface="Arial" panose="020B0604020202020204" pitchFamily="34" charset="0"/>
              <a:buChar char="•"/>
            </a:pPr>
            <a:r>
              <a:rPr lang="en-US" sz="1600" dirty="0">
                <a:effectLst/>
                <a:ea typeface="SimSun" panose="02010600030101010101" pitchFamily="2" charset="-122"/>
              </a:rPr>
              <a:t>Key point,</a:t>
            </a:r>
            <a:r>
              <a:rPr lang="en-US" sz="1600" dirty="0">
                <a:ea typeface="SimSun" panose="02010600030101010101" pitchFamily="2" charset="-122"/>
              </a:rPr>
              <a:t> for coexistence need to </a:t>
            </a:r>
            <a:r>
              <a:rPr lang="en-US" sz="1600" dirty="0">
                <a:effectLst/>
                <a:ea typeface="Times New Roman" panose="02020603050405020304" pitchFamily="18" charset="0"/>
              </a:rPr>
              <a:t> look up frequency first then what amendments</a:t>
            </a:r>
            <a:endParaRPr lang="en-US" sz="1600" dirty="0">
              <a:effectLst/>
              <a:ea typeface="SimSun" panose="02010600030101010101" pitchFamily="2" charset="-122"/>
            </a:endParaRPr>
          </a:p>
          <a:p>
            <a:pPr marL="0" marR="0">
              <a:spcBef>
                <a:spcPts val="0"/>
              </a:spcBef>
              <a:spcAft>
                <a:spcPts val="0"/>
              </a:spcAft>
            </a:pPr>
            <a:r>
              <a:rPr lang="en-US" sz="1600" dirty="0">
                <a:effectLst/>
                <a:latin typeface="Times New Roman" panose="02020603050405020304" pitchFamily="18" charset="0"/>
                <a:ea typeface="Times New Roman" panose="02020603050405020304" pitchFamily="18" charset="0"/>
              </a:rPr>
              <a:t> </a:t>
            </a:r>
            <a:endParaRPr lang="en-US" sz="1800" dirty="0">
              <a:solidFill>
                <a:srgbClr val="333333"/>
              </a:solidFill>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21</a:t>
            </a:fld>
            <a:endParaRPr lang="en-US" altLang="en-US" dirty="0"/>
          </a:p>
        </p:txBody>
      </p:sp>
      <p:sp>
        <p:nvSpPr>
          <p:cNvPr id="7" name="Date Placeholder 6"/>
          <p:cNvSpPr>
            <a:spLocks noGrp="1"/>
          </p:cNvSpPr>
          <p:nvPr>
            <p:ph type="dt" idx="15"/>
          </p:nvPr>
        </p:nvSpPr>
        <p:spPr/>
        <p:txBody>
          <a:bodyPr/>
          <a:lstStyle/>
          <a:p>
            <a:r>
              <a:rPr lang="en-US"/>
              <a:t>27apr21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96646385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464123"/>
          </a:xfrm>
        </p:spPr>
        <p:txBody>
          <a:bodyPr/>
          <a:lstStyle/>
          <a:p>
            <a:r>
              <a:rPr lang="en-US" sz="2400" dirty="0"/>
              <a:t>Table of Frequency Bands – IEEE 802 Stds </a:t>
            </a:r>
          </a:p>
        </p:txBody>
      </p:sp>
      <p:sp>
        <p:nvSpPr>
          <p:cNvPr id="3" name="Content Placeholder 2"/>
          <p:cNvSpPr>
            <a:spLocks noGrp="1"/>
          </p:cNvSpPr>
          <p:nvPr>
            <p:ph idx="1"/>
          </p:nvPr>
        </p:nvSpPr>
        <p:spPr>
          <a:xfrm>
            <a:off x="709973" y="1076178"/>
            <a:ext cx="8153400" cy="5477022"/>
          </a:xfrm>
        </p:spPr>
        <p:txBody>
          <a:bodyPr/>
          <a:lstStyle/>
          <a:p>
            <a:pPr marL="285750">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Example:</a:t>
            </a: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.15 lead will provide what had been started on an 802.15 table before to review and see if that gets the overall table started.</a:t>
            </a:r>
          </a:p>
          <a:p>
            <a:pPr marL="685800" lvl="1">
              <a:spcBef>
                <a:spcPts val="0"/>
              </a:spcBef>
              <a:spcAft>
                <a:spcPts val="0"/>
              </a:spcAft>
              <a:buFont typeface="Arial" panose="020B0604020202020204" pitchFamily="34" charset="0"/>
              <a:buChar char="•"/>
            </a:pPr>
            <a:r>
              <a:rPr lang="en-US" sz="1600" b="0" dirty="0">
                <a:solidFill>
                  <a:schemeClr val="tx1"/>
                </a:solidFill>
                <a:ea typeface="Times New Roman" panose="02020603050405020304" pitchFamily="18" charset="0"/>
                <a:hlinkClick r:id="rId3"/>
              </a:rPr>
              <a:t>https://mentor.ieee.org/802.18/dcn/21/18-21-0005-00-0000-freq-table-802-15-work.xlsx</a:t>
            </a:r>
            <a:r>
              <a:rPr lang="en-US" sz="1600" b="0" dirty="0">
                <a:solidFill>
                  <a:schemeClr val="tx1"/>
                </a:solidFill>
                <a:ea typeface="Times New Roman" panose="02020603050405020304" pitchFamily="18" charset="0"/>
              </a:rPr>
              <a:t>  </a:t>
            </a:r>
            <a:endParaRPr lang="en-US" sz="1600" dirty="0">
              <a:solidFill>
                <a:schemeClr val="tx1"/>
              </a:solidFill>
              <a:ea typeface="Times New Roman" panose="02020603050405020304" pitchFamily="18" charset="0"/>
            </a:endParaRPr>
          </a:p>
          <a:p>
            <a:pPr marL="685800" lvl="1">
              <a:spcBef>
                <a:spcPts val="0"/>
              </a:spcBef>
              <a:spcAft>
                <a:spcPts val="0"/>
              </a:spcAft>
              <a:buFont typeface="Arial" panose="020B0604020202020204" pitchFamily="34" charset="0"/>
              <a:buChar char="•"/>
            </a:pPr>
            <a:r>
              <a:rPr lang="en-US" sz="1600" dirty="0">
                <a:solidFill>
                  <a:schemeClr val="tx1"/>
                </a:solidFill>
                <a:effectLst/>
                <a:ea typeface="Times New Roman" panose="02020603050405020304" pitchFamily="18" charset="0"/>
              </a:rPr>
              <a:t>From the review in the teleconference</a:t>
            </a:r>
            <a:r>
              <a:rPr lang="en-US" sz="1600" dirty="0">
                <a:solidFill>
                  <a:schemeClr val="tx1"/>
                </a:solidFill>
                <a:ea typeface="Times New Roman" panose="02020603050405020304" pitchFamily="18" charset="0"/>
              </a:rPr>
              <a:t>:</a:t>
            </a:r>
          </a:p>
          <a:p>
            <a:pPr marL="1085850" lvl="2">
              <a:spcBef>
                <a:spcPts val="0"/>
              </a:spcBef>
              <a:spcAft>
                <a:spcPts val="0"/>
              </a:spcAft>
              <a:buFont typeface="Arial" panose="020B0604020202020204" pitchFamily="34" charset="0"/>
              <a:buChar char="•"/>
            </a:pPr>
            <a:r>
              <a:rPr lang="en-US" sz="1600" dirty="0">
                <a:ea typeface="Times New Roman" panose="02020603050405020304" pitchFamily="18" charset="0"/>
              </a:rPr>
              <a:t>O</a:t>
            </a:r>
            <a:r>
              <a:rPr lang="en-US" sz="1600" dirty="0">
                <a:effectLst/>
                <a:ea typeface="Times New Roman" panose="02020603050405020304" pitchFamily="18" charset="0"/>
              </a:rPr>
              <a:t>ther 15.x standards need to be looked at yet to update the spreadsheet. </a:t>
            </a:r>
          </a:p>
          <a:p>
            <a:pPr marL="1085850" lvl="2">
              <a:spcBef>
                <a:spcPts val="0"/>
              </a:spcBef>
              <a:spcAft>
                <a:spcPts val="0"/>
              </a:spcAft>
              <a:buFont typeface="Arial" panose="020B0604020202020204" pitchFamily="34" charset="0"/>
              <a:buChar char="•"/>
            </a:pPr>
            <a:r>
              <a:rPr lang="en-US" sz="1600" dirty="0">
                <a:ea typeface="SimSun" panose="02010600030101010101" pitchFamily="2" charset="-122"/>
              </a:rPr>
              <a:t>The </a:t>
            </a:r>
            <a:r>
              <a:rPr lang="en-US" sz="1600" dirty="0">
                <a:effectLst/>
                <a:ea typeface="Times New Roman" panose="02020603050405020304" pitchFamily="18" charset="0"/>
              </a:rPr>
              <a:t>number of  channels column did not seem as important as table was generated, </a:t>
            </a:r>
            <a:r>
              <a:rPr lang="en-US" sz="1600" dirty="0">
                <a:ea typeface="Times New Roman" panose="02020603050405020304" pitchFamily="18" charset="0"/>
              </a:rPr>
              <a:t>not needed initially anyway.  Could hide the column and review later if it is worthwhile. </a:t>
            </a:r>
            <a:endParaRPr lang="en-US" sz="1600" dirty="0">
              <a:ea typeface="SimSun" panose="02010600030101010101" pitchFamily="2" charset="-122"/>
            </a:endParaRPr>
          </a:p>
          <a:p>
            <a:pPr marL="1085850" lvl="2">
              <a:spcBef>
                <a:spcPts val="0"/>
              </a:spcBef>
              <a:spcAft>
                <a:spcPts val="0"/>
              </a:spcAft>
              <a:buFont typeface="Arial" panose="020B0604020202020204" pitchFamily="34" charset="0"/>
              <a:buChar char="•"/>
            </a:pPr>
            <a:r>
              <a:rPr lang="en-US" sz="1600" dirty="0">
                <a:effectLst/>
                <a:ea typeface="SimSun" panose="02010600030101010101" pitchFamily="2" charset="-122"/>
              </a:rPr>
              <a:t>The </a:t>
            </a:r>
            <a:r>
              <a:rPr lang="en-US" sz="1600" dirty="0">
                <a:effectLst/>
                <a:ea typeface="Times New Roman" panose="02020603050405020304" pitchFamily="18" charset="0"/>
              </a:rPr>
              <a:t>use category could be helpful for coexistence but is subjective.  So how do we get this area under the standard process for definition.</a:t>
            </a:r>
          </a:p>
          <a:p>
            <a:pPr marL="685800" lvl="1">
              <a:spcBef>
                <a:spcPts val="0"/>
              </a:spcBef>
              <a:spcAft>
                <a:spcPts val="0"/>
              </a:spcAft>
              <a:buFont typeface="Arial" panose="020B0604020202020204" pitchFamily="34" charset="0"/>
              <a:buChar char="•"/>
            </a:pPr>
            <a:r>
              <a:rPr lang="en-US" sz="1600" dirty="0">
                <a:effectLst/>
                <a:ea typeface="Times New Roman" panose="02020603050405020304" pitchFamily="18" charset="0"/>
              </a:rPr>
              <a:t> </a:t>
            </a:r>
            <a:r>
              <a:rPr lang="en-US" sz="1600" dirty="0">
                <a:ea typeface="SimSun" panose="02010600030101010101" pitchFamily="2" charset="-122"/>
              </a:rPr>
              <a:t>Discussion went to start with </a:t>
            </a:r>
            <a:r>
              <a:rPr lang="en-US" sz="1600" dirty="0">
                <a:effectLst/>
                <a:ea typeface="Times New Roman" panose="02020603050405020304" pitchFamily="18" charset="0"/>
              </a:rPr>
              <a:t>2 sheets  1) given name to clause (cleaner)   2) then expand e.g. the multiple clauses, etc. in a follow-on worksheet. </a:t>
            </a:r>
          </a:p>
          <a:p>
            <a:pPr marL="1085850" lvl="2">
              <a:spcBef>
                <a:spcPts val="0"/>
              </a:spcBef>
              <a:spcAft>
                <a:spcPts val="0"/>
              </a:spcAft>
              <a:buFont typeface="Arial" panose="020B0604020202020204" pitchFamily="34" charset="0"/>
              <a:buChar char="•"/>
            </a:pPr>
            <a:r>
              <a:rPr lang="en-US" sz="1600" dirty="0">
                <a:solidFill>
                  <a:srgbClr val="00B0F0"/>
                </a:solidFill>
                <a:effectLst/>
                <a:ea typeface="Times New Roman" panose="02020603050405020304" pitchFamily="18" charset="0"/>
              </a:rPr>
              <a:t>action:  Steve and Ben to do an example of the hierarchy/multiple sheets. </a:t>
            </a:r>
            <a:endParaRPr lang="en-US" sz="1600" dirty="0">
              <a:solidFill>
                <a:srgbClr val="00B0F0"/>
              </a:solidFill>
              <a:ea typeface="SimSun" panose="02010600030101010101" pitchFamily="2" charset="-122"/>
            </a:endParaRPr>
          </a:p>
          <a:p>
            <a:pPr marL="1085850" lvl="2">
              <a:spcBef>
                <a:spcPts val="0"/>
              </a:spcBef>
              <a:spcAft>
                <a:spcPts val="0"/>
              </a:spcAft>
              <a:buFont typeface="Arial" panose="020B0604020202020204" pitchFamily="34" charset="0"/>
              <a:buChar char="•"/>
            </a:pPr>
            <a:r>
              <a:rPr lang="en-US" sz="1600" dirty="0">
                <a:ea typeface="Times New Roman" panose="02020603050405020304" pitchFamily="18" charset="0"/>
              </a:rPr>
              <a:t>Something to consider, t</a:t>
            </a:r>
            <a:r>
              <a:rPr lang="en-US" sz="1600" dirty="0">
                <a:effectLst/>
                <a:ea typeface="Times New Roman" panose="02020603050405020304" pitchFamily="18" charset="0"/>
              </a:rPr>
              <a:t>he PHY name can have the hyper link to the clause in the standard.  </a:t>
            </a:r>
            <a:endParaRPr lang="en-US" sz="1600" dirty="0">
              <a:ea typeface="SimSun" panose="02010600030101010101" pitchFamily="2" charset="-122"/>
            </a:endParaRPr>
          </a:p>
          <a:p>
            <a:pPr marL="685800" lvl="1">
              <a:spcBef>
                <a:spcPts val="0"/>
              </a:spcBef>
              <a:spcAft>
                <a:spcPts val="0"/>
              </a:spcAft>
              <a:buFont typeface="Arial" panose="020B0604020202020204" pitchFamily="34" charset="0"/>
              <a:buChar char="•"/>
            </a:pPr>
            <a:r>
              <a:rPr lang="en-US" sz="1600" dirty="0">
                <a:effectLst/>
                <a:ea typeface="Times New Roman" panose="02020603050405020304" pitchFamily="18" charset="0"/>
              </a:rPr>
              <a:t>Also, to consider the format </a:t>
            </a:r>
            <a:r>
              <a:rPr lang="en-US" sz="1600" dirty="0">
                <a:ea typeface="Times New Roman" panose="02020603050405020304" pitchFamily="18" charset="0"/>
              </a:rPr>
              <a:t>of the doc when it is </a:t>
            </a:r>
            <a:r>
              <a:rPr lang="en-US" sz="1600" dirty="0">
                <a:effectLst/>
                <a:ea typeface="Times New Roman" panose="02020603050405020304" pitchFamily="18" charset="0"/>
              </a:rPr>
              <a:t>‘published’ for external use by the public.</a:t>
            </a:r>
            <a:endParaRPr lang="en-US" sz="1600" dirty="0">
              <a:ea typeface="SimSun" panose="02010600030101010101" pitchFamily="2" charset="-122"/>
            </a:endParaRPr>
          </a:p>
          <a:p>
            <a:pPr marL="1085850" lvl="2">
              <a:spcBef>
                <a:spcPts val="0"/>
              </a:spcBef>
              <a:spcAft>
                <a:spcPts val="0"/>
              </a:spcAft>
              <a:buFont typeface="Arial" panose="020B0604020202020204" pitchFamily="34" charset="0"/>
              <a:buChar char="•"/>
            </a:pPr>
            <a:r>
              <a:rPr lang="en-US" sz="1600" dirty="0">
                <a:ea typeface="Times New Roman" panose="02020603050405020304" pitchFamily="18" charset="0"/>
              </a:rPr>
              <a:t>M</a:t>
            </a:r>
            <a:r>
              <a:rPr lang="en-US" sz="1600" dirty="0">
                <a:effectLst/>
                <a:ea typeface="Times New Roman" panose="02020603050405020304" pitchFamily="18" charset="0"/>
              </a:rPr>
              <a:t>aybe start </a:t>
            </a:r>
            <a:r>
              <a:rPr lang="en-US" sz="1600" dirty="0">
                <a:ea typeface="Times New Roman" panose="02020603050405020304" pitchFamily="18" charset="0"/>
              </a:rPr>
              <a:t>with s</a:t>
            </a:r>
            <a:r>
              <a:rPr lang="en-US" sz="1600" dirty="0">
                <a:effectLst/>
                <a:ea typeface="Times New Roman" panose="02020603050405020304" pitchFamily="18" charset="0"/>
              </a:rPr>
              <a:t>imple spreadsheet, then later a data base. </a:t>
            </a:r>
            <a:endParaRPr lang="en-US" sz="1600" dirty="0">
              <a:ea typeface="SimSun" panose="02010600030101010101" pitchFamily="2" charset="-122"/>
            </a:endParaRPr>
          </a:p>
          <a:p>
            <a:pPr marL="285750">
              <a:spcBef>
                <a:spcPts val="0"/>
              </a:spcBef>
              <a:spcAft>
                <a:spcPts val="0"/>
              </a:spcAft>
              <a:buFont typeface="Arial" panose="020B0604020202020204" pitchFamily="34" charset="0"/>
              <a:buChar char="•"/>
            </a:pPr>
            <a:endParaRPr lang="en-US" sz="1600" dirty="0">
              <a:effectLst/>
              <a:ea typeface="SimSun" panose="02010600030101010101" pitchFamily="2" charset="-122"/>
            </a:endParaRPr>
          </a:p>
          <a:p>
            <a:pPr marL="285750">
              <a:spcBef>
                <a:spcPts val="0"/>
              </a:spcBef>
              <a:spcAft>
                <a:spcPts val="0"/>
              </a:spcAft>
              <a:buFont typeface="Arial" panose="020B0604020202020204" pitchFamily="34" charset="0"/>
              <a:buChar char="•"/>
            </a:pPr>
            <a:r>
              <a:rPr lang="en-US" sz="1600" dirty="0">
                <a:effectLst/>
                <a:ea typeface="SimSun" panose="02010600030101010101" pitchFamily="2" charset="-122"/>
              </a:rPr>
              <a:t>Key point,</a:t>
            </a:r>
            <a:r>
              <a:rPr lang="en-US" sz="1600" dirty="0">
                <a:ea typeface="SimSun" panose="02010600030101010101" pitchFamily="2" charset="-122"/>
              </a:rPr>
              <a:t> for coexistence need to </a:t>
            </a:r>
            <a:r>
              <a:rPr lang="en-US" sz="1600" dirty="0">
                <a:effectLst/>
                <a:ea typeface="Times New Roman" panose="02020603050405020304" pitchFamily="18" charset="0"/>
              </a:rPr>
              <a:t> look up frequency first then what amendments</a:t>
            </a:r>
            <a:endParaRPr lang="en-US" sz="1600" dirty="0">
              <a:effectLst/>
              <a:ea typeface="SimSun" panose="02010600030101010101" pitchFamily="2" charset="-122"/>
            </a:endParaRPr>
          </a:p>
          <a:p>
            <a:pPr marL="0" marR="0">
              <a:spcBef>
                <a:spcPts val="0"/>
              </a:spcBef>
              <a:spcAft>
                <a:spcPts val="0"/>
              </a:spcAft>
            </a:pPr>
            <a:r>
              <a:rPr lang="en-US" sz="1600" dirty="0">
                <a:effectLst/>
                <a:latin typeface="Times New Roman" panose="02020603050405020304" pitchFamily="18" charset="0"/>
                <a:ea typeface="Times New Roman" panose="02020603050405020304" pitchFamily="18" charset="0"/>
              </a:rPr>
              <a:t> </a:t>
            </a:r>
            <a:endParaRPr lang="en-US" sz="1800" dirty="0">
              <a:solidFill>
                <a:srgbClr val="333333"/>
              </a:solidFill>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22</a:t>
            </a:fld>
            <a:endParaRPr lang="en-US" altLang="en-US" dirty="0"/>
          </a:p>
        </p:txBody>
      </p:sp>
      <p:sp>
        <p:nvSpPr>
          <p:cNvPr id="7" name="Date Placeholder 6"/>
          <p:cNvSpPr>
            <a:spLocks noGrp="1"/>
          </p:cNvSpPr>
          <p:nvPr>
            <p:ph type="dt" idx="15"/>
          </p:nvPr>
        </p:nvSpPr>
        <p:spPr/>
        <p:txBody>
          <a:bodyPr/>
          <a:lstStyle/>
          <a:p>
            <a:r>
              <a:rPr lang="en-US"/>
              <a:t>27apr21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0925676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464123"/>
          </a:xfrm>
        </p:spPr>
        <p:txBody>
          <a:bodyPr/>
          <a:lstStyle/>
          <a:p>
            <a:r>
              <a:rPr lang="en-US" sz="2400" dirty="0"/>
              <a:t>Table of Frequency Bands – IEEE 802 Stds - background</a:t>
            </a:r>
          </a:p>
        </p:txBody>
      </p:sp>
      <p:sp>
        <p:nvSpPr>
          <p:cNvPr id="3" name="Content Placeholder 2"/>
          <p:cNvSpPr>
            <a:spLocks noGrp="1"/>
          </p:cNvSpPr>
          <p:nvPr>
            <p:ph idx="1"/>
          </p:nvPr>
        </p:nvSpPr>
        <p:spPr>
          <a:xfrm>
            <a:off x="700548" y="1030458"/>
            <a:ext cx="8153400" cy="5477022"/>
          </a:xfrm>
        </p:spPr>
        <p:txBody>
          <a:bodyPr/>
          <a:lstStyle/>
          <a:p>
            <a:pPr marL="285750" marR="0" indent="-285750">
              <a:spcBef>
                <a:spcPts val="0"/>
              </a:spcBef>
              <a:spcAft>
                <a:spcPts val="0"/>
              </a:spcAft>
              <a:buFont typeface="Arial" panose="020B0604020202020204" pitchFamily="34" charset="0"/>
              <a:buChar char="•"/>
            </a:pPr>
            <a:endParaRPr lang="en-US" sz="1600" b="1" dirty="0">
              <a:solidFill>
                <a:srgbClr val="333333"/>
              </a:solidFill>
              <a:effectLst/>
              <a:ea typeface="Times New Roman" panose="02020603050405020304" pitchFamily="18" charset="0"/>
            </a:endParaRPr>
          </a:p>
          <a:p>
            <a:pPr marL="285750" marR="0" indent="-285750">
              <a:spcBef>
                <a:spcPts val="0"/>
              </a:spcBef>
              <a:spcAft>
                <a:spcPts val="0"/>
              </a:spcAft>
              <a:buFont typeface="Arial" panose="020B0604020202020204" pitchFamily="34" charset="0"/>
              <a:buChar char="•"/>
            </a:pPr>
            <a:r>
              <a:rPr lang="en-US" sz="1600" b="1" dirty="0">
                <a:solidFill>
                  <a:srgbClr val="333333"/>
                </a:solidFill>
                <a:effectLst/>
                <a:ea typeface="Times New Roman" panose="02020603050405020304" pitchFamily="18" charset="0"/>
              </a:rPr>
              <a:t> </a:t>
            </a:r>
            <a:r>
              <a:rPr lang="en-US" sz="1800" dirty="0">
                <a:solidFill>
                  <a:srgbClr val="333333"/>
                </a:solidFill>
                <a:ea typeface="Times New Roman" panose="02020603050405020304" pitchFamily="18" charset="0"/>
              </a:rPr>
              <a:t>This proposed table had a good discussion on the EC call this week</a:t>
            </a: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hlinkClick r:id="rId3"/>
              </a:rPr>
              <a:t>https://mentor.ieee.org/802-ec/dcn/20/ec-20-0245-01-00EC-frequency-tables-of-ieee-802-wireless-standards.pptx</a:t>
            </a:r>
            <a:r>
              <a:rPr lang="en-US" sz="1600" dirty="0">
                <a:solidFill>
                  <a:srgbClr val="333333"/>
                </a:solidFill>
                <a:ea typeface="Times New Roman" panose="02020603050405020304" pitchFamily="18" charset="0"/>
              </a:rPr>
              <a:t> </a:t>
            </a:r>
          </a:p>
          <a:p>
            <a:pPr marL="285750">
              <a:lnSpc>
                <a:spcPct val="150000"/>
              </a:lnSpc>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Many inputs, some not all: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Maybe add a 4</a:t>
            </a:r>
            <a:r>
              <a:rPr lang="en-US" sz="1600" baseline="30000" dirty="0">
                <a:solidFill>
                  <a:srgbClr val="333333"/>
                </a:solidFill>
                <a:ea typeface="Times New Roman" panose="02020603050405020304" pitchFamily="18" charset="0"/>
              </a:rPr>
              <a:t>th</a:t>
            </a:r>
            <a:r>
              <a:rPr lang="en-US" sz="1600" dirty="0">
                <a:solidFill>
                  <a:srgbClr val="333333"/>
                </a:solidFill>
                <a:ea typeface="Times New Roman" panose="02020603050405020304" pitchFamily="18" charset="0"/>
              </a:rPr>
              <a:t> phase - of older standards, considering market presence.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Need to consider a version for Public Visibility.</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Actually, could get out of hand on all the things everyone would like to see, so maybe a simple high-level version and a detailed lower-level version done over time..</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What about licensed-exempt, licensed-exempt w/control and licensed bands?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Consider types of modulations, e.g. UWB over narrower modulations.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Regions/countries</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802.11 has a table for ITU could there be duplication that need to be considered?</a:t>
            </a:r>
          </a:p>
          <a:p>
            <a:pPr marL="1085850" lvl="2">
              <a:lnSpc>
                <a:spcPct val="150000"/>
              </a:lnSpc>
              <a:spcBef>
                <a:spcPts val="0"/>
              </a:spcBef>
              <a:spcAft>
                <a:spcPts val="0"/>
              </a:spcAft>
              <a:buFont typeface="Arial" panose="020B0604020202020204" pitchFamily="34" charset="0"/>
              <a:buChar char="•"/>
            </a:pPr>
            <a:r>
              <a:rPr lang="en-US" sz="1200" dirty="0">
                <a:solidFill>
                  <a:srgbClr val="333333"/>
                </a:solidFill>
                <a:ea typeface="Times New Roman" panose="02020603050405020304" pitchFamily="18" charset="0"/>
              </a:rPr>
              <a:t>Comment on call was not aware of table for ITU.  </a:t>
            </a:r>
          </a:p>
          <a:p>
            <a:pPr marL="685800" lvl="1">
              <a:lnSpc>
                <a:spcPct val="150000"/>
              </a:lnSpc>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(from last .18 call: Just because in the standard, is the band being used in the industry or not?)</a:t>
            </a:r>
            <a:endParaRPr lang="en-US" sz="1200" b="1" dirty="0">
              <a:solidFill>
                <a:srgbClr val="333333"/>
              </a:solidFill>
              <a:ea typeface="Times New Roman" panose="02020603050405020304" pitchFamily="18" charset="0"/>
            </a:endParaRPr>
          </a:p>
          <a:p>
            <a:pPr marL="685800" lvl="1">
              <a:lnSpc>
                <a:spcPct val="150000"/>
              </a:lnSpc>
              <a:spcBef>
                <a:spcPts val="0"/>
              </a:spcBef>
              <a:spcAft>
                <a:spcPts val="0"/>
              </a:spcAft>
              <a:buFont typeface="Arial" panose="020B0604020202020204" pitchFamily="34" charset="0"/>
              <a:buChar char="•"/>
            </a:pPr>
            <a:endParaRPr lang="en-US" sz="1400" dirty="0">
              <a:solidFill>
                <a:srgbClr val="333333"/>
              </a:solidFill>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23</a:t>
            </a:fld>
            <a:endParaRPr lang="en-US" altLang="en-US" dirty="0"/>
          </a:p>
        </p:txBody>
      </p:sp>
      <p:sp>
        <p:nvSpPr>
          <p:cNvPr id="7" name="Date Placeholder 6"/>
          <p:cNvSpPr>
            <a:spLocks noGrp="1"/>
          </p:cNvSpPr>
          <p:nvPr>
            <p:ph type="dt" idx="15"/>
          </p:nvPr>
        </p:nvSpPr>
        <p:spPr/>
        <p:txBody>
          <a:bodyPr/>
          <a:lstStyle/>
          <a:p>
            <a:r>
              <a:rPr lang="en-US"/>
              <a:t>27apr21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5999677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464123"/>
          </a:xfrm>
        </p:spPr>
        <p:txBody>
          <a:bodyPr/>
          <a:lstStyle/>
          <a:p>
            <a:r>
              <a:rPr lang="en-US" sz="2400" dirty="0"/>
              <a:t>Table of Frequency Bands – background - 2 </a:t>
            </a:r>
          </a:p>
        </p:txBody>
      </p:sp>
      <p:sp>
        <p:nvSpPr>
          <p:cNvPr id="3" name="Content Placeholder 2"/>
          <p:cNvSpPr>
            <a:spLocks noGrp="1"/>
          </p:cNvSpPr>
          <p:nvPr>
            <p:ph idx="1"/>
          </p:nvPr>
        </p:nvSpPr>
        <p:spPr>
          <a:xfrm>
            <a:off x="709973" y="1076178"/>
            <a:ext cx="8153400" cy="5477022"/>
          </a:xfrm>
        </p:spPr>
        <p:txBody>
          <a:bodyPr/>
          <a:lstStyle/>
          <a:p>
            <a:pPr marL="285750">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How to proceed? 		</a:t>
            </a:r>
            <a:r>
              <a:rPr lang="en-US" sz="1800" dirty="0">
                <a:solidFill>
                  <a:srgbClr val="0070C0"/>
                </a:solidFill>
                <a:ea typeface="Times New Roman" panose="02020603050405020304" pitchFamily="18" charset="0"/>
              </a:rPr>
              <a:t>&gt;&gt;&gt;Remember .18/.19 joint effort for now. </a:t>
            </a:r>
          </a:p>
          <a:p>
            <a:pPr marL="2000250" lvl="4">
              <a:spcBef>
                <a:spcPts val="0"/>
              </a:spcBef>
              <a:spcAft>
                <a:spcPts val="0"/>
              </a:spcAft>
              <a:buFont typeface="Arial" panose="020B0604020202020204" pitchFamily="34" charset="0"/>
              <a:buChar char="•"/>
            </a:pPr>
            <a:endParaRPr lang="en-US" sz="1000" dirty="0">
              <a:solidFill>
                <a:srgbClr val="0070C0"/>
              </a:solidFill>
              <a:ea typeface="Times New Roman" panose="02020603050405020304" pitchFamily="18" charset="0"/>
            </a:endParaRP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Fixed/mobile/nomadic global table in 802.11  -  E4, has much information  though the rules are constantly changing and to keep up will has been very difficult.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May need to keep at a higher level, and a more easily used form.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A member is starting to look at 802.15 for bands being used, a starting point.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Could we identify some initial parameters,8-10 with an open comment box, and keep in control?</a:t>
            </a:r>
          </a:p>
          <a:p>
            <a:pPr marL="685800" lvl="1">
              <a:lnSpc>
                <a:spcPct val="150000"/>
              </a:lnSpc>
              <a:spcBef>
                <a:spcPts val="0"/>
              </a:spcBef>
              <a:spcAft>
                <a:spcPts val="0"/>
              </a:spcAft>
              <a:buFont typeface="Arial" panose="020B0604020202020204" pitchFamily="34" charset="0"/>
              <a:buChar char="•"/>
            </a:pPr>
            <a:r>
              <a:rPr lang="en-US" sz="1600" b="1" u="sng" dirty="0">
                <a:solidFill>
                  <a:srgbClr val="333333"/>
                </a:solidFill>
                <a:ea typeface="Times New Roman" panose="02020603050405020304" pitchFamily="18" charset="0"/>
              </a:rPr>
              <a:t>#1 - Problem statement and audience needs to be done up front, this is a must.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Was tried in 802.11 before and it was determined too much to maintain.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So maintenance needs to be considered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#2 - Again need to start with very basic items and then review where to go.</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The rules among unlicensed bands differ by regulatory authority and change very often.</a:t>
            </a:r>
          </a:p>
          <a:p>
            <a:pPr marL="685800" lvl="1">
              <a:lnSpc>
                <a:spcPct val="150000"/>
              </a:lnSpc>
              <a:spcBef>
                <a:spcPts val="0"/>
              </a:spcBef>
              <a:spcAft>
                <a:spcPts val="0"/>
              </a:spcAft>
              <a:buFont typeface="Arial" panose="020B0604020202020204" pitchFamily="34" charset="0"/>
              <a:buChar char="•"/>
            </a:pPr>
            <a:endParaRPr lang="en-US" sz="1600" dirty="0">
              <a:solidFill>
                <a:srgbClr val="333333"/>
              </a:solidFill>
              <a:ea typeface="Times New Roman" panose="02020603050405020304" pitchFamily="18" charset="0"/>
            </a:endParaRPr>
          </a:p>
          <a:p>
            <a:pPr marL="285750" marR="0" indent="-285750">
              <a:spcBef>
                <a:spcPts val="0"/>
              </a:spcBef>
              <a:spcAft>
                <a:spcPts val="0"/>
              </a:spcAft>
              <a:buFont typeface="Arial" panose="020B0604020202020204" pitchFamily="34" charset="0"/>
              <a:buChar char="•"/>
            </a:pPr>
            <a:endParaRPr lang="en-US" sz="1200" b="1" dirty="0">
              <a:solidFill>
                <a:srgbClr val="333333"/>
              </a:solidFill>
              <a:effectLst/>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24</a:t>
            </a:fld>
            <a:endParaRPr lang="en-US" altLang="en-US" dirty="0"/>
          </a:p>
        </p:txBody>
      </p:sp>
      <p:sp>
        <p:nvSpPr>
          <p:cNvPr id="7" name="Date Placeholder 6"/>
          <p:cNvSpPr>
            <a:spLocks noGrp="1"/>
          </p:cNvSpPr>
          <p:nvPr>
            <p:ph type="dt" idx="15"/>
          </p:nvPr>
        </p:nvSpPr>
        <p:spPr/>
        <p:txBody>
          <a:bodyPr/>
          <a:lstStyle/>
          <a:p>
            <a:r>
              <a:rPr lang="en-US"/>
              <a:t>27apr21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9686773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464123"/>
          </a:xfrm>
        </p:spPr>
        <p:txBody>
          <a:bodyPr/>
          <a:lstStyle/>
          <a:p>
            <a:r>
              <a:rPr lang="en-US" sz="2400" dirty="0"/>
              <a:t>Table of Frequency Bands</a:t>
            </a:r>
          </a:p>
        </p:txBody>
      </p:sp>
      <p:sp>
        <p:nvSpPr>
          <p:cNvPr id="3" name="Content Placeholder 2"/>
          <p:cNvSpPr>
            <a:spLocks noGrp="1"/>
          </p:cNvSpPr>
          <p:nvPr>
            <p:ph idx="1"/>
          </p:nvPr>
        </p:nvSpPr>
        <p:spPr>
          <a:xfrm>
            <a:off x="709973" y="1076178"/>
            <a:ext cx="8153400" cy="5477022"/>
          </a:xfrm>
        </p:spPr>
        <p:txBody>
          <a:bodyPr/>
          <a:lstStyle/>
          <a:p>
            <a:pPr marL="685800" lvl="1">
              <a:spcBef>
                <a:spcPts val="0"/>
              </a:spcBef>
              <a:spcAft>
                <a:spcPts val="0"/>
              </a:spcAft>
              <a:buFont typeface="Arial" panose="020B0604020202020204" pitchFamily="34" charset="0"/>
              <a:buChar char="•"/>
            </a:pPr>
            <a:endParaRPr lang="en-US" sz="1600" dirty="0">
              <a:solidFill>
                <a:srgbClr val="333333"/>
              </a:solidFill>
              <a:ea typeface="Times New Roman" panose="02020603050405020304" pitchFamily="18" charset="0"/>
            </a:endParaRPr>
          </a:p>
          <a:p>
            <a:pPr marL="285750" marR="0" indent="-285750">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Possible problem statement</a:t>
            </a:r>
          </a:p>
          <a:p>
            <a:pPr marL="685800" lvl="1">
              <a:spcBef>
                <a:spcPts val="0"/>
              </a:spcBef>
              <a:spcAft>
                <a:spcPts val="0"/>
              </a:spcAft>
              <a:buFont typeface="Arial" panose="020B0604020202020204" pitchFamily="34" charset="0"/>
              <a:buChar char="•"/>
            </a:pPr>
            <a:r>
              <a:rPr lang="en-US" sz="1600" dirty="0">
                <a:effectLst/>
                <a:ea typeface="Calibri" panose="020F0502020204030204" pitchFamily="34" charset="0"/>
              </a:rPr>
              <a:t>It is difficult for 802 wireless standards developers to quickly and accurately identify all the bands by the family of 802 wireless standards in a regularly maintained database.</a:t>
            </a:r>
            <a:r>
              <a:rPr lang="en-US" sz="1600" dirty="0">
                <a:ea typeface="Calibri" panose="020F0502020204030204" pitchFamily="34" charset="0"/>
              </a:rPr>
              <a:t> </a:t>
            </a: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The primary application is to simplify</a:t>
            </a:r>
            <a:r>
              <a:rPr lang="en-US" sz="1600" dirty="0">
                <a:effectLst/>
                <a:ea typeface="Calibri" panose="020F0502020204030204" pitchFamily="34" charset="0"/>
              </a:rPr>
              <a:t> identification of  potential bands for coexistence assessment.  </a:t>
            </a:r>
          </a:p>
          <a:p>
            <a:pPr marL="685800" lvl="1">
              <a:spcBef>
                <a:spcPts val="0"/>
              </a:spcBef>
              <a:spcAft>
                <a:spcPts val="0"/>
              </a:spcAft>
              <a:buFont typeface="Arial" panose="020B0604020202020204" pitchFamily="34" charset="0"/>
              <a:buChar char="•"/>
            </a:pPr>
            <a:endParaRPr lang="en-US" sz="1800" dirty="0">
              <a:solidFill>
                <a:srgbClr val="333333"/>
              </a:solidFill>
              <a:ea typeface="Times New Roman" panose="02020603050405020304" pitchFamily="18" charset="0"/>
            </a:endParaRPr>
          </a:p>
          <a:p>
            <a:pPr marL="685800" lvl="1">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Key starting priority:  start with frequency bands then list the standards</a:t>
            </a:r>
          </a:p>
          <a:p>
            <a:pPr marL="685800" lvl="1">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Later we can build on that with what domains, licensed exempt or licensed and other areas as previously discussed. </a:t>
            </a:r>
            <a:r>
              <a:rPr lang="en-US" sz="1800" b="1" dirty="0">
                <a:solidFill>
                  <a:srgbClr val="333333"/>
                </a:solidFill>
                <a:ea typeface="Times New Roman" panose="02020603050405020304" pitchFamily="18" charset="0"/>
              </a:rPr>
              <a:t> </a:t>
            </a:r>
          </a:p>
          <a:p>
            <a:pPr marL="685800" lvl="1">
              <a:spcBef>
                <a:spcPts val="0"/>
              </a:spcBef>
              <a:spcAft>
                <a:spcPts val="0"/>
              </a:spcAft>
              <a:buFont typeface="Arial" panose="020B0604020202020204" pitchFamily="34" charset="0"/>
              <a:buChar char="•"/>
            </a:pPr>
            <a:endParaRPr lang="en-US" sz="1800" b="1" dirty="0">
              <a:solidFill>
                <a:srgbClr val="333333"/>
              </a:solidFill>
              <a:ea typeface="Times New Roman" panose="02020603050405020304" pitchFamily="18" charset="0"/>
            </a:endParaRPr>
          </a:p>
          <a:p>
            <a:pPr marL="285750">
              <a:spcBef>
                <a:spcPts val="0"/>
              </a:spcBef>
              <a:spcAft>
                <a:spcPts val="0"/>
              </a:spcAft>
              <a:buFont typeface="Arial" panose="020B0604020202020204" pitchFamily="34" charset="0"/>
              <a:buChar char="•"/>
            </a:pPr>
            <a:r>
              <a:rPr lang="en-US" sz="1800" b="1" dirty="0">
                <a:solidFill>
                  <a:srgbClr val="333333"/>
                </a:solidFill>
                <a:ea typeface="Times New Roman" panose="02020603050405020304" pitchFamily="18" charset="0"/>
              </a:rPr>
              <a:t>Possible Audiences: </a:t>
            </a:r>
            <a:endParaRPr lang="en-US" sz="1800" dirty="0">
              <a:solidFill>
                <a:srgbClr val="333333"/>
              </a:solidFill>
              <a:ea typeface="Times New Roman" panose="02020603050405020304" pitchFamily="18" charset="0"/>
            </a:endParaRPr>
          </a:p>
          <a:p>
            <a:pPr marL="685800" lvl="1">
              <a:spcBef>
                <a:spcPts val="0"/>
              </a:spcBef>
              <a:spcAft>
                <a:spcPts val="0"/>
              </a:spcAft>
              <a:buFont typeface="Arial" panose="020B0604020202020204" pitchFamily="34" charset="0"/>
              <a:buChar char="•"/>
            </a:pPr>
            <a:r>
              <a:rPr lang="en-US" sz="1600" dirty="0">
                <a:solidFill>
                  <a:srgbClr val="333333"/>
                </a:solidFill>
                <a:effectLst/>
                <a:ea typeface="Calibri" panose="020F0502020204030204" pitchFamily="34" charset="0"/>
              </a:rPr>
              <a:t>1) </a:t>
            </a:r>
            <a:r>
              <a:rPr lang="en-US" sz="1600" dirty="0">
                <a:effectLst/>
                <a:ea typeface="Calibri" panose="020F0502020204030204" pitchFamily="34" charset="0"/>
              </a:rPr>
              <a:t>802 wireless standards developers</a:t>
            </a: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2) 802.19 wireless coexistence working group</a:t>
            </a:r>
            <a:endParaRPr lang="en-US" sz="1600" dirty="0">
              <a:effectLst/>
              <a:ea typeface="Calibri" panose="020F0502020204030204" pitchFamily="34" charset="0"/>
            </a:endParaRP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3</a:t>
            </a:r>
            <a:r>
              <a:rPr lang="en-US" sz="1600" dirty="0">
                <a:effectLst/>
                <a:ea typeface="Calibri" panose="020F0502020204030204" pitchFamily="34" charset="0"/>
              </a:rPr>
              <a:t>) non-802 wireless standards developers</a:t>
            </a: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4</a:t>
            </a:r>
            <a:r>
              <a:rPr lang="en-US" sz="1600" dirty="0">
                <a:effectLst/>
                <a:ea typeface="Calibri" panose="020F0502020204030204" pitchFamily="34" charset="0"/>
              </a:rPr>
              <a:t>) Global regulators</a:t>
            </a: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5</a:t>
            </a:r>
            <a:r>
              <a:rPr lang="en-US" sz="1600" dirty="0">
                <a:effectLst/>
                <a:ea typeface="Calibri" panose="020F0502020204030204" pitchFamily="34" charset="0"/>
              </a:rPr>
              <a:t>) ITU-R</a:t>
            </a: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6) 802.18 Radio Regulatory TAG.</a:t>
            </a:r>
            <a:endParaRPr lang="en-US" sz="1600" dirty="0">
              <a:effectLst/>
              <a:ea typeface="Calibri" panose="020F0502020204030204" pitchFamily="34" charset="0"/>
            </a:endParaRPr>
          </a:p>
          <a:p>
            <a:pPr marL="685800" lvl="1">
              <a:spcBef>
                <a:spcPts val="0"/>
              </a:spcBef>
              <a:spcAft>
                <a:spcPts val="0"/>
              </a:spcAft>
              <a:buFont typeface="Arial" panose="020B0604020202020204" pitchFamily="34" charset="0"/>
              <a:buChar char="•"/>
            </a:pPr>
            <a:r>
              <a:rPr lang="en-US" sz="1600" dirty="0">
                <a:effectLst/>
                <a:ea typeface="Calibri" panose="020F0502020204030204" pitchFamily="34" charset="0"/>
              </a:rPr>
              <a:t>7) I</a:t>
            </a:r>
            <a:r>
              <a:rPr lang="en-US" sz="1600" dirty="0">
                <a:ea typeface="Calibri" panose="020F0502020204030204" pitchFamily="34" charset="0"/>
              </a:rPr>
              <a:t>mplementors </a:t>
            </a:r>
            <a:r>
              <a:rPr lang="en-US" sz="1600" dirty="0">
                <a:effectLst/>
                <a:ea typeface="Calibri" panose="020F0502020204030204" pitchFamily="34" charset="0"/>
              </a:rPr>
              <a:t>of 802 wireless standards-based products and services</a:t>
            </a:r>
          </a:p>
          <a:p>
            <a:pPr marL="685800" lvl="1">
              <a:spcBef>
                <a:spcPts val="0"/>
              </a:spcBef>
              <a:spcAft>
                <a:spcPts val="0"/>
              </a:spcAft>
              <a:buFont typeface="Arial" panose="020B0604020202020204" pitchFamily="34" charset="0"/>
              <a:buChar char="•"/>
            </a:pPr>
            <a:r>
              <a:rPr lang="en-US" sz="1600" dirty="0">
                <a:effectLst/>
                <a:ea typeface="Calibri" panose="020F0502020204030204" pitchFamily="34" charset="0"/>
              </a:rPr>
              <a:t>8) Wireless academic researchers</a:t>
            </a:r>
            <a:endParaRPr lang="en-US" sz="1600" dirty="0">
              <a:solidFill>
                <a:srgbClr val="333333"/>
              </a:solidFill>
              <a:ea typeface="Times New Roman" panose="02020603050405020304" pitchFamily="18" charset="0"/>
            </a:endParaRPr>
          </a:p>
          <a:p>
            <a:pPr marL="685800" lvl="1">
              <a:spcBef>
                <a:spcPts val="0"/>
              </a:spcBef>
              <a:spcAft>
                <a:spcPts val="0"/>
              </a:spcAft>
              <a:buFont typeface="Arial" panose="020B0604020202020204" pitchFamily="34" charset="0"/>
              <a:buChar char="•"/>
            </a:pPr>
            <a:endParaRPr lang="en-US" sz="1600" dirty="0">
              <a:solidFill>
                <a:srgbClr val="333333"/>
              </a:solidFill>
              <a:effectLst/>
              <a:ea typeface="Times New Roman" panose="02020603050405020304" pitchFamily="18" charset="0"/>
            </a:endParaRPr>
          </a:p>
          <a:p>
            <a:pPr marL="285750" marR="0" indent="-285750">
              <a:spcBef>
                <a:spcPts val="0"/>
              </a:spcBef>
              <a:spcAft>
                <a:spcPts val="0"/>
              </a:spcAft>
              <a:buFont typeface="Arial" panose="020B0604020202020204" pitchFamily="34" charset="0"/>
              <a:buChar char="•"/>
            </a:pPr>
            <a:endParaRPr lang="en-US" sz="1200" b="1" dirty="0">
              <a:solidFill>
                <a:srgbClr val="333333"/>
              </a:solidFill>
              <a:effectLst/>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25</a:t>
            </a:fld>
            <a:endParaRPr lang="en-US" altLang="en-US" dirty="0"/>
          </a:p>
        </p:txBody>
      </p:sp>
      <p:sp>
        <p:nvSpPr>
          <p:cNvPr id="7" name="Date Placeholder 6"/>
          <p:cNvSpPr>
            <a:spLocks noGrp="1"/>
          </p:cNvSpPr>
          <p:nvPr>
            <p:ph type="dt" idx="15"/>
          </p:nvPr>
        </p:nvSpPr>
        <p:spPr/>
        <p:txBody>
          <a:bodyPr/>
          <a:lstStyle/>
          <a:p>
            <a:r>
              <a:rPr lang="en-US"/>
              <a:t>27apr21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9341239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696912" y="333375"/>
            <a:ext cx="2211387" cy="273050"/>
          </a:xfrm>
          <a:noFill/>
        </p:spPr>
        <p:txBody>
          <a:bodyPr/>
          <a:lstStyle/>
          <a:p>
            <a:r>
              <a:rPr lang="en-US"/>
              <a:t>27apr21</a:t>
            </a:r>
            <a:endParaRPr lang="en-US" dirty="0"/>
          </a:p>
        </p:txBody>
      </p:sp>
      <p:sp>
        <p:nvSpPr>
          <p:cNvPr id="7171" name="Footer Placeholder 2"/>
          <p:cNvSpPr>
            <a:spLocks noGrp="1"/>
          </p:cNvSpPr>
          <p:nvPr>
            <p:ph type="ftr" sz="quarter" idx="11"/>
          </p:nvPr>
        </p:nvSpPr>
        <p:spPr>
          <a:noFill/>
        </p:spPr>
        <p:txBody>
          <a:bodyPr/>
          <a:lstStyle/>
          <a:p>
            <a:r>
              <a:rPr lang="en-US" dirty="0"/>
              <a:t>Jay Holcomb (Itron)</a:t>
            </a:r>
          </a:p>
        </p:txBody>
      </p:sp>
      <p:sp>
        <p:nvSpPr>
          <p:cNvPr id="7173" name="Rectangle 2"/>
          <p:cNvSpPr>
            <a:spLocks noGrp="1" noChangeArrowheads="1"/>
          </p:cNvSpPr>
          <p:nvPr>
            <p:ph type="title" idx="4294967295"/>
          </p:nvPr>
        </p:nvSpPr>
        <p:spPr>
          <a:xfrm>
            <a:off x="644525" y="606425"/>
            <a:ext cx="7873995" cy="890587"/>
          </a:xfrm>
        </p:spPr>
        <p:txBody>
          <a:bodyPr lIns="91440" tIns="45720" rIns="91440" bIns="45720"/>
          <a:lstStyle/>
          <a:p>
            <a:r>
              <a:rPr lang="en-US" sz="2400" dirty="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dirty="0">
              <a:solidFill>
                <a:srgbClr val="000099"/>
              </a:solidFill>
              <a:latin typeface="Helvetica" pitchFamily="34" charset="0"/>
            </a:endParaRPr>
          </a:p>
        </p:txBody>
      </p:sp>
      <p:sp>
        <p:nvSpPr>
          <p:cNvPr id="7175" name="Rectangle 4"/>
          <p:cNvSpPr>
            <a:spLocks noChangeArrowheads="1"/>
          </p:cNvSpPr>
          <p:nvPr/>
        </p:nvSpPr>
        <p:spPr bwMode="auto">
          <a:xfrm>
            <a:off x="696912" y="1051718"/>
            <a:ext cx="8229600" cy="5106988"/>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8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8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8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   </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For more details, see </a:t>
            </a:r>
            <a:r>
              <a:rPr lang="en-US" altLang="en-US" sz="18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800" b="1" dirty="0">
                <a:solidFill>
                  <a:schemeClr val="tx1"/>
                </a:solidFill>
                <a:latin typeface="Calibri" panose="020F0502020204030204" pitchFamily="34" charset="0"/>
                <a:cs typeface="Calibri" panose="020F0502020204030204" pitchFamily="34" charset="0"/>
              </a:rPr>
              <a:t>, clause 5.3.10 and </a:t>
            </a:r>
            <a:br>
              <a:rPr lang="en-US" altLang="en-US" sz="1800" b="1" dirty="0">
                <a:solidFill>
                  <a:schemeClr val="tx1"/>
                </a:solidFill>
                <a:latin typeface="Calibri" panose="020F0502020204030204" pitchFamily="34" charset="0"/>
                <a:cs typeface="Calibri" panose="020F0502020204030204" pitchFamily="34" charset="0"/>
              </a:rPr>
            </a:br>
            <a:r>
              <a:rPr lang="en-US" altLang="en-US" sz="18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800" b="1" dirty="0">
                <a:solidFill>
                  <a:schemeClr val="tx1"/>
                </a:solidFill>
                <a:latin typeface="Calibri" panose="020F0502020204030204" pitchFamily="34" charset="0"/>
                <a:cs typeface="Calibri" panose="020F0502020204030204" pitchFamily="34" charset="0"/>
              </a:rPr>
              <a:t>at http://standards.ieee.org/develop/policies/antitrust.pdf</a:t>
            </a: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sp>
        <p:nvSpPr>
          <p:cNvPr id="2" name="Slide Number Placeholder 1"/>
          <p:cNvSpPr>
            <a:spLocks noGrp="1"/>
          </p:cNvSpPr>
          <p:nvPr>
            <p:ph type="sldNum" sz="quarter" idx="12"/>
          </p:nvPr>
        </p:nvSpPr>
        <p:spPr/>
        <p:txBody>
          <a:bodyPr/>
          <a:lstStyle/>
          <a:p>
            <a:pPr>
              <a:defRPr/>
            </a:pPr>
            <a:r>
              <a:rPr lang="en-US" dirty="0"/>
              <a:t>Slide </a:t>
            </a:r>
            <a:fld id="{4F8DB7B0-6F79-49ED-8154-EC3DF243439D}" type="slidenum">
              <a:rPr lang="en-US" smtClean="0"/>
              <a:pPr>
                <a:defRPr/>
              </a:pPr>
              <a:t>3</a:t>
            </a:fld>
            <a:endParaRPr lang="en-US" dirty="0"/>
          </a:p>
        </p:txBody>
      </p:sp>
    </p:spTree>
    <p:extLst>
      <p:ext uri="{BB962C8B-B14F-4D97-AF65-F5344CB8AC3E}">
        <p14:creationId xmlns:p14="http://schemas.microsoft.com/office/powerpoint/2010/main" val="1395887919"/>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989072"/>
          </a:xfrm>
        </p:spPr>
        <p:txBody>
          <a:bodyPr/>
          <a:lstStyle/>
          <a:p>
            <a:r>
              <a:rPr lang="en-US" sz="2400" spc="-5" dirty="0">
                <a:solidFill>
                  <a:srgbClr val="0070C0"/>
                </a:solidFill>
              </a:rPr>
              <a:t>Participant behavior in </a:t>
            </a:r>
            <a:r>
              <a:rPr lang="en-US" sz="2400" dirty="0">
                <a:solidFill>
                  <a:srgbClr val="0070C0"/>
                </a:solidFill>
              </a:rPr>
              <a:t>IEEE-SA </a:t>
            </a:r>
            <a:r>
              <a:rPr lang="en-US" sz="2400" spc="-5" dirty="0">
                <a:solidFill>
                  <a:srgbClr val="0070C0"/>
                </a:solidFill>
              </a:rPr>
              <a:t>activities is guided  by the IEEE Codes of Ethics &amp;</a:t>
            </a:r>
            <a:r>
              <a:rPr lang="en-US" sz="2400" spc="-40" dirty="0">
                <a:solidFill>
                  <a:srgbClr val="0070C0"/>
                </a:solidFill>
              </a:rPr>
              <a:t> </a:t>
            </a:r>
            <a:r>
              <a:rPr lang="en-US" sz="2400" spc="-5" dirty="0">
                <a:solidFill>
                  <a:srgbClr val="0070C0"/>
                </a:solidFill>
              </a:rPr>
              <a:t>Conduct</a:t>
            </a:r>
            <a:endParaRPr lang="en-US" sz="2400" dirty="0">
              <a:solidFill>
                <a:srgbClr val="0070C0"/>
              </a:solidFill>
            </a:endParaRPr>
          </a:p>
        </p:txBody>
      </p:sp>
      <p:sp>
        <p:nvSpPr>
          <p:cNvPr id="3" name="Content Placeholder 2"/>
          <p:cNvSpPr>
            <a:spLocks noGrp="1"/>
          </p:cNvSpPr>
          <p:nvPr>
            <p:ph idx="1"/>
          </p:nvPr>
        </p:nvSpPr>
        <p:spPr>
          <a:xfrm>
            <a:off x="685005" y="1066800"/>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a:xfrm>
            <a:off x="5333999" y="6481164"/>
            <a:ext cx="3184520" cy="180975"/>
          </a:xfrm>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27apr21</a:t>
            </a:r>
            <a:endParaRPr lang="en-GB" dirty="0"/>
          </a:p>
        </p:txBody>
      </p:sp>
      <p:sp>
        <p:nvSpPr>
          <p:cNvPr id="7" name="Rectangle 6">
            <a:extLst>
              <a:ext uri="{FF2B5EF4-FFF2-40B4-BE49-F238E27FC236}">
                <a16:creationId xmlns:a16="http://schemas.microsoft.com/office/drawing/2014/main" id="{7EEB5C5B-CF12-4116-9B0B-1163823A33B7}"/>
              </a:ext>
            </a:extLst>
          </p:cNvPr>
          <p:cNvSpPr/>
          <p:nvPr/>
        </p:nvSpPr>
        <p:spPr>
          <a:xfrm>
            <a:off x="685004" y="1636959"/>
            <a:ext cx="7833515" cy="4511491"/>
          </a:xfrm>
          <a:prstGeom prst="rect">
            <a:avLst/>
          </a:prstGeom>
        </p:spPr>
        <p:txBody>
          <a:bodyPr wrap="square">
            <a:spAutoFit/>
          </a:bodyPr>
          <a:lstStyle/>
          <a:p>
            <a:pPr marL="193040" marR="108585" indent="-180340">
              <a:lnSpc>
                <a:spcPct val="100000"/>
              </a:lnSpc>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All participants in IEEE-SA activities are expected to adhere to the core  principles underlying</a:t>
            </a:r>
            <a:r>
              <a:rPr lang="en-US" sz="1800" b="1" spc="-1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the:</a:t>
            </a:r>
            <a:endParaRPr lang="en-US" sz="1800" b="1" dirty="0">
              <a:solidFill>
                <a:schemeClr val="tx1"/>
              </a:solidFill>
              <a:latin typeface="Arial" panose="020B0604020202020204" pitchFamily="34" charset="0"/>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2"/>
              </a:rPr>
              <a:t>IEEE Code of</a:t>
            </a:r>
            <a:r>
              <a:rPr lang="en-US" sz="1600" u="heavy" spc="-50" dirty="0">
                <a:solidFill>
                  <a:srgbClr val="0066FF"/>
                </a:solidFill>
                <a:latin typeface="Arial" panose="020B0604020202020204" pitchFamily="34" charset="0"/>
                <a:cs typeface="Arial" panose="020B0604020202020204" pitchFamily="34" charset="0"/>
                <a:hlinkClick r:id="rId2"/>
              </a:rPr>
              <a:t> </a:t>
            </a:r>
            <a:r>
              <a:rPr lang="en-US" sz="1600" u="heavy" spc="-5" dirty="0">
                <a:solidFill>
                  <a:srgbClr val="0066FF"/>
                </a:solidFill>
                <a:latin typeface="Arial" panose="020B0604020202020204" pitchFamily="34" charset="0"/>
                <a:cs typeface="Arial" panose="020B0604020202020204" pitchFamily="34" charset="0"/>
                <a:hlinkClick r:id="rId2"/>
              </a:rPr>
              <a:t>Ethics</a:t>
            </a:r>
            <a:endParaRPr lang="en-US" sz="1600" dirty="0">
              <a:latin typeface="Arial" panose="020B0604020202020204" pitchFamily="34" charset="0"/>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3"/>
              </a:rPr>
              <a:t>IEEE Code of</a:t>
            </a:r>
            <a:r>
              <a:rPr lang="en-US" sz="1600" u="heavy" spc="-45" dirty="0">
                <a:solidFill>
                  <a:srgbClr val="0066FF"/>
                </a:solidFill>
                <a:latin typeface="Arial" panose="020B0604020202020204" pitchFamily="34" charset="0"/>
                <a:cs typeface="Arial" panose="020B0604020202020204" pitchFamily="34" charset="0"/>
                <a:hlinkClick r:id="rId3"/>
              </a:rPr>
              <a:t> </a:t>
            </a:r>
            <a:r>
              <a:rPr lang="en-US" sz="1600" u="heavy" spc="-5" dirty="0">
                <a:solidFill>
                  <a:srgbClr val="0066FF"/>
                </a:solidFill>
                <a:latin typeface="Arial" panose="020B0604020202020204" pitchFamily="34" charset="0"/>
                <a:cs typeface="Arial" panose="020B0604020202020204" pitchFamily="34" charset="0"/>
                <a:hlinkClick r:id="rId3"/>
              </a:rPr>
              <a:t>Conduct</a:t>
            </a:r>
            <a:endParaRPr lang="en-US" sz="1600" dirty="0">
              <a:latin typeface="Arial" panose="020B0604020202020204" pitchFamily="34" charset="0"/>
              <a:cs typeface="Arial" panose="020B0604020202020204" pitchFamily="34" charset="0"/>
            </a:endParaRPr>
          </a:p>
          <a:p>
            <a:pPr marL="193040" indent="-180340">
              <a:lnSpc>
                <a:spcPct val="100000"/>
              </a:lnSpc>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core principles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 IEEE Codes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Ethics </a:t>
            </a:r>
            <a:r>
              <a:rPr lang="en-US" sz="1800" b="1" dirty="0">
                <a:solidFill>
                  <a:schemeClr val="tx1"/>
                </a:solidFill>
                <a:latin typeface="Arial" panose="020B0604020202020204" pitchFamily="34" charset="0"/>
                <a:cs typeface="Arial" panose="020B0604020202020204" pitchFamily="34" charset="0"/>
              </a:rPr>
              <a:t>&amp; </a:t>
            </a:r>
            <a:r>
              <a:rPr lang="en-US" sz="1800" b="1" spc="-5" dirty="0">
                <a:solidFill>
                  <a:schemeClr val="tx1"/>
                </a:solidFill>
                <a:latin typeface="Arial" panose="020B0604020202020204" pitchFamily="34" charset="0"/>
                <a:cs typeface="Arial" panose="020B0604020202020204" pitchFamily="34" charset="0"/>
              </a:rPr>
              <a:t>Conduct are</a:t>
            </a:r>
            <a:r>
              <a:rPr lang="en-US" sz="1800" b="1" spc="7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to:</a:t>
            </a:r>
            <a:endParaRPr lang="en-US" sz="1800" b="1" dirty="0">
              <a:solidFill>
                <a:schemeClr val="tx1"/>
              </a:solidFill>
              <a:latin typeface="Arial" panose="020B0604020202020204" pitchFamily="34" charset="0"/>
              <a:cs typeface="Arial" panose="020B0604020202020204" pitchFamily="34" charset="0"/>
            </a:endParaRPr>
          </a:p>
          <a:p>
            <a:pPr marL="375285" marR="5080" lvl="1" indent="-180975">
              <a:lnSpc>
                <a:spcPct val="100000"/>
              </a:lnSpc>
              <a:spcBef>
                <a:spcPts val="480"/>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Uphold the highest standards of integrity, responsible behavior, and ethical and  professional</a:t>
            </a:r>
            <a:r>
              <a:rPr lang="en-US" sz="1800" i="1" spc="-60"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conduct</a:t>
            </a:r>
            <a:endParaRPr lang="en-US" sz="1800" dirty="0">
              <a:solidFill>
                <a:schemeClr val="tx1"/>
              </a:solidFill>
              <a:latin typeface="Arial" panose="020B0604020202020204" pitchFamily="34" charset="0"/>
              <a:cs typeface="Arial" panose="020B0604020202020204" pitchFamily="34" charset="0"/>
            </a:endParaRPr>
          </a:p>
          <a:p>
            <a:pPr marL="375285" marR="1209040" lvl="1" indent="-180975">
              <a:lnSpc>
                <a:spcPct val="100000"/>
              </a:lnSpc>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Treat people fairly and with respect, to not engage in harassment,  discrimination, or retaliation, and to protect people's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privacy.</a:t>
            </a:r>
            <a:endParaRPr lang="en-US" sz="1800" dirty="0">
              <a:solidFill>
                <a:schemeClr val="tx1"/>
              </a:solidFill>
              <a:latin typeface="Arial" panose="020B0604020202020204" pitchFamily="34" charset="0"/>
              <a:cs typeface="Arial" panose="020B0604020202020204" pitchFamily="34" charset="0"/>
            </a:endParaRPr>
          </a:p>
          <a:p>
            <a:pPr marL="375285" marR="496570" lvl="1" indent="-180975">
              <a:lnSpc>
                <a:spcPct val="100000"/>
              </a:lnSpc>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Avoid injuring others, their property, reputation, or employment by false or  malicious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action</a:t>
            </a:r>
            <a:endParaRPr lang="en-US" sz="1800" dirty="0">
              <a:solidFill>
                <a:schemeClr val="tx1"/>
              </a:solidFill>
              <a:latin typeface="Arial" panose="020B0604020202020204" pitchFamily="34" charset="0"/>
              <a:cs typeface="Arial" panose="020B0604020202020204" pitchFamily="34" charset="0"/>
            </a:endParaRPr>
          </a:p>
          <a:p>
            <a:pPr marL="193040" marR="1517650" indent="-180340">
              <a:lnSpc>
                <a:spcPct val="100000"/>
              </a:lnSpc>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a:t>
            </a:r>
            <a:r>
              <a:rPr lang="en-US" sz="1800" b="1" dirty="0">
                <a:solidFill>
                  <a:schemeClr val="tx1"/>
                </a:solidFill>
                <a:latin typeface="Arial" panose="020B0604020202020204" pitchFamily="34" charset="0"/>
                <a:cs typeface="Arial" panose="020B0604020202020204" pitchFamily="34" charset="0"/>
              </a:rPr>
              <a:t>most </a:t>
            </a:r>
            <a:r>
              <a:rPr lang="en-US" sz="1800" b="1" spc="-5" dirty="0">
                <a:solidFill>
                  <a:schemeClr val="tx1"/>
                </a:solidFill>
                <a:latin typeface="Arial" panose="020B0604020202020204" pitchFamily="34" charset="0"/>
                <a:cs typeface="Arial" panose="020B0604020202020204" pitchFamily="34" charset="0"/>
              </a:rPr>
              <a:t>recent versions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these Codes are available </a:t>
            </a:r>
            <a:r>
              <a:rPr lang="en-US" sz="1800" b="1" dirty="0">
                <a:solidFill>
                  <a:schemeClr val="tx1"/>
                </a:solidFill>
                <a:latin typeface="Arial" panose="020B0604020202020204" pitchFamily="34" charset="0"/>
                <a:cs typeface="Arial" panose="020B0604020202020204" pitchFamily="34" charset="0"/>
              </a:rPr>
              <a:t>at </a:t>
            </a:r>
            <a:r>
              <a:rPr lang="en-US" sz="1600" u="heavy" spc="-5" dirty="0">
                <a:solidFill>
                  <a:srgbClr val="0066FF"/>
                </a:solidFill>
                <a:latin typeface="Arial" panose="020B0604020202020204" pitchFamily="34" charset="0"/>
                <a:cs typeface="Arial" panose="020B0604020202020204" pitchFamily="34" charset="0"/>
                <a:hlinkClick r:id="rId4"/>
              </a:rPr>
              <a:t>http://www.ieee.org/about/corporate/governance</a:t>
            </a:r>
            <a:r>
              <a:rPr lang="en-US" sz="1600" u="heavy" spc="-5" dirty="0">
                <a:solidFill>
                  <a:srgbClr val="0066FF"/>
                </a:solidFill>
                <a:latin typeface="Arial" panose="020B0604020202020204" pitchFamily="34" charset="0"/>
                <a:cs typeface="Arial" panose="020B0604020202020204" pitchFamily="34" charset="0"/>
              </a:rPr>
              <a:t> </a:t>
            </a:r>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090266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1038578"/>
          </a:xfrm>
        </p:spPr>
        <p:txBody>
          <a:bodyPr/>
          <a:lstStyle/>
          <a:p>
            <a:r>
              <a:rPr lang="en-US" sz="2400" spc="-5" dirty="0">
                <a:solidFill>
                  <a:srgbClr val="0070C0"/>
                </a:solidFill>
              </a:rPr>
              <a:t>Participants in the </a:t>
            </a:r>
            <a:r>
              <a:rPr lang="en-US" sz="2400" dirty="0">
                <a:solidFill>
                  <a:srgbClr val="0070C0"/>
                </a:solidFill>
              </a:rPr>
              <a:t>IEEE-SA </a:t>
            </a:r>
            <a:r>
              <a:rPr lang="en-US" sz="2400" spc="-5" dirty="0">
                <a:solidFill>
                  <a:srgbClr val="0070C0"/>
                </a:solidFill>
              </a:rPr>
              <a:t>“</a:t>
            </a:r>
            <a:r>
              <a:rPr lang="en-US" sz="2400" i="1" spc="-5" dirty="0">
                <a:solidFill>
                  <a:srgbClr val="0070C0"/>
                </a:solidFill>
                <a:latin typeface="Arial"/>
                <a:cs typeface="Arial"/>
              </a:rPr>
              <a:t>individual process</a:t>
            </a:r>
            <a:r>
              <a:rPr lang="en-US" sz="2400" spc="-5" dirty="0">
                <a:solidFill>
                  <a:srgbClr val="0070C0"/>
                </a:solidFill>
              </a:rPr>
              <a:t>” shall  act independently of others, including</a:t>
            </a:r>
            <a:r>
              <a:rPr lang="en-US" sz="2400" spc="-65" dirty="0">
                <a:solidFill>
                  <a:srgbClr val="0070C0"/>
                </a:solidFill>
              </a:rPr>
              <a:t> </a:t>
            </a:r>
            <a:r>
              <a:rPr lang="en-US" sz="2400" spc="-5" dirty="0">
                <a:solidFill>
                  <a:srgbClr val="0070C0"/>
                </a:solidFill>
              </a:rPr>
              <a:t>employers</a:t>
            </a:r>
            <a:endParaRPr lang="en-US" sz="2400" dirty="0">
              <a:solidFill>
                <a:srgbClr val="0070C0"/>
              </a:solidFill>
            </a:endParaRPr>
          </a:p>
        </p:txBody>
      </p:sp>
      <p:sp>
        <p:nvSpPr>
          <p:cNvPr id="3" name="Content Placeholder 2"/>
          <p:cNvSpPr>
            <a:spLocks noGrp="1"/>
          </p:cNvSpPr>
          <p:nvPr>
            <p:ph idx="1"/>
          </p:nvPr>
        </p:nvSpPr>
        <p:spPr>
          <a:xfrm>
            <a:off x="677487" y="1653396"/>
            <a:ext cx="8085514" cy="4113213"/>
          </a:xfrm>
        </p:spPr>
        <p:txBody>
          <a:bodyPr/>
          <a:lstStyle/>
          <a:p>
            <a:pPr marL="193040" marR="117475" indent="-180340">
              <a:lnSpc>
                <a:spcPct val="100000"/>
              </a:lnSpc>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require that “</a:t>
            </a:r>
            <a:r>
              <a:rPr lang="en-US" sz="1800" i="1" spc="-5" dirty="0">
                <a:latin typeface="Arial"/>
                <a:cs typeface="Arial"/>
              </a:rPr>
              <a:t>participants in the  IEEE standards development individual process shall </a:t>
            </a:r>
            <a:r>
              <a:rPr lang="en-US" sz="1800" i="1" dirty="0">
                <a:latin typeface="Arial"/>
                <a:cs typeface="Arial"/>
              </a:rPr>
              <a:t>act </a:t>
            </a:r>
            <a:r>
              <a:rPr lang="en-US" sz="1800" i="1" spc="-5" dirty="0">
                <a:latin typeface="Arial"/>
                <a:cs typeface="Arial"/>
              </a:rPr>
              <a:t>based on their  qualifications and</a:t>
            </a:r>
            <a:r>
              <a:rPr lang="en-US" sz="1800" i="1" dirty="0">
                <a:latin typeface="Arial"/>
                <a:cs typeface="Arial"/>
              </a:rPr>
              <a:t> </a:t>
            </a:r>
            <a:r>
              <a:rPr lang="en-US" sz="1800" i="1" spc="-5" dirty="0">
                <a:latin typeface="Arial"/>
                <a:cs typeface="Arial"/>
              </a:rPr>
              <a:t>experience”</a:t>
            </a:r>
            <a:endParaRPr lang="en-US" sz="1800" dirty="0">
              <a:latin typeface="Arial"/>
              <a:cs typeface="Arial"/>
            </a:endParaRPr>
          </a:p>
          <a:p>
            <a:pPr marL="193040" indent="-180340">
              <a:lnSpc>
                <a:spcPct val="100000"/>
              </a:lnSpc>
              <a:spcBef>
                <a:spcPts val="1080"/>
              </a:spcBef>
              <a:buChar char="•"/>
              <a:tabLst>
                <a:tab pos="193675" algn="l"/>
              </a:tabLst>
            </a:pPr>
            <a:r>
              <a:rPr lang="en-US" sz="1800" spc="-5" dirty="0">
                <a:latin typeface="Arial"/>
                <a:cs typeface="Arial"/>
              </a:rPr>
              <a:t>This means</a:t>
            </a:r>
            <a:r>
              <a:rPr lang="en-US" sz="1800" spc="-20" dirty="0">
                <a:latin typeface="Arial"/>
                <a:cs typeface="Arial"/>
              </a:rPr>
              <a:t> </a:t>
            </a:r>
            <a:r>
              <a:rPr lang="en-US" sz="1800" spc="-5" dirty="0">
                <a:latin typeface="Arial"/>
                <a:cs typeface="Arial"/>
              </a:rPr>
              <a:t>participants:</a:t>
            </a:r>
            <a:endParaRPr lang="en-US" sz="1800" dirty="0">
              <a:latin typeface="Arial"/>
              <a:cs typeface="Arial"/>
            </a:endParaRPr>
          </a:p>
          <a:p>
            <a:pPr marL="375285" marR="135255" lvl="1" indent="-180975">
              <a:lnSpc>
                <a:spcPct val="100000"/>
              </a:lnSpc>
              <a:spcBef>
                <a:spcPts val="480"/>
              </a:spcBef>
              <a:buFont typeface="Arial"/>
              <a:buChar char="–"/>
              <a:tabLst>
                <a:tab pos="375920" algn="l"/>
              </a:tabLst>
            </a:pPr>
            <a:r>
              <a:rPr lang="en-US" sz="1600" b="1" spc="-5" dirty="0">
                <a:solidFill>
                  <a:srgbClr val="00B050"/>
                </a:solidFill>
                <a:latin typeface="Arial"/>
                <a:cs typeface="Arial"/>
              </a:rPr>
              <a:t>Shall act </a:t>
            </a:r>
            <a:r>
              <a:rPr lang="en-US" sz="1600" b="1" dirty="0">
                <a:solidFill>
                  <a:srgbClr val="00B050"/>
                </a:solidFill>
                <a:latin typeface="Arial"/>
                <a:cs typeface="Arial"/>
              </a:rPr>
              <a:t>&amp; </a:t>
            </a:r>
            <a:r>
              <a:rPr lang="en-US" sz="1600" b="1" spc="-5" dirty="0">
                <a:solidFill>
                  <a:srgbClr val="00B050"/>
                </a:solidFill>
                <a:latin typeface="Arial"/>
                <a:cs typeface="Arial"/>
              </a:rPr>
              <a:t>vote </a:t>
            </a:r>
            <a:r>
              <a:rPr lang="en-US" sz="1600" spc="-5" dirty="0">
                <a:latin typeface="Arial"/>
                <a:cs typeface="Arial"/>
              </a:rPr>
              <a:t>based on their personal </a:t>
            </a:r>
            <a:r>
              <a:rPr lang="en-US" sz="1600" dirty="0">
                <a:latin typeface="Arial"/>
                <a:cs typeface="Arial"/>
              </a:rPr>
              <a:t>&amp; </a:t>
            </a:r>
            <a:r>
              <a:rPr lang="en-US" sz="1600" spc="-5" dirty="0">
                <a:latin typeface="Arial"/>
                <a:cs typeface="Arial"/>
              </a:rPr>
              <a:t>independent opinions derived from  their expertise, knowledge, and qualifications</a:t>
            </a:r>
            <a:endParaRPr lang="en-US" sz="1600" dirty="0">
              <a:latin typeface="Arial"/>
              <a:cs typeface="Arial"/>
            </a:endParaRPr>
          </a:p>
          <a:p>
            <a:pPr marL="375285" marR="5080" lvl="1" indent="-180975">
              <a:lnSpc>
                <a:spcPct val="100000"/>
              </a:lnSpc>
              <a:spcBef>
                <a:spcPts val="475"/>
              </a:spcBef>
              <a:buFont typeface="Arial"/>
              <a:buChar char="–"/>
              <a:tabLst>
                <a:tab pos="375920" algn="l"/>
              </a:tabLst>
            </a:pPr>
            <a:r>
              <a:rPr lang="en-US" sz="1600" b="1" spc="-5" dirty="0">
                <a:solidFill>
                  <a:srgbClr val="FF0000"/>
                </a:solidFill>
                <a:latin typeface="Arial"/>
                <a:cs typeface="Arial"/>
              </a:rPr>
              <a:t>Shall not act or vote </a:t>
            </a:r>
            <a:r>
              <a:rPr lang="en-US" sz="1600" spc="-5" dirty="0">
                <a:latin typeface="Arial"/>
                <a:cs typeface="Arial"/>
              </a:rPr>
              <a:t>based on any obligation to or any direction from any other  person or organization, including an employer or client, regardless of any  external commitments, agreements, contracts, or</a:t>
            </a:r>
            <a:r>
              <a:rPr lang="en-US" sz="1600" spc="110" dirty="0">
                <a:latin typeface="Arial"/>
                <a:cs typeface="Arial"/>
              </a:rPr>
              <a:t> </a:t>
            </a:r>
            <a:r>
              <a:rPr lang="en-US" sz="1600" spc="-5" dirty="0">
                <a:latin typeface="Arial"/>
                <a:cs typeface="Arial"/>
              </a:rPr>
              <a:t>orders</a:t>
            </a:r>
            <a:endParaRPr lang="en-US" sz="1600" dirty="0">
              <a:latin typeface="Arial"/>
              <a:cs typeface="Arial"/>
            </a:endParaRPr>
          </a:p>
          <a:p>
            <a:pPr marL="375285" marR="327660" lvl="1" indent="-180975">
              <a:lnSpc>
                <a:spcPct val="100000"/>
              </a:lnSpc>
              <a:spcBef>
                <a:spcPts val="475"/>
              </a:spcBef>
              <a:buFont typeface="Arial"/>
              <a:buChar char="–"/>
              <a:tabLst>
                <a:tab pos="375920" algn="l"/>
              </a:tabLst>
            </a:pPr>
            <a:r>
              <a:rPr lang="en-US" sz="1600" b="1" spc="-5" dirty="0">
                <a:solidFill>
                  <a:srgbClr val="FF0000"/>
                </a:solidFill>
                <a:latin typeface="Arial"/>
                <a:cs typeface="Arial"/>
              </a:rPr>
              <a:t>Shall not direct </a:t>
            </a:r>
            <a:r>
              <a:rPr lang="en-US" sz="1600" spc="-5" dirty="0">
                <a:latin typeface="Arial"/>
                <a:cs typeface="Arial"/>
              </a:rPr>
              <a:t>the actions or votes of other participants or retaliate against  other participants for fulfilling their responsibility to act </a:t>
            </a:r>
            <a:r>
              <a:rPr lang="en-US" sz="1600" dirty="0">
                <a:latin typeface="Arial"/>
                <a:cs typeface="Arial"/>
              </a:rPr>
              <a:t>&amp; </a:t>
            </a:r>
            <a:r>
              <a:rPr lang="en-US" sz="1600" spc="-5" dirty="0">
                <a:latin typeface="Arial"/>
                <a:cs typeface="Arial"/>
              </a:rPr>
              <a:t>vote based on their  personal </a:t>
            </a:r>
            <a:r>
              <a:rPr lang="en-US" sz="1600" dirty="0">
                <a:latin typeface="Arial"/>
                <a:cs typeface="Arial"/>
              </a:rPr>
              <a:t>&amp; </a:t>
            </a:r>
            <a:r>
              <a:rPr lang="en-US" sz="1600" spc="-5" dirty="0">
                <a:latin typeface="Arial"/>
                <a:cs typeface="Arial"/>
              </a:rPr>
              <a:t>independently developed</a:t>
            </a:r>
            <a:r>
              <a:rPr lang="en-US" sz="1600" spc="-55" dirty="0">
                <a:latin typeface="Arial"/>
                <a:cs typeface="Arial"/>
              </a:rPr>
              <a:t> </a:t>
            </a:r>
            <a:r>
              <a:rPr lang="en-US" sz="1600" spc="-5" dirty="0">
                <a:latin typeface="Arial"/>
                <a:cs typeface="Arial"/>
              </a:rPr>
              <a:t>opinions</a:t>
            </a:r>
            <a:endParaRPr lang="en-US" sz="1600" dirty="0">
              <a:latin typeface="Arial"/>
              <a:cs typeface="Arial"/>
            </a:endParaRPr>
          </a:p>
          <a:p>
            <a:pPr marL="193040" marR="43815" indent="-180340">
              <a:lnSpc>
                <a:spcPct val="100000"/>
              </a:lnSpc>
              <a:spcBef>
                <a:spcPts val="1075"/>
              </a:spcBef>
              <a:buChar char="•"/>
              <a:tabLst>
                <a:tab pos="193675" algn="l"/>
              </a:tabLst>
            </a:pPr>
            <a:r>
              <a:rPr lang="en-US" sz="1800" spc="-5" dirty="0">
                <a:latin typeface="Arial"/>
                <a:cs typeface="Arial"/>
              </a:rPr>
              <a:t>By participating in standards activities using the “</a:t>
            </a:r>
            <a:r>
              <a:rPr lang="en-US" sz="1800" i="1" spc="-5" dirty="0">
                <a:latin typeface="Arial"/>
                <a:cs typeface="Arial"/>
              </a:rPr>
              <a:t>individual process</a:t>
            </a:r>
            <a:r>
              <a:rPr lang="en-US" sz="1800" spc="-5" dirty="0">
                <a:latin typeface="Arial"/>
                <a:cs typeface="Arial"/>
              </a:rPr>
              <a:t>”, you  are deemed to </a:t>
            </a:r>
            <a:r>
              <a:rPr lang="en-US" sz="1800" dirty="0">
                <a:latin typeface="Arial"/>
                <a:cs typeface="Arial"/>
              </a:rPr>
              <a:t>accept </a:t>
            </a:r>
            <a:r>
              <a:rPr lang="en-US" sz="1800" spc="-5" dirty="0">
                <a:latin typeface="Arial"/>
                <a:cs typeface="Arial"/>
              </a:rPr>
              <a:t>these requirements; </a:t>
            </a:r>
            <a:r>
              <a:rPr lang="en-US" sz="1800" dirty="0">
                <a:latin typeface="Arial"/>
                <a:cs typeface="Arial"/>
              </a:rPr>
              <a:t>if </a:t>
            </a:r>
            <a:r>
              <a:rPr lang="en-US" sz="1800" spc="-5" dirty="0">
                <a:latin typeface="Arial"/>
                <a:cs typeface="Arial"/>
              </a:rPr>
              <a:t>you are unable to satisfy  these requirements then you shall immediately cease any</a:t>
            </a:r>
            <a:r>
              <a:rPr lang="en-US" sz="1800" spc="130" dirty="0">
                <a:latin typeface="Arial"/>
                <a:cs typeface="Arial"/>
              </a:rPr>
              <a:t> </a:t>
            </a:r>
            <a:r>
              <a:rPr lang="en-US" sz="1800" spc="-5" dirty="0">
                <a:latin typeface="Arial"/>
                <a:cs typeface="Arial"/>
              </a:rPr>
              <a:t>participation </a:t>
            </a:r>
            <a:r>
              <a:rPr lang="en-US" sz="1800" dirty="0">
                <a:solidFill>
                  <a:schemeClr val="accent1">
                    <a:lumMod val="50000"/>
                  </a:schemeClr>
                </a:solidFill>
              </a:rPr>
              <a:t>(and would ask you to please leave the call or meeting.)</a:t>
            </a:r>
            <a:endParaRPr lang="en-US" sz="1800" dirty="0">
              <a:latin typeface="Arial"/>
              <a:cs typeface="Aria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27apr21</a:t>
            </a:r>
            <a:endParaRPr lang="en-GB" dirty="0"/>
          </a:p>
        </p:txBody>
      </p:sp>
    </p:spTree>
    <p:extLst>
      <p:ext uri="{BB962C8B-B14F-4D97-AF65-F5344CB8AC3E}">
        <p14:creationId xmlns:p14="http://schemas.microsoft.com/office/powerpoint/2010/main" val="9102602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1038577"/>
          </a:xfrm>
        </p:spPr>
        <p:txBody>
          <a:bodyPr/>
          <a:lstStyle/>
          <a:p>
            <a:r>
              <a:rPr lang="en-US" sz="2400" spc="-5" dirty="0">
                <a:solidFill>
                  <a:srgbClr val="0070C0"/>
                </a:solidFill>
              </a:rPr>
              <a:t>IEEE-SA standards activities shall allow the fair &amp;  equitable consideration of all</a:t>
            </a:r>
            <a:r>
              <a:rPr lang="en-US" sz="2400" spc="-70" dirty="0">
                <a:solidFill>
                  <a:srgbClr val="0070C0"/>
                </a:solidFill>
              </a:rPr>
              <a:t> </a:t>
            </a:r>
            <a:r>
              <a:rPr lang="en-US" sz="2400" spc="-5" dirty="0">
                <a:solidFill>
                  <a:srgbClr val="0070C0"/>
                </a:solidFill>
              </a:rPr>
              <a:t>viewpoints</a:t>
            </a:r>
            <a:endParaRPr lang="en-US" sz="2400" dirty="0">
              <a:solidFill>
                <a:srgbClr val="0070C0"/>
              </a:solidFill>
            </a:endParaRPr>
          </a:p>
        </p:txBody>
      </p:sp>
      <p:sp>
        <p:nvSpPr>
          <p:cNvPr id="3" name="Content Placeholder 2"/>
          <p:cNvSpPr>
            <a:spLocks noGrp="1"/>
          </p:cNvSpPr>
          <p:nvPr>
            <p:ph idx="1"/>
          </p:nvPr>
        </p:nvSpPr>
        <p:spPr>
          <a:xfrm>
            <a:off x="677486" y="1676399"/>
            <a:ext cx="7770813" cy="4113213"/>
          </a:xfrm>
        </p:spPr>
        <p:txBody>
          <a:bodyPr/>
          <a:lstStyle/>
          <a:p>
            <a:pPr marL="193040" marR="433705" indent="-180340">
              <a:lnSpc>
                <a:spcPct val="100000"/>
              </a:lnSpc>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(clause 5.2.1.3) specifies that  “</a:t>
            </a:r>
            <a:r>
              <a:rPr lang="en-US" sz="1800" i="1" spc="-5" dirty="0">
                <a:latin typeface="Arial"/>
                <a:cs typeface="Arial"/>
              </a:rPr>
              <a:t>the standards development process shall </a:t>
            </a:r>
            <a:r>
              <a:rPr lang="en-US" sz="1800" i="1" dirty="0">
                <a:latin typeface="Arial"/>
                <a:cs typeface="Arial"/>
              </a:rPr>
              <a:t>not </a:t>
            </a:r>
            <a:r>
              <a:rPr lang="en-US" sz="1800" i="1" spc="-5" dirty="0">
                <a:latin typeface="Arial"/>
                <a:cs typeface="Arial"/>
              </a:rPr>
              <a:t>be dominated by any  single interest category, individual, or</a:t>
            </a:r>
            <a:r>
              <a:rPr lang="en-US" sz="1800" i="1" spc="80" dirty="0">
                <a:latin typeface="Arial"/>
                <a:cs typeface="Arial"/>
              </a:rPr>
              <a:t> </a:t>
            </a:r>
            <a:r>
              <a:rPr lang="en-US" sz="1800" i="1" spc="-5" dirty="0">
                <a:latin typeface="Arial"/>
                <a:cs typeface="Arial"/>
              </a:rPr>
              <a:t>organization”</a:t>
            </a:r>
            <a:endParaRPr lang="en-US" sz="1800" dirty="0">
              <a:latin typeface="Arial"/>
              <a:cs typeface="Arial"/>
            </a:endParaRPr>
          </a:p>
          <a:p>
            <a:pPr marL="375285" marR="5080" indent="-180975">
              <a:lnSpc>
                <a:spcPct val="100000"/>
              </a:lnSpc>
              <a:spcBef>
                <a:spcPts val="480"/>
              </a:spcBef>
            </a:pPr>
            <a:r>
              <a:rPr lang="en-US" sz="1600" dirty="0">
                <a:latin typeface="Arial"/>
                <a:cs typeface="Arial"/>
              </a:rPr>
              <a:t>– </a:t>
            </a:r>
            <a:r>
              <a:rPr lang="en-US" sz="1600" b="0" spc="-5" dirty="0">
                <a:latin typeface="Arial"/>
                <a:cs typeface="Arial"/>
              </a:rPr>
              <a:t>This means no participant may exercise </a:t>
            </a:r>
            <a:r>
              <a:rPr lang="en-US" sz="1600" b="0" i="1" spc="-5" dirty="0">
                <a:latin typeface="Arial"/>
                <a:cs typeface="Arial"/>
              </a:rPr>
              <a:t>“authority, leadership, or influence by  reason of superior leverage, strength, or representation to the exclusion of fair  and equitable consideration of other viewpoints” </a:t>
            </a:r>
            <a:r>
              <a:rPr lang="en-US" sz="1600" b="0" spc="-5" dirty="0">
                <a:latin typeface="Arial"/>
                <a:cs typeface="Arial"/>
              </a:rPr>
              <a:t>or “</a:t>
            </a:r>
            <a:r>
              <a:rPr lang="en-US" sz="1600" b="0" i="1" spc="-5" dirty="0">
                <a:latin typeface="Arial"/>
                <a:cs typeface="Arial"/>
              </a:rPr>
              <a:t>to hinder the progress of the  standards development</a:t>
            </a:r>
            <a:r>
              <a:rPr lang="en-US" sz="1600" b="0" i="1" spc="-25" dirty="0">
                <a:latin typeface="Arial"/>
                <a:cs typeface="Arial"/>
              </a:rPr>
              <a:t> </a:t>
            </a:r>
            <a:r>
              <a:rPr lang="en-US" sz="1600" b="0" i="1" spc="-5" dirty="0">
                <a:latin typeface="Arial"/>
                <a:cs typeface="Arial"/>
              </a:rPr>
              <a:t>activity”</a:t>
            </a:r>
            <a:endParaRPr lang="en-US" sz="1600" b="0" dirty="0">
              <a:latin typeface="Arial"/>
              <a:cs typeface="Arial"/>
            </a:endParaRPr>
          </a:p>
          <a:p>
            <a:pPr marL="193040" marR="1270000" indent="-180340">
              <a:lnSpc>
                <a:spcPct val="100000"/>
              </a:lnSpc>
              <a:spcBef>
                <a:spcPts val="1075"/>
              </a:spcBef>
              <a:buChar char="•"/>
              <a:tabLst>
                <a:tab pos="193675" algn="l"/>
              </a:tabLst>
            </a:pPr>
            <a:r>
              <a:rPr lang="en-US" sz="1800" spc="-5" dirty="0">
                <a:latin typeface="Arial"/>
                <a:cs typeface="Arial"/>
              </a:rPr>
              <a:t>This rule applies equally to those participating in a standards  development project and to that project’s leadership</a:t>
            </a:r>
            <a:r>
              <a:rPr lang="en-US" sz="1800" spc="90" dirty="0">
                <a:latin typeface="Arial"/>
                <a:cs typeface="Arial"/>
              </a:rPr>
              <a:t> </a:t>
            </a:r>
            <a:r>
              <a:rPr lang="en-US" sz="1800" spc="-5" dirty="0">
                <a:latin typeface="Arial"/>
                <a:cs typeface="Arial"/>
              </a:rPr>
              <a:t>group</a:t>
            </a:r>
            <a:endParaRPr lang="en-US" sz="1800" dirty="0">
              <a:latin typeface="Arial"/>
              <a:cs typeface="Arial"/>
            </a:endParaRPr>
          </a:p>
          <a:p>
            <a:pPr marL="193040" marR="142240" indent="-180340">
              <a:lnSpc>
                <a:spcPct val="100000"/>
              </a:lnSpc>
              <a:spcBef>
                <a:spcPts val="1080"/>
              </a:spcBef>
              <a:buChar char="•"/>
              <a:tabLst>
                <a:tab pos="193675" algn="l"/>
              </a:tabLst>
            </a:pPr>
            <a:r>
              <a:rPr lang="en-US" sz="1800" spc="-5" dirty="0">
                <a:latin typeface="Arial"/>
                <a:cs typeface="Arial"/>
              </a:rPr>
              <a:t>Any person who reasonably suspects that dominance is occurring in a  standards development </a:t>
            </a:r>
            <a:r>
              <a:rPr lang="en-US" sz="1800" dirty="0">
                <a:latin typeface="Arial"/>
                <a:cs typeface="Arial"/>
              </a:rPr>
              <a:t>project </a:t>
            </a:r>
            <a:r>
              <a:rPr lang="en-US" sz="1800" spc="-5" dirty="0">
                <a:latin typeface="Arial"/>
                <a:cs typeface="Arial"/>
              </a:rPr>
              <a:t>is encouraged to bring the issue to the  attention </a:t>
            </a:r>
            <a:r>
              <a:rPr lang="en-US" sz="1800" dirty="0">
                <a:latin typeface="Arial"/>
                <a:cs typeface="Arial"/>
              </a:rPr>
              <a:t>of </a:t>
            </a:r>
            <a:r>
              <a:rPr lang="en-US" sz="1800" spc="-5" dirty="0">
                <a:latin typeface="Arial"/>
                <a:cs typeface="Arial"/>
              </a:rPr>
              <a:t>the Standards Committee or the project’s IEEE-SA Program  Manager</a:t>
            </a:r>
            <a:endParaRPr lang="en-US" sz="1800" dirty="0">
              <a:latin typeface="Arial"/>
              <a:cs typeface="Arial"/>
            </a:endParaRPr>
          </a:p>
          <a:p>
            <a:pPr>
              <a:buClrTx/>
            </a:pPr>
            <a:endParaRPr lang="en-US" sz="1800" dirty="0">
              <a:solidFill>
                <a:schemeClr val="accent1">
                  <a:lumMod val="50000"/>
                </a:schemeClr>
              </a:solidFill>
            </a:endParaRP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27apr21</a:t>
            </a:r>
            <a:endParaRPr lang="en-GB" dirty="0"/>
          </a:p>
        </p:txBody>
      </p:sp>
    </p:spTree>
    <p:extLst>
      <p:ext uri="{BB962C8B-B14F-4D97-AF65-F5344CB8AC3E}">
        <p14:creationId xmlns:p14="http://schemas.microsoft.com/office/powerpoint/2010/main" val="35684701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723899" y="584202"/>
            <a:ext cx="7770813" cy="609600"/>
          </a:xfrm>
        </p:spPr>
        <p:txBody>
          <a:bodyPr/>
          <a:lstStyle/>
          <a:p>
            <a:pPr eaLnBrk="1" hangingPunct="1"/>
            <a:r>
              <a:rPr lang="en-US" sz="2400" dirty="0">
                <a:latin typeface="Times New Roman" charset="0"/>
              </a:rPr>
              <a:t>Agenda</a:t>
            </a:r>
          </a:p>
        </p:txBody>
      </p:sp>
      <p:sp>
        <p:nvSpPr>
          <p:cNvPr id="7" name="Date Placeholder 6"/>
          <p:cNvSpPr>
            <a:spLocks noGrp="1"/>
          </p:cNvSpPr>
          <p:nvPr>
            <p:ph type="dt" sz="quarter" idx="4294967295"/>
          </p:nvPr>
        </p:nvSpPr>
        <p:spPr>
          <a:xfrm>
            <a:off x="705745" y="279402"/>
            <a:ext cx="2198688" cy="304800"/>
          </a:xfrm>
          <a:prstGeom prst="rect">
            <a:avLst/>
          </a:prstGeom>
        </p:spPr>
        <p:txBody>
          <a:bodyPr/>
          <a:lstStyle/>
          <a:p>
            <a:pPr>
              <a:defRPr/>
            </a:pPr>
            <a:r>
              <a:rPr lang="en-US"/>
              <a:t>27apr21</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
        <p:nvSpPr>
          <p:cNvPr id="4" name="TextBox 3"/>
          <p:cNvSpPr txBox="1"/>
          <p:nvPr/>
        </p:nvSpPr>
        <p:spPr>
          <a:xfrm>
            <a:off x="609600" y="6504801"/>
            <a:ext cx="838200" cy="276999"/>
          </a:xfrm>
          <a:prstGeom prst="rect">
            <a:avLst/>
          </a:prstGeom>
          <a:solidFill>
            <a:schemeClr val="bg1"/>
          </a:solidFill>
        </p:spPr>
        <p:txBody>
          <a:bodyPr wrap="square" rtlCol="0">
            <a:spAutoFit/>
          </a:bodyPr>
          <a:lstStyle/>
          <a:p>
            <a:r>
              <a:rPr lang="en-US" sz="1200" dirty="0">
                <a:solidFill>
                  <a:schemeClr val="tx1"/>
                </a:solidFill>
              </a:rPr>
              <a:t>Agenda</a:t>
            </a:r>
          </a:p>
        </p:txBody>
      </p:sp>
      <p:sp>
        <p:nvSpPr>
          <p:cNvPr id="10" name="Content Placeholder 2">
            <a:extLst>
              <a:ext uri="{FF2B5EF4-FFF2-40B4-BE49-F238E27FC236}">
                <a16:creationId xmlns:a16="http://schemas.microsoft.com/office/drawing/2014/main" id="{9808855A-86C1-4363-88E0-4DB40984EFB6}"/>
              </a:ext>
            </a:extLst>
          </p:cNvPr>
          <p:cNvSpPr>
            <a:spLocks noGrp="1"/>
          </p:cNvSpPr>
          <p:nvPr>
            <p:ph idx="1"/>
          </p:nvPr>
        </p:nvSpPr>
        <p:spPr>
          <a:xfrm>
            <a:off x="5116687" y="1074653"/>
            <a:ext cx="3722513" cy="5474748"/>
          </a:xfrm>
        </p:spPr>
        <p:txBody>
          <a:bodyPr/>
          <a:lstStyle/>
          <a:p>
            <a:pPr>
              <a:buFont typeface="Arial" panose="020B0604020202020204" pitchFamily="34" charset="0"/>
              <a:buChar char="•"/>
            </a:pPr>
            <a:endParaRPr lang="en-US" altLang="en-US" sz="1600" u="sng" dirty="0"/>
          </a:p>
          <a:p>
            <a:pPr>
              <a:buFont typeface="Arial" panose="020B0604020202020204" pitchFamily="34" charset="0"/>
              <a:buChar char="•"/>
            </a:pPr>
            <a:r>
              <a:rPr lang="en-US" altLang="en-US" sz="1600" u="sng" dirty="0"/>
              <a:t>Motion:</a:t>
            </a:r>
            <a:r>
              <a:rPr lang="en-US" altLang="en-US" sz="1600" dirty="0"/>
              <a:t> </a:t>
            </a:r>
            <a:r>
              <a:rPr lang="en-US" altLang="en-US" sz="1600" dirty="0">
                <a:solidFill>
                  <a:schemeClr val="tx1"/>
                </a:solidFill>
              </a:rPr>
              <a:t>Any objection to approving the agenda as presented?  </a:t>
            </a:r>
          </a:p>
          <a:p>
            <a:pPr lvl="1">
              <a:buFont typeface="Arial" panose="020B0604020202020204" pitchFamily="34" charset="0"/>
              <a:buChar char="•"/>
            </a:pPr>
            <a:r>
              <a:rPr lang="en-US" altLang="en-US" sz="1600" dirty="0">
                <a:solidFill>
                  <a:schemeClr val="tx1"/>
                </a:solidFill>
              </a:rPr>
              <a:t>None heard.</a:t>
            </a:r>
          </a:p>
          <a:p>
            <a:pPr lvl="1">
              <a:buFont typeface="Arial" panose="020B0604020202020204" pitchFamily="34" charset="0"/>
              <a:buChar char="•"/>
            </a:pPr>
            <a:r>
              <a:rPr lang="en-US" altLang="en-US" sz="1600" dirty="0">
                <a:solidFill>
                  <a:schemeClr val="tx1"/>
                </a:solidFill>
              </a:rPr>
              <a:t>Results:  Approved by unanimous consent</a:t>
            </a:r>
          </a:p>
          <a:p>
            <a:pPr>
              <a:buFont typeface="Arial" panose="020B0604020202020204" pitchFamily="34" charset="0"/>
              <a:buChar char="•"/>
            </a:pPr>
            <a:r>
              <a:rPr lang="en-US" altLang="en-US" sz="1600" b="0" dirty="0">
                <a:solidFill>
                  <a:schemeClr val="tx1"/>
                </a:solidFill>
              </a:rPr>
              <a:t> </a:t>
            </a:r>
          </a:p>
          <a:p>
            <a:pPr>
              <a:buFont typeface="Arial" panose="020B0604020202020204" pitchFamily="34" charset="0"/>
              <a:buChar char="•"/>
            </a:pPr>
            <a:r>
              <a:rPr lang="en-US" altLang="en-US" sz="1600" u="sng" dirty="0"/>
              <a:t>Motion:</a:t>
            </a:r>
            <a:r>
              <a:rPr lang="en-US" altLang="en-US" sz="1600" dirty="0"/>
              <a:t> </a:t>
            </a:r>
            <a:r>
              <a:rPr lang="en-US" altLang="en-US" sz="1600" b="0" dirty="0">
                <a:solidFill>
                  <a:schemeClr val="tx1"/>
                </a:solidFill>
              </a:rPr>
              <a:t>Any objection to approving </a:t>
            </a:r>
            <a:r>
              <a:rPr lang="en-GB" sz="1600" b="0" dirty="0">
                <a:effectLst/>
                <a:ea typeface="SimSun" panose="02010600030101010101" pitchFamily="2" charset="-122"/>
              </a:rPr>
              <a:t>minutes from the last frequency table ad hoc call, in document </a:t>
            </a:r>
            <a:r>
              <a:rPr lang="en-GB" sz="1600" b="0" dirty="0">
                <a:solidFill>
                  <a:schemeClr val="bg1">
                    <a:lumMod val="75000"/>
                  </a:schemeClr>
                </a:solidFill>
                <a:ea typeface="SimSun" panose="02010600030101010101" pitchFamily="2" charset="-122"/>
                <a:hlinkClick r:id="rId2"/>
              </a:rPr>
              <a:t>https://mentor.ieee.org/802.18/dcn/21/18-21-0031-00-0000-minutes-30mar21-adhoc-frequency-table.docx</a:t>
            </a:r>
            <a:r>
              <a:rPr lang="en-GB" sz="1600" b="0" dirty="0">
                <a:solidFill>
                  <a:schemeClr val="bg1">
                    <a:lumMod val="75000"/>
                  </a:schemeClr>
                </a:solidFill>
                <a:ea typeface="SimSun" panose="02010600030101010101" pitchFamily="2" charset="-122"/>
              </a:rPr>
              <a:t> </a:t>
            </a:r>
            <a:r>
              <a:rPr lang="en-US" sz="1050" b="0" i="0" dirty="0">
                <a:solidFill>
                  <a:srgbClr val="000000"/>
                </a:solidFill>
                <a:effectLst/>
                <a:latin typeface="Verdana" panose="020B0604030504040204" pitchFamily="34" charset="0"/>
              </a:rPr>
              <a:t>31-Mar-2021 10:40:48 ET</a:t>
            </a:r>
            <a:r>
              <a:rPr lang="en-US" sz="1600" b="0" dirty="0">
                <a:effectLst/>
                <a:ea typeface="SimSun" panose="02010600030101010101" pitchFamily="2" charset="-122"/>
              </a:rPr>
              <a:t>, with editorial privilege for the 802.18/.19 chairs.</a:t>
            </a:r>
            <a:r>
              <a:rPr lang="en-US" altLang="en-US" sz="1600" b="0" dirty="0">
                <a:solidFill>
                  <a:schemeClr val="tx1"/>
                </a:solidFill>
              </a:rPr>
              <a:t>	</a:t>
            </a:r>
          </a:p>
          <a:p>
            <a:pPr lvl="1">
              <a:buFont typeface="Arial" panose="020B0604020202020204" pitchFamily="34" charset="0"/>
              <a:buChar char="•"/>
            </a:pPr>
            <a:r>
              <a:rPr lang="en-US" altLang="en-US" sz="1600" dirty="0">
                <a:solidFill>
                  <a:schemeClr val="tx1"/>
                </a:solidFill>
              </a:rPr>
              <a:t>None heard.</a:t>
            </a:r>
          </a:p>
          <a:p>
            <a:pPr lvl="1">
              <a:buFont typeface="Arial" panose="020B0604020202020204" pitchFamily="34" charset="0"/>
              <a:buChar char="•"/>
            </a:pPr>
            <a:r>
              <a:rPr lang="en-US" altLang="en-US" sz="1600" dirty="0">
                <a:solidFill>
                  <a:schemeClr val="tx1"/>
                </a:solidFill>
              </a:rPr>
              <a:t>Results:  Approved by unanimous consent</a:t>
            </a:r>
          </a:p>
          <a:p>
            <a:pPr>
              <a:buFont typeface="Arial" panose="020B0604020202020204" pitchFamily="34" charset="0"/>
              <a:buChar char="•"/>
            </a:pPr>
            <a:endParaRPr lang="en-US" altLang="en-US" sz="1200" dirty="0">
              <a:solidFill>
                <a:schemeClr val="tx1"/>
              </a:solidFill>
            </a:endParaRPr>
          </a:p>
        </p:txBody>
      </p:sp>
      <p:sp>
        <p:nvSpPr>
          <p:cNvPr id="8" name="Content Placeholder 2">
            <a:extLst>
              <a:ext uri="{FF2B5EF4-FFF2-40B4-BE49-F238E27FC236}">
                <a16:creationId xmlns:a16="http://schemas.microsoft.com/office/drawing/2014/main" id="{C96D639E-F92E-4200-B67D-BEF28E485EBE}"/>
              </a:ext>
            </a:extLst>
          </p:cNvPr>
          <p:cNvSpPr txBox="1">
            <a:spLocks/>
          </p:cNvSpPr>
          <p:nvPr/>
        </p:nvSpPr>
        <p:spPr bwMode="auto">
          <a:xfrm>
            <a:off x="608011" y="1041402"/>
            <a:ext cx="4725989" cy="547474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600" kern="0" dirty="0">
                <a:solidFill>
                  <a:schemeClr val="tx1"/>
                </a:solidFill>
              </a:rPr>
              <a:t>Call to Order</a:t>
            </a:r>
          </a:p>
          <a:p>
            <a:pPr lvl="1">
              <a:spcBef>
                <a:spcPts val="0"/>
              </a:spcBef>
              <a:buFont typeface="Arial" panose="020B0604020202020204" pitchFamily="34" charset="0"/>
              <a:buChar char="•"/>
            </a:pPr>
            <a:r>
              <a:rPr lang="en-US" altLang="en-US" sz="1200" b="1" u="sng" kern="0" dirty="0">
                <a:solidFill>
                  <a:schemeClr val="tx1"/>
                </a:solidFill>
              </a:rPr>
              <a:t>Remember to mute when not speaking, thanks.</a:t>
            </a:r>
          </a:p>
          <a:p>
            <a:pPr lvl="1">
              <a:spcBef>
                <a:spcPts val="0"/>
              </a:spcBef>
              <a:buFont typeface="Arial" panose="020B0604020202020204" pitchFamily="34" charset="0"/>
              <a:buChar char="•"/>
            </a:pPr>
            <a:r>
              <a:rPr lang="en-US" altLang="en-US" sz="1200" b="1" u="sng" kern="0" dirty="0">
                <a:solidFill>
                  <a:schemeClr val="tx1"/>
                </a:solidFill>
              </a:rPr>
              <a:t>Please request Q in chat window.</a:t>
            </a:r>
          </a:p>
          <a:p>
            <a:pPr>
              <a:buFont typeface="Arial" panose="020B0604020202020204" pitchFamily="34" charset="0"/>
              <a:buChar char="•"/>
            </a:pPr>
            <a:r>
              <a:rPr lang="en-US" altLang="en-US" sz="1600" kern="0" dirty="0">
                <a:solidFill>
                  <a:schemeClr val="tx1"/>
                </a:solidFill>
              </a:rPr>
              <a:t>Administrative items</a:t>
            </a:r>
          </a:p>
          <a:p>
            <a:pPr lvl="1">
              <a:spcBef>
                <a:spcPts val="0"/>
              </a:spcBef>
              <a:buFont typeface="Arial" panose="020B0604020202020204" pitchFamily="34" charset="0"/>
              <a:buChar char="•"/>
            </a:pPr>
            <a:r>
              <a:rPr lang="en-US" altLang="en-US" sz="1400" kern="0" dirty="0">
                <a:solidFill>
                  <a:schemeClr val="tx1"/>
                </a:solidFill>
              </a:rPr>
              <a:t>Someone to take some </a:t>
            </a:r>
            <a:r>
              <a:rPr lang="en-US" altLang="en-US" sz="1400" kern="0" dirty="0" err="1">
                <a:solidFill>
                  <a:schemeClr val="tx1"/>
                </a:solidFill>
              </a:rPr>
              <a:t>notes,_jay</a:t>
            </a:r>
            <a:r>
              <a:rPr lang="en-US" altLang="en-US" sz="1400" kern="0" dirty="0">
                <a:solidFill>
                  <a:schemeClr val="tx1"/>
                </a:solidFill>
              </a:rPr>
              <a:t>_</a:t>
            </a:r>
          </a:p>
          <a:p>
            <a:pPr lvl="1">
              <a:spcBef>
                <a:spcPts val="0"/>
              </a:spcBef>
              <a:buFont typeface="Arial" panose="020B0604020202020204" pitchFamily="34" charset="0"/>
              <a:buChar char="•"/>
            </a:pPr>
            <a:r>
              <a:rPr lang="en-US" altLang="en-US" sz="1400" kern="0" dirty="0">
                <a:solidFill>
                  <a:schemeClr val="tx1"/>
                </a:solidFill>
              </a:rPr>
              <a:t>Attendance &amp; monitor chat window, Stuart  K. </a:t>
            </a:r>
          </a:p>
          <a:p>
            <a:pPr>
              <a:buFont typeface="Arial" panose="020B0604020202020204" pitchFamily="34" charset="0"/>
              <a:buChar char="•"/>
            </a:pPr>
            <a:r>
              <a:rPr lang="en-US" altLang="en-US" sz="1600" kern="0" dirty="0">
                <a:solidFill>
                  <a:schemeClr val="tx1"/>
                </a:solidFill>
              </a:rPr>
              <a:t>Approve agenda and last minutes</a:t>
            </a:r>
          </a:p>
          <a:p>
            <a:pPr>
              <a:buFont typeface="Arial" panose="020B0604020202020204" pitchFamily="34" charset="0"/>
              <a:buChar char="•"/>
            </a:pPr>
            <a:endParaRPr lang="en-US" altLang="en-US" sz="1600" kern="0" dirty="0">
              <a:solidFill>
                <a:schemeClr val="tx1"/>
              </a:solidFill>
            </a:endParaRPr>
          </a:p>
          <a:p>
            <a:pPr>
              <a:buFont typeface="Arial" panose="020B0604020202020204" pitchFamily="34" charset="0"/>
              <a:buChar char="•"/>
            </a:pPr>
            <a:r>
              <a:rPr lang="en-US" altLang="en-US" sz="1600" kern="0" dirty="0">
                <a:solidFill>
                  <a:schemeClr val="tx1"/>
                </a:solidFill>
              </a:rPr>
              <a:t>Discussion items</a:t>
            </a:r>
            <a:endParaRPr lang="en-US" altLang="en-US" sz="1400" kern="0" dirty="0">
              <a:solidFill>
                <a:schemeClr val="tx1"/>
              </a:solidFill>
            </a:endParaRPr>
          </a:p>
          <a:p>
            <a:pPr lvl="1">
              <a:spcBef>
                <a:spcPts val="0"/>
              </a:spcBef>
              <a:buFont typeface="Arial" panose="020B0604020202020204" pitchFamily="34" charset="0"/>
              <a:buChar char="•"/>
            </a:pPr>
            <a:r>
              <a:rPr lang="en-US" altLang="en-US" sz="1600" kern="0" dirty="0">
                <a:solidFill>
                  <a:schemeClr val="tx1"/>
                </a:solidFill>
              </a:rPr>
              <a:t>Problem Statement/audience </a:t>
            </a:r>
          </a:p>
          <a:p>
            <a:pPr lvl="1">
              <a:spcBef>
                <a:spcPts val="0"/>
              </a:spcBef>
              <a:buFont typeface="Arial" panose="020B0604020202020204" pitchFamily="34" charset="0"/>
              <a:buChar char="•"/>
            </a:pPr>
            <a:r>
              <a:rPr lang="en-US" altLang="en-US" sz="1600" kern="0" dirty="0">
                <a:solidFill>
                  <a:schemeClr val="tx1"/>
                </a:solidFill>
              </a:rPr>
              <a:t>Filling in spreadsheet</a:t>
            </a:r>
          </a:p>
          <a:p>
            <a:pPr lvl="1">
              <a:spcBef>
                <a:spcPts val="0"/>
              </a:spcBef>
              <a:buFont typeface="Arial" panose="020B0604020202020204" pitchFamily="34" charset="0"/>
              <a:buChar char="•"/>
            </a:pPr>
            <a:r>
              <a:rPr lang="en-US" altLang="en-US" sz="1600" kern="0" dirty="0">
                <a:solidFill>
                  <a:schemeClr val="tx1"/>
                </a:solidFill>
              </a:rPr>
              <a:t>Next steps, moving forward, etc. </a:t>
            </a:r>
          </a:p>
          <a:p>
            <a:pPr>
              <a:buFont typeface="Arial" panose="020B0604020202020204" pitchFamily="34" charset="0"/>
              <a:buChar char="•"/>
            </a:pPr>
            <a:endParaRPr lang="en-US" altLang="en-US" sz="1600" kern="0" dirty="0">
              <a:solidFill>
                <a:schemeClr val="tx1"/>
              </a:solidFill>
            </a:endParaRPr>
          </a:p>
          <a:p>
            <a:pPr>
              <a:buFont typeface="Arial" panose="020B0604020202020204" pitchFamily="34" charset="0"/>
              <a:buChar char="•"/>
            </a:pPr>
            <a:r>
              <a:rPr lang="en-US" altLang="en-US" sz="1600" kern="0" dirty="0">
                <a:solidFill>
                  <a:schemeClr val="tx1"/>
                </a:solidFill>
              </a:rPr>
              <a:t>Actions required,</a:t>
            </a:r>
          </a:p>
          <a:p>
            <a:pPr lvl="1">
              <a:buFont typeface="Arial" panose="020B0604020202020204" pitchFamily="34" charset="0"/>
              <a:buChar char="•"/>
            </a:pPr>
            <a:r>
              <a:rPr lang="en-US" altLang="en-US" sz="1400" kern="0" dirty="0">
                <a:solidFill>
                  <a:schemeClr val="tx1"/>
                </a:solidFill>
              </a:rPr>
              <a:t>Filling in spreadsheet</a:t>
            </a:r>
          </a:p>
          <a:p>
            <a:pPr lvl="1">
              <a:buFont typeface="Arial" panose="020B0604020202020204" pitchFamily="34" charset="0"/>
              <a:buChar char="•"/>
            </a:pPr>
            <a:r>
              <a:rPr lang="en-US" sz="1400" kern="0" dirty="0">
                <a:ea typeface="SimSun" panose="02010600030101010101" pitchFamily="2" charset="-122"/>
              </a:rPr>
              <a:t>Anything new today</a:t>
            </a:r>
          </a:p>
          <a:p>
            <a:pPr>
              <a:buFont typeface="Arial" panose="020B0604020202020204" pitchFamily="34" charset="0"/>
              <a:buChar char="•"/>
            </a:pPr>
            <a:endParaRPr lang="en-US" altLang="en-US" sz="1800" dirty="0">
              <a:solidFill>
                <a:schemeClr val="tx1"/>
              </a:solidFill>
            </a:endParaRPr>
          </a:p>
          <a:p>
            <a:pPr>
              <a:buFont typeface="Arial" panose="020B0604020202020204" pitchFamily="34" charset="0"/>
              <a:buChar char="•"/>
            </a:pPr>
            <a:r>
              <a:rPr lang="en-US" altLang="en-US" sz="1800" dirty="0">
                <a:solidFill>
                  <a:schemeClr val="tx1"/>
                </a:solidFill>
              </a:rPr>
              <a:t>AOB and Adjourn</a:t>
            </a:r>
          </a:p>
          <a:p>
            <a:pPr lvl="1">
              <a:buFont typeface="Arial" panose="020B0604020202020204" pitchFamily="34" charset="0"/>
              <a:buChar char="•"/>
            </a:pPr>
            <a:endParaRPr lang="en-US" sz="1400" kern="0" dirty="0">
              <a:ea typeface="SimSun" panose="02010600030101010101" pitchFamily="2" charset="-122"/>
            </a:endParaRPr>
          </a:p>
          <a:p>
            <a:pPr>
              <a:buFont typeface="Arial" panose="020B0604020202020204" pitchFamily="34" charset="0"/>
              <a:buChar char="•"/>
            </a:pPr>
            <a:endParaRPr lang="en-US" altLang="en-US" sz="1200" kern="0" dirty="0">
              <a:solidFill>
                <a:schemeClr val="tx1"/>
              </a:solidFill>
            </a:endParaRPr>
          </a:p>
        </p:txBody>
      </p:sp>
    </p:spTree>
    <p:extLst>
      <p:ext uri="{BB962C8B-B14F-4D97-AF65-F5344CB8AC3E}">
        <p14:creationId xmlns:p14="http://schemas.microsoft.com/office/powerpoint/2010/main" val="229327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273051"/>
          </a:xfrm>
        </p:spPr>
        <p:txBody>
          <a:bodyPr/>
          <a:lstStyle/>
          <a:p>
            <a:r>
              <a:rPr lang="en-US" sz="2400" dirty="0"/>
              <a:t>IEEE 802 Stds Frequency Table</a:t>
            </a:r>
          </a:p>
        </p:txBody>
      </p:sp>
      <p:sp>
        <p:nvSpPr>
          <p:cNvPr id="3" name="Content Placeholder 2"/>
          <p:cNvSpPr>
            <a:spLocks noGrp="1"/>
          </p:cNvSpPr>
          <p:nvPr>
            <p:ph idx="1"/>
          </p:nvPr>
        </p:nvSpPr>
        <p:spPr>
          <a:xfrm>
            <a:off x="698889" y="871149"/>
            <a:ext cx="8153400" cy="5611453"/>
          </a:xfrm>
        </p:spPr>
        <p:txBody>
          <a:bodyPr/>
          <a:lstStyle/>
          <a:p>
            <a:pPr marL="285750" marR="0" indent="-285750">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 </a:t>
            </a:r>
          </a:p>
          <a:p>
            <a:pPr marL="285750" marR="0" indent="-285750">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 </a:t>
            </a:r>
            <a:r>
              <a:rPr lang="en-US" sz="1800" strike="dblStrike" dirty="0">
                <a:solidFill>
                  <a:srgbClr val="333333"/>
                </a:solidFill>
                <a:ea typeface="Times New Roman" panose="02020603050405020304" pitchFamily="18" charset="0"/>
              </a:rPr>
              <a:t>Possible</a:t>
            </a:r>
            <a:r>
              <a:rPr lang="en-US" sz="1800" dirty="0">
                <a:solidFill>
                  <a:srgbClr val="333333"/>
                </a:solidFill>
                <a:ea typeface="Times New Roman" panose="02020603050405020304" pitchFamily="18" charset="0"/>
              </a:rPr>
              <a:t> Problem statement</a:t>
            </a:r>
          </a:p>
          <a:p>
            <a:pPr marL="685800" lvl="1">
              <a:spcBef>
                <a:spcPts val="0"/>
              </a:spcBef>
              <a:spcAft>
                <a:spcPts val="0"/>
              </a:spcAft>
              <a:buFont typeface="Arial" panose="020B0604020202020204" pitchFamily="34" charset="0"/>
              <a:buChar char="•"/>
            </a:pPr>
            <a:r>
              <a:rPr lang="en-US" sz="1600" dirty="0">
                <a:effectLst/>
                <a:ea typeface="Calibri" panose="020F0502020204030204" pitchFamily="34" charset="0"/>
              </a:rPr>
              <a:t>It is difficult for 802 wireless standards developers to quickly and accurately identify all the </a:t>
            </a:r>
            <a:r>
              <a:rPr lang="en-US" sz="1600" dirty="0">
                <a:solidFill>
                  <a:srgbClr val="0070C0"/>
                </a:solidFill>
                <a:effectLst/>
                <a:ea typeface="Calibri" panose="020F0502020204030204" pitchFamily="34" charset="0"/>
              </a:rPr>
              <a:t>frequency</a:t>
            </a:r>
            <a:r>
              <a:rPr lang="en-US" sz="1600" dirty="0">
                <a:effectLst/>
                <a:ea typeface="Calibri" panose="020F0502020204030204" pitchFamily="34" charset="0"/>
              </a:rPr>
              <a:t> bands by the family of 802 wireless standards in a regularly maintained database.</a:t>
            </a:r>
            <a:r>
              <a:rPr lang="en-US" sz="1600" dirty="0">
                <a:ea typeface="Calibri" panose="020F0502020204030204" pitchFamily="34" charset="0"/>
              </a:rPr>
              <a:t> </a:t>
            </a: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The primary application is to simplify</a:t>
            </a:r>
            <a:r>
              <a:rPr lang="en-US" sz="1600" dirty="0">
                <a:effectLst/>
                <a:ea typeface="Calibri" panose="020F0502020204030204" pitchFamily="34" charset="0"/>
              </a:rPr>
              <a:t> identification of potential </a:t>
            </a:r>
            <a:r>
              <a:rPr lang="en-US" sz="1600" dirty="0">
                <a:solidFill>
                  <a:srgbClr val="0070C0"/>
                </a:solidFill>
                <a:effectLst/>
                <a:ea typeface="Calibri" panose="020F0502020204030204" pitchFamily="34" charset="0"/>
              </a:rPr>
              <a:t>frequency</a:t>
            </a:r>
            <a:r>
              <a:rPr lang="en-US" sz="1600" dirty="0">
                <a:effectLst/>
                <a:ea typeface="Calibri" panose="020F0502020204030204" pitchFamily="34" charset="0"/>
              </a:rPr>
              <a:t> bands for coexistence assessment.</a:t>
            </a:r>
          </a:p>
          <a:p>
            <a:pPr marL="685800" lvl="1">
              <a:spcBef>
                <a:spcPts val="0"/>
              </a:spcBef>
              <a:spcAft>
                <a:spcPts val="0"/>
              </a:spcAft>
              <a:buFont typeface="Arial" panose="020B0604020202020204" pitchFamily="34" charset="0"/>
              <a:buChar char="•"/>
            </a:pPr>
            <a:endParaRPr lang="en-US" sz="1600" dirty="0">
              <a:ea typeface="Calibri" panose="020F0502020204030204" pitchFamily="34" charset="0"/>
            </a:endParaRP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Key: simple to start, there are many things that can be added over time after that. </a:t>
            </a:r>
            <a:endParaRPr lang="en-US" sz="1600" dirty="0">
              <a:effectLst/>
              <a:ea typeface="Calibri" panose="020F0502020204030204" pitchFamily="34" charset="0"/>
            </a:endParaRPr>
          </a:p>
          <a:p>
            <a:pPr marL="685800" lvl="1">
              <a:spcBef>
                <a:spcPts val="0"/>
              </a:spcBef>
              <a:spcAft>
                <a:spcPts val="0"/>
              </a:spcAft>
              <a:buFont typeface="Arial" panose="020B0604020202020204" pitchFamily="34" charset="0"/>
              <a:buChar char="•"/>
            </a:pPr>
            <a:endParaRPr lang="en-US" sz="1600" dirty="0">
              <a:ea typeface="Calibri" panose="020F0502020204030204" pitchFamily="34" charset="0"/>
            </a:endParaRPr>
          </a:p>
          <a:p>
            <a:pPr marL="685800" lvl="1">
              <a:spcBef>
                <a:spcPts val="0"/>
              </a:spcBef>
              <a:spcAft>
                <a:spcPts val="0"/>
              </a:spcAft>
              <a:buFont typeface="Arial" panose="020B0604020202020204" pitchFamily="34" charset="0"/>
              <a:buChar char="•"/>
            </a:pPr>
            <a:endParaRPr lang="en-US" sz="1600" dirty="0">
              <a:effectLst/>
              <a:ea typeface="Calibri" panose="020F0502020204030204" pitchFamily="34" charset="0"/>
            </a:endParaRPr>
          </a:p>
          <a:p>
            <a:pPr marL="400050" lvl="1" indent="0">
              <a:spcBef>
                <a:spcPts val="0"/>
              </a:spcBef>
              <a:spcAft>
                <a:spcPts val="0"/>
              </a:spcAft>
            </a:pPr>
            <a:endParaRPr lang="en-US" sz="1600" dirty="0">
              <a:ea typeface="Calibri" panose="020F0502020204030204" pitchFamily="34" charset="0"/>
            </a:endParaRPr>
          </a:p>
          <a:p>
            <a:pPr marL="285750">
              <a:spcBef>
                <a:spcPts val="0"/>
              </a:spcBef>
              <a:spcAft>
                <a:spcPts val="0"/>
              </a:spcAft>
              <a:buFont typeface="Arial" panose="020B0604020202020204" pitchFamily="34" charset="0"/>
              <a:buChar char="•"/>
            </a:pPr>
            <a:r>
              <a:rPr lang="en-US" sz="1600" dirty="0">
                <a:effectLst/>
                <a:ea typeface="Calibri" panose="020F0502020204030204" pitchFamily="34" charset="0"/>
              </a:rPr>
              <a:t> </a:t>
            </a:r>
            <a:r>
              <a:rPr lang="en-US" sz="1800" b="1" strike="dblStrike" dirty="0">
                <a:solidFill>
                  <a:srgbClr val="333333"/>
                </a:solidFill>
                <a:ea typeface="Times New Roman" panose="02020603050405020304" pitchFamily="18" charset="0"/>
              </a:rPr>
              <a:t>Possible </a:t>
            </a:r>
            <a:r>
              <a:rPr lang="en-US" sz="1800" b="1" dirty="0">
                <a:solidFill>
                  <a:srgbClr val="333333"/>
                </a:solidFill>
                <a:ea typeface="Times New Roman" panose="02020603050405020304" pitchFamily="18" charset="0"/>
              </a:rPr>
              <a:t>Initial Audiences: </a:t>
            </a:r>
            <a:endParaRPr lang="en-US" sz="1800" dirty="0">
              <a:solidFill>
                <a:srgbClr val="333333"/>
              </a:solidFill>
              <a:ea typeface="Times New Roman" panose="02020603050405020304" pitchFamily="18" charset="0"/>
            </a:endParaRPr>
          </a:p>
          <a:p>
            <a:pPr marL="685800" lvl="1">
              <a:spcBef>
                <a:spcPts val="0"/>
              </a:spcBef>
              <a:spcAft>
                <a:spcPts val="0"/>
              </a:spcAft>
              <a:buFont typeface="Arial" panose="020B0604020202020204" pitchFamily="34" charset="0"/>
              <a:buChar char="•"/>
            </a:pPr>
            <a:r>
              <a:rPr lang="en-US" sz="1600" dirty="0">
                <a:solidFill>
                  <a:srgbClr val="333333"/>
                </a:solidFill>
                <a:effectLst/>
                <a:ea typeface="Calibri" panose="020F0502020204030204" pitchFamily="34" charset="0"/>
              </a:rPr>
              <a:t>1) </a:t>
            </a:r>
            <a:r>
              <a:rPr lang="en-US" sz="1600" dirty="0">
                <a:effectLst/>
                <a:ea typeface="Calibri" panose="020F0502020204030204" pitchFamily="34" charset="0"/>
              </a:rPr>
              <a:t>802 wireless standards developers	</a:t>
            </a: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2) 802.19 wireless coexistence working group	</a:t>
            </a:r>
          </a:p>
          <a:p>
            <a:pPr marL="685800" lvl="1">
              <a:spcBef>
                <a:spcPts val="0"/>
              </a:spcBef>
              <a:spcAft>
                <a:spcPts val="0"/>
              </a:spcAft>
              <a:buFont typeface="Arial" panose="020B0604020202020204" pitchFamily="34" charset="0"/>
              <a:buChar char="•"/>
            </a:pPr>
            <a:endParaRPr lang="en-US" sz="1600" dirty="0">
              <a:effectLst/>
              <a:ea typeface="Calibri" panose="020F0502020204030204" pitchFamily="34" charset="0"/>
            </a:endParaRPr>
          </a:p>
          <a:p>
            <a:pPr marL="1085850" lvl="2">
              <a:spcBef>
                <a:spcPts val="0"/>
              </a:spcBef>
              <a:spcAft>
                <a:spcPts val="0"/>
              </a:spcAft>
              <a:buFont typeface="Arial" panose="020B0604020202020204" pitchFamily="34" charset="0"/>
              <a:buChar char="•"/>
            </a:pPr>
            <a:r>
              <a:rPr lang="en-US" sz="1400" u="sng" dirty="0">
                <a:effectLst/>
                <a:ea typeface="Calibri" panose="020F0502020204030204" pitchFamily="34" charset="0"/>
              </a:rPr>
              <a:t>17Dec20: Stop here for now, </a:t>
            </a:r>
            <a:r>
              <a:rPr lang="en-US" sz="1400" dirty="0">
                <a:effectLst/>
                <a:ea typeface="Calibri" panose="020F0502020204030204" pitchFamily="34" charset="0"/>
              </a:rPr>
              <a:t> then below are secondary audiences for later. </a:t>
            </a:r>
          </a:p>
          <a:p>
            <a:pPr marL="1085850" lvl="2">
              <a:spcBef>
                <a:spcPts val="0"/>
              </a:spcBef>
              <a:spcAft>
                <a:spcPts val="0"/>
              </a:spcAft>
              <a:buFont typeface="Arial" panose="020B0604020202020204" pitchFamily="34" charset="0"/>
              <a:buChar char="•"/>
            </a:pPr>
            <a:r>
              <a:rPr lang="en-US" sz="1400" dirty="0">
                <a:solidFill>
                  <a:schemeClr val="bg1">
                    <a:lumMod val="50000"/>
                  </a:schemeClr>
                </a:solidFill>
                <a:ea typeface="Calibri" panose="020F0502020204030204" pitchFamily="34" charset="0"/>
              </a:rPr>
              <a:t>3</a:t>
            </a:r>
            <a:r>
              <a:rPr lang="en-US" sz="1400" dirty="0">
                <a:solidFill>
                  <a:schemeClr val="bg1">
                    <a:lumMod val="50000"/>
                  </a:schemeClr>
                </a:solidFill>
                <a:effectLst/>
                <a:ea typeface="Calibri" panose="020F0502020204030204" pitchFamily="34" charset="0"/>
              </a:rPr>
              <a:t>) non-802 wireless standards developers  	</a:t>
            </a:r>
            <a:r>
              <a:rPr lang="en-US" sz="1400" dirty="0">
                <a:solidFill>
                  <a:schemeClr val="bg1">
                    <a:lumMod val="50000"/>
                  </a:schemeClr>
                </a:solidFill>
                <a:ea typeface="Calibri" panose="020F0502020204030204" pitchFamily="34" charset="0"/>
              </a:rPr>
              <a:t>4</a:t>
            </a:r>
            <a:r>
              <a:rPr lang="en-US" sz="1400" dirty="0">
                <a:solidFill>
                  <a:schemeClr val="bg1">
                    <a:lumMod val="50000"/>
                  </a:schemeClr>
                </a:solidFill>
                <a:effectLst/>
                <a:ea typeface="Calibri" panose="020F0502020204030204" pitchFamily="34" charset="0"/>
              </a:rPr>
              <a:t>) Global regulators</a:t>
            </a:r>
          </a:p>
          <a:p>
            <a:pPr marL="1085850" lvl="2">
              <a:spcBef>
                <a:spcPts val="0"/>
              </a:spcBef>
              <a:spcAft>
                <a:spcPts val="0"/>
              </a:spcAft>
              <a:buFont typeface="Arial" panose="020B0604020202020204" pitchFamily="34" charset="0"/>
              <a:buChar char="•"/>
            </a:pPr>
            <a:r>
              <a:rPr lang="en-US" sz="1400" dirty="0">
                <a:solidFill>
                  <a:schemeClr val="bg1">
                    <a:lumMod val="50000"/>
                  </a:schemeClr>
                </a:solidFill>
                <a:ea typeface="Calibri" panose="020F0502020204030204" pitchFamily="34" charset="0"/>
              </a:rPr>
              <a:t>5</a:t>
            </a:r>
            <a:r>
              <a:rPr lang="en-US" sz="1400" dirty="0">
                <a:solidFill>
                  <a:schemeClr val="bg1">
                    <a:lumMod val="50000"/>
                  </a:schemeClr>
                </a:solidFill>
                <a:effectLst/>
                <a:ea typeface="Calibri" panose="020F0502020204030204" pitchFamily="34" charset="0"/>
              </a:rPr>
              <a:t>) ITU-R							</a:t>
            </a:r>
            <a:r>
              <a:rPr lang="en-US" sz="1400" dirty="0">
                <a:solidFill>
                  <a:schemeClr val="bg1">
                    <a:lumMod val="50000"/>
                  </a:schemeClr>
                </a:solidFill>
                <a:ea typeface="Calibri" panose="020F0502020204030204" pitchFamily="34" charset="0"/>
              </a:rPr>
              <a:t>6) 802.18 Radio Regulatory TAG.</a:t>
            </a:r>
            <a:endParaRPr lang="en-US" sz="1400" dirty="0">
              <a:solidFill>
                <a:schemeClr val="bg1">
                  <a:lumMod val="50000"/>
                </a:schemeClr>
              </a:solidFill>
              <a:effectLst/>
              <a:ea typeface="Calibri" panose="020F0502020204030204" pitchFamily="34" charset="0"/>
            </a:endParaRPr>
          </a:p>
          <a:p>
            <a:pPr marL="1085850" lvl="2">
              <a:spcBef>
                <a:spcPts val="0"/>
              </a:spcBef>
              <a:spcAft>
                <a:spcPts val="0"/>
              </a:spcAft>
              <a:buFont typeface="Arial" panose="020B0604020202020204" pitchFamily="34" charset="0"/>
              <a:buChar char="•"/>
            </a:pPr>
            <a:r>
              <a:rPr lang="en-US" sz="1400" dirty="0">
                <a:solidFill>
                  <a:schemeClr val="bg1">
                    <a:lumMod val="50000"/>
                  </a:schemeClr>
                </a:solidFill>
                <a:effectLst/>
                <a:ea typeface="Calibri" panose="020F0502020204030204" pitchFamily="34" charset="0"/>
              </a:rPr>
              <a:t>7) I</a:t>
            </a:r>
            <a:r>
              <a:rPr lang="en-US" sz="1400" dirty="0">
                <a:solidFill>
                  <a:schemeClr val="bg1">
                    <a:lumMod val="50000"/>
                  </a:schemeClr>
                </a:solidFill>
                <a:ea typeface="Calibri" panose="020F0502020204030204" pitchFamily="34" charset="0"/>
              </a:rPr>
              <a:t>mplementors </a:t>
            </a:r>
            <a:r>
              <a:rPr lang="en-US" sz="1400" dirty="0">
                <a:solidFill>
                  <a:schemeClr val="bg1">
                    <a:lumMod val="50000"/>
                  </a:schemeClr>
                </a:solidFill>
                <a:effectLst/>
                <a:ea typeface="Calibri" panose="020F0502020204030204" pitchFamily="34" charset="0"/>
              </a:rPr>
              <a:t>of 802 wireless standards-based products and services</a:t>
            </a:r>
          </a:p>
          <a:p>
            <a:pPr marL="1085850" lvl="2">
              <a:spcBef>
                <a:spcPts val="0"/>
              </a:spcBef>
              <a:spcAft>
                <a:spcPts val="0"/>
              </a:spcAft>
              <a:buFont typeface="Arial" panose="020B0604020202020204" pitchFamily="34" charset="0"/>
              <a:buChar char="•"/>
            </a:pPr>
            <a:r>
              <a:rPr lang="en-US" sz="1400" dirty="0">
                <a:solidFill>
                  <a:schemeClr val="bg1">
                    <a:lumMod val="50000"/>
                  </a:schemeClr>
                </a:solidFill>
                <a:effectLst/>
                <a:ea typeface="Calibri" panose="020F0502020204030204" pitchFamily="34" charset="0"/>
              </a:rPr>
              <a:t>8) Wireless academic researchers</a:t>
            </a:r>
          </a:p>
          <a:p>
            <a:pPr marL="285750">
              <a:spcBef>
                <a:spcPts val="0"/>
              </a:spcBef>
              <a:spcAft>
                <a:spcPts val="0"/>
              </a:spcAft>
              <a:buFont typeface="Arial" panose="020B0604020202020204" pitchFamily="34" charset="0"/>
              <a:buChar char="•"/>
            </a:pPr>
            <a:endParaRPr lang="en-US" sz="1600" b="1" dirty="0">
              <a:solidFill>
                <a:srgbClr val="333333"/>
              </a:solidFill>
              <a:ea typeface="Times New Roman" panose="02020603050405020304" pitchFamily="18" charset="0"/>
            </a:endParaRPr>
          </a:p>
          <a:p>
            <a:pPr marL="685800" lvl="1">
              <a:spcBef>
                <a:spcPts val="0"/>
              </a:spcBef>
              <a:spcAft>
                <a:spcPts val="0"/>
              </a:spcAft>
              <a:buFont typeface="Arial" panose="020B0604020202020204" pitchFamily="34" charset="0"/>
              <a:buChar char="•"/>
            </a:pPr>
            <a:endParaRPr lang="en-US" sz="1200" b="1" dirty="0">
              <a:solidFill>
                <a:srgbClr val="333333"/>
              </a:solidFill>
              <a:effectLst/>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8</a:t>
            </a:fld>
            <a:endParaRPr lang="en-US" altLang="en-US" dirty="0"/>
          </a:p>
        </p:txBody>
      </p:sp>
      <p:sp>
        <p:nvSpPr>
          <p:cNvPr id="7" name="Date Placeholder 6"/>
          <p:cNvSpPr>
            <a:spLocks noGrp="1"/>
          </p:cNvSpPr>
          <p:nvPr>
            <p:ph type="dt" idx="15"/>
          </p:nvPr>
        </p:nvSpPr>
        <p:spPr/>
        <p:txBody>
          <a:bodyPr/>
          <a:lstStyle/>
          <a:p>
            <a:r>
              <a:rPr lang="en-US"/>
              <a:t>27apr21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5825428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464123"/>
          </a:xfrm>
        </p:spPr>
        <p:txBody>
          <a:bodyPr/>
          <a:lstStyle/>
          <a:p>
            <a:r>
              <a:rPr lang="en-US" sz="2400" dirty="0"/>
              <a:t>The Table – how to get it filled in? </a:t>
            </a:r>
          </a:p>
        </p:txBody>
      </p:sp>
      <p:sp>
        <p:nvSpPr>
          <p:cNvPr id="3" name="Content Placeholder 2"/>
          <p:cNvSpPr>
            <a:spLocks noGrp="1"/>
          </p:cNvSpPr>
          <p:nvPr>
            <p:ph idx="1"/>
          </p:nvPr>
        </p:nvSpPr>
        <p:spPr>
          <a:xfrm>
            <a:off x="698889" y="990600"/>
            <a:ext cx="8153400" cy="5484813"/>
          </a:xfrm>
        </p:spPr>
        <p:txBody>
          <a:bodyPr/>
          <a:lstStyle/>
          <a:p>
            <a:pPr marL="285750" marR="0" indent="-285750">
              <a:spcBef>
                <a:spcPts val="0"/>
              </a:spcBef>
              <a:spcAft>
                <a:spcPts val="0"/>
              </a:spcAft>
              <a:buFont typeface="Arial" panose="020B0604020202020204" pitchFamily="34" charset="0"/>
              <a:buChar char="•"/>
            </a:pPr>
            <a:r>
              <a:rPr lang="en-US" sz="1800" b="0" dirty="0">
                <a:solidFill>
                  <a:schemeClr val="tx1"/>
                </a:solidFill>
                <a:ea typeface="Times New Roman" panose="02020603050405020304" pitchFamily="18" charset="0"/>
              </a:rPr>
              <a:t>The format for the initial table of IEEE 802 Stds Frequency Bands:</a:t>
            </a:r>
          </a:p>
          <a:p>
            <a:pPr marL="685800" lvl="1">
              <a:spcBef>
                <a:spcPts val="0"/>
              </a:spcBef>
              <a:spcAft>
                <a:spcPts val="0"/>
              </a:spcAft>
              <a:buFont typeface="Arial" panose="020B0604020202020204" pitchFamily="34" charset="0"/>
              <a:buChar char="•"/>
            </a:pPr>
            <a:r>
              <a:rPr lang="en-US" sz="1400" b="0" u="sng" dirty="0">
                <a:solidFill>
                  <a:srgbClr val="0000FF"/>
                </a:solidFill>
                <a:effectLst/>
                <a:ea typeface="Calibri" panose="020F0502020204030204" pitchFamily="34" charset="0"/>
                <a:hlinkClick r:id="rId3"/>
              </a:rPr>
              <a:t>https://mentor.ieee.org/802.18/dcn/21/18-21-0020-01-0000-proposed-frequency-table-format.pptx</a:t>
            </a:r>
            <a:endParaRPr lang="en-US" sz="1400" b="0" u="sng" dirty="0">
              <a:solidFill>
                <a:srgbClr val="0000FF"/>
              </a:solidFill>
              <a:effectLst/>
              <a:ea typeface="Calibri" panose="020F0502020204030204" pitchFamily="34" charset="0"/>
            </a:endParaRPr>
          </a:p>
          <a:p>
            <a:pPr marL="285750" indent="-285750">
              <a:spcBef>
                <a:spcPts val="0"/>
              </a:spcBef>
              <a:spcAft>
                <a:spcPts val="0"/>
              </a:spcAft>
              <a:buFont typeface="Arial" panose="020B0604020202020204" pitchFamily="34" charset="0"/>
              <a:buChar char="•"/>
            </a:pPr>
            <a:endParaRPr lang="en-US" sz="1800" dirty="0">
              <a:solidFill>
                <a:srgbClr val="333333"/>
              </a:solidFill>
              <a:ea typeface="Times New Roman" panose="02020603050405020304" pitchFamily="18" charset="0"/>
            </a:endParaRPr>
          </a:p>
          <a:p>
            <a:pPr marL="285750" indent="-285750">
              <a:spcBef>
                <a:spcPts val="0"/>
              </a:spcBef>
              <a:spcAft>
                <a:spcPts val="0"/>
              </a:spcAft>
              <a:buFont typeface="Arial" panose="020B0604020202020204" pitchFamily="34" charset="0"/>
              <a:buChar char="•"/>
            </a:pPr>
            <a:r>
              <a:rPr lang="en-US" sz="1800" b="0" dirty="0">
                <a:solidFill>
                  <a:schemeClr val="tx1"/>
                </a:solidFill>
                <a:ea typeface="Times New Roman" panose="02020603050405020304" pitchFamily="18" charset="0"/>
              </a:rPr>
              <a:t>The spreadsheet / initial table of IEEE 802 Stds Frequency Bands:</a:t>
            </a:r>
          </a:p>
          <a:p>
            <a:pPr marL="685800" lvl="1">
              <a:spcBef>
                <a:spcPts val="0"/>
              </a:spcBef>
              <a:spcAft>
                <a:spcPts val="0"/>
              </a:spcAft>
              <a:buFont typeface="Arial" panose="020B0604020202020204" pitchFamily="34" charset="0"/>
              <a:buChar char="•"/>
            </a:pPr>
            <a:r>
              <a:rPr lang="en-US" sz="1400" b="0" dirty="0">
                <a:solidFill>
                  <a:srgbClr val="333333"/>
                </a:solidFill>
                <a:ea typeface="Times New Roman" panose="02020603050405020304" pitchFamily="18" charset="0"/>
                <a:hlinkClick r:id="rId4"/>
              </a:rPr>
              <a:t>https://mentor.ieee.org/802.18/dcn/21/18-21-0036-02-0000-frequency-table-template.xlsx</a:t>
            </a:r>
            <a:r>
              <a:rPr lang="en-US" sz="1400" b="0" dirty="0">
                <a:solidFill>
                  <a:srgbClr val="333333"/>
                </a:solidFill>
                <a:ea typeface="Times New Roman" panose="02020603050405020304" pitchFamily="18" charset="0"/>
              </a:rPr>
              <a:t> </a:t>
            </a:r>
          </a:p>
          <a:p>
            <a:pPr marL="285750" indent="-285750">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 </a:t>
            </a:r>
          </a:p>
          <a:p>
            <a:pPr marL="285750" indent="-285750">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 </a:t>
            </a:r>
            <a:r>
              <a:rPr lang="en-US" sz="1800" b="0" dirty="0">
                <a:solidFill>
                  <a:srgbClr val="333333"/>
                </a:solidFill>
                <a:ea typeface="Times New Roman" panose="02020603050405020304" pitchFamily="18" charset="0"/>
              </a:rPr>
              <a:t>Some proposed updates to discuss in r02. </a:t>
            </a:r>
          </a:p>
          <a:p>
            <a:pPr marL="685800" lvl="1">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Column A and B as start and stop frequencies. </a:t>
            </a:r>
          </a:p>
          <a:p>
            <a:pPr marL="685800" lvl="1">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Column H as a common ‘frequency range’ name.  </a:t>
            </a:r>
          </a:p>
          <a:p>
            <a:pPr marL="685800" lvl="1">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Review on attempt adding some UWB and THz and update/edit  as needed to meet intent. </a:t>
            </a:r>
          </a:p>
          <a:p>
            <a:pPr marL="685800" lvl="1">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Could end up with multiple rows for same frequency range for multiple standards/amendments. </a:t>
            </a:r>
          </a:p>
          <a:p>
            <a:pPr marL="685800" lvl="1">
              <a:spcBef>
                <a:spcPts val="0"/>
              </a:spcBef>
              <a:spcAft>
                <a:spcPts val="0"/>
              </a:spcAft>
              <a:buFont typeface="Arial" panose="020B0604020202020204" pitchFamily="34" charset="0"/>
              <a:buChar char="•"/>
            </a:pPr>
            <a:endParaRPr lang="en-US" sz="1400" dirty="0">
              <a:solidFill>
                <a:srgbClr val="333333"/>
              </a:solidFill>
              <a:ea typeface="Times New Roman" panose="02020603050405020304" pitchFamily="18" charset="0"/>
            </a:endParaRP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Will review a proposed r03 adding a worksheet tab for the additional info, </a:t>
            </a: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Including adding a date and where to find columns that was requested earlier. </a:t>
            </a:r>
          </a:p>
          <a:p>
            <a:pPr marL="285750" indent="-285750">
              <a:spcBef>
                <a:spcPts val="0"/>
              </a:spcBef>
              <a:spcAft>
                <a:spcPts val="0"/>
              </a:spcAft>
              <a:buFont typeface="Arial" panose="020B0604020202020204" pitchFamily="34" charset="0"/>
              <a:buChar char="•"/>
            </a:pPr>
            <a:endParaRPr lang="en-US" sz="1800" dirty="0">
              <a:solidFill>
                <a:srgbClr val="333333"/>
              </a:solidFill>
              <a:ea typeface="Times New Roman" panose="02020603050405020304" pitchFamily="18" charset="0"/>
            </a:endParaRPr>
          </a:p>
          <a:p>
            <a:pPr marL="285750" indent="-285750">
              <a:spcBef>
                <a:spcPts val="0"/>
              </a:spcBef>
              <a:spcAft>
                <a:spcPts val="0"/>
              </a:spcAft>
              <a:buFont typeface="Arial" panose="020B0604020202020204" pitchFamily="34" charset="0"/>
              <a:buChar char="•"/>
            </a:pPr>
            <a:endParaRPr lang="en-US" sz="1800" dirty="0">
              <a:solidFill>
                <a:srgbClr val="333333"/>
              </a:solidFill>
              <a:ea typeface="Times New Roman" panose="02020603050405020304" pitchFamily="18" charset="0"/>
            </a:endParaRPr>
          </a:p>
          <a:p>
            <a:pPr marL="285750" indent="-285750">
              <a:spcBef>
                <a:spcPts val="0"/>
              </a:spcBef>
              <a:spcAft>
                <a:spcPts val="0"/>
              </a:spcAft>
              <a:buFont typeface="Arial" panose="020B0604020202020204" pitchFamily="34" charset="0"/>
              <a:buChar char="•"/>
            </a:pPr>
            <a:r>
              <a:rPr lang="en-US" sz="1600" b="0" dirty="0">
                <a:solidFill>
                  <a:srgbClr val="333333"/>
                </a:solidFill>
                <a:ea typeface="Times New Roman" panose="02020603050405020304" pitchFamily="18" charset="0"/>
              </a:rPr>
              <a:t>Some feedback from 27mar21 ad hoc call:</a:t>
            </a:r>
          </a:p>
          <a:p>
            <a:pPr marL="1143000" marR="0" lvl="2" indent="-228600">
              <a:spcBef>
                <a:spcPts val="0"/>
              </a:spcBef>
              <a:spcAft>
                <a:spcPts val="0"/>
              </a:spcAft>
              <a:buFont typeface="+mj-lt"/>
              <a:buAutoNum type="romanLcParenR"/>
            </a:pPr>
            <a:r>
              <a:rPr lang="en-US" sz="1200" dirty="0">
                <a:effectLst/>
                <a:latin typeface="Times New Roman" panose="02020603050405020304" pitchFamily="18" charset="0"/>
                <a:ea typeface="Times New Roman" panose="02020603050405020304" pitchFamily="18" charset="0"/>
              </a:rPr>
              <a:t>Clarified / added to some of the instructions. </a:t>
            </a:r>
            <a:endParaRPr lang="en-US" sz="1100" dirty="0">
              <a:effectLst/>
              <a:latin typeface="Times New Roman" panose="02020603050405020304" pitchFamily="18" charset="0"/>
              <a:ea typeface="SimSun" panose="02010600030101010101" pitchFamily="2" charset="-122"/>
            </a:endParaRPr>
          </a:p>
          <a:p>
            <a:pPr marL="1143000" marR="0" lvl="2" indent="-228600">
              <a:spcBef>
                <a:spcPts val="0"/>
              </a:spcBef>
              <a:spcAft>
                <a:spcPts val="0"/>
              </a:spcAft>
              <a:buFont typeface="+mj-lt"/>
              <a:buAutoNum type="romanLcParenR"/>
            </a:pPr>
            <a:r>
              <a:rPr lang="en-US" sz="1200" dirty="0">
                <a:effectLst/>
                <a:latin typeface="Times New Roman" panose="02020603050405020304" pitchFamily="18" charset="0"/>
                <a:ea typeface="Times New Roman" panose="02020603050405020304" pitchFamily="18" charset="0"/>
              </a:rPr>
              <a:t>plan to add a column on the date of the info, per feedback from .18 plenary. </a:t>
            </a:r>
            <a:endParaRPr lang="en-US" sz="1100" dirty="0">
              <a:effectLst/>
              <a:latin typeface="Times New Roman" panose="02020603050405020304" pitchFamily="18" charset="0"/>
              <a:ea typeface="SimSun" panose="02010600030101010101" pitchFamily="2" charset="-122"/>
            </a:endParaRPr>
          </a:p>
          <a:p>
            <a:pPr marL="1143000" marR="0" lvl="2" indent="-228600">
              <a:spcBef>
                <a:spcPts val="0"/>
              </a:spcBef>
              <a:spcAft>
                <a:spcPts val="0"/>
              </a:spcAft>
              <a:buFont typeface="+mj-lt"/>
              <a:buAutoNum type="romanLcParenR"/>
            </a:pPr>
            <a:r>
              <a:rPr lang="en-US" sz="1200" dirty="0">
                <a:effectLst/>
                <a:latin typeface="Times New Roman" panose="02020603050405020304" pitchFamily="18" charset="0"/>
                <a:ea typeface="Times New Roman" panose="02020603050405020304" pitchFamily="18" charset="0"/>
              </a:rPr>
              <a:t>Thinking to make the frequency on rows / vertical.  yes, then multiple rows for a specific standard/amendment, but more row and less columns makes a ‘spreadsheet’ more what folks are use too and, in some opinions, easier to use. </a:t>
            </a:r>
            <a:endParaRPr lang="en-US" sz="1100" dirty="0">
              <a:effectLst/>
              <a:latin typeface="Times New Roman" panose="02020603050405020304" pitchFamily="18" charset="0"/>
              <a:ea typeface="SimSun" panose="02010600030101010101" pitchFamily="2" charset="-122"/>
            </a:endParaRPr>
          </a:p>
          <a:p>
            <a:pPr marL="1600200" marR="0" lvl="3" indent="-228600">
              <a:spcBef>
                <a:spcPts val="0"/>
              </a:spcBef>
              <a:spcAft>
                <a:spcPts val="0"/>
              </a:spcAft>
              <a:buFont typeface="+mj-lt"/>
              <a:buAutoNum type="arabicParenBoth"/>
            </a:pPr>
            <a:r>
              <a:rPr lang="en-US" sz="1200" dirty="0">
                <a:effectLst/>
                <a:latin typeface="Times New Roman" panose="02020603050405020304" pitchFamily="18" charset="0"/>
                <a:ea typeface="Times New Roman" panose="02020603050405020304" pitchFamily="18" charset="0"/>
              </a:rPr>
              <a:t>so maybe column A and B are start and stop frequencies.</a:t>
            </a:r>
            <a:endParaRPr lang="en-US" sz="1100" dirty="0">
              <a:effectLst/>
              <a:latin typeface="Times New Roman" panose="02020603050405020304" pitchFamily="18" charset="0"/>
              <a:ea typeface="SimSun" panose="02010600030101010101" pitchFamily="2" charset="-122"/>
            </a:endParaRPr>
          </a:p>
          <a:p>
            <a:pPr marL="1600200" marR="0" lvl="3" indent="-228600">
              <a:spcBef>
                <a:spcPts val="0"/>
              </a:spcBef>
              <a:spcAft>
                <a:spcPts val="0"/>
              </a:spcAft>
              <a:buFont typeface="+mj-lt"/>
              <a:buAutoNum type="arabicParenBoth"/>
            </a:pPr>
            <a:r>
              <a:rPr lang="en-US" sz="1200" dirty="0">
                <a:effectLst/>
                <a:latin typeface="Times New Roman" panose="02020603050405020304" pitchFamily="18" charset="0"/>
                <a:ea typeface="Times New Roman" panose="02020603050405020304" pitchFamily="18" charset="0"/>
              </a:rPr>
              <a:t>Will look at that next ad hoc call. </a:t>
            </a:r>
            <a:endParaRPr lang="en-US" sz="1100" dirty="0">
              <a:effectLst/>
              <a:latin typeface="Times New Roman" panose="02020603050405020304" pitchFamily="18" charset="0"/>
              <a:ea typeface="SimSun" panose="02010600030101010101" pitchFamily="2" charset="-122"/>
            </a:endParaRPr>
          </a:p>
          <a:p>
            <a:pPr marL="685800" lvl="1">
              <a:spcBef>
                <a:spcPts val="0"/>
              </a:spcBef>
              <a:spcAft>
                <a:spcPts val="0"/>
              </a:spcAft>
              <a:buFont typeface="Arial" panose="020B0604020202020204" pitchFamily="34" charset="0"/>
              <a:buChar char="•"/>
            </a:pPr>
            <a:endParaRPr lang="en-US" sz="1800" dirty="0">
              <a:solidFill>
                <a:srgbClr val="333333"/>
              </a:solidFill>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9</a:t>
            </a:fld>
            <a:endParaRPr lang="en-US" altLang="en-US" dirty="0"/>
          </a:p>
        </p:txBody>
      </p:sp>
      <p:sp>
        <p:nvSpPr>
          <p:cNvPr id="7" name="Date Placeholder 6"/>
          <p:cNvSpPr>
            <a:spLocks noGrp="1"/>
          </p:cNvSpPr>
          <p:nvPr>
            <p:ph type="dt" idx="15"/>
          </p:nvPr>
        </p:nvSpPr>
        <p:spPr/>
        <p:txBody>
          <a:bodyPr/>
          <a:lstStyle/>
          <a:p>
            <a:r>
              <a:rPr lang="en-US"/>
              <a:t>27apr21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658311445"/>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57290</TotalTime>
  <Words>4638</Words>
  <Application>Microsoft Office PowerPoint</Application>
  <PresentationFormat>On-screen Show (4:3)</PresentationFormat>
  <Paragraphs>545</Paragraphs>
  <Slides>25</Slides>
  <Notes>16</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2</vt:i4>
      </vt:variant>
      <vt:variant>
        <vt:lpstr>Slide Titles</vt:lpstr>
      </vt:variant>
      <vt:variant>
        <vt:i4>25</vt:i4>
      </vt:variant>
    </vt:vector>
  </HeadingPairs>
  <TitlesOfParts>
    <vt:vector size="37" baseType="lpstr">
      <vt:lpstr>Arial</vt:lpstr>
      <vt:lpstr>Calibri</vt:lpstr>
      <vt:lpstr>Century Gothic</vt:lpstr>
      <vt:lpstr>Consolas</vt:lpstr>
      <vt:lpstr>Helvetica</vt:lpstr>
      <vt:lpstr>Monotype Sorts</vt:lpstr>
      <vt:lpstr>Times New Roman</vt:lpstr>
      <vt:lpstr>Verdana</vt:lpstr>
      <vt:lpstr>Wingdings</vt:lpstr>
      <vt:lpstr>Office Theme</vt:lpstr>
      <vt:lpstr>Document</vt:lpstr>
      <vt:lpstr>Packager Shell Object</vt:lpstr>
      <vt:lpstr>IEEE 802 Stds Frequency Table  Ad Hoc Agenda</vt:lpstr>
      <vt:lpstr>Call to Order / Administrative Items</vt:lpstr>
      <vt:lpstr>Other Guidelines for IEEE WG Meetings</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Agenda</vt:lpstr>
      <vt:lpstr>IEEE 802 Stds Frequency Table</vt:lpstr>
      <vt:lpstr>The Table – how to get it filled in? </vt:lpstr>
      <vt:lpstr>Open Discussion</vt:lpstr>
      <vt:lpstr>Actions Required</vt:lpstr>
      <vt:lpstr>Any Other Business</vt:lpstr>
      <vt:lpstr>Table of IEEE 802 Stds Frequency Bands – the Ad Hoc</vt:lpstr>
      <vt:lpstr>Adjourn</vt:lpstr>
      <vt:lpstr>PowerPoint Presentation</vt:lpstr>
      <vt:lpstr>PowerPoint Presentation</vt:lpstr>
      <vt:lpstr>PowerPoint Presentation</vt:lpstr>
      <vt:lpstr>PowerPoint Presentation</vt:lpstr>
      <vt:lpstr>Table of IEEE 802 Stds Frequency Bands 17mar21</vt:lpstr>
      <vt:lpstr>Table of Frequency Bands – IEEE 802 Stds 04mar21</vt:lpstr>
      <vt:lpstr>Table of Frequency Bands – IEEE 802 Stds </vt:lpstr>
      <vt:lpstr>Table of Frequency Bands – IEEE 802 Stds </vt:lpstr>
      <vt:lpstr>Table of Frequency Bands – IEEE 802 Stds - background</vt:lpstr>
      <vt:lpstr>Table of Frequency Bands – background - 2 </vt:lpstr>
      <vt:lpstr>Table of Frequency Bands</vt:lpstr>
    </vt:vector>
  </TitlesOfParts>
  <Company>Hewlett 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802.18 RR-TAG Meeting Agenda</dc:title>
  <dc:creator>Holcomb, Jay</dc:creator>
  <cp:lastModifiedBy>Holcomb, Jay</cp:lastModifiedBy>
  <cp:revision>3583</cp:revision>
  <cp:lastPrinted>1601-01-01T00:00:00Z</cp:lastPrinted>
  <dcterms:created xsi:type="dcterms:W3CDTF">2016-03-03T14:54:45Z</dcterms:created>
  <dcterms:modified xsi:type="dcterms:W3CDTF">2021-04-27T21:30:20Z</dcterms:modified>
</cp:coreProperties>
</file>