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78" r:id="rId18"/>
    <p:sldId id="779" r:id="rId19"/>
    <p:sldId id="650" r:id="rId20"/>
    <p:sldId id="498" r:id="rId21"/>
    <p:sldId id="402" r:id="rId22"/>
    <p:sldId id="403" r:id="rId23"/>
    <p:sldId id="736" r:id="rId24"/>
    <p:sldId id="770" r:id="rId25"/>
    <p:sldId id="777" r:id="rId26"/>
    <p:sldId id="774" r:id="rId27"/>
    <p:sldId id="717" r:id="rId28"/>
    <p:sldId id="768" r:id="rId29"/>
    <p:sldId id="737" r:id="rId30"/>
    <p:sldId id="739"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83" autoAdjust="0"/>
  </p:normalViewPr>
  <p:slideViewPr>
    <p:cSldViewPr>
      <p:cViewPr varScale="1">
        <p:scale>
          <a:sx n="72" d="100"/>
          <a:sy n="72" d="100"/>
        </p:scale>
        <p:origin x="90" y="102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client/introduction/"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client/introd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ecodocdb.dk/download/cc03c766-35f8/ECC%20Report%20302.pdf" TargetMode="External"/><Relationship Id="rId11" Type="http://schemas.openxmlformats.org/officeDocument/2006/relationships/hyperlink" Target="https://cept.org/ecc/groups/ecc/wg-fm/fm-57/"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cept.org/ecc/groups/ecc/wg-se/se-45/"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cept.org/ecc/groups/ecc/wg-se/se-24/"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62603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kern="1400" dirty="0">
                <a:effectLst/>
                <a:latin typeface="Times New Roman" panose="02020603050405020304" pitchFamily="18" charset="0"/>
                <a:ea typeface="Times New Roman" panose="02020603050405020304" pitchFamily="18" charset="0"/>
              </a:rPr>
              <a:t>Accommodation of other services.  </a:t>
            </a:r>
            <a:r>
              <a:rPr lang="en-US" sz="1200" kern="1400" dirty="0">
                <a:effectLst/>
                <a:latin typeface="Times New Roman" panose="02020603050405020304" pitchFamily="18" charset="0"/>
                <a:ea typeface="Times New Roman" panose="02020603050405020304" pitchFamily="18" charset="0"/>
              </a:rPr>
              <a:t>We sought comment above on potential restrictions to the non-Federal radiolocation allocation in the 5650-5925 MHz band to enable coexistence with other operations in portions of this band.  These other operations include the Intelligent Transportation Systems that operate in 5895-5925 MHz, U-NII devices that operate in 5650-5895 MHz, and fixed-satellite service uplinks that operate in 5850-5925 </a:t>
            </a:r>
            <a:r>
              <a:rPr lang="en-US" sz="1200" kern="1400" dirty="0" err="1">
                <a:effectLst/>
                <a:latin typeface="Times New Roman" panose="02020603050405020304" pitchFamily="18" charset="0"/>
                <a:ea typeface="Times New Roman" panose="02020603050405020304" pitchFamily="18" charset="0"/>
              </a:rPr>
              <a:t>MHz.</a:t>
            </a:r>
            <a:r>
              <a:rPr lang="en-US" sz="1200" kern="1400" dirty="0">
                <a:effectLst/>
                <a:latin typeface="Times New Roman" panose="02020603050405020304" pitchFamily="18" charset="0"/>
                <a:ea typeface="Times New Roman" panose="02020603050405020304" pitchFamily="18" charset="0"/>
              </a:rPr>
              <a:t>  We seek comment on whether to adopt requirements or restrictions in the service rules for the radiolocation service to facilitate coexistence with these other operations.  These may include, for example, limiting the portions of the band and/or locations where radiolocation operations may be conducted, restricting use of the radiolocation service only to transponders attached to launch vehicles, requiring coordination with these other operations, or limiting the power that radiolocation stations may transmit in the direction of the geostationary arc.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9833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call #13, 01-02Jun21 </a:t>
            </a:r>
            <a:r>
              <a:rPr lang="en-US" altLang="en-US" sz="1200" b="0" dirty="0"/>
              <a:t>(13:30-18:30CEST)</a:t>
            </a:r>
            <a:endParaRPr lang="en-US" alt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5"/>
              </a:rPr>
              <a:t>&lt;WGFM&gt;</a:t>
            </a:r>
            <a:r>
              <a:rPr lang="en-US" altLang="en-US" sz="1200" b="0" dirty="0"/>
              <a:t>  </a:t>
            </a:r>
            <a:r>
              <a:rPr lang="en-US" altLang="en-US" sz="1200" dirty="0">
                <a:solidFill>
                  <a:schemeClr val="tx1"/>
                </a:solidFill>
              </a:rPr>
              <a:t>next call #99, 24-28May21</a:t>
            </a:r>
            <a:endParaRPr lang="en-US" sz="1200" dirty="0">
              <a:ea typeface="SimSun" panose="02010600030101010101" pitchFamily="2" charset="-122"/>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6"/>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6"/>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7"/>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8"/>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9"/>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fr-FR" sz="1200" b="0" i="0" u="none" strike="noStrike" kern="1200" dirty="0">
                <a:solidFill>
                  <a:srgbClr val="000000"/>
                </a:solidFill>
                <a:effectLst/>
                <a:latin typeface="Times New Roman" pitchFamily="16" charset="0"/>
                <a:ea typeface="+mn-ea"/>
                <a:cs typeface="+mn-cs"/>
                <a:hlinkClick r:id="rId9"/>
              </a:rPr>
              <a:t>SE 24 - Short Range </a:t>
            </a:r>
            <a:r>
              <a:rPr lang="fr-FR" sz="1200" b="0" i="0" u="none" strike="noStrike" kern="1200" dirty="0" err="1">
                <a:solidFill>
                  <a:srgbClr val="000000"/>
                </a:solidFill>
                <a:effectLst/>
                <a:latin typeface="Times New Roman" pitchFamily="16" charset="0"/>
                <a:ea typeface="+mn-ea"/>
                <a:cs typeface="+mn-cs"/>
                <a:hlinkClick r:id="rId9"/>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1"/>
            </a:endParaRPr>
          </a:p>
          <a:p>
            <a:r>
              <a:rPr lang="en-US" sz="1200" b="0" i="0" u="none" strike="noStrike" kern="1200" dirty="0">
                <a:solidFill>
                  <a:srgbClr val="000000"/>
                </a:solidFill>
                <a:effectLst/>
                <a:latin typeface="Times New Roman" pitchFamily="16" charset="0"/>
                <a:ea typeface="+mn-ea"/>
                <a:cs typeface="+mn-cs"/>
                <a:hlinkClick r:id="rId11"/>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29apr21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Documents/fm-57/64032/fm57-21-008_country-determination-capability-cdc-requirements-for-was-rlan-operating-in-58-ghz"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Documents/fm-57/64031/fm57-21-007_revisions-to-draft-ecc-report-on-national-measures-for-wasrlan-zip-file-cover-plus-anne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Documents/wg-se/64177/se-21-079_minutes-of-88th-wg-se-meeting"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__data/assets/pdf_file/0028/84970/ir-2030.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041-00-0000-citc-spectrum-outlook-for-commercial-innovative-use-2021-23.pdf" TargetMode="External"/><Relationship Id="rId4" Type="http://schemas.openxmlformats.org/officeDocument/2006/relationships/hyperlink" Target="https://www.ofcom.org.uk/consultations-and-statements/category-2/licence-exemption-licensing-equipment-chang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2-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cc-seeks-make-spectrum-available-commercial-space-launches-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fcc.gov/ecfs/search/filings?proceedings_name=13-115&amp;sort=date_disseminated,DES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s://www.imf.org/en/Publications/WEO/Issues/2020/09/30/world-economic-outlook-october-2020" TargetMode="External"/><Relationship Id="rId5" Type="http://schemas.openxmlformats.org/officeDocument/2006/relationships/hyperlink" Target="https://www.imf.org/~/media/Files/Publications/WEO/2020/October/English/data/WEOOctober-2020Ch2.ashx?la=en" TargetMode="External"/><Relationship Id="rId4" Type="http://schemas.openxmlformats.org/officeDocument/2006/relationships/hyperlink" Target="https://www.cisco.com/c/en/us/solutions/executive-perspectives/annual-internet-report/air-highlights.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5-01-0000-minutes-22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29apr21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29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r>
              <a:rPr lang="en-US" altLang="en-US" sz="2000" dirty="0">
                <a:solidFill>
                  <a:schemeClr val="tx1"/>
                </a:solidFill>
              </a:rPr>
              <a:t>From WCSC call, 07apr21</a:t>
            </a:r>
          </a:p>
          <a:p>
            <a:pPr lvl="1">
              <a:buFont typeface="Arial" panose="020B0604020202020204" pitchFamily="34" charset="0"/>
              <a:buChar char="•"/>
            </a:pPr>
            <a:r>
              <a:rPr lang="en-US" altLang="en-US" sz="1400" b="0" dirty="0">
                <a:solidFill>
                  <a:schemeClr val="tx1"/>
                </a:solidFill>
              </a:rPr>
              <a:t>Not for May, for future Wireless interims if we have any that are virtual: </a:t>
            </a:r>
          </a:p>
          <a:p>
            <a:pPr lvl="1">
              <a:buFont typeface="Arial" panose="020B0604020202020204" pitchFamily="34" charset="0"/>
              <a:buChar char="•"/>
            </a:pPr>
            <a:r>
              <a:rPr lang="en-US" altLang="en-US" sz="14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4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400" b="0" dirty="0">
                <a:solidFill>
                  <a:schemeClr val="tx1"/>
                </a:solidFill>
              </a:rPr>
              <a:t>Likely will have a registration fee similar to what the plenarie</a:t>
            </a:r>
            <a:r>
              <a:rPr lang="en-US" altLang="en-US" sz="1400" dirty="0">
                <a:solidFill>
                  <a:schemeClr val="tx1"/>
                </a:solidFill>
              </a:rPr>
              <a:t>s are doing. </a:t>
            </a:r>
            <a:endParaRPr lang="en-US" altLang="en-US" sz="1400" b="0" dirty="0">
              <a:solidFill>
                <a:schemeClr val="tx1"/>
              </a:solidFill>
            </a:endParaRPr>
          </a:p>
          <a:p>
            <a:pPr marL="285750" indent="-285750">
              <a:buFont typeface="Arial" panose="020B0604020202020204" pitchFamily="34" charset="0"/>
              <a:buChar char="•"/>
            </a:pPr>
            <a:r>
              <a:rPr lang="en-US" altLang="en-US" sz="1600" b="0" dirty="0">
                <a:solidFill>
                  <a:schemeClr val="tx1"/>
                </a:solidFill>
              </a:rPr>
              <a:t> </a:t>
            </a: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a:t>
            </a:r>
          </a:p>
          <a:p>
            <a:pPr lvl="1">
              <a:buFont typeface="Arial" panose="020B0604020202020204" pitchFamily="34" charset="0"/>
              <a:buChar char="•"/>
            </a:pPr>
            <a:r>
              <a:rPr lang="en-GB" sz="1800" b="0" dirty="0"/>
              <a:t>The 2 questions: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1">
              <a:buFont typeface="Arial" panose="020B0604020202020204" pitchFamily="34" charset="0"/>
              <a:buChar char="•"/>
            </a:pPr>
            <a:endParaRPr lang="en-GB" sz="1800" dirty="0"/>
          </a:p>
          <a:p>
            <a:pPr lvl="1">
              <a:buFont typeface="Arial" panose="020B0604020202020204" pitchFamily="34" charset="0"/>
              <a:buChar char="•"/>
            </a:pPr>
            <a:r>
              <a:rPr lang="en-GB" sz="1800" dirty="0"/>
              <a:t> </a:t>
            </a:r>
            <a:r>
              <a:rPr lang="en-GB" sz="1800" dirty="0" err="1"/>
              <a:t>ePoll</a:t>
            </a:r>
            <a:r>
              <a:rPr lang="en-GB" sz="1800" dirty="0"/>
              <a:t> email was sent out and inputs are coming in. It will run through 02may21, this Sunday. </a:t>
            </a:r>
          </a:p>
          <a:p>
            <a:pPr>
              <a:buFont typeface="Arial" panose="020B0604020202020204" pitchFamily="34" charset="0"/>
              <a:buChar char="•"/>
            </a:pPr>
            <a:endParaRPr lang="en-GB" sz="1800" dirty="0"/>
          </a:p>
          <a:p>
            <a:pPr>
              <a:buFont typeface="Arial" panose="020B0604020202020204" pitchFamily="34" charset="0"/>
              <a:buChar char="•"/>
            </a:pPr>
            <a:r>
              <a:rPr lang="en-GB" sz="1800" dirty="0"/>
              <a:t>Note: Hybrid meeting(s) </a:t>
            </a:r>
            <a:r>
              <a:rPr lang="en-GB" sz="1800" b="0" dirty="0"/>
              <a:t>have been brought up several times,  too complex and expensive, so not for now.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calls are #109a-15 &amp; 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UAR was today, a new draft version of EN 301 893 was posted for decision at Friday’s call; along with the 5 and 6 GHz standards updates.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What a notified body has to do had a good discussion also.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UAR had a discussion on interference to other users and just how that will work.  e.g. even in TVWS</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After Friday, the updated drafts will be uploaded to .11 private area within a day or so.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There was no consensus on Narrow Band FHSS (VLP)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tx1"/>
                </a:solidFill>
              </a:rPr>
              <a:t>As also discussed on 9-10Mar21:  </a:t>
            </a:r>
            <a:r>
              <a:rPr lang="en-US" sz="1600" dirty="0">
                <a:effectLst/>
                <a:ea typeface="Calibri" panose="020F0502020204030204" pitchFamily="34" charset="0"/>
              </a:rPr>
              <a:t>Commission Mandate to CEPT to review the limit of out-of</a:t>
            </a:r>
            <a:r>
              <a:rPr lang="en-US" sz="1600" dirty="0">
                <a:ea typeface="Calibri" panose="020F0502020204030204" pitchFamily="34" charset="0"/>
              </a:rPr>
              <a:t>-</a:t>
            </a:r>
            <a:r>
              <a:rPr lang="en-US" sz="1600" dirty="0">
                <a:effectLst/>
                <a:ea typeface="Calibri" panose="020F0502020204030204" pitchFamily="34" charset="0"/>
              </a:rPr>
              <a:t>band (OOB) emissions below 5935 MHz applicable to very low power (VLP) WAS/RLAN devices operating in the 5945-6425 MHz band</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Minutes are out also, with other decisions of interest to us.  This does take an EC login to get them however.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calls </a:t>
            </a:r>
            <a:r>
              <a:rPr lang="en-US" sz="1800" dirty="0"/>
              <a:t>#88, 19-23Apr21</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Minutes are in </a:t>
            </a:r>
            <a:r>
              <a:rPr lang="en-US" sz="1400" b="0" i="0" u="none" strike="noStrike" dirty="0">
                <a:solidFill>
                  <a:srgbClr val="293285"/>
                </a:solidFill>
                <a:effectLst/>
                <a:latin typeface="Mina"/>
                <a:hlinkClick r:id="rId5"/>
              </a:rPr>
              <a:t>SE(21)079</a:t>
            </a:r>
            <a:r>
              <a:rPr lang="en-US" sz="1600" dirty="0">
                <a:solidFill>
                  <a:schemeClr val="tx1"/>
                </a:solidFill>
              </a:rPr>
              <a:t>.   WI 63  for SE 24 – short term interference into fixed systems, like into </a:t>
            </a:r>
            <a:r>
              <a:rPr lang="en-US" sz="1600" dirty="0" err="1">
                <a:solidFill>
                  <a:schemeClr val="tx1"/>
                </a:solidFill>
              </a:rPr>
              <a:t>uWave</a:t>
            </a:r>
            <a:r>
              <a:rPr lang="en-US" sz="16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calls </a:t>
            </a:r>
            <a:r>
              <a:rPr lang="en-US" sz="1800" dirty="0">
                <a:sym typeface="Wingdings" panose="05000000000000000000" pitchFamily="2" charset="2"/>
              </a:rPr>
              <a:t>#14 19-22Apr21;  #15 10-12May21;  #16 12-13Jul21 (provisional)</a:t>
            </a:r>
          </a:p>
          <a:p>
            <a:pPr lvl="1">
              <a:spcBef>
                <a:spcPts val="0"/>
              </a:spcBef>
              <a:buFont typeface="Arial" panose="020B0604020202020204" pitchFamily="34" charset="0"/>
              <a:buChar char="•"/>
            </a:pPr>
            <a:r>
              <a:rPr lang="en-US" sz="1600" i="0" dirty="0">
                <a:solidFill>
                  <a:schemeClr val="tx1"/>
                </a:solidFill>
                <a:effectLst/>
              </a:rPr>
              <a:t>Meeting last week progressed the draft ECC Report on enabling WAS/RLAN on a national basis in the 5.8 GHz.</a:t>
            </a:r>
          </a:p>
          <a:p>
            <a:pPr lvl="1">
              <a:spcBef>
                <a:spcPts val="0"/>
              </a:spcBef>
              <a:buFont typeface="Arial" panose="020B0604020202020204" pitchFamily="34" charset="0"/>
              <a:buChar char="•"/>
            </a:pPr>
            <a:r>
              <a:rPr lang="en-US" sz="1600" dirty="0">
                <a:solidFill>
                  <a:schemeClr val="tx1"/>
                </a:solidFill>
              </a:rPr>
              <a:t> Temp Doc TEMP 004 (CEPT login) outdoor operation and registration for outdoor operation, inputs from Czech and UK .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7"/>
              </a:rPr>
              <a:t>FM57(21)007</a:t>
            </a:r>
            <a:r>
              <a:rPr lang="en-US" sz="1600" dirty="0">
                <a:solidFill>
                  <a:schemeClr val="tx1"/>
                </a:solidFill>
              </a:rPr>
              <a:t> on 5.8 GHz.  Also, </a:t>
            </a:r>
            <a:r>
              <a:rPr lang="en-US" sz="1400" b="0" i="0" u="none" strike="noStrike" dirty="0">
                <a:solidFill>
                  <a:srgbClr val="293285"/>
                </a:solidFill>
                <a:effectLst/>
                <a:latin typeface="Mina"/>
                <a:hlinkClick r:id="rId8"/>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UK, OFCOM, SRD list of where specific rules are:</a:t>
            </a:r>
          </a:p>
          <a:p>
            <a:pPr marL="228600" marR="0">
              <a:spcBef>
                <a:spcPts val="0"/>
              </a:spcBef>
              <a:spcAft>
                <a:spcPts val="0"/>
              </a:spcAft>
            </a:pPr>
            <a:r>
              <a:rPr lang="en-US" sz="1800" b="0" u="sng" dirty="0">
                <a:solidFill>
                  <a:srgbClr val="0563C1"/>
                </a:solidFill>
                <a:effectLst/>
                <a:ea typeface="Calibri" panose="020F0502020204030204" pitchFamily="34" charset="0"/>
                <a:cs typeface="Times New Roman" panose="02020603050405020304" pitchFamily="18" charset="0"/>
                <a:hlinkClick r:id="rId3"/>
              </a:rPr>
              <a:t>https://www.ofcom.org.uk/__data/assets/pdf_file/0028/84970/ir-2030.pdf</a:t>
            </a:r>
            <a:r>
              <a:rPr lang="en-US" sz="1800" b="0" dirty="0">
                <a:effectLst/>
                <a:ea typeface="Calibri" panose="020F0502020204030204" pitchFamily="34" charset="0"/>
                <a:cs typeface="Times New Roman" panose="02020603050405020304" pitchFamily="18" charset="0"/>
              </a:rPr>
              <a:t> </a:t>
            </a:r>
          </a:p>
          <a:p>
            <a:pPr lvl="1"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These rules take effect on 12may21.</a:t>
            </a:r>
          </a:p>
          <a:p>
            <a:pPr lvl="1"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And, UK rules are different from the EU side, by a little. so need to review.  </a:t>
            </a:r>
          </a:p>
          <a:p>
            <a:pPr lvl="1"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Release news: </a:t>
            </a:r>
            <a:r>
              <a:rPr lang="en-US" sz="1800" b="0" u="sng" dirty="0">
                <a:solidFill>
                  <a:srgbClr val="0563C1"/>
                </a:solidFill>
                <a:effectLst/>
                <a:ea typeface="Calibri" panose="020F0502020204030204" pitchFamily="34" charset="0"/>
                <a:cs typeface="Times New Roman" panose="02020603050405020304" pitchFamily="18" charset="0"/>
                <a:hlinkClick r:id="rId4"/>
              </a:rPr>
              <a:t>https://www.ofcom.org.uk/consultations-and-statements/category-2/licence-exemption-licensing-equipment-changes</a:t>
            </a:r>
            <a:r>
              <a:rPr lang="en-US" sz="1800" b="0" dirty="0">
                <a:effectLst/>
                <a:ea typeface="Calibri" panose="020F0502020204030204" pitchFamily="34" charset="0"/>
                <a:cs typeface="Times New Roman" panose="02020603050405020304" pitchFamily="18" charset="0"/>
              </a:rPr>
              <a:t>  </a:t>
            </a: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5"/>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800" b="0" dirty="0">
                <a:solidFill>
                  <a:srgbClr val="001F5F"/>
                </a:solidFill>
              </a:rPr>
              <a:t>Looking for the consultation, not out yet. </a:t>
            </a:r>
            <a:endParaRPr lang="en-US" sz="1800" b="0" i="0" u="none" strike="noStrike" baseline="0" dirty="0">
              <a:solidFill>
                <a:srgbClr val="001F5F"/>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WP 5A meeting has started (lasts about 2 weeks) the 3 contributions from IEEE 802 are there.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The THz contribution has been in discussion and has been incorporated into the draft, </a:t>
            </a:r>
            <a:r>
              <a:rPr lang="en-US" sz="1800" u="sng" dirty="0">
                <a:solidFill>
                  <a:schemeClr val="tx1"/>
                </a:solidFill>
              </a:rPr>
              <a:t>and IEEE 802 was thanked for the contribution. </a:t>
            </a:r>
          </a:p>
          <a:p>
            <a:pPr marL="285750" indent="-285750">
              <a:spcBef>
                <a:spcPts val="0"/>
              </a:spcBef>
              <a:buFont typeface="Arial" panose="020B0604020202020204" pitchFamily="34" charset="0"/>
              <a:buChar char="•"/>
            </a:pPr>
            <a:r>
              <a:rPr lang="en-US" sz="1800" b="0" dirty="0">
                <a:solidFill>
                  <a:schemeClr val="tx1"/>
                </a:solidFill>
              </a:rPr>
              <a:t>The other 2 contributions, M.1801 and M.1450 yet to come up, maybe introduced in the next day or so.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a:t>
            </a:r>
          </a:p>
          <a:p>
            <a:pPr lvl="3">
              <a:spcBef>
                <a:spcPts val="0"/>
              </a:spcBef>
              <a:buFont typeface="Arial" panose="020B0604020202020204" pitchFamily="34" charset="0"/>
              <a:buChar char="•"/>
            </a:pP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a:t>
            </a:r>
          </a:p>
          <a:p>
            <a:pPr lvl="3">
              <a:spcBef>
                <a:spcPts val="0"/>
              </a:spcBef>
              <a:buFont typeface="Arial" panose="020B0604020202020204" pitchFamily="34" charset="0"/>
              <a:buChar char="•"/>
            </a:pP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endParaRPr lang="en-US" sz="1400" b="1" dirty="0">
              <a:solidFill>
                <a:schemeClr val="tx1"/>
              </a:solidFill>
            </a:endParaRP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6680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 (moved to this focus area)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Nothing to share</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The monthly meeting is tomorrow, 30April.   May know more next week.   Best is to watch WS1 – open to anyone.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22apr: There was a WS1 call this morning, has a introductory presentation on studies between real fixed service links and wireless LPI available devices,  already available.  This was live in the field.   More to come  the results in detail.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the same link used as reported in prior FCC dockets, out of Columbus, GA. </a:t>
            </a: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600" b="0" dirty="0">
                <a:effectLst/>
                <a:ea typeface="Calibri" panose="020F0502020204030204" pitchFamily="34" charset="0"/>
              </a:rPr>
              <a:t>Nokia </a:t>
            </a:r>
            <a:r>
              <a:rPr lang="en-US" sz="1600" b="0" u="sng" dirty="0">
                <a:solidFill>
                  <a:srgbClr val="0563C1"/>
                </a:solidFill>
                <a:effectLst/>
                <a:ea typeface="Calibri" panose="020F0502020204030204" pitchFamily="34" charset="0"/>
                <a:hlinkClick r:id="rId5"/>
              </a:rPr>
              <a:t>https://groups.wirelessinnovation.org/wg/6GHz-MSG-WS1/document/16057</a:t>
            </a:r>
            <a:endParaRPr lang="en-US" sz="1600" b="0" u="sng" dirty="0">
              <a:solidFill>
                <a:srgbClr val="0563C1"/>
              </a:solidFill>
              <a:ea typeface="Calibri" panose="020F0502020204030204" pitchFamily="34" charset="0"/>
            </a:endParaRPr>
          </a:p>
          <a:p>
            <a:pPr marL="800100" lvl="2">
              <a:spcBef>
                <a:spcPts val="0"/>
              </a:spcBef>
              <a:spcAft>
                <a:spcPts val="0"/>
              </a:spcAft>
            </a:pPr>
            <a:r>
              <a:rPr lang="en-US" sz="1600" b="0" dirty="0" err="1">
                <a:effectLst/>
                <a:ea typeface="Calibri" panose="020F0502020204030204" pitchFamily="34" charset="0"/>
              </a:rPr>
              <a:t>Aviat</a:t>
            </a:r>
            <a:r>
              <a:rPr lang="en-US" sz="1600" b="0" dirty="0">
                <a:effectLst/>
                <a:ea typeface="Calibri" panose="020F0502020204030204" pitchFamily="34" charset="0"/>
              </a:rPr>
              <a:t> </a:t>
            </a:r>
            <a:r>
              <a:rPr lang="en-US" sz="1600" b="0" u="sng" dirty="0">
                <a:solidFill>
                  <a:srgbClr val="0563C1"/>
                </a:solidFill>
                <a:effectLst/>
                <a:ea typeface="Calibri" panose="020F0502020204030204" pitchFamily="34" charset="0"/>
                <a:hlinkClick r:id="rId6"/>
              </a:rPr>
              <a:t>https://groups.wirelessinnovation.org/wg/6GHz-MSG-WS1/document/16060</a:t>
            </a:r>
            <a:endParaRPr lang="en-US" sz="16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https://mentor.ieee.org/802.18/dcn/21/18-21-0036-03-0000-frequency-table-template.xlsx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800" dirty="0">
                <a:solidFill>
                  <a:schemeClr val="tx1"/>
                </a:solidFill>
                <a:latin typeface="Times New Roman" panose="02020603050405020304" pitchFamily="18" charset="0"/>
                <a:ea typeface="Times New Roman" panose="02020603050405020304" pitchFamily="18" charset="0"/>
              </a:rPr>
              <a:t> A</a:t>
            </a:r>
            <a:r>
              <a:rPr lang="en-US" sz="1800" dirty="0">
                <a:solidFill>
                  <a:schemeClr val="tx1"/>
                </a:solidFill>
                <a:effectLst/>
                <a:latin typeface="Times New Roman" panose="02020603050405020304" pitchFamily="18" charset="0"/>
                <a:ea typeface="Times New Roman" panose="02020603050405020304" pitchFamily="18" charset="0"/>
              </a:rPr>
              <a:t>dded worksheet Frequency Range for  frequency range additional info, like names.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Added a column, Standard or Project, to the Stds (new name) worksheet.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Updated the instructions for above.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Then added a worksheet (will call them worksheets not tabs), for notes, e.g. pull in the future items from the .18 meeting a few weeks ago.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Moving forward try to get going adding in frequency ranges from the different WGs.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dirty="0">
                <a:effectLst/>
                <a:ea typeface="Times New Roman" panose="02020603050405020304" pitchFamily="18" charset="0"/>
                <a:hlinkClick r:id="rId3"/>
              </a:rPr>
              <a:t>https://www.fcc.gov/document/fcc-looks-open-door-new-wireless-microphone-technologies-0</a:t>
            </a:r>
            <a:r>
              <a:rPr lang="en-US"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Or  </a:t>
            </a:r>
            <a:r>
              <a:rPr lang="en-US"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dirty="0">
                <a:ea typeface="Calibri" panose="020F0502020204030204" pitchFamily="34" charset="0"/>
                <a:cs typeface="Times New Roman" panose="02020603050405020304" pitchFamily="18" charset="0"/>
              </a:rPr>
              <a:t>   (40 seek comments)</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NPRM for Wireless Mics</a:t>
            </a:r>
            <a:endParaRPr lang="en-US" sz="2000" dirty="0"/>
          </a:p>
        </p:txBody>
      </p:sp>
    </p:spTree>
    <p:extLst>
      <p:ext uri="{BB962C8B-B14F-4D97-AF65-F5344CB8AC3E}">
        <p14:creationId xmlns:p14="http://schemas.microsoft.com/office/powerpoint/2010/main" val="20612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Also at the FCC Open Meeting on 22apr21: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feedback:  </a:t>
            </a:r>
            <a:r>
              <a:rPr lang="en-US" sz="1800" dirty="0">
                <a:effectLst/>
                <a:latin typeface="Calibri" panose="020F0502020204030204" pitchFamily="34" charset="0"/>
                <a:ea typeface="Calibri" panose="020F0502020204030204" pitchFamily="34" charset="0"/>
              </a:rPr>
              <a:t>FCC made clear rule changes that affect non-Federal use of 5650-5925 </a:t>
            </a:r>
            <a:r>
              <a:rPr lang="en-US" sz="1800" dirty="0" err="1">
                <a:effectLst/>
                <a:latin typeface="Calibri" panose="020F0502020204030204" pitchFamily="34" charset="0"/>
                <a:ea typeface="Calibri" panose="020F0502020204030204" pitchFamily="34" charset="0"/>
              </a:rPr>
              <a:t>MHz.</a:t>
            </a:r>
            <a:r>
              <a:rPr lang="en-US" sz="1800" dirty="0">
                <a:effectLst/>
                <a:latin typeface="Calibri" panose="020F0502020204030204" pitchFamily="34" charset="0"/>
                <a:ea typeface="Calibri" panose="020F0502020204030204" pitchFamily="34" charset="0"/>
              </a:rPr>
              <a:t>   </a:t>
            </a:r>
            <a:r>
              <a:rPr lang="en-US" sz="1800" dirty="0">
                <a:latin typeface="Calibri" panose="020F0502020204030204" pitchFamily="34" charset="0"/>
                <a:ea typeface="Calibri" panose="020F0502020204030204" pitchFamily="34" charset="0"/>
              </a:rPr>
              <a:t>There is doubt launches will try to use the band. </a:t>
            </a:r>
          </a:p>
          <a:p>
            <a:pPr marL="400050" lvl="1">
              <a:spcBef>
                <a:spcPts val="0"/>
              </a:spcBef>
              <a:spcAft>
                <a:spcPts val="0"/>
              </a:spcAft>
              <a:buFont typeface="Arial" panose="020B0604020202020204" pitchFamily="34" charset="0"/>
              <a:buChar char="•"/>
            </a:pPr>
            <a:endParaRPr lang="en-US" sz="1800" dirty="0">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latin typeface="Calibri" panose="020F0502020204030204" pitchFamily="34" charset="0"/>
                <a:ea typeface="Calibri" panose="020F0502020204030204" pitchFamily="34" charset="0"/>
              </a:rPr>
              <a:t>It is FCC-21-44; Docket/RM: 13-115, RM-11341</a:t>
            </a:r>
          </a:p>
          <a:p>
            <a:pPr marL="400050" lvl="1">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hlinkClick r:id="rId3"/>
              </a:rPr>
              <a:t>https://www.fcc.gov/document/fcc-seeks-make-spectrum-available-commercial-space-launches-0</a:t>
            </a:r>
            <a:r>
              <a:rPr lang="en-US" sz="1800" dirty="0">
                <a:effectLst/>
                <a:latin typeface="Calibri" panose="020F0502020204030204" pitchFamily="34" charset="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hlinkClick r:id="rId4"/>
              </a:rPr>
              <a:t>https://www.fcc.gov/ecfs/search/filings?proceedings_name=13-115&amp;sort=date_disseminated,DESC</a:t>
            </a:r>
            <a:r>
              <a:rPr lang="en-US" sz="1800"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pic>
        <p:nvPicPr>
          <p:cNvPr id="1027" name="Picture 3">
            <a:extLst>
              <a:ext uri="{FF2B5EF4-FFF2-40B4-BE49-F238E27FC236}">
                <a16:creationId xmlns:a16="http://schemas.microsoft.com/office/drawing/2014/main" id="{38F8B456-FE12-4A32-81CA-34D8D57186D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599"/>
          <a:stretch/>
        </p:blipFill>
        <p:spPr bwMode="auto">
          <a:xfrm>
            <a:off x="1080508" y="1328651"/>
            <a:ext cx="10026751"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4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get 2 question poll for sept21 interim results turned in</a:t>
            </a:r>
          </a:p>
          <a:p>
            <a:pPr marL="285750" indent="-285750">
              <a:buClr>
                <a:srgbClr val="00B0F0"/>
              </a:buClr>
              <a:buFont typeface="Wingdings" panose="05000000000000000000" pitchFamily="2" charset="2"/>
              <a:buChar char="q"/>
            </a:pPr>
            <a:r>
              <a:rPr lang="en-US" sz="1800" b="0" i="0" dirty="0">
                <a:solidFill>
                  <a:srgbClr val="00B0F0"/>
                </a:solidFill>
                <a:effectLst/>
              </a:rPr>
              <a:t>All – please review </a:t>
            </a:r>
            <a:r>
              <a:rPr lang="en-US" sz="1800" b="0" dirty="0">
                <a:solidFill>
                  <a:srgbClr val="00B0F0"/>
                </a:solidFill>
              </a:rPr>
              <a:t>the FCC wireless mic action and is there anything .18 should review further or act upon? </a:t>
            </a:r>
            <a:endParaRPr lang="en-US" sz="1800" b="0" i="0" dirty="0">
              <a:solidFill>
                <a:srgbClr val="00B0F0"/>
              </a:solidFill>
              <a:effectLst/>
            </a:endParaRPr>
          </a:p>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3"/>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3"/>
              </a:rPr>
              <a:t>https://development.standards.ieee.org/myproject-web/public/view.html#landing</a:t>
            </a: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4"/>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5"/>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6"/>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29apr21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29apr21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_15_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06may21–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2209801" y="1021223"/>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000" dirty="0">
                <a:latin typeface="Consolas" panose="020B0609020204030204" pitchFamily="49" charset="0"/>
                <a:ea typeface="Times New Roman" panose="02020603050405020304" pitchFamily="18" charset="0"/>
                <a:cs typeface="Times New Roman" panose="02020603050405020304" pitchFamily="18" charset="0"/>
              </a:rPr>
            </a:br>
            <a:r>
              <a:rPr lang="en-US" sz="10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0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000" dirty="0">
                <a:latin typeface="Consolas" panose="020B0609020204030204" pitchFamily="49" charset="0"/>
                <a:ea typeface="Times New Roman" panose="02020603050405020304" pitchFamily="18" charset="0"/>
                <a:cs typeface="Times New Roman" panose="02020603050405020304" pitchFamily="18" charset="0"/>
              </a:rPr>
              <a:t>.</a:t>
            </a:r>
            <a:br>
              <a:rPr lang="en-US" sz="1000" dirty="0">
                <a:latin typeface="Consolas" panose="020B0609020204030204" pitchFamily="49" charset="0"/>
                <a:ea typeface="Times New Roman" panose="02020603050405020304" pitchFamily="18" charset="0"/>
                <a:cs typeface="Times New Roman" panose="02020603050405020304" pitchFamily="18" charset="0"/>
              </a:rPr>
            </a:br>
            <a:r>
              <a:rPr lang="en-US" sz="1000" dirty="0">
                <a:latin typeface="Consolas" panose="020B0609020204030204" pitchFamily="49" charset="0"/>
                <a:ea typeface="Times New Roman" panose="02020603050405020304" pitchFamily="18" charset="0"/>
                <a:cs typeface="Times New Roman" panose="02020603050405020304" pitchFamily="18" charset="0"/>
              </a:rPr>
              <a:t>Where: </a:t>
            </a:r>
            <a:r>
              <a:rPr lang="en-US" sz="10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Calibri" panose="020F0502020204030204" pitchFamily="34"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0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0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29apr21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29apr21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29apr21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29apr21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791200"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kern="0" dirty="0">
                <a:solidFill>
                  <a:schemeClr val="tx1"/>
                </a:solidFill>
              </a:rPr>
              <a:t>FCC and wireless mics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Turn in 2 question poll on Sept21 Interim</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and wireless mics </a:t>
            </a:r>
          </a:p>
          <a:p>
            <a:pPr lvl="1">
              <a:spcBef>
                <a:spcPts val="0"/>
              </a:spcBef>
              <a:buFont typeface="Arial" panose="020B0604020202020204" pitchFamily="34" charset="0"/>
              <a:buChar char="•"/>
            </a:pPr>
            <a:r>
              <a:rPr lang="en-US" altLang="en-US" sz="1400" b="0" kern="0" dirty="0">
                <a:solidFill>
                  <a:schemeClr val="tx1"/>
                </a:solidFill>
              </a:rPr>
              <a:t>Includes 900 and 6/7GH.z.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FCC FNPRM on space launches  in 5650–5925 MHz </a:t>
            </a: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a typeface="SimSun" panose="02010600030101010101" pitchFamily="2" charset="-122"/>
              </a:rPr>
              <a:t>To 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https://mentor.ieee.org/802.18/dcn/21/18-21-0045-01-0000-minutes-22apr21-rrtag-teleconference.docx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23-Apr-2021 </a:t>
            </a:r>
            <a:r>
              <a:rPr lang="en-US" sz="1200" b="0" i="0" dirty="0">
                <a:solidFill>
                  <a:srgbClr val="000000"/>
                </a:solidFill>
                <a:effectLst/>
                <a:latin typeface="Verdana" panose="020B0604030504040204" pitchFamily="34" charset="0"/>
              </a:rPr>
              <a:t>14:52:24</a:t>
            </a:r>
            <a:r>
              <a:rPr lang="en-US" sz="1600" b="0" i="0" dirty="0">
                <a:solidFill>
                  <a:srgbClr val="000000"/>
                </a:solidFill>
                <a:effectLst/>
              </a:rPr>
              <a:t> ET </a:t>
            </a:r>
            <a:r>
              <a:rPr lang="en-US" sz="1600" b="0" dirty="0">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6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59512</TotalTime>
  <Words>8900</Words>
  <Application>Microsoft Office PowerPoint</Application>
  <PresentationFormat>Widescreen</PresentationFormat>
  <Paragraphs>875</Paragraphs>
  <Slides>33</Slides>
  <Notes>23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7" baseType="lpstr">
      <vt:lpstr>Arial</vt:lpstr>
      <vt:lpstr>Calibri</vt:lpstr>
      <vt:lpstr>Consolas</vt:lpstr>
      <vt:lpstr>Helvetica</vt:lpstr>
      <vt:lpstr>Helvetica Neue</vt:lpstr>
      <vt:lpstr>Mina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FCC NPRM for Wireless Mics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3830</cp:revision>
  <cp:lastPrinted>1601-01-01T00:00:00Z</cp:lastPrinted>
  <dcterms:created xsi:type="dcterms:W3CDTF">2016-03-03T14:54:45Z</dcterms:created>
  <dcterms:modified xsi:type="dcterms:W3CDTF">2021-04-30T14:27:55Z</dcterms:modified>
</cp:coreProperties>
</file>