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78" r:id="rId18"/>
    <p:sldId id="779" r:id="rId19"/>
    <p:sldId id="650" r:id="rId20"/>
    <p:sldId id="498" r:id="rId21"/>
    <p:sldId id="402" r:id="rId22"/>
    <p:sldId id="403" r:id="rId23"/>
    <p:sldId id="736" r:id="rId24"/>
    <p:sldId id="770" r:id="rId25"/>
    <p:sldId id="777" r:id="rId26"/>
    <p:sldId id="774" r:id="rId27"/>
    <p:sldId id="717" r:id="rId28"/>
    <p:sldId id="768" r:id="rId29"/>
    <p:sldId id="737" r:id="rId30"/>
    <p:sldId id="739"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01" autoAdjust="0"/>
  </p:normalViewPr>
  <p:slideViewPr>
    <p:cSldViewPr>
      <p:cViewPr varScale="1">
        <p:scale>
          <a:sx n="108" d="100"/>
          <a:sy n="108" d="100"/>
        </p:scale>
        <p:origin x="258" y="9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62603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kern="1400" dirty="0">
                <a:effectLst/>
                <a:latin typeface="Times New Roman" panose="02020603050405020304" pitchFamily="18" charset="0"/>
                <a:ea typeface="Times New Roman" panose="02020603050405020304" pitchFamily="18" charset="0"/>
              </a:rPr>
              <a:t>Accommodation of other services.  </a:t>
            </a:r>
            <a:r>
              <a:rPr lang="en-US" sz="1200" kern="1400" dirty="0">
                <a:effectLst/>
                <a:latin typeface="Times New Roman" panose="02020603050405020304" pitchFamily="18" charset="0"/>
                <a:ea typeface="Times New Roman" panose="02020603050405020304" pitchFamily="18" charset="0"/>
              </a:rPr>
              <a:t>We sought comment above on potential restrictions to the non-Federal radiolocation allocation in the 5650-5925 MHz band to enable coexistence with other operations in portions of this band.  These other operations include the Intelligent Transportation Systems that operate in 5895-5925 MHz, U-NII devices that operate in 5650-5895 MHz, and fixed-satellite service uplinks that operate in 5850-5925 </a:t>
            </a:r>
            <a:r>
              <a:rPr lang="en-US" sz="1200" kern="1400" dirty="0" err="1">
                <a:effectLst/>
                <a:latin typeface="Times New Roman" panose="02020603050405020304" pitchFamily="18" charset="0"/>
                <a:ea typeface="Times New Roman" panose="02020603050405020304" pitchFamily="18" charset="0"/>
              </a:rPr>
              <a:t>MHz.</a:t>
            </a:r>
            <a:r>
              <a:rPr lang="en-US" sz="1200" kern="1400" dirty="0">
                <a:effectLst/>
                <a:latin typeface="Times New Roman" panose="02020603050405020304" pitchFamily="18" charset="0"/>
                <a:ea typeface="Times New Roman" panose="02020603050405020304" pitchFamily="18" charset="0"/>
              </a:rPr>
              <a:t>  We seek comment on whether to adopt requirements or restrictions in the service rules for the radiolocation service to facilitate coexistence with these other operations.  These may include, for example, limiting the portions of the band and/or locations where radiolocation operations may be conducted, restricting use of the radiolocation service only to transponders attached to launch vehicles, requiring coordination with these other operations, or limiting the power that radiolocation stations may transmit in the direction of the geostationary arc.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98331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29apr21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se-45/client/introduction/" TargetMode="External"/><Relationship Id="rId12"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21/client/introduction/" TargetMode="External"/><Relationship Id="rId11" Type="http://schemas.openxmlformats.org/officeDocument/2006/relationships/hyperlink" Target="https://cept.org/Documents/fm-57/64032/fm57-21-008_country-determination-capability-cdc-requirements-for-was-rlan-operating-in-58-ghz" TargetMode="External"/><Relationship Id="rId5" Type="http://schemas.openxmlformats.org/officeDocument/2006/relationships/hyperlink" Target="https://cept.org/Documents/wg-se/64177/se-21-079_minutes-of-88th-wg-se-meeting" TargetMode="External"/><Relationship Id="rId10" Type="http://schemas.openxmlformats.org/officeDocument/2006/relationships/hyperlink" Target="https://cept.org/Documents/fm-57/64031/fm57-21-007_revisions-to-draft-ecc-report-on-national-measures-for-wasrlan-zip-file-cover-plus-annex"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ecc/groups/ecc/wg-fm/fm-57/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41-00-0000-citc-spectrum-outlook-for-commercial-innovative-use-2021-23.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groups.wirelessinnovation.org/wg/6GHz-MSG-WS1/document/16060__;!!F7jv3iA!ivim7mUl4J61_76KJL-rC6chy96h7Az9WLSZLOiSYPDClL47btdAt_QPJ1oi5bLnVw$"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2-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1/18-21-0046-00-0000-fcc-nprm-new-wireless-microphone-technologies-fcc-21-46a1.docx"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s://www.imf.org/en/Publications/WEO/Issues/2020/09/30/world-economic-outlook-october-2020" TargetMode="External"/><Relationship Id="rId5" Type="http://schemas.openxmlformats.org/officeDocument/2006/relationships/hyperlink" Target="https://www.imf.org/~/media/Files/Publications/WEO/2020/October/English/data/WEOOctober-2020Ch2.ashx?la=en" TargetMode="External"/><Relationship Id="rId4" Type="http://schemas.openxmlformats.org/officeDocument/2006/relationships/hyperlink" Target="https://www.cisco.com/c/en/us/solutions/executive-perspectives/annual-internet-report/air-highlights.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45-01-0000-minutes-22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29apr21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29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659746"/>
          </a:xfrm>
        </p:spPr>
        <p:txBody>
          <a:bodyPr/>
          <a:lstStyle/>
          <a:p>
            <a:pPr>
              <a:buFont typeface="Arial" panose="020B0604020202020204" pitchFamily="34" charset="0"/>
              <a:buChar char="•"/>
            </a:pPr>
            <a:r>
              <a:rPr lang="en-US" altLang="en-US" sz="2000" dirty="0">
                <a:solidFill>
                  <a:schemeClr val="tx1"/>
                </a:solidFill>
              </a:rPr>
              <a:t>From WCSC call, 07apr21</a:t>
            </a:r>
          </a:p>
          <a:p>
            <a:pPr lvl="1">
              <a:buFont typeface="Arial" panose="020B0604020202020204" pitchFamily="34" charset="0"/>
              <a:buChar char="•"/>
            </a:pPr>
            <a:r>
              <a:rPr lang="en-US" altLang="en-US" sz="1400" b="0" dirty="0">
                <a:solidFill>
                  <a:schemeClr val="tx1"/>
                </a:solidFill>
              </a:rPr>
              <a:t>Not for May, for future Wireless interims if we have any that are virtual: </a:t>
            </a:r>
          </a:p>
          <a:p>
            <a:pPr lvl="1">
              <a:buFont typeface="Arial" panose="020B0604020202020204" pitchFamily="34" charset="0"/>
              <a:buChar char="•"/>
            </a:pPr>
            <a:r>
              <a:rPr lang="en-US" altLang="en-US" sz="14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4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400" b="0" dirty="0">
                <a:solidFill>
                  <a:schemeClr val="tx1"/>
                </a:solidFill>
              </a:rPr>
              <a:t>Likely will have a registration fee similar to what the plenarie</a:t>
            </a:r>
            <a:r>
              <a:rPr lang="en-US" altLang="en-US" sz="1400" dirty="0">
                <a:solidFill>
                  <a:schemeClr val="tx1"/>
                </a:solidFill>
              </a:rPr>
              <a:t>s are doing. </a:t>
            </a:r>
            <a:endParaRPr lang="en-US" altLang="en-US" sz="1400" b="0" dirty="0">
              <a:solidFill>
                <a:schemeClr val="tx1"/>
              </a:solidFill>
            </a:endParaRPr>
          </a:p>
          <a:p>
            <a:pPr marL="285750" indent="-285750">
              <a:buFont typeface="Arial" panose="020B0604020202020204" pitchFamily="34" charset="0"/>
              <a:buChar char="•"/>
            </a:pPr>
            <a:r>
              <a:rPr lang="en-US" altLang="en-US" sz="1600" b="0" dirty="0">
                <a:solidFill>
                  <a:schemeClr val="tx1"/>
                </a:solidFill>
              </a:rPr>
              <a:t> </a:t>
            </a: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a:t>
            </a:r>
          </a:p>
          <a:p>
            <a:pPr lvl="1">
              <a:buFont typeface="Arial" panose="020B0604020202020204" pitchFamily="34" charset="0"/>
              <a:buChar char="•"/>
            </a:pPr>
            <a:r>
              <a:rPr lang="en-GB" sz="1800" b="0" dirty="0"/>
              <a:t>The 2 questions: If Sept21 interim is f2f, will yo</a:t>
            </a:r>
            <a:r>
              <a:rPr lang="en-GB" sz="1800" dirty="0"/>
              <a:t>u be able to attend in person? </a:t>
            </a:r>
          </a:p>
          <a:p>
            <a:pPr lvl="2">
              <a:buFont typeface="Arial" panose="020B0604020202020204" pitchFamily="34" charset="0"/>
              <a:buChar char="•"/>
            </a:pPr>
            <a:r>
              <a:rPr lang="en-GB" b="0" dirty="0"/>
              <a:t>And, </a:t>
            </a:r>
            <a:r>
              <a:rPr lang="en-GB" dirty="0"/>
              <a:t>If Sept21 interim is electronic, will a meeting registration fee of $50 ($75 late fee) prohibit you from participating? </a:t>
            </a:r>
          </a:p>
          <a:p>
            <a:pPr lvl="1">
              <a:buFont typeface="Arial" panose="020B0604020202020204" pitchFamily="34" charset="0"/>
              <a:buChar char="•"/>
            </a:pPr>
            <a:endParaRPr lang="en-GB" sz="1800" dirty="0"/>
          </a:p>
          <a:p>
            <a:pPr lvl="1">
              <a:buFont typeface="Arial" panose="020B0604020202020204" pitchFamily="34" charset="0"/>
              <a:buChar char="•"/>
            </a:pPr>
            <a:r>
              <a:rPr lang="en-GB" sz="1800" dirty="0"/>
              <a:t> </a:t>
            </a:r>
            <a:r>
              <a:rPr lang="en-GB" sz="1800" dirty="0" err="1"/>
              <a:t>ePoll</a:t>
            </a:r>
            <a:r>
              <a:rPr lang="en-GB" sz="1800" dirty="0"/>
              <a:t> email was sent out and inputs are coming in. It will run through 02may21, this Sunday. </a:t>
            </a:r>
          </a:p>
          <a:p>
            <a:pPr>
              <a:buFont typeface="Arial" panose="020B0604020202020204" pitchFamily="34" charset="0"/>
              <a:buChar char="•"/>
            </a:pPr>
            <a:endParaRPr lang="en-GB" sz="1800" dirty="0"/>
          </a:p>
          <a:p>
            <a:pPr>
              <a:buFont typeface="Arial" panose="020B0604020202020204" pitchFamily="34" charset="0"/>
              <a:buChar char="•"/>
            </a:pPr>
            <a:r>
              <a:rPr lang="en-GB" sz="1800" dirty="0"/>
              <a:t>Note: Hybrid meeting(s) </a:t>
            </a:r>
            <a:r>
              <a:rPr lang="en-GB" sz="1800" b="0" dirty="0"/>
              <a:t>have been brought up several times,  too complex and expensive, so not for now.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29apr21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calls are #109a-15 &amp; 22Apr21 and #109e-26-30Apr21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800" dirty="0">
                <a:solidFill>
                  <a:schemeClr val="bg1">
                    <a:lumMod val="65000"/>
                  </a:schemeClr>
                </a:solidFill>
                <a:ea typeface="Calibri" panose="020F0502020204030204" pitchFamily="34" charset="0"/>
                <a:cs typeface="Times New Roman" panose="02020603050405020304" pitchFamily="18" charset="0"/>
                <a:sym typeface="Wingdings" panose="05000000000000000000" pitchFamily="2" charset="2"/>
              </a:rPr>
              <a:t>nothing to share</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RLEN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the discussion of User Access Restrictions (UAR).</a:t>
            </a:r>
            <a:endParaRPr lang="en-US"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spcBef>
                <a:spcPts val="0"/>
              </a:spcBef>
              <a:buFont typeface="Arial" panose="020B0604020202020204" pitchFamily="34" charset="0"/>
              <a:buChar char="•"/>
            </a:pPr>
            <a:r>
              <a:rPr lang="en-US" sz="1600" dirty="0">
                <a:solidFill>
                  <a:schemeClr val="tx1"/>
                </a:solidFill>
              </a:rPr>
              <a:t>As also discussed on 9-10Mar21:  </a:t>
            </a:r>
            <a:r>
              <a:rPr lang="en-US" sz="1600" dirty="0">
                <a:effectLst/>
                <a:ea typeface="Calibri" panose="020F0502020204030204" pitchFamily="34" charset="0"/>
              </a:rPr>
              <a:t>Commission Mandate to CEPT to review the limit of </a:t>
            </a:r>
            <a:r>
              <a:rPr lang="en-US" sz="1600" dirty="0" err="1">
                <a:effectLst/>
                <a:ea typeface="Calibri" panose="020F0502020204030204" pitchFamily="34" charset="0"/>
              </a:rPr>
              <a:t>out-of</a:t>
            </a:r>
            <a:r>
              <a:rPr lang="en-US" sz="1600" dirty="0">
                <a:effectLst/>
                <a:ea typeface="Calibri" panose="020F0502020204030204" pitchFamily="34" charset="0"/>
              </a:rPr>
              <a:t> band (OOB) emissions below 5935 MHz applicable to very low power (VLP) WAS/RLAN devices operating in the 5945-6425 MHz band</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calls </a:t>
            </a:r>
            <a:r>
              <a:rPr lang="en-US" sz="1800" dirty="0"/>
              <a:t>#88, 19-23Apr21</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Minutes are in </a:t>
            </a:r>
            <a:r>
              <a:rPr lang="en-US" sz="1400" b="0" i="0" u="none" strike="noStrike" dirty="0">
                <a:solidFill>
                  <a:srgbClr val="293285"/>
                </a:solidFill>
                <a:effectLst/>
                <a:latin typeface="Mina"/>
                <a:hlinkClick r:id="rId5"/>
              </a:rPr>
              <a:t>SE(21)079</a:t>
            </a:r>
            <a:r>
              <a:rPr lang="en-US" sz="1400" dirty="0">
                <a:solidFill>
                  <a:srgbClr val="293285"/>
                </a:solidFill>
                <a:latin typeface="Mina"/>
              </a:rPr>
              <a:t>. </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6"/>
              </a:rPr>
              <a:t>&lt;SE21&gt; </a:t>
            </a:r>
            <a:r>
              <a:rPr lang="en-US" altLang="en-US" sz="1400" b="0" dirty="0"/>
              <a:t> </a:t>
            </a:r>
            <a:r>
              <a:rPr lang="en-US" altLang="en-US" sz="1400" dirty="0">
                <a:solidFill>
                  <a:schemeClr val="tx1"/>
                </a:solidFill>
              </a:rPr>
              <a:t>next call #113, 14-16Jul21</a:t>
            </a: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&lt;SE45&gt;</a:t>
            </a:r>
            <a:r>
              <a:rPr lang="en-US" altLang="en-US" sz="1400" b="0" dirty="0"/>
              <a:t> </a:t>
            </a:r>
            <a:r>
              <a:rPr lang="en-US" altLang="en-US" sz="1400" dirty="0"/>
              <a:t>next call #13, 01-02Jun21 </a:t>
            </a:r>
            <a:r>
              <a:rPr lang="en-US" altLang="en-US" sz="1400" b="0" dirty="0"/>
              <a:t>(13:30-18:30CEST)</a:t>
            </a: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8"/>
              </a:rPr>
              <a:t>&lt;WGFM&gt;</a:t>
            </a:r>
            <a:r>
              <a:rPr lang="en-US" altLang="en-US" sz="1400" b="0" dirty="0"/>
              <a:t>  </a:t>
            </a:r>
            <a:r>
              <a:rPr lang="en-US" altLang="en-US" sz="1400" dirty="0">
                <a:solidFill>
                  <a:schemeClr val="tx1"/>
                </a:solidFill>
              </a:rPr>
              <a:t>next call #99, 24-28May21</a:t>
            </a:r>
            <a:endParaRPr lang="en-US" sz="1400" dirty="0">
              <a:ea typeface="SimSun" panose="02010600030101010101" pitchFamily="2" charset="-122"/>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calls </a:t>
            </a:r>
            <a:r>
              <a:rPr lang="en-US" sz="1800" dirty="0">
                <a:sym typeface="Wingdings" panose="05000000000000000000" pitchFamily="2" charset="2"/>
              </a:rPr>
              <a:t>#14 19-22Apr21;  #15 10-12May21;  #16 12-13Jul21 (provisional)</a:t>
            </a:r>
          </a:p>
          <a:p>
            <a:pPr lvl="1">
              <a:spcBef>
                <a:spcPts val="0"/>
              </a:spcBef>
              <a:buFont typeface="Arial" panose="020B0604020202020204" pitchFamily="34" charset="0"/>
              <a:buChar char="•"/>
            </a:pPr>
            <a:r>
              <a:rPr lang="en-US" sz="1600" i="0" dirty="0">
                <a:solidFill>
                  <a:schemeClr val="tx1"/>
                </a:solidFill>
                <a:effectLst/>
              </a:rPr>
              <a:t>Meeting last week progressed the draft ECC Report on enabling WAS/RLAN on a national basis in the 5.8 GHz.</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400" b="0" i="0" u="none" strike="noStrike" dirty="0">
                <a:solidFill>
                  <a:srgbClr val="293285"/>
                </a:solidFill>
                <a:effectLst/>
                <a:latin typeface="Mina"/>
                <a:hlinkClick r:id="rId10"/>
              </a:rPr>
              <a:t>FM57(21)007</a:t>
            </a:r>
            <a:r>
              <a:rPr lang="en-US" sz="1600" dirty="0">
                <a:solidFill>
                  <a:schemeClr val="tx1"/>
                </a:solidFill>
              </a:rPr>
              <a:t> on 5.8 GHz.  Also, </a:t>
            </a:r>
            <a:r>
              <a:rPr lang="en-US" sz="1400" b="0" i="0" u="none" strike="noStrike" dirty="0">
                <a:solidFill>
                  <a:srgbClr val="293285"/>
                </a:solidFill>
                <a:effectLst/>
                <a:latin typeface="Mina"/>
                <a:hlinkClick r:id="rId11"/>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820400" cy="5629508"/>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r>
              <a:rPr lang="en-US" sz="1800" b="0" dirty="0">
                <a:solidFill>
                  <a:schemeClr val="bg1">
                    <a:lumMod val="75000"/>
                  </a:schemeClr>
                </a:solidFill>
              </a:rPr>
              <a:t>nothing new to share</a:t>
            </a: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3"/>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One of the items: </a:t>
            </a:r>
            <a:endParaRPr lang="en-US" dirty="0">
              <a:solidFill>
                <a:schemeClr val="tx1"/>
              </a:solidFill>
            </a:endParaRPr>
          </a:p>
          <a:p>
            <a:r>
              <a:rPr lang="en-US" sz="1800" b="0" i="0" u="none" strike="noStrike" baseline="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800" b="0" dirty="0">
                <a:solidFill>
                  <a:srgbClr val="001F5F"/>
                </a:solidFill>
                <a:latin typeface="Loew Next Arabic Medium"/>
              </a:rPr>
              <a:t>Looking for the consultation. </a:t>
            </a:r>
            <a:endParaRPr lang="en-US" sz="1800" b="0" i="0" u="none" strike="noStrike" baseline="0" dirty="0">
              <a:solidFill>
                <a:srgbClr val="001F5F"/>
              </a:solidFill>
              <a:latin typeface="Loew Next Arabic Medium"/>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  </a:t>
            </a:r>
            <a:r>
              <a:rPr lang="en-US" sz="1800" b="0" dirty="0">
                <a:solidFill>
                  <a:schemeClr val="bg1">
                    <a:lumMod val="75000"/>
                  </a:schemeClr>
                </a:solidFill>
              </a:rPr>
              <a:t>nothing new to share</a:t>
            </a:r>
          </a:p>
          <a:p>
            <a:pPr marL="285750" indent="-285750">
              <a:spcBef>
                <a:spcPts val="0"/>
              </a:spcBef>
              <a:buFont typeface="Arial" panose="020B0604020202020204" pitchFamily="34" charset="0"/>
              <a:buChar char="•"/>
            </a:pPr>
            <a:r>
              <a:rPr lang="en-US" sz="1800" b="0" dirty="0">
                <a:solidFill>
                  <a:schemeClr val="tx1"/>
                </a:solidFill>
              </a:rPr>
              <a:t> </a:t>
            </a:r>
          </a:p>
          <a:p>
            <a:pPr marL="2000250" lvl="4">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a:t>
            </a:r>
          </a:p>
          <a:p>
            <a:pPr lvl="3">
              <a:spcBef>
                <a:spcPts val="0"/>
              </a:spcBef>
              <a:buFont typeface="Arial" panose="020B0604020202020204" pitchFamily="34" charset="0"/>
              <a:buChar char="•"/>
            </a:pPr>
            <a:r>
              <a:rPr lang="en-US" sz="1400" dirty="0">
                <a:solidFill>
                  <a:schemeClr val="tx1"/>
                </a:solidFill>
                <a:hlinkClick r:id="rId4"/>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a:t>
            </a:r>
          </a:p>
          <a:p>
            <a:pPr lvl="3">
              <a:spcBef>
                <a:spcPts val="0"/>
              </a:spcBef>
              <a:buFont typeface="Arial" panose="020B0604020202020204" pitchFamily="34" charset="0"/>
              <a:buChar char="•"/>
            </a:pPr>
            <a:r>
              <a:rPr lang="en-US" sz="1400" dirty="0">
                <a:solidFill>
                  <a:schemeClr val="tx1"/>
                </a:solidFill>
                <a:hlinkClick r:id="rId5"/>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endParaRPr lang="en-US" sz="1400" b="1" dirty="0">
              <a:solidFill>
                <a:schemeClr val="tx1"/>
              </a:solidFill>
            </a:endParaRP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6680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 (moved to this focus area)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400" dirty="0">
                <a:solidFill>
                  <a:schemeClr val="bg1">
                    <a:lumMod val="75000"/>
                  </a:schemeClr>
                </a:solidFill>
                <a:effectLst/>
                <a:ea typeface="SimSun" panose="02010600030101010101" pitchFamily="2" charset="-122"/>
              </a:rPr>
              <a:t>Nothing to share</a:t>
            </a:r>
            <a:endParaRPr lang="en-US" sz="1400" dirty="0">
              <a:solidFill>
                <a:schemeClr val="bg1">
                  <a:lumMod val="75000"/>
                </a:schemeClr>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2">
              <a:spcBef>
                <a:spcPts val="0"/>
              </a:spcBef>
              <a:buFont typeface="Arial" panose="020B0604020202020204" pitchFamily="34" charset="0"/>
              <a:buChar char="•"/>
            </a:pPr>
            <a:r>
              <a:rPr lang="en-US" sz="1400" dirty="0">
                <a:solidFill>
                  <a:srgbClr val="1155CC"/>
                </a:solidFill>
                <a:hlinkClick r:id="rId4"/>
              </a:rPr>
              <a:t>https://groups.wirelessinnovation.org/wg/6MSG/dashboard</a:t>
            </a:r>
            <a:r>
              <a:rPr lang="en-US" sz="1400" dirty="0">
                <a:solidFill>
                  <a:srgbClr val="1155CC"/>
                </a:solidFill>
              </a:rPr>
              <a:t>. </a:t>
            </a:r>
            <a:endParaRPr lang="en-US" sz="14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dirty="0">
                <a:solidFill>
                  <a:schemeClr val="bg1">
                    <a:lumMod val="75000"/>
                  </a:schemeClr>
                </a:solidFill>
                <a:effectLst/>
                <a:ea typeface="SimSun" panose="02010600030101010101" pitchFamily="2" charset="-122"/>
              </a:rPr>
              <a:t>Nothing to share</a:t>
            </a:r>
            <a:endParaRPr lang="en-US" sz="1400" dirty="0">
              <a:solidFill>
                <a:schemeClr val="bg1">
                  <a:lumMod val="75000"/>
                </a:schemeClr>
              </a:solidFill>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22apr: There was a WS1 call this morning, has a introductory presentation on studies between real fixed service links and wireless LPI available devices,  already available.  This was live in the field.   More to come  the results in detail.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the same link used as reported in prior FCC dockets, out of Columbus, GA.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Here are links to two good reports, you may need to request username/password which is open to anyone. </a:t>
            </a:r>
          </a:p>
          <a:p>
            <a:pPr marL="1257300" lvl="3">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endParaRPr lang="en-US" sz="1400" b="0" u="sng" dirty="0">
              <a:solidFill>
                <a:srgbClr val="0563C1"/>
              </a:solidFill>
              <a:ea typeface="Calibri" panose="020F0502020204030204" pitchFamily="34" charset="0"/>
            </a:endParaRPr>
          </a:p>
          <a:p>
            <a:pPr marL="1257300" lvl="3">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https://mentor.ieee.org/802.18/dcn/21/18-21-0036-02-0000-frequency-table-template.xlsx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800" dirty="0">
                <a:solidFill>
                  <a:schemeClr val="tx1"/>
                </a:solidFill>
                <a:latin typeface="Times New Roman" panose="02020603050405020304" pitchFamily="18" charset="0"/>
                <a:ea typeface="Times New Roman" panose="02020603050405020304" pitchFamily="18" charset="0"/>
              </a:rPr>
              <a:t> A</a:t>
            </a:r>
            <a:r>
              <a:rPr lang="en-US" sz="1800" dirty="0">
                <a:solidFill>
                  <a:schemeClr val="tx1"/>
                </a:solidFill>
                <a:effectLst/>
                <a:latin typeface="Times New Roman" panose="02020603050405020304" pitchFamily="18" charset="0"/>
                <a:ea typeface="Times New Roman" panose="02020603050405020304" pitchFamily="18" charset="0"/>
              </a:rPr>
              <a:t>dded worksheet Frequency Range for  frequency range additional info, like names.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Added a column, Standard or Project, to the Stds (new name) worksheet.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Updated the instructions for above.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Then added a worksheet (will call them worksheets not tabs), for notes, e.g. pull in the future items from the .18 meeting a few weeks ago. </a:t>
            </a:r>
            <a:endParaRPr lang="en-US" sz="1800" dirty="0">
              <a:solidFill>
                <a:schemeClr val="tx1"/>
              </a:solidFill>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800" dirty="0">
                <a:solidFill>
                  <a:schemeClr val="tx1"/>
                </a:solidFill>
                <a:effectLst/>
                <a:latin typeface="Times New Roman" panose="02020603050405020304" pitchFamily="18" charset="0"/>
                <a:ea typeface="Times New Roman" panose="02020603050405020304" pitchFamily="18" charset="0"/>
              </a:rPr>
              <a:t>Moving forward try to get going adding in frequency ranges from the different WGs. </a:t>
            </a:r>
            <a:endParaRPr lang="en-US" sz="1800" dirty="0">
              <a:solidFill>
                <a:schemeClr val="tx1"/>
              </a:solidFill>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dirty="0">
                <a:effectLst/>
                <a:ea typeface="Times New Roman" panose="02020603050405020304" pitchFamily="18" charset="0"/>
                <a:hlinkClick r:id="rId3"/>
              </a:rPr>
              <a:t>https://www.fcc.gov/document/fcc-looks-open-door-new-wireless-microphone-technologies-0</a:t>
            </a:r>
            <a:r>
              <a:rPr lang="en-US"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dirty="0">
                <a:ea typeface="Calibri" panose="020F0502020204030204" pitchFamily="34" charset="0"/>
                <a:cs typeface="Times New Roman" panose="02020603050405020304" pitchFamily="18" charset="0"/>
              </a:rPr>
              <a:t>Or  </a:t>
            </a:r>
            <a:r>
              <a:rPr lang="en-US"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dirty="0">
                <a:ea typeface="Calibri" panose="020F0502020204030204" pitchFamily="34" charset="0"/>
                <a:cs typeface="Times New Roman" panose="02020603050405020304" pitchFamily="18" charset="0"/>
              </a:rPr>
              <a:t>   (40 seek comments)</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800100" lvl="2">
              <a:spcBef>
                <a:spcPts val="0"/>
              </a:spcBef>
              <a:spcAft>
                <a:spcPts val="0"/>
              </a:spcAft>
              <a:buFont typeface="Arial" panose="020B0604020202020204" pitchFamily="34" charset="0"/>
              <a:buChar char="•"/>
            </a:pPr>
            <a:endParaRPr lang="en-US" sz="1600" dirty="0">
              <a:solidFill>
                <a:srgbClr val="222222"/>
              </a:solidFill>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r>
              <a:rPr lang="en-US" sz="1600" b="0" i="0" dirty="0">
                <a:solidFill>
                  <a:srgbClr val="00B0F0"/>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NPRM for Wireless Mics</a:t>
            </a:r>
            <a:endParaRPr lang="en-US" sz="2000" dirty="0"/>
          </a:p>
        </p:txBody>
      </p:sp>
    </p:spTree>
    <p:extLst>
      <p:ext uri="{BB962C8B-B14F-4D97-AF65-F5344CB8AC3E}">
        <p14:creationId xmlns:p14="http://schemas.microsoft.com/office/powerpoint/2010/main" val="206126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896600" cy="5499383"/>
          </a:xfrm>
        </p:spPr>
        <p:txBody>
          <a:bodyPr/>
          <a:lstStyle/>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Also at the FCC Open Meeting on 22apr21: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feedback:  </a:t>
            </a:r>
            <a:r>
              <a:rPr lang="en-US" sz="1800" dirty="0">
                <a:effectLst/>
                <a:latin typeface="Calibri" panose="020F0502020204030204" pitchFamily="34" charset="0"/>
                <a:ea typeface="Calibri" panose="020F0502020204030204" pitchFamily="34" charset="0"/>
              </a:rPr>
              <a:t>FCC made clear rule changes that affect non-Federal use of 5650-5925 </a:t>
            </a:r>
            <a:r>
              <a:rPr lang="en-US" sz="1800" dirty="0" err="1">
                <a:effectLst/>
                <a:latin typeface="Calibri" panose="020F0502020204030204" pitchFamily="34" charset="0"/>
                <a:ea typeface="Calibri" panose="020F0502020204030204" pitchFamily="34" charset="0"/>
              </a:rPr>
              <a:t>MHz.</a:t>
            </a:r>
            <a:r>
              <a:rPr lang="en-US" sz="1800" dirty="0">
                <a:effectLst/>
                <a:latin typeface="Calibri" panose="020F0502020204030204" pitchFamily="34" charset="0"/>
                <a:ea typeface="Calibri" panose="020F0502020204030204" pitchFamily="34" charset="0"/>
              </a:rPr>
              <a:t>   </a:t>
            </a:r>
            <a:r>
              <a:rPr lang="en-US" sz="1800" dirty="0">
                <a:latin typeface="Calibri" panose="020F0502020204030204" pitchFamily="34" charset="0"/>
                <a:ea typeface="Calibri" panose="020F0502020204030204" pitchFamily="34" charset="0"/>
              </a:rPr>
              <a:t>There is doubt launches will try to use the band. </a:t>
            </a:r>
          </a:p>
          <a:p>
            <a:pPr marL="400050" lvl="1">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pic>
        <p:nvPicPr>
          <p:cNvPr id="1027" name="Picture 3">
            <a:extLst>
              <a:ext uri="{FF2B5EF4-FFF2-40B4-BE49-F238E27FC236}">
                <a16:creationId xmlns:a16="http://schemas.microsoft.com/office/drawing/2014/main" id="{38F8B456-FE12-4A32-81CA-34D8D57186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599"/>
          <a:stretch/>
        </p:blipFill>
        <p:spPr bwMode="auto">
          <a:xfrm>
            <a:off x="2438400" y="1295400"/>
            <a:ext cx="8305201" cy="1767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42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get 2 question poll for sept21 interim results turned in</a:t>
            </a:r>
          </a:p>
          <a:p>
            <a:pPr marL="285750" indent="-285750">
              <a:buClr>
                <a:srgbClr val="00B0F0"/>
              </a:buClr>
              <a:buFont typeface="Wingdings" panose="05000000000000000000" pitchFamily="2" charset="2"/>
              <a:buChar char="q"/>
            </a:pPr>
            <a:r>
              <a:rPr lang="en-US" sz="1800" b="0" i="0" dirty="0">
                <a:solidFill>
                  <a:srgbClr val="00B0F0"/>
                </a:solidFill>
                <a:effectLst/>
              </a:rPr>
              <a:t>All – please review </a:t>
            </a:r>
            <a:r>
              <a:rPr lang="en-US" sz="1800" b="0" dirty="0">
                <a:solidFill>
                  <a:srgbClr val="00B0F0"/>
                </a:solidFill>
              </a:rPr>
              <a:t>the FCC wireless mic action and is there anything .18 should review further or act upon? </a:t>
            </a:r>
            <a:endParaRPr lang="en-US" sz="1800" b="0" i="0" dirty="0">
              <a:solidFill>
                <a:srgbClr val="00B0F0"/>
              </a:solidFill>
              <a:effectLst/>
            </a:endParaRPr>
          </a:p>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3"/>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3"/>
              </a:rPr>
              <a:t>https://development.standards.ieee.org/myproject-web/public/view.html#landing</a:t>
            </a:r>
          </a:p>
          <a:p>
            <a:pPr marL="2000250" lvl="4">
              <a:buClr>
                <a:srgbClr val="00B0F0"/>
              </a:buClr>
              <a:buFont typeface="Wingdings" panose="05000000000000000000" pitchFamily="2" charset="2"/>
              <a:buChar char="q"/>
            </a:pPr>
            <a:endParaRPr lang="en-US" sz="800" b="0" dirty="0">
              <a:solidFill>
                <a:srgbClr val="00B0F0"/>
              </a:solidFill>
            </a:endParaRPr>
          </a:p>
          <a:p>
            <a:pPr marL="285750" indent="-285750">
              <a:buClr>
                <a:srgbClr val="00B0F0"/>
              </a:buClr>
              <a:buFont typeface="Wingdings" panose="05000000000000000000" pitchFamily="2" charset="2"/>
              <a:buChar char="q"/>
            </a:pPr>
            <a:r>
              <a:rPr lang="en-US" sz="14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4"/>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5"/>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6"/>
              </a:rPr>
              <a:t>https://www.imf.org/en/Publications/WEO/Issues/2020/09/30</a:t>
            </a:r>
            <a:r>
              <a:rPr lang="en-US" sz="1200">
                <a:solidFill>
                  <a:schemeClr val="tx1"/>
                </a:solidFill>
                <a:hlinkClick r:id="rId6"/>
              </a:rPr>
              <a:t>/world-economic-outlook-october-2020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29apr21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29apr21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06may21–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15:___________________35et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2209801" y="1021223"/>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000" dirty="0">
                <a:latin typeface="Consolas" panose="020B0609020204030204" pitchFamily="49" charset="0"/>
                <a:ea typeface="Times New Roman" panose="02020603050405020304" pitchFamily="18" charset="0"/>
                <a:cs typeface="Times New Roman" panose="02020603050405020304" pitchFamily="18" charset="0"/>
              </a:rPr>
            </a:br>
            <a:r>
              <a:rPr lang="en-US" sz="10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0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000" dirty="0">
                <a:latin typeface="Consolas" panose="020B0609020204030204" pitchFamily="49" charset="0"/>
                <a:ea typeface="Times New Roman" panose="02020603050405020304" pitchFamily="18" charset="0"/>
                <a:cs typeface="Times New Roman" panose="02020603050405020304" pitchFamily="18" charset="0"/>
              </a:rPr>
              <a:t>.</a:t>
            </a:r>
            <a:br>
              <a:rPr lang="en-US" sz="1000" dirty="0">
                <a:latin typeface="Consolas" panose="020B0609020204030204" pitchFamily="49" charset="0"/>
                <a:ea typeface="Times New Roman" panose="02020603050405020304" pitchFamily="18" charset="0"/>
                <a:cs typeface="Times New Roman" panose="02020603050405020304" pitchFamily="18" charset="0"/>
              </a:rPr>
            </a:br>
            <a:r>
              <a:rPr lang="en-US" sz="1000" dirty="0">
                <a:latin typeface="Consolas" panose="020B0609020204030204" pitchFamily="49" charset="0"/>
                <a:ea typeface="Times New Roman" panose="02020603050405020304" pitchFamily="18" charset="0"/>
                <a:cs typeface="Times New Roman" panose="02020603050405020304" pitchFamily="18" charset="0"/>
              </a:rPr>
              <a:t>Where: </a:t>
            </a:r>
            <a:r>
              <a:rPr lang="en-US" sz="10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0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Calibri" panose="020F0502020204030204" pitchFamily="34"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0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0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27-May-21 until 01-Sep-21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29apr21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29apr21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29apr21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29apr21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29apr21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29apr21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584202"/>
            <a:ext cx="5791200"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kern="0" dirty="0">
                <a:solidFill>
                  <a:schemeClr val="tx1"/>
                </a:solidFill>
              </a:rPr>
              <a:t>FCC and wireless mics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Turn in 2 question poll on Sept21 Interim</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193802"/>
            <a:ext cx="489161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and wireless mics </a:t>
            </a:r>
          </a:p>
          <a:p>
            <a:pPr lvl="1">
              <a:spcBef>
                <a:spcPts val="0"/>
              </a:spcBef>
              <a:buFont typeface="Arial" panose="020B0604020202020204" pitchFamily="34" charset="0"/>
              <a:buChar char="•"/>
            </a:pPr>
            <a:r>
              <a:rPr lang="en-US" altLang="en-US" sz="1400" b="0" kern="0" dirty="0">
                <a:solidFill>
                  <a:schemeClr val="tx1"/>
                </a:solidFill>
              </a:rPr>
              <a:t>Includes 900 and 6/7GH.z.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FCC FNPRM on space launches  in 5650–5925 MHz </a:t>
            </a: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2964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Hasan Y.</a:t>
            </a:r>
          </a:p>
          <a:p>
            <a:pPr>
              <a:spcBef>
                <a:spcPts val="0"/>
              </a:spcBef>
            </a:pPr>
            <a:r>
              <a:rPr lang="en-US" altLang="en-US" sz="1800" b="0" dirty="0">
                <a:solidFill>
                  <a:schemeClr val="bg1">
                    <a:lumMod val="65000"/>
                  </a:schemeClr>
                </a:solidFill>
              </a:rPr>
              <a:t>		Seconded by: 	Mike L. </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a typeface="SimSun" panose="02010600030101010101" pitchFamily="2" charset="-122"/>
              </a:rPr>
              <a:t>To approve the minutes from the IEEE 802.18 teleconference in document </a:t>
            </a:r>
            <a:r>
              <a:rPr lang="en-GB" sz="1600" b="0" dirty="0">
                <a:solidFill>
                  <a:schemeClr val="bg1">
                    <a:lumMod val="75000"/>
                  </a:schemeClr>
                </a:solidFill>
                <a:ea typeface="SimSun" panose="02010600030101010101" pitchFamily="2" charset="-122"/>
                <a:hlinkClick r:id="rId3"/>
              </a:rPr>
              <a:t>https://mentor.ieee.org/802.18/dcn/21/18-21-0045-01-0000-minutes-22apr21-rrtag-teleconference.docx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23-Apr-2021 </a:t>
            </a:r>
            <a:r>
              <a:rPr lang="en-US" sz="1200" b="0" i="0" dirty="0">
                <a:solidFill>
                  <a:srgbClr val="000000"/>
                </a:solidFill>
                <a:effectLst/>
                <a:latin typeface="Verdana" panose="020B0604030504040204" pitchFamily="34" charset="0"/>
              </a:rPr>
              <a:t>14:52:24</a:t>
            </a:r>
            <a:r>
              <a:rPr lang="en-US" sz="1600" b="0" i="0" dirty="0">
                <a:solidFill>
                  <a:srgbClr val="000000"/>
                </a:solidFill>
                <a:effectLst/>
              </a:rPr>
              <a:t> ET </a:t>
            </a:r>
            <a:r>
              <a:rPr lang="en-US" sz="1600" b="0" dirty="0">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Vijay A.  </a:t>
            </a:r>
          </a:p>
          <a:p>
            <a:pPr marL="0" indent="0">
              <a:spcBef>
                <a:spcPts val="0"/>
              </a:spcBef>
            </a:pPr>
            <a:r>
              <a:rPr lang="en-US" altLang="en-US" sz="1800" b="0" dirty="0">
                <a:solidFill>
                  <a:schemeClr val="bg1">
                    <a:lumMod val="65000"/>
                  </a:schemeClr>
                </a:solidFill>
              </a:rPr>
              <a:t>	Seconded by:  Al P. </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6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29apr21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29apr21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59384</TotalTime>
  <Words>8488</Words>
  <Application>Microsoft Office PowerPoint</Application>
  <PresentationFormat>Widescreen</PresentationFormat>
  <Paragraphs>868</Paragraphs>
  <Slides>33</Slides>
  <Notes>23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7" baseType="lpstr">
      <vt:lpstr>Arial</vt:lpstr>
      <vt:lpstr>Calibri</vt:lpstr>
      <vt:lpstr>Consolas</vt:lpstr>
      <vt:lpstr>Helvetica</vt:lpstr>
      <vt:lpstr>Helvetica Neue</vt:lpstr>
      <vt:lpstr>Loew Next Arabic Medium</vt:lpstr>
      <vt:lpstr>Mina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FCC NPRM for Wireless Mics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3815</cp:revision>
  <cp:lastPrinted>1601-01-01T00:00:00Z</cp:lastPrinted>
  <dcterms:created xsi:type="dcterms:W3CDTF">2016-03-03T14:54:45Z</dcterms:created>
  <dcterms:modified xsi:type="dcterms:W3CDTF">2021-04-29T14:51:52Z</dcterms:modified>
</cp:coreProperties>
</file>