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17" r:id="rId18"/>
    <p:sldId id="650" r:id="rId19"/>
    <p:sldId id="498" r:id="rId20"/>
    <p:sldId id="402" r:id="rId21"/>
    <p:sldId id="403" r:id="rId22"/>
    <p:sldId id="736" r:id="rId23"/>
    <p:sldId id="775" r:id="rId24"/>
    <p:sldId id="777" r:id="rId25"/>
    <p:sldId id="774"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15" autoAdjust="0"/>
    <p:restoredTop sz="96014" autoAdjust="0"/>
  </p:normalViewPr>
  <p:slideViewPr>
    <p:cSldViewPr>
      <p:cViewPr varScale="1">
        <p:scale>
          <a:sx n="73" d="100"/>
          <a:sy n="73" d="100"/>
        </p:scale>
        <p:origin x="72" y="90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15-Apr-21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2891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15apr21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15apr21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15apr21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802.18-21/0042r00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40-00-0000-acma-consultation-exploring-rlan-use-in-the-5-ghz-and-6-ghz-band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1/18-21-0041-00-0000-citc-spectrum-outlook-for-commercial-innovative-use-2021-23.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1-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l@jpasoc.com"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9925523.ieeesa@lync.webex.com" TargetMode="External"/><Relationship Id="rId3" Type="http://schemas.openxmlformats.org/officeDocument/2006/relationships/hyperlink" Target="https://ieeesa.webex.com/ieeesa/j.php?MTID=mb29b067845a3bd3a7d064922514fd44d" TargetMode="External"/><Relationship Id="rId7" Type="http://schemas.openxmlformats.org/officeDocument/2006/relationships/hyperlink" Target="file:///C:\Users\jholcomb\OneDrive%20-%20Itron\Documents\2standards\+stuff_stds\%20sip:1299925523@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604125d4b15aa8eaa80aa7bcc131105__;!!F7jv3iA!kooq2J6Vxc8HA3WGVrhgTjXPX5ZvZqxsm1TuBLPVqMv9m_MjZf5cM9yr4sd2Zs7StQ$" TargetMode="External"/><Relationship Id="rId5" Type="http://schemas.openxmlformats.org/officeDocument/2006/relationships/hyperlink" Target="tel:%2B1-213-306-3065,,*01*1299925523%23%23*01*" TargetMode="External"/><Relationship Id="rId4" Type="http://schemas.openxmlformats.org/officeDocument/2006/relationships/hyperlink" Target="tel:%2B1-646-992-2010,,*01*1299925523%23%23*01*" TargetMode="External"/><Relationship Id="rId9" Type="http://schemas.openxmlformats.org/officeDocument/2006/relationships/hyperlink" Target="https://help.webex.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38-00-0000-minutes-08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15apr21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15 April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14401" y="1004223"/>
            <a:ext cx="10475384" cy="5452843"/>
          </a:xfrm>
        </p:spPr>
        <p:txBody>
          <a:bodyPr/>
          <a:lstStyle/>
          <a:p>
            <a:pPr>
              <a:buFont typeface="Arial" panose="020B0604020202020204" pitchFamily="34" charset="0"/>
              <a:buChar char="•"/>
            </a:pPr>
            <a:r>
              <a:rPr lang="en-US" altLang="en-US" sz="2000" dirty="0">
                <a:solidFill>
                  <a:schemeClr val="tx1"/>
                </a:solidFill>
              </a:rPr>
              <a:t>From WCSC call, 07apr21</a:t>
            </a:r>
          </a:p>
          <a:p>
            <a:pPr>
              <a:buFont typeface="Arial" panose="020B0604020202020204" pitchFamily="34" charset="0"/>
              <a:buChar char="•"/>
            </a:pPr>
            <a:r>
              <a:rPr lang="en-US" altLang="en-US" sz="2000" b="0" dirty="0">
                <a:solidFill>
                  <a:schemeClr val="tx1"/>
                </a:solidFill>
              </a:rPr>
              <a:t>Not for May, for future Wireless interims if we have any that are virtual: </a:t>
            </a:r>
          </a:p>
          <a:p>
            <a:pPr lvl="1">
              <a:buFont typeface="Arial" panose="020B0604020202020204" pitchFamily="34" charset="0"/>
              <a:buChar char="•"/>
            </a:pPr>
            <a:r>
              <a:rPr lang="en-US" altLang="en-US" sz="1800" dirty="0">
                <a:solidFill>
                  <a:schemeClr val="tx1"/>
                </a:solidFill>
              </a:rPr>
              <a:t>Will look closer to have them as a full Wireless Interim of all WG/TAGs, not as individual sessions. </a:t>
            </a:r>
          </a:p>
          <a:p>
            <a:pPr lvl="1">
              <a:buFont typeface="Arial" panose="020B0604020202020204" pitchFamily="34" charset="0"/>
              <a:buChar char="•"/>
            </a:pPr>
            <a:r>
              <a:rPr lang="en-US" altLang="en-US" sz="1800" dirty="0">
                <a:solidFill>
                  <a:schemeClr val="tx1"/>
                </a:solidFill>
              </a:rPr>
              <a:t>Will have specific time slots all meetings will adhere too.  To help with overlap/adjacent meetings and stay with in 17:59 IMAT window. </a:t>
            </a:r>
          </a:p>
          <a:p>
            <a:pPr lvl="1">
              <a:buFont typeface="Arial" panose="020B0604020202020204" pitchFamily="34" charset="0"/>
              <a:buChar char="•"/>
            </a:pPr>
            <a:r>
              <a:rPr lang="en-US" altLang="en-US" sz="1800" b="0" dirty="0">
                <a:solidFill>
                  <a:schemeClr val="tx1"/>
                </a:solidFill>
              </a:rPr>
              <a:t>Likely will have a registration fee similar to what the plenarie</a:t>
            </a:r>
            <a:r>
              <a:rPr lang="en-US" altLang="en-US" sz="1800" dirty="0">
                <a:solidFill>
                  <a:schemeClr val="tx1"/>
                </a:solidFill>
              </a:rPr>
              <a:t>s are doing. </a:t>
            </a:r>
            <a:endParaRPr lang="en-US" altLang="en-US" sz="1800" b="0" dirty="0">
              <a:solidFill>
                <a:schemeClr val="tx1"/>
              </a:solidFill>
            </a:endParaRPr>
          </a:p>
          <a:p>
            <a:pPr marL="0" indent="0"/>
            <a:r>
              <a:rPr lang="en-US" altLang="en-US" sz="1600" b="0" dirty="0">
                <a:solidFill>
                  <a:schemeClr val="tx1"/>
                </a:solidFill>
              </a:rPr>
              <a:t> </a:t>
            </a: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Sept 2021 </a:t>
            </a:r>
            <a:r>
              <a:rPr lang="en-US" altLang="en-US" sz="2000" b="0" dirty="0">
                <a:solidFill>
                  <a:schemeClr val="tx1"/>
                </a:solidFill>
              </a:rPr>
              <a:t>still on at the Hilton in </a:t>
            </a:r>
            <a:r>
              <a:rPr lang="en-GB" sz="1800" b="0" dirty="0"/>
              <a:t>Waikoloa, HI, 12</a:t>
            </a:r>
            <a:r>
              <a:rPr lang="en-GB" sz="1800" b="0" baseline="30000" dirty="0"/>
              <a:t>th</a:t>
            </a:r>
            <a:r>
              <a:rPr lang="en-GB" sz="1800" b="0" dirty="0"/>
              <a:t>-17</a:t>
            </a:r>
            <a:r>
              <a:rPr lang="en-GB" sz="1800" b="0" baseline="30000" dirty="0"/>
              <a:t>th</a:t>
            </a:r>
            <a:r>
              <a:rPr lang="en-GB" sz="1800" b="0" dirty="0"/>
              <a:t>.  WCSC will be discussing in their 05may21 monthly call, virtual or f2f.    </a:t>
            </a:r>
          </a:p>
          <a:p>
            <a:pPr lvl="1">
              <a:buFont typeface="Arial" panose="020B0604020202020204" pitchFamily="34" charset="0"/>
              <a:buChar char="•"/>
            </a:pPr>
            <a:r>
              <a:rPr lang="en-GB" sz="1800" dirty="0"/>
              <a:t>With the dynamics and unknowns looking at an electronic survey of membership before 05may21. (19-23Apr21?)</a:t>
            </a:r>
          </a:p>
          <a:p>
            <a:pPr lvl="1">
              <a:buFont typeface="Arial" panose="020B0604020202020204" pitchFamily="34" charset="0"/>
              <a:buChar char="•"/>
            </a:pPr>
            <a:r>
              <a:rPr lang="en-GB" sz="1800" b="0" dirty="0"/>
              <a:t>2 questions coming: If Sept21 interim is f2f, will yo</a:t>
            </a:r>
            <a:r>
              <a:rPr lang="en-GB" sz="1800" dirty="0"/>
              <a:t>u be able to attend in person? </a:t>
            </a:r>
          </a:p>
          <a:p>
            <a:pPr lvl="2">
              <a:buFont typeface="Arial" panose="020B0604020202020204" pitchFamily="34" charset="0"/>
              <a:buChar char="•"/>
            </a:pPr>
            <a:r>
              <a:rPr lang="en-GB" b="0" dirty="0"/>
              <a:t>And, </a:t>
            </a:r>
            <a:r>
              <a:rPr lang="en-GB" dirty="0"/>
              <a:t>If Sept21 interim is electronic, will a meeting registration fee of $50 ($75 late fee) prohibit you from participating? </a:t>
            </a:r>
          </a:p>
          <a:p>
            <a:pPr lvl="5">
              <a:buFont typeface="Arial" panose="020B0604020202020204" pitchFamily="34" charset="0"/>
              <a:buChar char="•"/>
            </a:pPr>
            <a:endParaRPr lang="en-GB" sz="1400" dirty="0"/>
          </a:p>
          <a:p>
            <a:pPr>
              <a:buFont typeface="Arial" panose="020B0604020202020204" pitchFamily="34" charset="0"/>
              <a:buChar char="•"/>
            </a:pPr>
            <a:r>
              <a:rPr lang="en-GB" sz="2000" dirty="0"/>
              <a:t>Note: Hybrid meeting(s) </a:t>
            </a:r>
            <a:r>
              <a:rPr lang="en-GB" sz="2000" b="0" dirty="0"/>
              <a:t>have been brought up several times,  too complex and expensive, so not for now. </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is working on how to recoup all the costs for all the virtual meetings.</a:t>
            </a:r>
          </a:p>
          <a:p>
            <a:pPr lvl="1">
              <a:spcBef>
                <a:spcPts val="0"/>
              </a:spcBef>
              <a:buFont typeface="Arial" panose="020B0604020202020204" pitchFamily="34" charset="0"/>
              <a:buChar char="•"/>
            </a:pPr>
            <a:r>
              <a:rPr lang="en-US" sz="1400" dirty="0">
                <a:solidFill>
                  <a:schemeClr val="tx1"/>
                </a:solidFill>
              </a:rPr>
              <a:t>01apr: They are looking at virtual meetings at least until 01sep21 like CEPT.</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sym typeface="Wingdings" panose="05000000000000000000" pitchFamily="2" charset="2"/>
              </a:rPr>
              <a:t>next calls are #109a-15-22Apr21 and #109e-26-30Apr21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109a-Agenda has comments from ENAP on EN 302 567 (60GHz, multi-GB, RLAN)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marL="800100" lvl="2">
              <a:spcBef>
                <a:spcPts val="0"/>
              </a:spcBef>
              <a:spcAft>
                <a:spcPts val="0"/>
              </a:spcAft>
              <a:buFont typeface="Arial" panose="020B0604020202020204" pitchFamily="34" charset="0"/>
              <a:buChar char="•"/>
            </a:pPr>
            <a:endParaRPr lang="en-US" sz="1600" b="0" dirty="0">
              <a:effectLst/>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25mar: In BRAN(21)109061, ETSI TC BRAN ad hoc meeting #109e (26-30Apr21) will focus on</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301 893 (5 GHz),</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EN 303 687 (6 GHz), and</a:t>
            </a:r>
          </a:p>
          <a:p>
            <a:pPr marL="1257300" lvl="3">
              <a:spcBef>
                <a:spcPts val="0"/>
              </a:spcBef>
              <a:spcAft>
                <a:spcPts val="0"/>
              </a:spcAft>
            </a:pPr>
            <a:r>
              <a:rPr lang="en-US" b="0" dirty="0">
                <a:effectLst/>
                <a:ea typeface="Calibri" panose="020F0502020204030204" pitchFamily="34" charset="0"/>
                <a:cs typeface="Times New Roman" panose="02020603050405020304" pitchFamily="18" charset="0"/>
              </a:rPr>
              <a:t>• the discussion of User Access Restrictions (UAR).</a:t>
            </a:r>
            <a:endParaRPr lang="en-US"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1"/>
            <a:ext cx="10972800" cy="5453976"/>
          </a:xfrm>
        </p:spPr>
        <p:txBody>
          <a:bodyPr/>
          <a:lstStyle/>
          <a:p>
            <a:pPr lvl="2">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r>
              <a:rPr lang="en-US" sz="1800" dirty="0">
                <a:solidFill>
                  <a:schemeClr val="tx1"/>
                </a:solidFill>
              </a:rPr>
              <a:t>EC </a:t>
            </a:r>
            <a:r>
              <a:rPr lang="en-US" sz="1800" dirty="0" err="1">
                <a:solidFill>
                  <a:schemeClr val="tx1"/>
                </a:solidFill>
              </a:rPr>
              <a:t>RSComm</a:t>
            </a:r>
            <a:r>
              <a:rPr lang="en-US" sz="1800" dirty="0">
                <a:solidFill>
                  <a:schemeClr val="tx1"/>
                </a:solidFill>
              </a:rPr>
              <a:t> met earlier (9-10Mar21).  There are no formal minutes, decisions are public however. </a:t>
            </a:r>
          </a:p>
          <a:p>
            <a:pPr lvl="1">
              <a:spcBef>
                <a:spcPts val="0"/>
              </a:spcBef>
              <a:buFont typeface="Arial" panose="020B0604020202020204" pitchFamily="34" charset="0"/>
              <a:buChar char="•"/>
            </a:pPr>
            <a:r>
              <a:rPr lang="en-US" sz="1600" dirty="0">
                <a:solidFill>
                  <a:schemeClr val="bg1">
                    <a:lumMod val="75000"/>
                  </a:schemeClr>
                </a:solidFill>
              </a:rPr>
              <a:t>nothing to share. </a:t>
            </a:r>
          </a:p>
          <a:p>
            <a:pPr lvl="1">
              <a:spcBef>
                <a:spcPts val="0"/>
              </a:spcBef>
              <a:buFont typeface="Arial" panose="020B0604020202020204" pitchFamily="34" charset="0"/>
              <a:buChar char="•"/>
            </a:pPr>
            <a:r>
              <a:rPr lang="en-US" sz="1600" dirty="0">
                <a:solidFill>
                  <a:schemeClr val="tx1"/>
                </a:solidFill>
              </a:rPr>
              <a:t>25mar21: 6 GHz decision was approved and going through admin procedure, countries have until 16April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a:t>
            </a:r>
          </a:p>
          <a:p>
            <a:pPr lvl="1">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  </a:t>
            </a:r>
            <a:r>
              <a:rPr lang="en-US" sz="1800" dirty="0"/>
              <a:t>#88, 19-23Apr21</a:t>
            </a:r>
            <a:r>
              <a:rPr lang="en-US" sz="1800" dirty="0">
                <a:sym typeface="Wingdings" panose="05000000000000000000" pitchFamily="2" charset="2"/>
              </a:rPr>
              <a:t> </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SE21 – ECC recommendation on receiver performance.	</a:t>
            </a:r>
          </a:p>
          <a:p>
            <a:pPr lvl="1">
              <a:spcBef>
                <a:spcPts val="0"/>
              </a:spcBef>
              <a:spcAft>
                <a:spcPts val="0"/>
              </a:spcAft>
              <a:buFont typeface="Arial" panose="020B0604020202020204" pitchFamily="34" charset="0"/>
              <a:buChar char="•"/>
            </a:pPr>
            <a:r>
              <a:rPr lang="en-US" sz="1600" dirty="0">
                <a:solidFill>
                  <a:schemeClr val="tx1"/>
                </a:solidFill>
              </a:rPr>
              <a:t>Not seeing anything on SE 45.</a:t>
            </a:r>
          </a:p>
          <a:p>
            <a:pPr lvl="1">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5"/>
              </a:rPr>
              <a:t>&lt;SE21&gt; </a:t>
            </a:r>
            <a:r>
              <a:rPr lang="en-US" altLang="en-US" sz="1400" b="0" dirty="0"/>
              <a:t> </a:t>
            </a:r>
            <a:r>
              <a:rPr lang="en-US" altLang="en-US" sz="1400" dirty="0">
                <a:solidFill>
                  <a:schemeClr val="tx1"/>
                </a:solidFill>
              </a:rPr>
              <a:t>next call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solidFill>
                  <a:schemeClr val="tx1"/>
                </a:solidFill>
              </a:rPr>
              <a:t>next call #99, 24-28May21</a:t>
            </a:r>
            <a:endParaRPr lang="en-US" altLang="en-US" sz="1400" b="0" dirty="0">
              <a:solidFill>
                <a:schemeClr val="tx1"/>
              </a:solidFill>
            </a:endParaRPr>
          </a:p>
          <a:p>
            <a:pPr lvl="1">
              <a:buFont typeface="Arial" panose="020B0604020202020204" pitchFamily="34" charset="0"/>
              <a:buChar char="•"/>
            </a:pPr>
            <a:r>
              <a:rPr lang="en-US" sz="1400" dirty="0">
                <a:ea typeface="SimSun" panose="02010600030101010101" pitchFamily="2" charset="-122"/>
              </a:rPr>
              <a:t>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600" dirty="0">
                <a:solidFill>
                  <a:schemeClr val="tx1"/>
                </a:solidFill>
              </a:rPr>
              <a:t>Anything to share?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820400" cy="5629508"/>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r>
              <a:rPr lang="en-US" sz="1800" dirty="0">
                <a:solidFill>
                  <a:schemeClr val="tx1"/>
                </a:solidFill>
                <a:ea typeface="Calibri" panose="020F0502020204030204" pitchFamily="34" charset="0"/>
              </a:rPr>
              <a:t>Australia ACMA:</a:t>
            </a:r>
            <a:r>
              <a:rPr lang="en-US" sz="1800" b="0" dirty="0">
                <a:solidFill>
                  <a:schemeClr val="tx1"/>
                </a:solidFill>
                <a:ea typeface="Calibri" panose="020F0502020204030204" pitchFamily="34" charset="0"/>
              </a:rPr>
              <a:t> </a:t>
            </a:r>
            <a:r>
              <a:rPr lang="en-AU" sz="1800" b="1" dirty="0">
                <a:effectLst/>
                <a:ea typeface="Times New Roman" panose="02020603050405020304" pitchFamily="18" charset="0"/>
                <a:cs typeface="Times New Roman" panose="02020603050405020304" pitchFamily="18" charset="0"/>
              </a:rPr>
              <a:t>Exploring RLAN use in the 5 GHz and 6 GHz bands</a:t>
            </a: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hlinkClick r:id="rId3"/>
              </a:rPr>
              <a:t>https://mentor.ieee.org/802.18/dcn/21/18-21-0040-00-0000-acma-consultation-exploring-rlan-use-in-the-5-ghz-and-6-ghz-bands.docx</a:t>
            </a:r>
            <a:r>
              <a:rPr lang="en-US" sz="1600" b="0" dirty="0">
                <a:solidFill>
                  <a:schemeClr val="tx1"/>
                </a:solidFill>
              </a:rPr>
              <a:t>     </a:t>
            </a:r>
            <a:r>
              <a:rPr lang="en-US" sz="1800" b="0" dirty="0">
                <a:solidFill>
                  <a:schemeClr val="tx1"/>
                </a:solidFill>
              </a:rPr>
              <a:t>Comments due: COB 05may21</a:t>
            </a:r>
          </a:p>
          <a:p>
            <a:pPr marL="800100" lvl="2">
              <a:spcBef>
                <a:spcPts val="0"/>
              </a:spcBef>
              <a:spcAft>
                <a:spcPts val="0"/>
              </a:spcAft>
              <a:buFont typeface="Arial" panose="020B0604020202020204" pitchFamily="34" charset="0"/>
              <a:buChar char="•"/>
            </a:pPr>
            <a:r>
              <a:rPr lang="en-US" sz="1600" dirty="0">
                <a:solidFill>
                  <a:schemeClr val="tx1"/>
                </a:solidFill>
              </a:rPr>
              <a:t>6 questions:  first one: </a:t>
            </a:r>
            <a:r>
              <a:rPr lang="en-AU" sz="1600" dirty="0">
                <a:effectLst/>
                <a:ea typeface="Times New Roman" panose="02020603050405020304" pitchFamily="18" charset="0"/>
                <a:cs typeface="Times New Roman" panose="02020603050405020304" pitchFamily="18" charset="0"/>
              </a:rPr>
              <a:t>What is the demand for spectrum for RLAN use in the 6 GHz band (5925–7125 MHz)?</a:t>
            </a:r>
          </a:p>
          <a:p>
            <a:pPr marL="800100" lvl="2">
              <a:spcBef>
                <a:spcPts val="0"/>
              </a:spcBef>
              <a:spcAft>
                <a:spcPts val="0"/>
              </a:spcAft>
              <a:buFont typeface="Arial" panose="020B0604020202020204" pitchFamily="34" charset="0"/>
              <a:buChar char="•"/>
            </a:pPr>
            <a:r>
              <a:rPr lang="en-AU" sz="1600" b="0" dirty="0">
                <a:solidFill>
                  <a:schemeClr val="tx1"/>
                </a:solidFill>
                <a:cs typeface="Times New Roman" panose="02020603050405020304" pitchFamily="18" charset="0"/>
              </a:rPr>
              <a:t>Comment text from anyone?  </a:t>
            </a:r>
            <a:endParaRPr lang="en-US" sz="1600" b="0" dirty="0">
              <a:solidFill>
                <a:schemeClr val="tx1"/>
              </a:solidFill>
            </a:endParaRPr>
          </a:p>
          <a:p>
            <a:pPr marL="400050" lvl="1">
              <a:spcBef>
                <a:spcPts val="0"/>
              </a:spcBef>
              <a:spcAft>
                <a:spcPts val="0"/>
              </a:spcAft>
              <a:buFont typeface="Arial" panose="020B0604020202020204" pitchFamily="34" charset="0"/>
              <a:buChar char="•"/>
            </a:pPr>
            <a:endParaRPr lang="en-US" sz="1800" b="0" dirty="0">
              <a:solidFill>
                <a:schemeClr val="tx1"/>
              </a:solidFill>
            </a:endParaRPr>
          </a:p>
          <a:p>
            <a:pPr marL="400050" lvl="1">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 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4"/>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Licens</a:t>
            </a:r>
            <a:r>
              <a:rPr lang="en-US" dirty="0">
                <a:solidFill>
                  <a:schemeClr val="tx1"/>
                </a:solidFill>
              </a:rPr>
              <a:t>e –exempt timeline:</a:t>
            </a:r>
          </a:p>
          <a:p>
            <a:r>
              <a:rPr lang="en-US" sz="1800" b="0" i="0" u="none" strike="noStrike" baseline="0" dirty="0">
                <a:solidFill>
                  <a:srgbClr val="001F5F"/>
                </a:solidFill>
                <a:latin typeface="Loew Next Arabic Medium"/>
              </a:rPr>
              <a:t>Unlicensed consultation (5925 – 7125 MHz and 66 – 71 GHz) 	Detailed plans for the 6 GHz and 66 – 71 GHz bands including power levels and any restrictions 	Consultation 	Q2 2021 	</a:t>
            </a:r>
          </a:p>
          <a:p>
            <a:r>
              <a:rPr lang="en-US" sz="1800" b="0" i="0" u="none" strike="noStrike" baseline="0" dirty="0">
                <a:solidFill>
                  <a:srgbClr val="001F5F"/>
                </a:solidFill>
                <a:latin typeface="Loew Next Arabic Medium"/>
              </a:rPr>
              <a:t>WLAN Policy Document 	Update of CITC WLAN policy to include future bands, other regulation, set out vision for usage 	Statement 	Q3 2021 	</a:t>
            </a:r>
          </a:p>
          <a:p>
            <a:r>
              <a:rPr lang="en-US" sz="1800" b="0" i="0" u="none" strike="noStrike" baseline="0" dirty="0">
                <a:solidFill>
                  <a:srgbClr val="001F5F"/>
                </a:solidFill>
                <a:latin typeface="Loew Next Arabic Medium"/>
              </a:rPr>
              <a:t>V2X consultation 	Proposals for releasing spectrum in the 5.9 GHz range for V2X 	Consultation 	Q1-Q2 2022 	</a:t>
            </a:r>
            <a:endParaRPr lang="en-US" sz="1600" b="0" i="0" u="none" strike="noStrike" baseline="0" dirty="0">
              <a:solidFill>
                <a:srgbClr val="001F5F"/>
              </a:solidFill>
              <a:latin typeface="Loew Next Arabic Medium"/>
            </a:endParaRPr>
          </a:p>
          <a:p>
            <a:r>
              <a:rPr lang="en-US" sz="1800" b="0" i="0" u="none" strike="noStrike" baseline="0" dirty="0">
                <a:solidFill>
                  <a:srgbClr val="001F5F"/>
                </a:solidFill>
                <a:latin typeface="Loew Next Arabic Medium"/>
              </a:rPr>
              <a:t>V2X Policy Document 	Document setting out the spectrum available for as well as the regulations governing use of 5.9 GHz for V2X 	Statement 	Q3- Q4 2022 	</a:t>
            </a:r>
          </a:p>
          <a:p>
            <a:pPr>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i="0" u="none" strike="noStrike" baseline="0" dirty="0">
                <a:solidFill>
                  <a:srgbClr val="001F5F"/>
                </a:solidFill>
                <a:latin typeface="Loew Next Arabic Medium"/>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515600" cy="5448768"/>
          </a:xfrm>
        </p:spPr>
        <p:txBody>
          <a:bodyPr/>
          <a:lstStyle/>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000250" lvl="4">
              <a:spcBef>
                <a:spcPts val="0"/>
              </a:spcBef>
              <a:buFont typeface="Arial" panose="020B0604020202020204" pitchFamily="34" charset="0"/>
              <a:buChar char="•"/>
            </a:pPr>
            <a:endParaRPr lang="en-US" sz="10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IEEE 802 viewpoints on WRC-23 agenda items. </a:t>
            </a:r>
            <a:r>
              <a:rPr lang="en-US" sz="1600" dirty="0">
                <a:solidFill>
                  <a:schemeClr val="tx1"/>
                </a:solidFill>
              </a:rPr>
              <a:t>ad hoc: 5 folks stepped up.   </a:t>
            </a:r>
            <a:r>
              <a:rPr lang="en-US" sz="1600" b="1" u="sng" dirty="0">
                <a:solidFill>
                  <a:schemeClr val="tx1"/>
                </a:solidFill>
              </a:rPr>
              <a:t>Are there any others to help? </a:t>
            </a: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a:t>
            </a:r>
            <a:r>
              <a:rPr lang="en-US" sz="1800" dirty="0">
                <a:solidFill>
                  <a:schemeClr val="tx1"/>
                </a:solidFill>
                <a:hlinkClick r:id="rId3"/>
              </a:rPr>
              <a:t>https://mentor.ieee.org/802.18/dcn/21/18-21-0039-00-0000-ieee-802-viewpoints-on-wrc-23-agenda-items.pptx</a:t>
            </a: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8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dirty="0">
              <a:solidFill>
                <a:schemeClr val="tx1"/>
              </a:solidFill>
            </a:endParaRPr>
          </a:p>
          <a:p>
            <a:pPr lvl="2">
              <a:spcBef>
                <a:spcPts val="0"/>
              </a:spcBef>
              <a:buFont typeface="Arial" panose="020B0604020202020204" pitchFamily="34" charset="0"/>
              <a:buChar char="•"/>
            </a:pPr>
            <a:r>
              <a:rPr lang="en-US"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dirty="0">
                <a:solidFill>
                  <a:schemeClr val="tx1"/>
                </a:solidFill>
              </a:rPr>
              <a:t>Oman has a consultation out on Wi-Fi 6;</a:t>
            </a:r>
          </a:p>
          <a:p>
            <a:pPr lvl="3">
              <a:spcBef>
                <a:spcPts val="0"/>
              </a:spcBef>
              <a:buFont typeface="Arial" panose="020B0604020202020204" pitchFamily="34" charset="0"/>
              <a:buChar char="•"/>
            </a:pPr>
            <a:r>
              <a:rPr lang="en-US" sz="1800" dirty="0">
                <a:solidFill>
                  <a:schemeClr val="tx1"/>
                </a:solidFill>
                <a:hlinkClick r:id="rId4"/>
              </a:rPr>
              <a:t>https://www.tra.gov.om/En/ViewPublicConsultations.jsp?code=33</a:t>
            </a:r>
            <a:endParaRPr lang="en-US" sz="1800" dirty="0">
              <a:solidFill>
                <a:schemeClr val="tx1"/>
              </a:solidFill>
            </a:endParaRPr>
          </a:p>
          <a:p>
            <a:pPr lvl="2">
              <a:spcBef>
                <a:spcPts val="0"/>
              </a:spcBef>
              <a:buFont typeface="Arial" panose="020B0604020202020204" pitchFamily="34" charset="0"/>
              <a:buChar char="•"/>
            </a:pPr>
            <a:r>
              <a:rPr lang="en-US" dirty="0">
                <a:solidFill>
                  <a:schemeClr val="tx1"/>
                </a:solidFill>
              </a:rPr>
              <a:t>FCC WAC has a </a:t>
            </a:r>
            <a:r>
              <a:rPr lang="en-US" i="1" u="sng" dirty="0">
                <a:solidFill>
                  <a:schemeClr val="tx1"/>
                </a:solidFill>
              </a:rPr>
              <a:t>preliminary</a:t>
            </a:r>
            <a:r>
              <a:rPr lang="en-US" dirty="0">
                <a:solidFill>
                  <a:schemeClr val="tx1"/>
                </a:solidFill>
              </a:rPr>
              <a:t> view on AI 1.2, we should look at this.</a:t>
            </a:r>
          </a:p>
          <a:p>
            <a:pPr lvl="3">
              <a:spcBef>
                <a:spcPts val="0"/>
              </a:spcBef>
              <a:buFont typeface="Arial" panose="020B0604020202020204" pitchFamily="34" charset="0"/>
              <a:buChar char="•"/>
            </a:pPr>
            <a:r>
              <a:rPr lang="en-US" sz="1800" dirty="0">
                <a:solidFill>
                  <a:schemeClr val="tx1"/>
                </a:solidFill>
                <a:hlinkClick r:id="rId5"/>
              </a:rPr>
              <a:t>https://www.fcc.gov/us-contributions-sent-citel-pccii-wrc-23</a:t>
            </a:r>
            <a:r>
              <a:rPr lang="en-US" sz="1800" dirty="0">
                <a:solidFill>
                  <a:schemeClr val="tx1"/>
                </a:solidFill>
              </a:rPr>
              <a:t>  </a:t>
            </a:r>
          </a:p>
          <a:p>
            <a:pPr lvl="2">
              <a:spcBef>
                <a:spcPts val="0"/>
              </a:spcBef>
              <a:buFont typeface="Arial" panose="020B0604020202020204" pitchFamily="34" charset="0"/>
              <a:buChar char="•"/>
            </a:pPr>
            <a:r>
              <a:rPr lang="en-US" dirty="0">
                <a:solidFill>
                  <a:schemeClr val="tx1"/>
                </a:solidFill>
              </a:rPr>
              <a:t>Don’t forget the actual ITU-R WPs will be working AIs they have. </a:t>
            </a:r>
          </a:p>
          <a:p>
            <a:pPr lvl="2">
              <a:spcBef>
                <a:spcPts val="0"/>
              </a:spcBef>
              <a:buFont typeface="Arial" panose="020B0604020202020204" pitchFamily="34" charset="0"/>
              <a:buChar char="•"/>
            </a:pPr>
            <a:r>
              <a:rPr lang="en-US" dirty="0">
                <a:solidFill>
                  <a:schemeClr val="tx1"/>
                </a:solidFill>
              </a:rPr>
              <a:t>Next discussions will be during July 2021 electronic plenary.</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1049230"/>
            <a:ext cx="10744200" cy="5426184"/>
          </a:xfrm>
        </p:spPr>
        <p:txBody>
          <a:bodyPr/>
          <a:lstStyle/>
          <a:p>
            <a:pPr>
              <a:buFont typeface="Arial" panose="020B0604020202020204" pitchFamily="34" charset="0"/>
              <a:buChar char="•"/>
            </a:pPr>
            <a:r>
              <a:rPr lang="en-US" sz="1800" dirty="0"/>
              <a:t> 1. The </a:t>
            </a:r>
            <a:r>
              <a:rPr lang="en-US" sz="1800" dirty="0" err="1"/>
              <a:t>WInnforum</a:t>
            </a:r>
            <a:r>
              <a:rPr lang="en-US" sz="1800" dirty="0"/>
              <a:t> “6 GHz </a:t>
            </a:r>
            <a:r>
              <a:rPr lang="en-US" sz="1800" u="sng" dirty="0"/>
              <a:t>Committee</a:t>
            </a:r>
            <a:r>
              <a:rPr lang="en-US" sz="1800" dirty="0"/>
              <a:t>”, 	all groups meet every 2 weeks except interference-weekly</a:t>
            </a:r>
            <a:endParaRPr lang="en-US" sz="18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below.  </a:t>
            </a:r>
            <a:endParaRPr lang="en-US" sz="12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New org: 3 focus areas: 1)  AFC Functional Specification -WG – includes: Interference-TG and Incumbent Info-TG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		3) 3GPP-SIG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08apr: Today in WS1 a 2</a:t>
            </a:r>
            <a:r>
              <a:rPr lang="en-US" sz="1600" baseline="30000" dirty="0">
                <a:solidFill>
                  <a:schemeClr val="tx1"/>
                </a:solidFill>
              </a:rPr>
              <a:t>nd</a:t>
            </a:r>
            <a:r>
              <a:rPr lang="en-US" sz="1600" dirty="0">
                <a:solidFill>
                  <a:schemeClr val="tx1"/>
                </a:solidFill>
              </a:rPr>
              <a:t> presentation, this one from Nokia, on extended spectrum analyzer software network platform.  New hardware is not needed.  Would be good to look at the spectrum now, to set up a base line. </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800" b="1" u="sng" dirty="0">
                <a:solidFill>
                  <a:schemeClr val="tx1"/>
                </a:solidFill>
                <a:ea typeface="Times New Roman" panose="02020603050405020304" pitchFamily="18" charset="0"/>
              </a:rPr>
              <a:t>The spreadsheet has started:</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https://mentor.ieee.org/802.18/dcn/21/18-21-0036-01-0000-frequency-table-template.xlsx</a:t>
            </a:r>
            <a:endParaRPr lang="en-US" sz="1800" dirty="0">
              <a:solidFill>
                <a:srgbClr val="0070C0"/>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anything to share?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marL="457200" lvl="1" indent="0">
              <a:spcBef>
                <a:spcPts val="0"/>
              </a:spcBef>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27Apr21.  </a:t>
            </a:r>
            <a:r>
              <a:rPr lang="en-US" sz="1800" b="0" dirty="0">
                <a:solidFill>
                  <a:schemeClr val="tx1"/>
                </a:solidFill>
                <a:ea typeface="Times New Roman" panose="02020603050405020304" pitchFamily="18" charset="0"/>
              </a:rPr>
              <a:t>(call-in in backup slides here)</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512522"/>
          </a:xfrm>
        </p:spPr>
        <p:txBody>
          <a:bodyPr/>
          <a:lstStyle/>
          <a:p>
            <a:pPr marL="114300" lvl="1" indent="0">
              <a:spcBef>
                <a:spcPts val="0"/>
              </a:spcBef>
              <a:spcAft>
                <a:spcPts val="0"/>
              </a:spcAft>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nothing today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a:t>
            </a: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r>
              <a:rPr lang="en-US" altLang="en-US" sz="1800" b="0" dirty="0">
                <a:solidFill>
                  <a:srgbClr val="00B0F0"/>
                </a:solidFill>
              </a:rPr>
              <a:t>All – ongoing – bring to RR-TAG info they hear, e.g. different country consultations, on the WRC-23 AIs we are interested in.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0" indent="0">
              <a:buClr>
                <a:srgbClr val="00B0F0"/>
              </a:buClr>
            </a:pPr>
            <a:endParaRPr lang="en-US" altLang="en-US" sz="1800" b="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690309"/>
            <a:ext cx="10475383" cy="1785104"/>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4"/>
              </a:rPr>
              <a:t>https://www.imf.org/en/Publications/WEO/Issues/2020/09/30/world-economic-outlook-october-2020</a:t>
            </a:r>
            <a:r>
              <a:rPr lang="en-US" sz="120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_</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15apr21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15apr21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22apr21–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15:________________________40et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990601"/>
            <a:ext cx="103674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27 April,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Where: </a:t>
            </a:r>
            <a:r>
              <a:rPr lang="en-US" sz="1200" u="sng" dirty="0">
                <a:solidFill>
                  <a:srgbClr val="0000FF"/>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Tuesday, April 27, 2021 </a:t>
            </a:r>
          </a:p>
          <a:p>
            <a:pPr marL="0">
              <a:spcBef>
                <a:spcPts val="0"/>
              </a:spcBef>
              <a:spcAft>
                <a:spcPts val="0"/>
              </a:spcAft>
            </a:pP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200" dirty="0" err="1">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chemeClr val="accent1">
                    <a:lumMod val="75000"/>
                  </a:schemeClr>
                </a:solidFill>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6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20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2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https://ieeesa.webex.com/ieeesa/j.php?MTID=mb29b067845a3bd3a7d064922514fd44d</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129 992 5523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freqtable4</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+1-213-306-3065,,1299925523##</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1299925523@ieeesa.webex.com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1299925523.ieeesa@lync.webex.com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FFFF00"/>
                </a:highlight>
              </a:rPr>
              <a:t>freq. table ad </a:t>
            </a:r>
            <a:r>
              <a:rPr lang="en-US" sz="2400" dirty="0" err="1">
                <a:highlight>
                  <a:srgbClr val="FFFF00"/>
                </a:highlight>
              </a:rPr>
              <a:t>hoc</a:t>
            </a:r>
            <a:r>
              <a:rPr lang="en-US" sz="2400" dirty="0" err="1"/>
              <a:t>_telecon</a:t>
            </a:r>
            <a:r>
              <a:rPr lang="en-US" sz="2400" dirty="0"/>
              <a:t>. call-in, </a:t>
            </a:r>
            <a:r>
              <a:rPr lang="en-US" sz="2400" dirty="0">
                <a:highlight>
                  <a:srgbClr val="FFFF00"/>
                </a:highlight>
              </a:rPr>
              <a:t>27apr21</a:t>
            </a:r>
          </a:p>
        </p:txBody>
      </p:sp>
    </p:spTree>
    <p:extLst>
      <p:ext uri="{BB962C8B-B14F-4D97-AF65-F5344CB8AC3E}">
        <p14:creationId xmlns:p14="http://schemas.microsoft.com/office/powerpoint/2010/main" val="289989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27-May-21 until 01-Sep-21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+1-213-306-3065,,1292314140##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17may21-02sep21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15apr21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15apr21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15apr21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15apr21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15apr21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15apr21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15apr21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889002"/>
            <a:ext cx="5507568"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  &amp; announcements</a:t>
            </a:r>
          </a:p>
          <a:p>
            <a:pPr>
              <a:buFont typeface="Arial" panose="020B0604020202020204" pitchFamily="34" charset="0"/>
              <a:buChar char="•"/>
            </a:pPr>
            <a:r>
              <a:rPr lang="en-US" altLang="en-US" sz="1600" dirty="0">
                <a:solidFill>
                  <a:schemeClr val="tx1"/>
                </a:solidFill>
              </a:rPr>
              <a:t>Discussion items </a:t>
            </a:r>
          </a:p>
          <a:p>
            <a:pPr lvl="1">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All-ongoing-WRC-23 AI viewpoint text</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193802"/>
            <a:ext cx="4891616"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99184"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https://mentor.ieee.org/802.18/dcn/21/18-21-0038-00-0000-minutes-08apr21-rrtag-teleconference.docx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09-Apr-2021 10:38:54 ET</a:t>
            </a:r>
            <a:r>
              <a:rPr lang="en-US" sz="1800" b="0" i="0" dirty="0">
                <a:solidFill>
                  <a:srgbClr val="000000"/>
                </a:solidFill>
                <a:effectLst/>
              </a:rPr>
              <a: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Stuart K. </a:t>
            </a:r>
          </a:p>
          <a:p>
            <a:pPr marL="0" indent="0">
              <a:spcBef>
                <a:spcPts val="0"/>
              </a:spcBef>
            </a:pPr>
            <a:r>
              <a:rPr lang="en-US" altLang="en-US" sz="1800" b="0" dirty="0">
                <a:solidFill>
                  <a:schemeClr val="bg1">
                    <a:lumMod val="75000"/>
                  </a:schemeClr>
                </a:solidFill>
              </a:rPr>
              <a:t>	Seconded by:  Vijay A.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.11: 10-18May21;		.15: 11-20(early)May21; 		.19:_n/a_				</a:t>
            </a:r>
            <a:r>
              <a:rPr lang="en-US" sz="1600" b="1" dirty="0">
                <a:solidFill>
                  <a:srgbClr val="333333"/>
                </a:solidFill>
                <a:ea typeface="Times New Roman" panose="02020603050405020304" pitchFamily="18" charset="0"/>
              </a:rPr>
              <a:t>.24: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15apr21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58752</TotalTime>
  <Words>7427</Words>
  <Application>Microsoft Office PowerPoint</Application>
  <PresentationFormat>Widescreen</PresentationFormat>
  <Paragraphs>801</Paragraphs>
  <Slides>31</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4" baseType="lpstr">
      <vt:lpstr>Arial</vt:lpstr>
      <vt:lpstr>Calibri</vt:lpstr>
      <vt:lpstr>Consolas</vt:lpstr>
      <vt:lpstr>Helvetica</vt:lpstr>
      <vt:lpstr>Helvetica Neue</vt:lpstr>
      <vt:lpstr>Loew Next Arabic Medium</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3754</cp:revision>
  <cp:lastPrinted>1601-01-01T00:00:00Z</cp:lastPrinted>
  <dcterms:created xsi:type="dcterms:W3CDTF">2016-03-03T14:54:45Z</dcterms:created>
  <dcterms:modified xsi:type="dcterms:W3CDTF">2021-04-15T13:26:51Z</dcterms:modified>
</cp:coreProperties>
</file>