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4"/>
  </p:notesMasterIdLst>
  <p:handoutMasterIdLst>
    <p:handoutMasterId r:id="rId55"/>
  </p:handoutMasterIdLst>
  <p:sldIdLst>
    <p:sldId id="256" r:id="rId2"/>
    <p:sldId id="341" r:id="rId3"/>
    <p:sldId id="329" r:id="rId4"/>
    <p:sldId id="604" r:id="rId5"/>
    <p:sldId id="624" r:id="rId6"/>
    <p:sldId id="605" r:id="rId7"/>
    <p:sldId id="516" r:id="rId8"/>
    <p:sldId id="596" r:id="rId9"/>
    <p:sldId id="690" r:id="rId10"/>
    <p:sldId id="770" r:id="rId11"/>
    <p:sldId id="602" r:id="rId12"/>
    <p:sldId id="411" r:id="rId13"/>
    <p:sldId id="761" r:id="rId14"/>
    <p:sldId id="603" r:id="rId15"/>
    <p:sldId id="606" r:id="rId16"/>
    <p:sldId id="735" r:id="rId17"/>
    <p:sldId id="608" r:id="rId18"/>
    <p:sldId id="769" r:id="rId19"/>
    <p:sldId id="742" r:id="rId20"/>
    <p:sldId id="743" r:id="rId21"/>
    <p:sldId id="691" r:id="rId22"/>
    <p:sldId id="685" r:id="rId23"/>
    <p:sldId id="702" r:id="rId24"/>
    <p:sldId id="535" r:id="rId25"/>
    <p:sldId id="772" r:id="rId26"/>
    <p:sldId id="773" r:id="rId27"/>
    <p:sldId id="762" r:id="rId28"/>
    <p:sldId id="763" r:id="rId29"/>
    <p:sldId id="764" r:id="rId30"/>
    <p:sldId id="765" r:id="rId31"/>
    <p:sldId id="664" r:id="rId32"/>
    <p:sldId id="766" r:id="rId33"/>
    <p:sldId id="767" r:id="rId34"/>
    <p:sldId id="768" r:id="rId35"/>
    <p:sldId id="717" r:id="rId36"/>
    <p:sldId id="719" r:id="rId37"/>
    <p:sldId id="650" r:id="rId38"/>
    <p:sldId id="498" r:id="rId39"/>
    <p:sldId id="402" r:id="rId40"/>
    <p:sldId id="403" r:id="rId41"/>
    <p:sldId id="736" r:id="rId42"/>
    <p:sldId id="746" r:id="rId43"/>
    <p:sldId id="774" r:id="rId44"/>
    <p:sldId id="737" r:id="rId45"/>
    <p:sldId id="739" r:id="rId46"/>
    <p:sldId id="728" r:id="rId47"/>
    <p:sldId id="425" r:id="rId48"/>
    <p:sldId id="652" r:id="rId49"/>
    <p:sldId id="689" r:id="rId50"/>
    <p:sldId id="549" r:id="rId51"/>
    <p:sldId id="656" r:id="rId52"/>
    <p:sldId id="655"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91"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240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27.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442&amp;SubTB=442"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20951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27506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#73b, 23Feb21-07Jun21,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4"/>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marL="457200" lvl="1" indent="0">
              <a:spcBef>
                <a:spcPts val="0"/>
              </a:spcBef>
              <a:buFont typeface="Arial" panose="020B0604020202020204" pitchFamily="34" charset="0"/>
              <a:buNone/>
            </a:pP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04889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79362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28446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2145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11-17Mar21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802.18-21/0025r02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024-00-WCSG-wireless-treasurer-report-march-2021-electronic-plenary.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ec/dcn/21/ec-21-0048-00-00EC-ieee-802-electronic-media-2021-edition-update.pdf" TargetMode="External"/><Relationship Id="rId4" Type="http://schemas.openxmlformats.org/officeDocument/2006/relationships/hyperlink" Target="https://mentor.ieee.org/802-ec/dcn/21/ec-21-0051-03-00EC-march-2021-treasurer-s-opening.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50610-contribution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ec.europa.eu/digital-single-market/en/radio-spectrum-committee-rsc" TargetMode="External"/><Relationship Id="rId7" Type="http://schemas.openxmlformats.org/officeDocument/2006/relationships/hyperlink" Target="https://cept.org/ecc/groups/ecc/wg-se/se-21/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11" Type="http://schemas.openxmlformats.org/officeDocument/2006/relationships/image" Target="../media/image4.wmf"/><Relationship Id="rId5" Type="http://schemas.openxmlformats.org/officeDocument/2006/relationships/hyperlink" Target="https://cept.org/Documents/ecc/62914/ecc-21-001-rev5_draft-agenda-55th-ecc-plenary"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rabc-cccr.ca/ised-white-space-database-specification-dbs-01-issue-3-february-2021-draft-white-space-database-specifications/" TargetMode="External"/><Relationship Id="rId7" Type="http://schemas.openxmlformats.org/officeDocument/2006/relationships/hyperlink" Target="https://www.citc.gov.sa/en/new/publicConsultation/Pages/144202.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itc.gov.sa/ar/new/publicConsultation/Documents/144201/TS_Public_Consultation.pdf" TargetMode="External"/><Relationship Id="rId5" Type="http://schemas.openxmlformats.org/officeDocument/2006/relationships/hyperlink" Target="mailto:ic.consultationradiostandards-consultationnormesradio.ic@canada.ca" TargetMode="External"/><Relationship Id="rId4" Type="http://schemas.openxmlformats.org/officeDocument/2006/relationships/hyperlink" Target="https://www.rabc-cccr.ca/ised-radio-standard-specifications-rss-222-issue-3-february-2021-draft-white-space-devices-wsd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5/dcn/21/15-21-0122-02-0thz-liaison-statement-to-itu-r-wp5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db.cept.org/download/25c41779-cd6e/Rec7003e.pdf"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ircabc.europa.eu/"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5" Type="http://schemas.openxmlformats.org/officeDocument/2006/relationships/hyperlink" Target="https://cept.org/ecc/groups/ecc/wg-se/client/introduction/" TargetMode="External"/><Relationship Id="rId10" Type="http://schemas.openxmlformats.org/officeDocument/2006/relationships/image" Target="../media/image4.wmf"/><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client/introductio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mentor.ieee.org/802.18/dcn/21/18-21-0027-00-0000-Liaison_Response_to_ITU-R_WP_5A_on-THz-communications(.15_THz-SC).docx" TargetMode="External"/><Relationship Id="rId4" Type="http://schemas.openxmlformats.org/officeDocument/2006/relationships/hyperlink" Target="https://mentor.ieee.org/802.15/dcn/21/15-21-0122-03-0thz-liaison-statement-to-itu-r-wp5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27-00-0000-liaison-response-to-itu-r-wp-5a-on-thz-communications-15-thz-sc.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03-01-0000-minutes-electronic-interim-14-21jan21-rr-tag-sn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11-17Mar21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11-17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609600" y="3584575"/>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609600" y="3584575"/>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2">
              <a:buFont typeface="Arial" panose="020B0604020202020204" pitchFamily="34" charset="0"/>
              <a:buChar char="•"/>
            </a:pPr>
            <a:endParaRPr lang="en-US" altLang="en-US" sz="800" b="0" dirty="0">
              <a:solidFill>
                <a:schemeClr val="tx1"/>
              </a:solidFill>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At the EC closing, on 18 Mar 21, </a:t>
            </a:r>
            <a:r>
              <a:rPr lang="en-US" sz="1800" dirty="0">
                <a:ea typeface="Calibri" panose="020F0502020204030204" pitchFamily="34" charset="0"/>
              </a:rPr>
              <a:t>there is a proposal of a </a:t>
            </a:r>
            <a:r>
              <a:rPr lang="en-US" sz="1800" dirty="0">
                <a:effectLst/>
                <a:ea typeface="Calibri" panose="020F0502020204030204" pitchFamily="34" charset="0"/>
              </a:rPr>
              <a:t>motion to charge a $50 fee for the July 2021 electronic plenary.  Fyi.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This is to help cover some ongoing costs working future meetings and fees from working cancellations of past meetings.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Voting membership status will be tied to paying of the fees. </a:t>
            </a: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rPr>
              <a:t>How were future meeting expenses handled in the past</a:t>
            </a:r>
            <a:r>
              <a:rPr lang="en-US" sz="16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Only talking plenary for now, likely will go to interims also, watch for updates</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For more info: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WCSC finance report: </a:t>
            </a:r>
            <a:r>
              <a:rPr lang="en-US" sz="1600" dirty="0">
                <a:ea typeface="Calibri" panose="020F0502020204030204" pitchFamily="34" charset="0"/>
                <a:hlinkClick r:id="rId3"/>
              </a:rPr>
              <a:t>https://mentor.ieee.org/802-ec/dcn/21/ec-21-0024-00-WCSG-wireless-treasurer-report-march-2021-electronic-plenary.pptx</a:t>
            </a:r>
            <a:r>
              <a:rPr lang="en-US" sz="1600" dirty="0">
                <a:ea typeface="Calibri" panose="020F0502020204030204" pitchFamily="34" charset="0"/>
              </a:rPr>
              <a:t> </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EC finance report: </a:t>
            </a:r>
            <a:r>
              <a:rPr lang="en-US" sz="1600" dirty="0">
                <a:ea typeface="Calibri" panose="020F0502020204030204" pitchFamily="34" charset="0"/>
                <a:hlinkClick r:id="rId4"/>
              </a:rPr>
              <a:t>https://mentor.ieee.org/802-ec/dcn/21/ec-21-0051-03-00EC-march-2021-treasurer-s-opening.pdf</a:t>
            </a:r>
            <a:r>
              <a:rPr lang="en-US" sz="1600" dirty="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285750" indent="-285750">
              <a:buFont typeface="Arial" panose="020B0604020202020204" pitchFamily="34" charset="0"/>
              <a:buChar char="•"/>
            </a:pPr>
            <a:r>
              <a:rPr lang="en-US" sz="1600" dirty="0"/>
              <a:t>IEEE 802 2021 Edition of all the standards will be electronic only – 922MB </a:t>
            </a:r>
          </a:p>
          <a:p>
            <a:pPr marL="685800" lvl="1">
              <a:buFont typeface="Arial" panose="020B0604020202020204" pitchFamily="34" charset="0"/>
              <a:buChar char="•"/>
            </a:pPr>
            <a:r>
              <a:rPr lang="en-US" sz="1600" dirty="0"/>
              <a:t>Email to be sent to all individuals who participate in IEEE 802 March Plenary Meetings who sign into IMAT. </a:t>
            </a:r>
          </a:p>
          <a:p>
            <a:pPr marL="685800" lvl="1">
              <a:buFont typeface="Arial" panose="020B0604020202020204" pitchFamily="34" charset="0"/>
              <a:buChar char="•"/>
            </a:pPr>
            <a:r>
              <a:rPr lang="en-US" sz="1600" dirty="0"/>
              <a:t>IEEE SA will email these individuals with invite to download the 2021 Edition after the close of the Mar Plenary (19 Mar).  </a:t>
            </a:r>
          </a:p>
          <a:p>
            <a:pPr marL="685800" lvl="1">
              <a:buFont typeface="Arial" panose="020B0604020202020204" pitchFamily="34" charset="0"/>
              <a:buChar char="•"/>
            </a:pPr>
            <a:r>
              <a:rPr lang="en-US" sz="1600" dirty="0"/>
              <a:t>For more info:  </a:t>
            </a:r>
            <a:r>
              <a:rPr lang="en-US" altLang="en-US" sz="1600" b="0" dirty="0">
                <a:solidFill>
                  <a:schemeClr val="tx1"/>
                </a:solidFill>
                <a:hlinkClick r:id="rId5"/>
              </a:rPr>
              <a:t>https://mentor.ieee.org/802-ec/dcn/21/ec-21-0048-00-00EC-ieee-802-electronic-media-2021-edition-update.pdf</a:t>
            </a:r>
            <a:r>
              <a:rPr lang="en-US" altLang="en-US" sz="16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9708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_28__ voters with __34____attendees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endParaRPr lang="en-US" sz="1800" u="sng" dirty="0">
              <a:solidFill>
                <a:srgbClr val="0070C0"/>
              </a:solidFill>
            </a:endParaRPr>
          </a:p>
          <a:p>
            <a:pPr lvl="1">
              <a:buFont typeface="Arial" panose="020B0604020202020204" pitchFamily="34" charset="0"/>
              <a:buChar char="•"/>
            </a:pPr>
            <a:r>
              <a:rPr lang="en-US" sz="1800" dirty="0">
                <a:solidFill>
                  <a:schemeClr val="tx1"/>
                </a:solidFill>
              </a:rPr>
              <a:t>LMSC P&amp;P sections 3.1 and 4.0: 802 EC election/appointments/membership</a:t>
            </a:r>
          </a:p>
          <a:p>
            <a:pPr lvl="2">
              <a:buFont typeface="Arial" panose="020B0604020202020204" pitchFamily="34" charset="0"/>
              <a:buChar char="•"/>
            </a:pPr>
            <a:r>
              <a:rPr lang="en-US" sz="1600" dirty="0">
                <a:solidFill>
                  <a:schemeClr val="tx1"/>
                </a:solidFill>
              </a:rPr>
              <a:t>All 802 executive committee members are elected or appointed and confirmed at the first Plenary session of each even numbered year. </a:t>
            </a:r>
          </a:p>
          <a:p>
            <a:pPr lvl="2">
              <a:buFont typeface="Arial" panose="020B0604020202020204" pitchFamily="34" charset="0"/>
              <a:buChar char="•"/>
            </a:pPr>
            <a:r>
              <a:rPr lang="en-US" sz="1600" dirty="0">
                <a:solidFill>
                  <a:schemeClr val="tx1"/>
                </a:solidFill>
              </a:rPr>
              <a:t>The 802.18 Vice-Chair position has been open, and we have had two volunteers become available, willing to help and be elected for vice-chair and its responsibilities.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Per email sent to 802.18 on 07Feb21 and meeting on 11Feb21 nominations were opened for two RR-TAG co-Vice Chairs and then closed on 03Mar21, for elections now at the March 2021 Plenary. </a:t>
            </a:r>
          </a:p>
          <a:p>
            <a:pPr lvl="1">
              <a:buFont typeface="Arial" panose="020B0604020202020204" pitchFamily="34" charset="0"/>
              <a:buChar char="•"/>
            </a:pPr>
            <a:r>
              <a:rPr lang="en-US" sz="1800" dirty="0">
                <a:solidFill>
                  <a:schemeClr val="tx1"/>
                </a:solidFill>
              </a:rPr>
              <a:t>Last week it was announced at close of nominations, these 2 candidates were nominated: </a:t>
            </a:r>
          </a:p>
          <a:p>
            <a:pPr lvl="2">
              <a:buFont typeface="Arial" panose="020B0604020202020204" pitchFamily="34" charset="0"/>
              <a:buChar char="•"/>
            </a:pPr>
            <a:r>
              <a:rPr lang="en-US" altLang="en-US" sz="1600" b="0" dirty="0">
                <a:solidFill>
                  <a:schemeClr val="tx1"/>
                </a:solidFill>
              </a:rPr>
              <a:t>Stuart Kerry (OK-Brit, self) </a:t>
            </a:r>
          </a:p>
          <a:p>
            <a:pPr lvl="2">
              <a:buFont typeface="Arial" panose="020B0604020202020204" pitchFamily="34" charset="0"/>
              <a:buChar char="•"/>
            </a:pPr>
            <a:r>
              <a:rPr lang="en-US" altLang="en-US" sz="1600" dirty="0">
                <a:solidFill>
                  <a:schemeClr val="tx1"/>
                </a:solidFill>
              </a:rPr>
              <a:t>Al </a:t>
            </a:r>
            <a:r>
              <a:rPr lang="en-US" altLang="en-US" sz="1600" dirty="0" err="1">
                <a:solidFill>
                  <a:schemeClr val="tx1"/>
                </a:solidFill>
              </a:rPr>
              <a:t>Petrick</a:t>
            </a:r>
            <a:r>
              <a:rPr lang="en-US" altLang="en-US" sz="1600" dirty="0">
                <a:solidFill>
                  <a:schemeClr val="tx1"/>
                </a:solidFill>
              </a:rPr>
              <a:t> (Skyworks Solutions)</a:t>
            </a:r>
            <a:endParaRPr lang="en-US" altLang="en-US" sz="1600" b="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dirty="0">
                <a:solidFill>
                  <a:schemeClr val="tx1"/>
                </a:solidFill>
              </a:rPr>
              <a:t>Responsibilities / expectations for all offices have been in the back up slides in weekly agenda slide deck.</a:t>
            </a:r>
            <a:endParaRPr lang="en-US" sz="18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marL="1371600" lvl="3" indent="0"/>
            <a:endParaRPr lang="en-US" sz="1400" u="sng" dirty="0">
              <a:solidFill>
                <a:schemeClr val="tx1"/>
              </a:solidFill>
            </a:endParaRPr>
          </a:p>
          <a:p>
            <a:pPr>
              <a:buFont typeface="Arial" panose="020B0604020202020204" pitchFamily="34" charset="0"/>
              <a:buChar char="•"/>
            </a:pPr>
            <a:r>
              <a:rPr lang="en-US" sz="1800" dirty="0"/>
              <a:t>The chair will use the web-ex polling.</a:t>
            </a:r>
          </a:p>
          <a:p>
            <a:pPr>
              <a:buFont typeface="Arial" panose="020B0604020202020204" pitchFamily="34" charset="0"/>
              <a:buChar char="•"/>
            </a:pPr>
            <a:r>
              <a:rPr lang="en-US" altLang="en-US" sz="1800" dirty="0">
                <a:solidFill>
                  <a:schemeClr val="tx1"/>
                </a:solidFill>
              </a:rPr>
              <a:t>Remember:  only 802.18 voters are allowed to vote. </a:t>
            </a:r>
          </a:p>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Ballot1:</a:t>
            </a:r>
            <a:r>
              <a:rPr lang="en-US" sz="1800" dirty="0">
                <a:solidFill>
                  <a:schemeClr val="tx1"/>
                </a:solidFill>
              </a:rPr>
              <a:t> </a:t>
            </a:r>
            <a:r>
              <a:rPr lang="en-US" sz="1800" b="0" dirty="0">
                <a:solidFill>
                  <a:schemeClr val="tx1"/>
                </a:solidFill>
              </a:rPr>
              <a:t>To approve Stuart Kerry (OK-Brit/Self) as a Vice-Chair for IEEE 802.18 RR-TAG until the next election cycle, currently through the first IEEE 802 Plenary of 2022. </a:t>
            </a:r>
          </a:p>
          <a:p>
            <a:pPr marL="0" indent="0"/>
            <a:r>
              <a:rPr lang="en-US" altLang="en-US" sz="1600" dirty="0">
                <a:solidFill>
                  <a:schemeClr val="tx1"/>
                </a:solidFill>
              </a:rPr>
              <a:t>	Yes _22__		No __0__		A</a:t>
            </a:r>
            <a:r>
              <a:rPr lang="en-US" altLang="en-US" sz="1600" b="1" dirty="0">
                <a:solidFill>
                  <a:schemeClr val="tx1"/>
                </a:solidFill>
              </a:rPr>
              <a:t>bstain	_4__	</a:t>
            </a:r>
            <a:r>
              <a:rPr lang="en-US" altLang="en-US" sz="1600" b="0" dirty="0">
                <a:solidFill>
                  <a:schemeClr val="tx1"/>
                </a:solidFill>
              </a:rPr>
              <a:t>(later validated to voting membership)</a:t>
            </a:r>
          </a:p>
          <a:p>
            <a:pPr lvl="1"/>
            <a:endParaRPr lang="en-US" altLang="en-US" sz="1600" b="1" dirty="0">
              <a:solidFill>
                <a:schemeClr val="tx1"/>
              </a:solidFill>
            </a:endParaRPr>
          </a:p>
          <a:p>
            <a:pPr>
              <a:buFont typeface="Arial" panose="020B0604020202020204" pitchFamily="34" charset="0"/>
              <a:buChar char="•"/>
            </a:pPr>
            <a:r>
              <a:rPr lang="en-US" sz="1800" u="sng" dirty="0">
                <a:solidFill>
                  <a:schemeClr val="tx1"/>
                </a:solidFill>
              </a:rPr>
              <a:t>Ballot2:</a:t>
            </a:r>
            <a:r>
              <a:rPr lang="en-US" sz="1800" dirty="0">
                <a:solidFill>
                  <a:schemeClr val="tx1"/>
                </a:solidFill>
              </a:rPr>
              <a:t> </a:t>
            </a:r>
            <a:r>
              <a:rPr lang="en-US" sz="1800" b="0" dirty="0">
                <a:solidFill>
                  <a:schemeClr val="tx1"/>
                </a:solidFill>
              </a:rPr>
              <a:t>To approve Al </a:t>
            </a:r>
            <a:r>
              <a:rPr lang="en-US" sz="1800" b="0" dirty="0" err="1">
                <a:solidFill>
                  <a:schemeClr val="tx1"/>
                </a:solidFill>
              </a:rPr>
              <a:t>Petrick</a:t>
            </a:r>
            <a:r>
              <a:rPr lang="en-US" sz="1800" b="0" dirty="0">
                <a:solidFill>
                  <a:schemeClr val="tx1"/>
                </a:solidFill>
              </a:rPr>
              <a:t> (Skyworks Solutions) as a Vice-Chair for IEEE 802.18 RR-TAG until the next election cycle, currently through the first IEEE 802 Plenary of 2022. </a:t>
            </a:r>
          </a:p>
          <a:p>
            <a:pPr marL="0" indent="0"/>
            <a:r>
              <a:rPr lang="en-US" altLang="en-US" sz="1600" dirty="0">
                <a:solidFill>
                  <a:schemeClr val="tx1"/>
                </a:solidFill>
              </a:rPr>
              <a:t>	Yes _20__		No _1__		A</a:t>
            </a:r>
            <a:r>
              <a:rPr lang="en-US" altLang="en-US" sz="1600" b="1" dirty="0">
                <a:solidFill>
                  <a:schemeClr val="tx1"/>
                </a:solidFill>
              </a:rPr>
              <a:t>bstain	_5__   </a:t>
            </a:r>
            <a:r>
              <a:rPr lang="en-US" altLang="en-US" sz="1600" b="0" dirty="0">
                <a:solidFill>
                  <a:schemeClr val="tx1"/>
                </a:solidFill>
              </a:rPr>
              <a:t>(later validated to voting membership)</a:t>
            </a:r>
          </a:p>
          <a:p>
            <a:pPr lvl="1"/>
            <a:endParaRPr lang="en-US" altLang="en-US" sz="1600" b="1" dirty="0">
              <a:solidFill>
                <a:schemeClr val="tx1"/>
              </a:solidFill>
            </a:endParaRPr>
          </a:p>
          <a:p>
            <a:pPr lvl="1"/>
            <a:r>
              <a:rPr lang="en-US" altLang="en-US" sz="1600" b="1" dirty="0">
                <a:solidFill>
                  <a:schemeClr val="tx1"/>
                </a:solidFill>
              </a:rPr>
              <a:t>Voters present:  29  			</a:t>
            </a:r>
          </a:p>
          <a:p>
            <a:pPr lvl="1"/>
            <a:r>
              <a:rPr lang="en-US" altLang="en-US" sz="1600" b="1" dirty="0">
                <a:solidFill>
                  <a:schemeClr val="tx1"/>
                </a:solidFill>
              </a:rPr>
              <a:t>Total # present at time of vote:  35</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a:t>
            </a:r>
            <a:r>
              <a:rPr lang="en-US" sz="1800" dirty="0">
                <a:solidFill>
                  <a:schemeClr val="tx1"/>
                </a:solidFill>
                <a:highlight>
                  <a:srgbClr val="D5F4FF"/>
                </a:highlight>
                <a:sym typeface="Wingdings" panose="05000000000000000000" pitchFamily="2" charset="2"/>
              </a:rPr>
              <a:t>(this week)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 802.11 private area is being updated daily this week.  </a:t>
            </a:r>
          </a:p>
          <a:p>
            <a:pPr lvl="1">
              <a:spcBef>
                <a:spcPts val="0"/>
              </a:spcBef>
              <a:buFont typeface="Arial" panose="020B0604020202020204" pitchFamily="34" charset="0"/>
              <a:buChar char="•"/>
            </a:pPr>
            <a:r>
              <a:rPr lang="en-US" sz="1600" dirty="0">
                <a:effectLst/>
                <a:ea typeface="Calibri" panose="020F0502020204030204" pitchFamily="34" charset="0"/>
              </a:rPr>
              <a:t>EN 303 587 (6 GHz) is revising BRAN(21)109050r1 for approval Friday.</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Contribution: BRAN(21)109053r1 - Rapporteur's copy of EN 301 893 (5 GHz), plan to approve Friday also. </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Remember: BRAN as a whole approves each draft candidate, promoting it to draft.  The rapporteur not allowed to edit.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ETSI TS 103 754 V0.0.3 (2020-12) BRAN; Multiple Access Points Performance Testing</a:t>
            </a:r>
            <a:endParaRPr lang="en-US" sz="12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BRAN(21)</a:t>
            </a:r>
            <a:r>
              <a:rPr lang="en-US" sz="1600" dirty="0">
                <a:solidFill>
                  <a:schemeClr val="tx1"/>
                </a:solidFill>
                <a:ea typeface="Calibri" panose="020F0502020204030204" pitchFamily="34" charset="0"/>
              </a:rPr>
              <a:t>109045 – Software Controlled radios , will be sent to ERM . User access restrictions</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ffectLst/>
                <a:ea typeface="Times New Roman" panose="02020603050405020304" pitchFamily="18" charset="0"/>
              </a:rPr>
              <a:t>draft ECC Recommendation on “Receiver resilience to transmission on adjacent frequency ranges”</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rPr>
              <a:t>To consider receiver resilience for a wide range of receivers may add  burden to some receivers for limite</a:t>
            </a:r>
            <a:r>
              <a:rPr lang="en-US" sz="1400" dirty="0">
                <a:solidFill>
                  <a:schemeClr val="tx1"/>
                </a:solidFill>
              </a:rPr>
              <a:t>d or no benefit.. S</a:t>
            </a:r>
            <a:r>
              <a:rPr lang="en-US" sz="1400" b="0" dirty="0">
                <a:solidFill>
                  <a:schemeClr val="tx1"/>
                </a:solidFill>
              </a:rPr>
              <a:t>E21 should take that into account</a:t>
            </a:r>
          </a:p>
          <a:p>
            <a:pPr lvl="1">
              <a:spcBef>
                <a:spcPts val="0"/>
              </a:spcBef>
              <a:buFont typeface="Arial" panose="020B0604020202020204" pitchFamily="34" charset="0"/>
              <a:buChar char="•"/>
            </a:pPr>
            <a:r>
              <a:rPr lang="en-US" sz="1400" b="0" dirty="0">
                <a:solidFill>
                  <a:schemeClr val="tx1"/>
                </a:solidFill>
                <a:hlinkClick r:id="rId7"/>
              </a:rPr>
              <a:t>https://portal.etsi.org/tb.aspx?tbid=286&amp;SubTB=286#/50610-contributions</a:t>
            </a:r>
            <a:r>
              <a:rPr lang="en-US" sz="1400" b="0" dirty="0">
                <a:solidFill>
                  <a:schemeClr val="tx1"/>
                </a:solidFill>
              </a:rPr>
              <a:t>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hlinkClick r:id="rId3"/>
              </a:rPr>
              <a:t>&lt;</a:t>
            </a:r>
            <a:r>
              <a:rPr lang="en-US" sz="1800" dirty="0" err="1">
                <a:solidFill>
                  <a:schemeClr val="tx1"/>
                </a:solidFill>
                <a:hlinkClick r:id="rId3"/>
              </a:rPr>
              <a:t>RSCom</a:t>
            </a:r>
            <a:r>
              <a:rPr lang="en-US" sz="1800" dirty="0">
                <a:solidFill>
                  <a:schemeClr val="tx1"/>
                </a:solidFill>
                <a:hlinkClick r:id="rId3"/>
              </a:rPr>
              <a:t>&gt;</a:t>
            </a:r>
            <a:r>
              <a:rPr lang="en-US" sz="1800" dirty="0">
                <a:solidFill>
                  <a:schemeClr val="tx1"/>
                </a:solidFill>
              </a:rPr>
              <a:t> met this week, 09-10 Mar 21, and considering outcome from ECC, e.g. the mandatory 6 GHz decision and the 5 GHz Decision (04)08; </a:t>
            </a:r>
          </a:p>
          <a:p>
            <a:pPr lvl="1">
              <a:buFont typeface="Arial" panose="020B0604020202020204" pitchFamily="34" charset="0"/>
              <a:buChar char="•"/>
            </a:pPr>
            <a:r>
              <a:rPr lang="en-US" sz="1400" dirty="0">
                <a:solidFill>
                  <a:schemeClr val="tx1"/>
                </a:solidFill>
              </a:rPr>
              <a:t> Nothing to share, yet,</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4"/>
              </a:rPr>
              <a:t>&lt;ECC&gt;</a:t>
            </a:r>
            <a:r>
              <a:rPr lang="en-US" sz="1800" dirty="0">
                <a:solidFill>
                  <a:schemeClr val="tx1"/>
                </a:solidFill>
              </a:rPr>
              <a:t>  (and more) next meeting #56, 29Jun-02Jul21 </a:t>
            </a:r>
            <a:r>
              <a:rPr lang="en-US" sz="1400" dirty="0">
                <a:solidFill>
                  <a:schemeClr val="tx1"/>
                </a:solidFill>
                <a:hlinkClick r:id="rId5"/>
              </a:rPr>
              <a:t>https://cept.org/Documents/ecc/62914/ecc-21-001-rev5_draft-agenda-55th-ecc-plenary</a:t>
            </a:r>
            <a:r>
              <a:rPr lang="en-US" sz="1400" dirty="0">
                <a:solidFill>
                  <a:schemeClr val="tx1"/>
                </a:solidFill>
              </a:rPr>
              <a:t>  </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See ETSI ERM for Liaison statement they sent to SE21 on receiver resilience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9"/>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rPr>
              <a:t> </a:t>
            </a:r>
            <a:r>
              <a:rPr lang="en-US" altLang="en-US" sz="1400" dirty="0">
                <a:solidFill>
                  <a:schemeClr val="tx1"/>
                </a:solidFill>
              </a:rPr>
              <a:t>nothing to share  today</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10"/>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 </a:t>
            </a:r>
            <a:r>
              <a:rPr lang="en-US" sz="1400" dirty="0" err="1">
                <a:solidFill>
                  <a:schemeClr val="tx1"/>
                </a:solidFill>
                <a:ea typeface="Calibri" panose="020F0502020204030204" pitchFamily="34" charset="0"/>
              </a:rPr>
              <a:t>tofday</a:t>
            </a:r>
            <a:endParaRPr lang="en-US" sz="14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buFont typeface="Arial" panose="020B0604020202020204" pitchFamily="34" charset="0"/>
              <a:buChar char="•"/>
            </a:pPr>
            <a:r>
              <a:rPr lang="en-US" sz="1800" b="0" i="0" u="none" strike="noStrike" baseline="0" dirty="0">
                <a:solidFill>
                  <a:srgbClr val="000000"/>
                </a:solidFill>
              </a:rPr>
              <a:t>Canada RABC has opened up two consultations as discussed last week. </a:t>
            </a:r>
          </a:p>
          <a:p>
            <a:pPr lvl="1">
              <a:buFont typeface="Arial" panose="020B0604020202020204" pitchFamily="34" charset="0"/>
              <a:buChar char="•"/>
            </a:pPr>
            <a:r>
              <a:rPr lang="en-US" sz="1400" dirty="0"/>
              <a:t>C</a:t>
            </a:r>
            <a:r>
              <a:rPr lang="en-US" sz="1400" b="0" i="0" u="none" strike="noStrike" baseline="0" dirty="0">
                <a:solidFill>
                  <a:srgbClr val="000000"/>
                </a:solidFill>
              </a:rPr>
              <a:t>omments due 07May21 for both. </a:t>
            </a:r>
          </a:p>
          <a:p>
            <a:pPr lvl="1">
              <a:buFont typeface="Arial" panose="020B0604020202020204" pitchFamily="34" charset="0"/>
              <a:buChar char="•"/>
            </a:pPr>
            <a:r>
              <a:rPr lang="en-US" sz="1200" b="0" dirty="0">
                <a:hlinkClick r:id="rId3"/>
              </a:rPr>
              <a:t>https://www.rabc-cccr.ca/ised-white-space-database-specification-dbs-01-issue-3-february-2021-draft-white-space-database-specifications/</a:t>
            </a:r>
            <a:r>
              <a:rPr lang="en-US" sz="1200" b="0" dirty="0"/>
              <a:t> </a:t>
            </a:r>
          </a:p>
          <a:p>
            <a:pPr lvl="1">
              <a:buFont typeface="Arial" panose="020B0604020202020204" pitchFamily="34" charset="0"/>
              <a:buChar char="•"/>
            </a:pPr>
            <a:r>
              <a:rPr lang="en-US" sz="1200" b="0" i="0" u="none" strike="noStrike" baseline="0" dirty="0">
                <a:solidFill>
                  <a:srgbClr val="000000"/>
                </a:solidFill>
                <a:hlinkClick r:id="rId4"/>
              </a:rPr>
              <a:t>https://www.rabc-cccr.ca/ised-radio-standard-specifications-rss-222-issue-3-february-2021-draft-white-space-devices-wsds/</a:t>
            </a:r>
            <a:r>
              <a:rPr lang="en-US" sz="1400" b="0" i="0" u="none" strike="noStrike" baseline="0" dirty="0">
                <a:solidFill>
                  <a:srgbClr val="000000"/>
                </a:solidFill>
              </a:rPr>
              <a:t> </a:t>
            </a:r>
          </a:p>
          <a:p>
            <a:pPr lvl="1">
              <a:buFont typeface="Arial" panose="020B0604020202020204" pitchFamily="34" charset="0"/>
              <a:buChar char="•"/>
            </a:pPr>
            <a:r>
              <a:rPr lang="en-US" sz="1200" b="0" dirty="0">
                <a:effectLst/>
                <a:ea typeface="Calibri" panose="020F0502020204030204" pitchFamily="34" charset="0"/>
              </a:rPr>
              <a:t>Send questions to </a:t>
            </a:r>
            <a:r>
              <a:rPr lang="en-US" sz="1200" b="0" u="sng" dirty="0">
                <a:solidFill>
                  <a:srgbClr val="0000FF"/>
                </a:solidFill>
                <a:effectLst/>
                <a:ea typeface="Calibri" panose="020F0502020204030204" pitchFamily="34" charset="0"/>
                <a:hlinkClick r:id="rId5"/>
              </a:rPr>
              <a:t>ic.consultationradiostandards-consultationnormesradio.ic@canada.ca</a:t>
            </a:r>
            <a:endParaRPr lang="en-US" sz="1200" b="0" u="sng" dirty="0">
              <a:solidFill>
                <a:srgbClr val="0000FF"/>
              </a:solidFill>
              <a:effectLst/>
              <a:ea typeface="Calibri" panose="020F0502020204030204" pitchFamily="34" charset="0"/>
            </a:endParaRPr>
          </a:p>
          <a:p>
            <a:pPr>
              <a:buFont typeface="Arial" panose="020B0604020202020204" pitchFamily="34" charset="0"/>
              <a:buChar char="•"/>
            </a:pPr>
            <a:r>
              <a:rPr lang="en-US" sz="1800" b="0" i="1" u="sng" strike="noStrike" baseline="0" dirty="0">
                <a:solidFill>
                  <a:schemeClr val="tx1"/>
                </a:solidFill>
              </a:rPr>
              <a:t>There are other Canadian consultations coming in bands of interest to us.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Saudi Arabia,  CITC has a new consultation at:  </a:t>
            </a:r>
          </a:p>
          <a:p>
            <a:pPr lvl="1">
              <a:buFont typeface="Arial" panose="020B0604020202020204" pitchFamily="34" charset="0"/>
              <a:buChar char="•"/>
            </a:pPr>
            <a:r>
              <a:rPr lang="en-US" sz="1400" b="0" dirty="0">
                <a:solidFill>
                  <a:srgbClr val="1155CC"/>
                </a:solidFill>
                <a:hlinkClick r:id="rId6"/>
              </a:rPr>
              <a:t>https://www.citc.gov.sa/ar/new/publicConsultation/Documents/144201/TS_Public_Consultation.pdf</a:t>
            </a:r>
            <a:endParaRPr lang="en-US" sz="1400" dirty="0"/>
          </a:p>
          <a:p>
            <a:pPr lvl="1">
              <a:buFont typeface="Arial" panose="020B0604020202020204" pitchFamily="34" charset="0"/>
              <a:buChar char="•"/>
            </a:pPr>
            <a:r>
              <a:rPr lang="en-US" sz="1600" b="0" i="0" u="none" strike="noStrike" baseline="0" dirty="0">
                <a:solidFill>
                  <a:srgbClr val="000000"/>
                </a:solidFill>
              </a:rPr>
              <a:t>The new consultation updates and modernizes a range of technical specifications, including RI054 (specification for Short Range Devices) and RI085 (specification for Ultra-Wideband Equipment), among others. </a:t>
            </a:r>
          </a:p>
          <a:p>
            <a:pPr lvl="1">
              <a:buFont typeface="Arial" panose="020B0604020202020204" pitchFamily="34" charset="0"/>
              <a:buChar char="•"/>
            </a:pPr>
            <a:r>
              <a:rPr lang="en-US" sz="1600" b="0" i="0" dirty="0">
                <a:solidFill>
                  <a:srgbClr val="1155CC"/>
                </a:solidFill>
                <a:effectLst/>
                <a:hlinkClick r:id="rId7"/>
              </a:rPr>
              <a:t>https://www.citc.gov.sa/en/new/publicConsultation/Pages/144202.aspx</a:t>
            </a:r>
            <a:endParaRPr lang="en-US" sz="1600" i="0" dirty="0">
              <a:solidFill>
                <a:srgbClr val="1155CC"/>
              </a:solidFill>
              <a:effectLst/>
              <a:cs typeface="+mn-cs"/>
            </a:endParaRPr>
          </a:p>
          <a:p>
            <a:pPr lvl="1">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Comments due 03April2021.</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802.15 THz SC will be bringing a submission soon for a Liaison statement from ITU-R WP 5A to external organizations - Use of the 252-296 GHz frequency range by land-mobile service applications, </a:t>
            </a:r>
            <a:r>
              <a:rPr lang="en-US" sz="1800" b="0" dirty="0">
                <a:solidFill>
                  <a:schemeClr val="tx1"/>
                </a:solidFill>
                <a:hlinkClick r:id="rId3"/>
              </a:rPr>
              <a:t>https://mentor.ieee.org/802.15/dcn/21/15-21-0002-00-0thz-liaison-statement-from-itu-r-wp5a.docx</a:t>
            </a:r>
            <a:r>
              <a:rPr lang="en-US" sz="1800" b="0" dirty="0">
                <a:solidFill>
                  <a:schemeClr val="tx1"/>
                </a:solidFill>
              </a:rPr>
              <a:t> </a:t>
            </a:r>
            <a:endParaRPr lang="en-US" sz="18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endParaRPr lang="en-US" sz="1600" dirty="0">
              <a:solidFill>
                <a:schemeClr val="tx1"/>
              </a:solidFill>
              <a:effectLst/>
              <a:ea typeface="Times New Roman" panose="02020603050405020304" pitchFamily="18" charset="0"/>
              <a:cs typeface="Times New Roman" panose="02020603050405020304" pitchFamily="18" charset="0"/>
            </a:endParaRPr>
          </a:p>
          <a:p>
            <a:pPr marL="285750">
              <a:spcBef>
                <a:spcPts val="0"/>
              </a:spcBef>
              <a:buFont typeface="Arial" panose="020B0604020202020204" pitchFamily="34" charset="0"/>
              <a:buChar char="•"/>
            </a:pPr>
            <a:r>
              <a:rPr lang="en-US" sz="1800" dirty="0">
                <a:solidFill>
                  <a:schemeClr val="tx1"/>
                </a:solidFill>
                <a:effectLst/>
                <a:ea typeface="Times New Roman" panose="02020603050405020304" pitchFamily="18" charset="0"/>
                <a:cs typeface="Times New Roman" panose="02020603050405020304" pitchFamily="18" charset="0"/>
              </a:rPr>
              <a:t>THz SC is finishing up, the submission draft at:</a:t>
            </a:r>
          </a:p>
          <a:p>
            <a:pPr marL="285750">
              <a:spcBef>
                <a:spcPts val="0"/>
              </a:spcBef>
              <a:buFont typeface="Arial" panose="020B0604020202020204" pitchFamily="34" charset="0"/>
              <a:buChar char="•"/>
            </a:pPr>
            <a:r>
              <a:rPr lang="en-GB" sz="1800" b="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https://mentor.ieee.org/802.15/dcn/21/15-21-0122-02-0thz-liaison-statement-to-itu-r-wp5a.docx</a:t>
            </a:r>
            <a:r>
              <a:rPr lang="en-GB" sz="1800" b="0" dirty="0">
                <a:solidFill>
                  <a:srgbClr val="1F497D"/>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spcBef>
                <a:spcPts val="0"/>
              </a:spcBef>
              <a:spcAft>
                <a:spcPts val="0"/>
              </a:spcAft>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802.18 should see it for approval next week, only 1+ pages of text.</a:t>
            </a:r>
          </a:p>
          <a:p>
            <a:pPr marL="400050" lvl="1">
              <a:spcBef>
                <a:spcPts val="0"/>
              </a:spcBef>
              <a:spcAft>
                <a:spcPts val="0"/>
              </a:spcAft>
              <a:buFont typeface="Arial" panose="020B0604020202020204" pitchFamily="34" charset="0"/>
              <a:buChar char="•"/>
            </a:pPr>
            <a:r>
              <a:rPr lang="en-US" sz="1800" dirty="0">
                <a:solidFill>
                  <a:schemeClr val="tx1"/>
                </a:solidFill>
              </a:rPr>
              <a:t>The draft is not expected to change much to next week, will review today (11</a:t>
            </a:r>
            <a:r>
              <a:rPr lang="en-US" sz="1800" baseline="30000" dirty="0">
                <a:solidFill>
                  <a:schemeClr val="tx1"/>
                </a:solidFill>
              </a:rPr>
              <a:t>th</a:t>
            </a: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a:t>
            </a:r>
            <a:endParaRPr lang="en-US" sz="18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r>
              <a:rPr lang="en-US" sz="1800" b="1" u="sng" dirty="0">
                <a:solidFill>
                  <a:schemeClr val="tx1"/>
                </a:solidFill>
              </a:rPr>
              <a:t>Are there any others to help? </a:t>
            </a:r>
          </a:p>
          <a:p>
            <a:pPr lvl="1">
              <a:spcBef>
                <a:spcPts val="0"/>
              </a:spcBef>
              <a:buFont typeface="Arial" panose="020B0604020202020204" pitchFamily="34" charset="0"/>
              <a:buChar char="•"/>
            </a:pPr>
            <a:r>
              <a:rPr lang="en-US" sz="1400" dirty="0">
                <a:solidFill>
                  <a:schemeClr val="tx1"/>
                </a:solidFill>
              </a:rPr>
              <a:t>Two more volunteered.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ffectLst/>
                <a:ea typeface="SimSun" panose="02010600030101010101" pitchFamily="2" charset="-122"/>
              </a:rPr>
              <a:t>1.1  -</a:t>
            </a:r>
            <a:r>
              <a:rPr lang="en-GB" sz="1600" dirty="0">
                <a:effectLst/>
                <a:ea typeface="Times New Roman" panose="02020603050405020304" pitchFamily="18" charset="0"/>
              </a:rPr>
              <a:t>800-4 990 MHz and Resolution 223.  Connection w/ITS going there?</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1.2</a:t>
            </a:r>
            <a:r>
              <a:rPr lang="en-GB" sz="1600" dirty="0">
                <a:ea typeface="SimSun" panose="02010600030101010101" pitchFamily="2" charset="-122"/>
              </a:rPr>
              <a:t>  -</a:t>
            </a:r>
            <a:r>
              <a:rPr lang="en-GB" sz="1600" dirty="0">
                <a:effectLst/>
                <a:ea typeface="Times New Roman" panose="02020603050405020304" pitchFamily="18" charset="0"/>
              </a:rPr>
              <a:t>300-3 400MHz, 3 600-3 800MHz, 6 425-7 025MHz, 7 025-7 125MHz and 10.0-10.5GHz for International Mobile Telecommunications (IMT) and resolution 245.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1.5  -4</a:t>
            </a:r>
            <a:r>
              <a:rPr lang="en-GB" sz="1600" dirty="0">
                <a:effectLst/>
                <a:ea typeface="Times New Roman" panose="02020603050405020304" pitchFamily="18" charset="0"/>
              </a:rPr>
              <a:t>70-960 MHz in Region 1-consider possible regulatory actions, Resolution</a:t>
            </a:r>
            <a:r>
              <a:rPr lang="en-GB" sz="1600" b="1" dirty="0">
                <a:effectLst/>
                <a:ea typeface="Times New Roman" panose="02020603050405020304" pitchFamily="18" charset="0"/>
              </a:rPr>
              <a:t> 235.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GB" sz="1600" dirty="0">
              <a:effectLst/>
              <a:ea typeface="Times New Roman" panose="02020603050405020304" pitchFamily="18" charset="0"/>
            </a:endParaRPr>
          </a:p>
          <a:p>
            <a:pPr lvl="1">
              <a:spcBef>
                <a:spcPts val="0"/>
              </a:spcBef>
              <a:spcAft>
                <a:spcPts val="0"/>
              </a:spcAft>
              <a:buFont typeface="+mj-lt"/>
              <a:buAutoNum type="arabicParenBoth"/>
            </a:pPr>
            <a:r>
              <a:rPr lang="en-GB" sz="1600" dirty="0">
                <a:effectLst/>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52142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Not today</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a:t>
            </a:r>
          </a:p>
          <a:p>
            <a:pPr lvl="1">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Not today</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				for Thursday</a:t>
            </a:r>
          </a:p>
          <a:p>
            <a:pPr lvl="1">
              <a:defRPr/>
            </a:pPr>
            <a:r>
              <a:rPr lang="en-US" sz="1600" dirty="0"/>
              <a:t>Chair is Jay Holcomb (Itron) 								</a:t>
            </a:r>
            <a:r>
              <a:rPr lang="en-US" b="1" dirty="0"/>
              <a:t>starts slide 24</a:t>
            </a:r>
            <a:endParaRPr lang="en-US" sz="1600" b="1" dirty="0"/>
          </a:p>
          <a:p>
            <a:pPr lvl="1">
              <a:defRPr/>
            </a:pPr>
            <a:r>
              <a:rPr lang="en-US" sz="1600" dirty="0"/>
              <a:t>Vice-chair, elections this plenary session</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46 (8 on LMSC)</a:t>
            </a:r>
            <a:r>
              <a:rPr lang="en-US" altLang="en-US" sz="1800" dirty="0">
                <a:solidFill>
                  <a:schemeClr val="tx1"/>
                </a:solidFill>
              </a:rPr>
              <a:t>;  Nearly Voters: _0_; Aspirant members: 12</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85800" y="762000"/>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How do we fill in the spreadsheet now?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Data Base online, easier to search and sort</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We need a clear source of the data, along with date</a:t>
            </a:r>
            <a:r>
              <a:rPr lang="en-US" sz="1400" dirty="0">
                <a:solidFill>
                  <a:srgbClr val="333333"/>
                </a:solidFill>
                <a:ea typeface="Times New Roman" panose="02020603050405020304" pitchFamily="18" charset="0"/>
              </a:rPr>
              <a:t> of last info/update.  If too old, how good is the data?</a:t>
            </a: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None today </a:t>
            </a:r>
          </a:p>
          <a:p>
            <a:pPr algn="l">
              <a:buFont typeface="Arial" panose="020B0604020202020204" pitchFamily="34" charset="0"/>
              <a:buChar char="•"/>
            </a:pPr>
            <a:r>
              <a:rPr lang="en-US" sz="1600" dirty="0">
                <a:solidFill>
                  <a:schemeClr val="tx1"/>
                </a:solidFill>
                <a:effectLst/>
                <a:ea typeface="Calibri" panose="020F0502020204030204" pitchFamily="34" charset="0"/>
                <a:cs typeface="Calibri" panose="020F0502020204030204" pitchFamily="34" charset="0"/>
              </a:rPr>
              <a:t> </a:t>
            </a:r>
          </a:p>
          <a:p>
            <a:pPr marL="0" indent="0" algn="l"/>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Chair to call a focused ad hoc call on putting together IEEE 802 viewpoints on WRC-23 agenda items of interests to IEEE 802.</a:t>
            </a: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17Mar21?</a:t>
            </a: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Straw Poll from the EC Exec </a:t>
            </a:r>
            <a:r>
              <a:rPr lang="en-US" sz="1800" dirty="0">
                <a:latin typeface="Times New Roman" panose="02020603050405020304" pitchFamily="18" charset="0"/>
                <a:ea typeface="Calibri" panose="020F0502020204030204" pitchFamily="34" charset="0"/>
              </a:rPr>
              <a:t>Secretary</a:t>
            </a:r>
            <a:r>
              <a:rPr lang="en-US" sz="1800" dirty="0">
                <a:effectLst/>
                <a:latin typeface="Times New Roman" panose="02020603050405020304" pitchFamily="18" charset="0"/>
                <a:ea typeface="Calibri" panose="020F0502020204030204" pitchFamily="34" charset="0"/>
              </a:rPr>
              <a:t>: 		&lt;&lt;&lt;&lt; next week.</a:t>
            </a:r>
          </a:p>
          <a:p>
            <a:pPr marL="800100" lvl="2">
              <a:spcBef>
                <a:spcPts val="0"/>
              </a:spcBef>
              <a:spcAft>
                <a:spcPts val="0"/>
              </a:spcAft>
              <a:buFont typeface="Arial" panose="020B0604020202020204" pitchFamily="34" charset="0"/>
              <a:buChar char="•"/>
            </a:pPr>
            <a:r>
              <a:rPr lang="en-US" strike="sngStrike" dirty="0">
                <a:effectLst/>
                <a:latin typeface="Times New Roman" panose="02020603050405020304" pitchFamily="18" charset="0"/>
                <a:ea typeface="Calibri" panose="020F0502020204030204" pitchFamily="34" charset="0"/>
              </a:rPr>
              <a:t>When do you expect the next in person 802.18 Session will be?</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September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November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after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No Answer</a:t>
            </a:r>
          </a:p>
          <a:p>
            <a:pPr lvl="2">
              <a:buFont typeface="Arial" panose="020B0604020202020204" pitchFamily="34" charset="0"/>
              <a:buChar char="•"/>
            </a:pPr>
            <a:endParaRPr lang="en-US" altLang="en-US" dirty="0"/>
          </a:p>
          <a:p>
            <a:pPr>
              <a:buFont typeface="Arial" panose="020B0604020202020204" pitchFamily="34" charset="0"/>
              <a:buChar char="•"/>
            </a:pPr>
            <a:r>
              <a:rPr lang="en-US" sz="1800" b="0" dirty="0">
                <a:solidFill>
                  <a:schemeClr val="tx1"/>
                </a:solidFill>
              </a:rPr>
              <a:t>Attendance on-line today:  _38__  and voters on-line:  _31__ </a:t>
            </a:r>
          </a:p>
          <a:p>
            <a:pPr>
              <a:buFont typeface="Arial" panose="020B0604020202020204" pitchFamily="34" charset="0"/>
              <a:buChar char="•"/>
            </a:pPr>
            <a:r>
              <a:rPr lang="en-US" altLang="en-US" sz="1800" dirty="0">
                <a:solidFill>
                  <a:schemeClr val="tx1"/>
                </a:solidFill>
              </a:rPr>
              <a:t>Recessed at 15:57  until Wednesday 17Mar11, 15:00et/19:00utc</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call - Wednesday </a:t>
            </a:r>
            <a:r>
              <a:rPr lang="en-US" altLang="en-US" sz="2000" dirty="0"/>
              <a:t>(17Mar21)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(11Mar21)</a:t>
            </a:r>
          </a:p>
          <a:p>
            <a:pPr lvl="1">
              <a:spcBef>
                <a:spcPts val="0"/>
              </a:spcBef>
              <a:buFont typeface="Arial" panose="020B0604020202020204" pitchFamily="34" charset="0"/>
              <a:buChar char="•"/>
            </a:pPr>
            <a:r>
              <a:rPr lang="en-US" altLang="en-US" sz="1800" b="1" u="sng" dirty="0">
                <a:solidFill>
                  <a:schemeClr val="tx1"/>
                </a:solidFill>
              </a:rPr>
              <a:t>Attendance is on IMAT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a:t>
            </a:r>
            <a:r>
              <a:rPr lang="en-US" altLang="en-US" sz="1800" dirty="0">
                <a:solidFill>
                  <a:schemeClr val="tx1"/>
                </a:solidFill>
              </a:rPr>
              <a:t>:  Peter E. </a:t>
            </a:r>
          </a:p>
          <a:p>
            <a:pPr lvl="1">
              <a:buFont typeface="Arial" panose="020B0604020202020204" pitchFamily="34" charset="0"/>
              <a:buChar char="•"/>
            </a:pPr>
            <a:r>
              <a:rPr lang="en-US" altLang="en-US" sz="18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Affirmations of ballots for the vice chairs</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tx1"/>
                </a:solidFill>
              </a:rPr>
              <a:t>MSG 6 GHz &amp; FCC </a:t>
            </a:r>
          </a:p>
          <a:p>
            <a:pPr lvl="1">
              <a:spcBef>
                <a:spcPts val="0"/>
              </a:spcBef>
              <a:buFont typeface="Arial" panose="020B0604020202020204" pitchFamily="34" charset="0"/>
              <a:buChar char="•"/>
            </a:pPr>
            <a:r>
              <a:rPr lang="en-US" altLang="en-US" sz="1800" dirty="0">
                <a:solidFill>
                  <a:schemeClr val="tx1"/>
                </a:solidFill>
              </a:rPr>
              <a:t>Table of IEEE 802 Freq,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5105400" y="3657600"/>
            <a:ext cx="3505200" cy="1938992"/>
          </a:xfrm>
          <a:prstGeom prst="rect">
            <a:avLst/>
          </a:prstGeom>
          <a:noFill/>
        </p:spPr>
        <p:txBody>
          <a:bodyPr wrap="square" rtlCol="0">
            <a:spAutoFit/>
          </a:bodyPr>
          <a:lstStyle/>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tx1"/>
                </a:solidFill>
              </a:rPr>
              <a:t>None heard</a:t>
            </a:r>
          </a:p>
          <a:p>
            <a:endParaRPr lang="en-US" altLang="en-US" sz="2000" b="1" dirty="0">
              <a:solidFill>
                <a:schemeClr val="tx1"/>
              </a:solidFill>
            </a:endParaRPr>
          </a:p>
          <a:p>
            <a:r>
              <a:rPr lang="en-US" altLang="en-US" sz="2000" b="1" dirty="0">
                <a:solidFill>
                  <a:schemeClr val="tx1"/>
                </a:solidFill>
              </a:rPr>
              <a:t>Results:  </a:t>
            </a:r>
            <a:r>
              <a:rPr lang="en-US" altLang="en-US" sz="20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solidFill>
                  <a:schemeClr val="tx1"/>
                </a:solidFill>
              </a:rPr>
              <a:t>Vice-Chair Election – Affirmation</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a:buFont typeface="Arial" panose="020B0604020202020204" pitchFamily="34" charset="0"/>
              <a:buChar char="•"/>
            </a:pPr>
            <a:r>
              <a:rPr lang="en-US" sz="1800" b="0" dirty="0"/>
              <a:t>The chair will use the web-ex polling and will be the only one to see specifics. </a:t>
            </a:r>
          </a:p>
          <a:p>
            <a:pPr>
              <a:buFont typeface="Arial" panose="020B0604020202020204" pitchFamily="34" charset="0"/>
              <a:buChar char="•"/>
            </a:pPr>
            <a:r>
              <a:rPr lang="en-US" altLang="en-US" sz="1800" b="0" dirty="0">
                <a:solidFill>
                  <a:schemeClr val="tx1"/>
                </a:solidFill>
              </a:rPr>
              <a:t>Remember:  only 802.18 voters are allowed to vote. </a:t>
            </a:r>
            <a:br>
              <a:rPr lang="en-US" sz="1800" b="0" u="sng" dirty="0">
                <a:solidFill>
                  <a:schemeClr val="tx1"/>
                </a:solidFill>
              </a:rPr>
            </a:br>
            <a:endParaRPr lang="en-US" sz="1800" b="0" u="sng" dirty="0">
              <a:solidFill>
                <a:schemeClr val="tx1"/>
              </a:solidFill>
            </a:endParaRPr>
          </a:p>
          <a:p>
            <a:pPr>
              <a:buFont typeface="Arial" panose="020B0604020202020204" pitchFamily="34" charset="0"/>
              <a:buChar char="•"/>
            </a:pPr>
            <a:r>
              <a:rPr lang="en-US" sz="1800" u="sng" dirty="0">
                <a:solidFill>
                  <a:schemeClr val="tx1"/>
                </a:solidFill>
              </a:rPr>
              <a:t>Motion: </a:t>
            </a:r>
            <a:r>
              <a:rPr lang="en-US" sz="1800" b="0" u="sng" dirty="0">
                <a:solidFill>
                  <a:schemeClr val="tx1"/>
                </a:solidFill>
              </a:rPr>
              <a:t>Move that the IEEE 802.18 RR-TAG affirms the ballot and results of 11 March 21 for: </a:t>
            </a:r>
          </a:p>
          <a:p>
            <a:pPr lvl="1">
              <a:buFont typeface="Arial" panose="020B0604020202020204" pitchFamily="34" charset="0"/>
              <a:buChar char="•"/>
            </a:pPr>
            <a:r>
              <a:rPr lang="en-US" sz="1800" dirty="0">
                <a:solidFill>
                  <a:schemeClr val="tx1"/>
                </a:solidFill>
              </a:rPr>
              <a:t>Stuart Kerry (OK-Brit/Self)  	      </a:t>
            </a:r>
            <a:r>
              <a:rPr lang="en-US" altLang="en-US" sz="1800" dirty="0">
                <a:solidFill>
                  <a:schemeClr val="tx1"/>
                </a:solidFill>
              </a:rPr>
              <a:t>Yes _22_	No _0_	Abstain _4_</a:t>
            </a:r>
          </a:p>
          <a:p>
            <a:pPr marL="457200" lvl="1" indent="0"/>
            <a:r>
              <a:rPr lang="en-US" sz="1800" dirty="0">
                <a:solidFill>
                  <a:schemeClr val="tx1"/>
                </a:solidFill>
              </a:rPr>
              <a:t>As Vice-Chair for IEEE 802.18 RR-TAG until the next election cycle, currently through the first IEEE 802 Plenary of 2022. </a:t>
            </a:r>
          </a:p>
          <a:p>
            <a:pPr marL="400050" lvl="1" indent="0"/>
            <a:r>
              <a:rPr lang="en-US" altLang="en-US" sz="1800" b="0" dirty="0">
                <a:solidFill>
                  <a:schemeClr val="tx1"/>
                </a:solidFill>
              </a:rPr>
              <a:t>	Move:	 </a:t>
            </a:r>
            <a:r>
              <a:rPr lang="en-US" altLang="en-US" sz="1800" dirty="0">
                <a:solidFill>
                  <a:schemeClr val="tx1"/>
                </a:solidFill>
              </a:rPr>
              <a:t>Ben Rolfe (</a:t>
            </a:r>
            <a:r>
              <a:rPr lang="en-US" altLang="en-US" sz="1800" dirty="0" err="1">
                <a:solidFill>
                  <a:schemeClr val="tx1"/>
                </a:solidFill>
              </a:rPr>
              <a:t>BlindCreek</a:t>
            </a:r>
            <a:r>
              <a:rPr lang="en-US" altLang="en-US" sz="1800" dirty="0">
                <a:solidFill>
                  <a:schemeClr val="tx1"/>
                </a:solidFill>
              </a:rPr>
              <a:t> Assoc.)</a:t>
            </a:r>
          </a:p>
          <a:p>
            <a:pPr marL="400050" lvl="1" indent="0"/>
            <a:r>
              <a:rPr lang="en-US" altLang="en-US" sz="1800" b="0" dirty="0">
                <a:solidFill>
                  <a:schemeClr val="tx1"/>
                </a:solidFill>
              </a:rPr>
              <a:t> Second: 	 Vijay Auluck (Self)</a:t>
            </a:r>
          </a:p>
          <a:p>
            <a:pPr marL="400050" lvl="1" indent="0"/>
            <a:r>
              <a:rPr lang="en-US" altLang="en-US" sz="1800" b="0" dirty="0">
                <a:solidFill>
                  <a:schemeClr val="tx1"/>
                </a:solidFill>
              </a:rPr>
              <a:t>	Discussion: none</a:t>
            </a:r>
          </a:p>
          <a:p>
            <a:pPr marL="400050" lvl="1" indent="0"/>
            <a:r>
              <a:rPr lang="en-US" altLang="en-US" sz="1800" b="0" dirty="0">
                <a:solidFill>
                  <a:schemeClr val="tx1"/>
                </a:solidFill>
              </a:rPr>
              <a:t>	Results:	Yes _21_	No _0_	Abstain	_1_   (later validated to voting membership)</a:t>
            </a:r>
          </a:p>
          <a:p>
            <a:pPr lvl="2"/>
            <a:endParaRPr lang="en-US" altLang="en-US" dirty="0">
              <a:solidFill>
                <a:schemeClr val="tx1"/>
              </a:solidFill>
            </a:endParaRPr>
          </a:p>
          <a:p>
            <a:pPr lvl="1"/>
            <a:r>
              <a:rPr lang="en-US" altLang="en-US" sz="1800" dirty="0">
                <a:solidFill>
                  <a:schemeClr val="tx1"/>
                </a:solidFill>
              </a:rPr>
              <a:t>Voters present:  _24__ </a:t>
            </a:r>
          </a:p>
          <a:p>
            <a:pPr lvl="1"/>
            <a:r>
              <a:rPr lang="en-US" altLang="en-US" sz="1800" dirty="0">
                <a:solidFill>
                  <a:schemeClr val="tx1"/>
                </a:solidFill>
              </a:rPr>
              <a:t>Affirmation: passes 			</a:t>
            </a:r>
          </a:p>
          <a:p>
            <a:pPr lvl="1"/>
            <a:r>
              <a:rPr lang="en-US" altLang="en-US" sz="1800" dirty="0">
                <a:solidFill>
                  <a:schemeClr val="tx1"/>
                </a:solidFill>
              </a:rPr>
              <a:t>Total # present at time of vote:  _29__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77938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solidFill>
                  <a:schemeClr val="tx1"/>
                </a:solidFill>
              </a:rPr>
              <a:t>Vice-Chair Election – Affirmation</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a:buFont typeface="Arial" panose="020B0604020202020204" pitchFamily="34" charset="0"/>
              <a:buChar char="•"/>
            </a:pPr>
            <a:r>
              <a:rPr lang="en-US" sz="1800" b="0" dirty="0"/>
              <a:t>The chair will use the web-ex polling and will be the only one to see specifics. </a:t>
            </a:r>
          </a:p>
          <a:p>
            <a:pPr>
              <a:buFont typeface="Arial" panose="020B0604020202020204" pitchFamily="34" charset="0"/>
              <a:buChar char="•"/>
            </a:pPr>
            <a:r>
              <a:rPr lang="en-US" altLang="en-US" sz="1800" b="0" dirty="0">
                <a:solidFill>
                  <a:schemeClr val="tx1"/>
                </a:solidFill>
              </a:rPr>
              <a:t>Remember:  only 802.18 voters are allowed to vote. </a:t>
            </a:r>
            <a:br>
              <a:rPr lang="en-US" sz="1800" b="0" u="sng" dirty="0">
                <a:solidFill>
                  <a:schemeClr val="tx1"/>
                </a:solidFill>
              </a:rPr>
            </a:br>
            <a:endParaRPr lang="en-US" sz="1800" b="0" u="sng" dirty="0">
              <a:solidFill>
                <a:schemeClr val="tx1"/>
              </a:solidFill>
            </a:endParaRPr>
          </a:p>
          <a:p>
            <a:pPr>
              <a:buFont typeface="Arial" panose="020B0604020202020204" pitchFamily="34" charset="0"/>
              <a:buChar char="•"/>
            </a:pPr>
            <a:r>
              <a:rPr lang="en-US" sz="1800" u="sng" dirty="0">
                <a:solidFill>
                  <a:schemeClr val="tx1"/>
                </a:solidFill>
              </a:rPr>
              <a:t>Motion: </a:t>
            </a:r>
            <a:r>
              <a:rPr lang="en-US" sz="1800" b="0" u="sng" dirty="0">
                <a:solidFill>
                  <a:schemeClr val="tx1"/>
                </a:solidFill>
              </a:rPr>
              <a:t>Move that the IEEE 802.18 RR-TAG affirms the ballot and results of 11 March 21 for: </a:t>
            </a:r>
          </a:p>
          <a:p>
            <a:pPr lvl="1">
              <a:buFont typeface="Arial" panose="020B0604020202020204" pitchFamily="34" charset="0"/>
              <a:buChar char="•"/>
            </a:pPr>
            <a:r>
              <a:rPr lang="en-US" altLang="en-US" sz="1800" dirty="0">
                <a:solidFill>
                  <a:schemeClr val="tx1"/>
                </a:solidFill>
              </a:rPr>
              <a:t>Al </a:t>
            </a:r>
            <a:r>
              <a:rPr lang="en-US" altLang="en-US" sz="1800" dirty="0" err="1">
                <a:solidFill>
                  <a:schemeClr val="tx1"/>
                </a:solidFill>
              </a:rPr>
              <a:t>Petrick</a:t>
            </a:r>
            <a:r>
              <a:rPr lang="en-US" altLang="en-US" sz="1800" dirty="0">
                <a:solidFill>
                  <a:schemeClr val="tx1"/>
                </a:solidFill>
              </a:rPr>
              <a:t> (Skyworks Solutions)    Yes _20_	No _1_	Abstain _5_</a:t>
            </a:r>
          </a:p>
          <a:p>
            <a:pPr marL="457200" lvl="1" indent="0"/>
            <a:r>
              <a:rPr lang="en-US" sz="1800" dirty="0">
                <a:solidFill>
                  <a:schemeClr val="tx1"/>
                </a:solidFill>
              </a:rPr>
              <a:t>As Vice-Chair for IEEE 802.18 RR-TAG until the next election cycle, currently through the first IEEE 802 Plenary of 2022. </a:t>
            </a:r>
          </a:p>
          <a:p>
            <a:pPr marL="400050" lvl="1" indent="0"/>
            <a:r>
              <a:rPr lang="en-US" altLang="en-US" sz="1800" b="0" dirty="0">
                <a:solidFill>
                  <a:schemeClr val="tx1"/>
                </a:solidFill>
              </a:rPr>
              <a:t>	Move:	</a:t>
            </a:r>
            <a:r>
              <a:rPr lang="en-US" altLang="en-US" sz="1800" dirty="0">
                <a:solidFill>
                  <a:schemeClr val="tx1"/>
                </a:solidFill>
              </a:rPr>
              <a:t> Ben Rolfe (</a:t>
            </a:r>
            <a:r>
              <a:rPr lang="en-US" altLang="en-US" sz="1800" dirty="0" err="1">
                <a:solidFill>
                  <a:schemeClr val="tx1"/>
                </a:solidFill>
              </a:rPr>
              <a:t>BlindCreek</a:t>
            </a:r>
            <a:r>
              <a:rPr lang="en-US" altLang="en-US" sz="1800" dirty="0">
                <a:solidFill>
                  <a:schemeClr val="tx1"/>
                </a:solidFill>
              </a:rPr>
              <a:t> Assoc.)</a:t>
            </a:r>
            <a:endParaRPr lang="en-US" altLang="en-US" sz="1800" b="0" dirty="0">
              <a:solidFill>
                <a:schemeClr val="tx1"/>
              </a:solidFill>
            </a:endParaRPr>
          </a:p>
          <a:p>
            <a:pPr marL="400050" lvl="1" indent="0"/>
            <a:r>
              <a:rPr lang="en-US" altLang="en-US" sz="1800" b="0" dirty="0">
                <a:solidFill>
                  <a:schemeClr val="tx1"/>
                </a:solidFill>
              </a:rPr>
              <a:t>	Second:	 Vijay Auluck (Self)</a:t>
            </a:r>
          </a:p>
          <a:p>
            <a:pPr marL="400050" lvl="1" indent="0"/>
            <a:r>
              <a:rPr lang="en-US" altLang="en-US" sz="1800" b="0" dirty="0">
                <a:solidFill>
                  <a:schemeClr val="tx1"/>
                </a:solidFill>
              </a:rPr>
              <a:t>	Discussion: none</a:t>
            </a:r>
          </a:p>
          <a:p>
            <a:pPr marL="400050" lvl="1" indent="0"/>
            <a:r>
              <a:rPr lang="en-US" altLang="en-US" sz="1800" b="0" dirty="0">
                <a:solidFill>
                  <a:schemeClr val="tx1"/>
                </a:solidFill>
              </a:rPr>
              <a:t>	Results:	Yes _20_	No _0_	Abstain	_2_   (later validated to voting membership)</a:t>
            </a:r>
          </a:p>
          <a:p>
            <a:pPr lvl="2"/>
            <a:endParaRPr lang="en-US" altLang="en-US" dirty="0">
              <a:solidFill>
                <a:schemeClr val="tx1"/>
              </a:solidFill>
            </a:endParaRPr>
          </a:p>
          <a:p>
            <a:pPr lvl="1"/>
            <a:r>
              <a:rPr lang="en-US" altLang="en-US" sz="1800" dirty="0">
                <a:solidFill>
                  <a:schemeClr val="tx1"/>
                </a:solidFill>
              </a:rPr>
              <a:t>Voters present:  _25__ 	</a:t>
            </a:r>
          </a:p>
          <a:p>
            <a:pPr lvl="1"/>
            <a:r>
              <a:rPr lang="en-US" altLang="en-US" sz="1800" dirty="0">
                <a:solidFill>
                  <a:schemeClr val="tx1"/>
                </a:solidFill>
              </a:rPr>
              <a:t>Affirmation: passes		</a:t>
            </a:r>
          </a:p>
          <a:p>
            <a:pPr lvl="1"/>
            <a:r>
              <a:rPr lang="en-US" altLang="en-US" sz="1800" dirty="0">
                <a:solidFill>
                  <a:schemeClr val="tx1"/>
                </a:solidFill>
              </a:rPr>
              <a:t>Total # present at time of vote:  _30__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2878217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#109-05-12Mar21  last week; next is #109a-15-22Apr21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Friday – 2 new versions of the 5 and 6 GHz standards were out.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For 5 GHz the energy detection threshold was discussed.   -62 dBm/20MHz for A and AC, and now AX.  Depending on your power then -72 dBm to -62 dBm was agreed upon in the end and in the new draft.  (An earlier objection was dismissed.)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Next is User Access Restrictions that needs further discussion with EC.  BRAN will discuss with the desk officer.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5.8 GHz band is being opened in some countries, but not all.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6 GHz narrow band frequency hopping concern being discussed on interference to others.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60 GHz – 3 stds today.  Fixed deployment one is okay for assessment at EC.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C1 Band one, AD and AY, coming out of ENAP now.  Will need comment resolution next.</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There is a TR for </a:t>
            </a:r>
            <a:r>
              <a:rPr lang="en-US" sz="1600" dirty="0" err="1">
                <a:solidFill>
                  <a:schemeClr val="tx1"/>
                </a:solidFill>
                <a:ea typeface="Calibri" panose="020F0502020204030204" pitchFamily="34" charset="0"/>
              </a:rPr>
              <a:t>coex</a:t>
            </a:r>
            <a:r>
              <a:rPr lang="en-US" sz="1600" dirty="0">
                <a:solidFill>
                  <a:schemeClr val="tx1"/>
                </a:solidFill>
                <a:ea typeface="Calibri" panose="020F0502020204030204" pitchFamily="34" charset="0"/>
              </a:rPr>
              <a:t> in 5.8GHz band, need a new rapporteur.</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There is also TS 103 754 test plan for multi AP, for mesh systems being worked.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See page 15 of </a:t>
            </a:r>
            <a:r>
              <a:rPr lang="en-US" sz="1600" dirty="0">
                <a:solidFill>
                  <a:schemeClr val="tx1"/>
                </a:solidFill>
                <a:ea typeface="Calibri" panose="020F0502020204030204" pitchFamily="34" charset="0"/>
                <a:hlinkClick r:id="rId6"/>
              </a:rPr>
              <a:t>https://docdb.cept.org/download/25c41779-cd6e/Rec7003e.pdf</a:t>
            </a:r>
            <a:r>
              <a:rPr lang="en-US" sz="1600" dirty="0">
                <a:solidFill>
                  <a:schemeClr val="tx1"/>
                </a:solidFill>
                <a:ea typeface="Calibri" panose="020F0502020204030204" pitchFamily="34" charset="0"/>
              </a:rPr>
              <a:t>  for details on the three different 60 GHz assignments.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11Mar: </a:t>
            </a:r>
            <a:r>
              <a:rPr lang="en-US" sz="1400" dirty="0">
                <a:effectLst/>
                <a:ea typeface="Calibri" panose="020F0502020204030204" pitchFamily="34" charset="0"/>
              </a:rPr>
              <a:t>EN 303 687 (6 GHz) is revising BRAN(21)109050r1 for approval Friday.</a:t>
            </a:r>
            <a:endParaRPr lang="en-US" sz="1200" dirty="0">
              <a:effectLst/>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Contribution: BRAN(21)109053r1 - Rapporteur's copy of EN 301 893 (5 GHz), plan to approve Friday also. </a:t>
            </a:r>
            <a:endParaRPr lang="en-US" sz="12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solidFill>
                  <a:schemeClr val="tx1"/>
                </a:solidFill>
              </a:rPr>
              <a:t>EC </a:t>
            </a:r>
            <a:r>
              <a:rPr lang="en-US" sz="1600" dirty="0" err="1">
                <a:solidFill>
                  <a:schemeClr val="tx1"/>
                </a:solidFill>
              </a:rPr>
              <a:t>RSComm</a:t>
            </a:r>
            <a:r>
              <a:rPr lang="en-US" sz="1600" dirty="0">
                <a:solidFill>
                  <a:schemeClr val="tx1"/>
                </a:solidFill>
              </a:rPr>
              <a:t> met earlier.  There are no formal minutes, decisions are public however. </a:t>
            </a:r>
          </a:p>
          <a:p>
            <a:pPr lvl="1">
              <a:buFont typeface="Arial" panose="020B0604020202020204" pitchFamily="34" charset="0"/>
              <a:buChar char="•"/>
            </a:pPr>
            <a:r>
              <a:rPr lang="en-US" sz="1600" dirty="0">
                <a:solidFill>
                  <a:schemeClr val="tx1"/>
                </a:solidFill>
              </a:rPr>
              <a:t>T</a:t>
            </a:r>
            <a:r>
              <a:rPr lang="en-US" sz="1600" b="0" dirty="0">
                <a:solidFill>
                  <a:schemeClr val="tx1"/>
                </a:solidFill>
              </a:rPr>
              <a:t>he Draft </a:t>
            </a:r>
            <a:r>
              <a:rPr lang="en-US" sz="1600" dirty="0">
                <a:solidFill>
                  <a:schemeClr val="tx1"/>
                </a:solidFill>
              </a:rPr>
              <a:t>d</a:t>
            </a:r>
            <a:r>
              <a:rPr lang="en-US" sz="1600" b="0" dirty="0">
                <a:solidFill>
                  <a:schemeClr val="tx1"/>
                </a:solidFill>
              </a:rPr>
              <a:t>ecisions are available on </a:t>
            </a:r>
            <a:r>
              <a:rPr lang="en-US" sz="1600" b="0" dirty="0">
                <a:solidFill>
                  <a:schemeClr val="tx1"/>
                </a:solidFill>
                <a:hlinkClick r:id="rId3"/>
              </a:rPr>
              <a:t>https://circabc.europa.eu</a:t>
            </a:r>
            <a:r>
              <a:rPr lang="en-US" sz="1600" b="0" dirty="0">
                <a:solidFill>
                  <a:schemeClr val="tx1"/>
                </a:solidFill>
              </a:rPr>
              <a:t> , in the RSC library.    </a:t>
            </a:r>
          </a:p>
          <a:p>
            <a:pPr lvl="1">
              <a:buFont typeface="Arial" panose="020B0604020202020204" pitchFamily="34" charset="0"/>
              <a:buChar char="•"/>
            </a:pPr>
            <a:r>
              <a:rPr lang="en-US" sz="1600" dirty="0">
                <a:solidFill>
                  <a:schemeClr val="tx1"/>
                </a:solidFill>
              </a:rPr>
              <a:t>Key point is b</a:t>
            </a:r>
            <a:r>
              <a:rPr lang="en-US" sz="1600" b="0" dirty="0">
                <a:solidFill>
                  <a:schemeClr val="tx1"/>
                </a:solidFill>
              </a:rPr>
              <a:t>y 01Dec21, all member countries are to adopt the 6 GHz regulations. </a:t>
            </a:r>
          </a:p>
          <a:p>
            <a:pPr lvl="1">
              <a:buFont typeface="Arial" panose="020B0604020202020204" pitchFamily="34" charset="0"/>
              <a:buChar char="•"/>
            </a:pPr>
            <a:r>
              <a:rPr lang="en-US" sz="1600" b="0" dirty="0">
                <a:solidFill>
                  <a:schemeClr val="tx1"/>
                </a:solidFill>
              </a:rPr>
              <a:t>Question on channels, they are defined in Annex E of 802.11. </a:t>
            </a:r>
            <a:r>
              <a:rPr lang="en-US" sz="1800" dirty="0">
                <a:effectLst/>
                <a:ea typeface="Calibri" panose="020F0502020204030204" pitchFamily="34" charset="0"/>
              </a:rPr>
              <a:t>channel 2 with 5935 MHz center frequency is not allowed in Europe </a:t>
            </a:r>
            <a:r>
              <a:rPr lang="en-US" sz="1600" dirty="0">
                <a:solidFill>
                  <a:schemeClr val="tx1"/>
                </a:solidFill>
              </a:rPr>
              <a:t>though is available for the FCC, that was the only channel brought up that is different. </a:t>
            </a:r>
            <a:endParaRPr lang="en-US" sz="1600" b="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There was nothing to share today on below: </a:t>
            </a:r>
          </a:p>
          <a:p>
            <a:pPr>
              <a:buFont typeface="Arial" panose="020B0604020202020204" pitchFamily="34" charset="0"/>
              <a:buChar char="•"/>
            </a:pPr>
            <a:r>
              <a:rPr lang="en-US" sz="1100" dirty="0">
                <a:solidFill>
                  <a:schemeClr val="tx1"/>
                </a:solidFill>
              </a:rPr>
              <a:t>CEPT – </a:t>
            </a:r>
            <a:r>
              <a:rPr lang="en-US" sz="1100" dirty="0">
                <a:solidFill>
                  <a:schemeClr val="tx1"/>
                </a:solidFill>
                <a:hlinkClick r:id="rId4"/>
              </a:rPr>
              <a:t>&lt;ECC&gt;</a:t>
            </a:r>
            <a:r>
              <a:rPr lang="en-US" sz="1100" dirty="0">
                <a:solidFill>
                  <a:schemeClr val="tx1"/>
                </a:solidFill>
              </a:rPr>
              <a:t>  (and more) next meeting #56, 29Jun-02Jul21</a:t>
            </a:r>
          </a:p>
          <a:p>
            <a:pPr lvl="1">
              <a:buFont typeface="Arial" panose="020B0604020202020204" pitchFamily="34" charset="0"/>
              <a:buChar char="•"/>
            </a:pPr>
            <a:r>
              <a:rPr lang="en-US" sz="1000" dirty="0">
                <a:solidFill>
                  <a:schemeClr val="tx1"/>
                </a:solidFill>
              </a:rPr>
              <a:t> </a:t>
            </a:r>
          </a:p>
          <a:p>
            <a:pPr lvl="1">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100" dirty="0">
                <a:solidFill>
                  <a:schemeClr val="tx1"/>
                </a:solidFill>
              </a:rPr>
              <a:t>CEPT – ECC </a:t>
            </a:r>
            <a:r>
              <a:rPr lang="en-US" altLang="en-US" sz="1100" b="0" dirty="0">
                <a:hlinkClick r:id="rId5"/>
              </a:rPr>
              <a:t>&lt;WGSE&gt;</a:t>
            </a:r>
            <a:r>
              <a:rPr lang="en-US" altLang="en-US" sz="1100" b="0" dirty="0"/>
              <a:t> </a:t>
            </a:r>
            <a:r>
              <a:rPr lang="en-US" altLang="en-US" sz="1100" dirty="0"/>
              <a:t>last call/meeting  </a:t>
            </a:r>
            <a:r>
              <a:rPr lang="en-US" sz="1100" dirty="0"/>
              <a:t>#88, 19-23Apr21</a:t>
            </a:r>
            <a:r>
              <a:rPr lang="en-US" sz="1000" dirty="0">
                <a:sym typeface="Wingdings" panose="05000000000000000000" pitchFamily="2" charset="2"/>
              </a:rPr>
              <a:t> </a:t>
            </a:r>
            <a:endParaRPr lang="en-US" sz="1100" dirty="0">
              <a:solidFill>
                <a:schemeClr val="tx1"/>
              </a:solidFill>
            </a:endParaRPr>
          </a:p>
          <a:p>
            <a:pPr lvl="1">
              <a:spcBef>
                <a:spcPts val="0"/>
              </a:spcBef>
              <a:spcAft>
                <a:spcPts val="0"/>
              </a:spcAft>
              <a:buFont typeface="Arial" panose="020B0604020202020204" pitchFamily="34" charset="0"/>
              <a:buChar char="•"/>
            </a:pPr>
            <a:r>
              <a:rPr lang="en-US" sz="1000" dirty="0">
                <a:solidFill>
                  <a:schemeClr val="tx1"/>
                </a:solidFill>
              </a:rPr>
              <a:t> </a:t>
            </a:r>
          </a:p>
          <a:p>
            <a:pPr marL="457200" lvl="1" indent="0">
              <a:spcBef>
                <a:spcPts val="0"/>
              </a:spcBef>
              <a:spcAft>
                <a:spcPts val="0"/>
              </a:spcAft>
            </a:pPr>
            <a:endParaRPr lang="en-US" sz="1000" dirty="0">
              <a:solidFill>
                <a:schemeClr val="tx1"/>
              </a:solidFill>
            </a:endParaRPr>
          </a:p>
          <a:p>
            <a:pPr>
              <a:spcBef>
                <a:spcPts val="0"/>
              </a:spcBef>
              <a:spcAft>
                <a:spcPts val="0"/>
              </a:spcAft>
              <a:buFont typeface="Arial" panose="020B0604020202020204" pitchFamily="34" charset="0"/>
              <a:buChar char="•"/>
            </a:pPr>
            <a:r>
              <a:rPr lang="en-US" sz="1100" dirty="0">
                <a:solidFill>
                  <a:schemeClr val="tx1"/>
                </a:solidFill>
              </a:rPr>
              <a:t>CEPT – ECC </a:t>
            </a:r>
            <a:r>
              <a:rPr lang="en-US" altLang="en-US" sz="1100" b="0" dirty="0">
                <a:hlinkClick r:id="rId6"/>
              </a:rPr>
              <a:t>&lt;SE21&gt; </a:t>
            </a:r>
            <a:r>
              <a:rPr lang="en-US" altLang="en-US" sz="1100" b="0" dirty="0"/>
              <a:t> </a:t>
            </a:r>
            <a:r>
              <a:rPr lang="en-US" altLang="en-US" sz="1100" dirty="0">
                <a:solidFill>
                  <a:schemeClr val="tx1"/>
                </a:solidFill>
              </a:rPr>
              <a:t>next meeting #113, 14-16Jul21</a:t>
            </a:r>
          </a:p>
          <a:p>
            <a:pPr lvl="1">
              <a:spcBef>
                <a:spcPts val="0"/>
              </a:spcBef>
              <a:spcAft>
                <a:spcPts val="0"/>
              </a:spcAft>
              <a:buFont typeface="Arial" panose="020B0604020202020204" pitchFamily="34" charset="0"/>
              <a:buChar char="•"/>
            </a:pPr>
            <a:r>
              <a:rPr lang="en-US" sz="1000" dirty="0">
                <a:ea typeface="Calibri" panose="020F0502020204030204" pitchFamily="34" charset="0"/>
              </a:rPr>
              <a:t> </a:t>
            </a:r>
          </a:p>
          <a:p>
            <a:pPr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spcBef>
                <a:spcPts val="0"/>
              </a:spcBef>
              <a:spcAft>
                <a:spcPts val="0"/>
              </a:spcAft>
              <a:buFont typeface="Arial" panose="020B0604020202020204" pitchFamily="34" charset="0"/>
              <a:buChar char="•"/>
            </a:pPr>
            <a:r>
              <a:rPr lang="en-US" sz="1100" dirty="0">
                <a:solidFill>
                  <a:schemeClr val="tx1"/>
                </a:solidFill>
              </a:rPr>
              <a:t>CEPT – ECC </a:t>
            </a:r>
            <a:r>
              <a:rPr lang="en-US" altLang="en-US" sz="1100" b="0" dirty="0">
                <a:hlinkClick r:id="rId7"/>
              </a:rPr>
              <a:t>&lt;SE45&gt;</a:t>
            </a:r>
            <a:r>
              <a:rPr lang="en-US" altLang="en-US" sz="1100" b="0" dirty="0"/>
              <a:t> </a:t>
            </a:r>
            <a:r>
              <a:rPr lang="en-US" altLang="en-US" sz="1100" dirty="0"/>
              <a:t>next call/meeting #13, 01-02Jun21 </a:t>
            </a:r>
            <a:r>
              <a:rPr lang="en-US" altLang="en-US" sz="1000" b="0" dirty="0"/>
              <a:t>(13:30-18:30CEST)</a:t>
            </a:r>
          </a:p>
          <a:p>
            <a:pPr lvl="1">
              <a:spcBef>
                <a:spcPts val="0"/>
              </a:spcBef>
              <a:spcAft>
                <a:spcPts val="0"/>
              </a:spcAft>
              <a:buFont typeface="Arial" panose="020B0604020202020204" pitchFamily="34" charset="0"/>
              <a:buChar char="•"/>
            </a:pPr>
            <a:r>
              <a:rPr lang="en-US" altLang="en-US" sz="1000" dirty="0">
                <a:solidFill>
                  <a:schemeClr val="tx1"/>
                </a:solidFill>
              </a:rPr>
              <a:t> </a:t>
            </a:r>
          </a:p>
          <a:p>
            <a:pPr lvl="1">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sz="1100" dirty="0">
                <a:solidFill>
                  <a:schemeClr val="tx1"/>
                </a:solidFill>
              </a:rPr>
              <a:t>CEPT – ECC </a:t>
            </a:r>
            <a:r>
              <a:rPr lang="en-US" altLang="en-US" sz="1050" b="0" dirty="0">
                <a:hlinkClick r:id="rId8"/>
              </a:rPr>
              <a:t>&lt;WGFM&gt;</a:t>
            </a:r>
            <a:r>
              <a:rPr lang="en-US" altLang="en-US" sz="1050" b="0" dirty="0"/>
              <a:t>  </a:t>
            </a:r>
            <a:r>
              <a:rPr lang="en-US" altLang="en-US" sz="1100" dirty="0">
                <a:solidFill>
                  <a:schemeClr val="tx1"/>
                </a:solidFill>
              </a:rPr>
              <a:t>next meeting #99, 24-28May21</a:t>
            </a:r>
            <a:endParaRPr lang="en-US" altLang="en-US" sz="1100" b="0" dirty="0">
              <a:solidFill>
                <a:schemeClr val="tx1"/>
              </a:solidFill>
            </a:endParaRPr>
          </a:p>
          <a:p>
            <a:pPr lvl="1">
              <a:buFont typeface="Arial" panose="020B0604020202020204" pitchFamily="34" charset="0"/>
              <a:buChar char="•"/>
            </a:pPr>
            <a:r>
              <a:rPr lang="en-US" sz="100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endParaRPr lang="en-US" sz="100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100" dirty="0">
                <a:solidFill>
                  <a:schemeClr val="tx1"/>
                </a:solidFill>
              </a:rPr>
              <a:t>CEPT – ECC </a:t>
            </a:r>
            <a:r>
              <a:rPr lang="en-US" altLang="en-US" sz="1100" b="0" dirty="0">
                <a:hlinkClick r:id="rId9"/>
              </a:rPr>
              <a:t>&lt;FM57&gt;</a:t>
            </a:r>
            <a:r>
              <a:rPr lang="en-US" altLang="en-US" sz="1100" b="0" dirty="0"/>
              <a:t>  </a:t>
            </a:r>
            <a:r>
              <a:rPr lang="en-US" altLang="en-US" sz="1100" dirty="0"/>
              <a:t>next call </a:t>
            </a:r>
            <a:r>
              <a:rPr lang="en-US" sz="1100" dirty="0">
                <a:sym typeface="Wingdings" panose="05000000000000000000" pitchFamily="2" charset="2"/>
              </a:rPr>
              <a:t>#14 now 19-22Apr21</a:t>
            </a:r>
          </a:p>
          <a:p>
            <a:pPr lvl="1">
              <a:spcBef>
                <a:spcPts val="0"/>
              </a:spcBef>
              <a:buFont typeface="Arial" panose="020B0604020202020204" pitchFamily="34" charset="0"/>
              <a:buChar char="•"/>
            </a:pPr>
            <a:r>
              <a:rPr lang="en-US" sz="1000" dirty="0">
                <a:solidFill>
                  <a:schemeClr val="tx1"/>
                </a:solidFill>
                <a:ea typeface="Calibri" panose="020F0502020204030204" pitchFamily="34" charset="0"/>
              </a:rPr>
              <a:t> </a:t>
            </a:r>
            <a:endParaRPr lang="en-US" sz="1050" dirty="0">
              <a:ea typeface="Calibri" panose="020F0502020204030204" pitchFamily="34" charset="0"/>
            </a:endParaRPr>
          </a:p>
          <a:p>
            <a:pPr lvl="1">
              <a:spcBef>
                <a:spcPts val="0"/>
              </a:spcBef>
              <a:buFont typeface="Arial" panose="020B0604020202020204" pitchFamily="34" charset="0"/>
              <a:buChar char="•"/>
            </a:pPr>
            <a:endParaRPr lang="en-US" sz="12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28772"/>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95400"/>
            <a:ext cx="8271387" cy="5129191"/>
          </a:xfrm>
        </p:spPr>
        <p:txBody>
          <a:bodyPr/>
          <a:lstStyle/>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Anything to share today?  Nothing brought up. </a:t>
            </a: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u="sng" dirty="0">
                <a:solidFill>
                  <a:srgbClr val="0000FF"/>
                </a:solidFill>
              </a:rPr>
              <a:t>  </a:t>
            </a:r>
          </a:p>
          <a:p>
            <a:pPr marL="0" indent="0">
              <a:spcBef>
                <a:spcPts val="0"/>
              </a:spcBef>
              <a:spcAft>
                <a:spcPts val="0"/>
              </a:spcAft>
            </a:pPr>
            <a:endParaRPr lang="en-US" sz="1800" b="0" u="sng" dirty="0">
              <a:solidFill>
                <a:srgbClr val="0000FF"/>
              </a:solidFill>
            </a:endParaRPr>
          </a:p>
          <a:p>
            <a:pPr marL="0">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6922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11-17Mar21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077200" cy="5448768"/>
          </a:xfrm>
        </p:spPr>
        <p:txBody>
          <a:bodyPr/>
          <a:lstStyle/>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rgbClr val="0070C0"/>
                </a:solidFill>
              </a:rPr>
              <a:t>Chair to call a focused ad hoc call on putting together IEEE 802 viewpoints on WRC-23 agenda items of interests to IEEE 802</a:t>
            </a:r>
            <a:r>
              <a:rPr lang="en-US" sz="1400" dirty="0">
                <a:solidFill>
                  <a:schemeClr val="tx1"/>
                </a:solidFill>
              </a:rPr>
              <a:t>.  </a:t>
            </a:r>
            <a:r>
              <a:rPr lang="en-US" sz="1400" b="1" u="sng" dirty="0">
                <a:solidFill>
                  <a:schemeClr val="tx1"/>
                </a:solidFill>
              </a:rPr>
              <a:t>(sent some options to the volunteers) (07April, 16:00et so far)</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 </a:t>
            </a:r>
          </a:p>
          <a:p>
            <a:pPr marL="1600200" marR="0" lvl="3" indent="-228600">
              <a:spcBef>
                <a:spcPts val="0"/>
              </a:spcBef>
              <a:spcAft>
                <a:spcPts val="0"/>
              </a:spcAft>
              <a:buFont typeface="+mj-lt"/>
              <a:buAutoNum type="arabicParenBoth"/>
            </a:pPr>
            <a:endParaRPr lang="en-GB" b="0" dirty="0">
              <a:solidFill>
                <a:srgbClr val="444444"/>
              </a:solidFill>
            </a:endParaRPr>
          </a:p>
          <a:p>
            <a:pPr>
              <a:spcBef>
                <a:spcPts val="0"/>
              </a:spcBef>
              <a:spcAft>
                <a:spcPts val="0"/>
              </a:spcAft>
              <a:buFont typeface="Arial" panose="020B0604020202020204" pitchFamily="34" charset="0"/>
              <a:buChar char="•"/>
            </a:pPr>
            <a:r>
              <a:rPr lang="en-US" sz="1800" b="0" dirty="0">
                <a:solidFill>
                  <a:schemeClr val="tx1"/>
                </a:solidFill>
              </a:rPr>
              <a:t>802.15 THz SC  &amp; 802.15  is bringing the submission for a Liaison statement from ITU-R WP 5A to external organizations - Use of the 252-296 GHz frequency range by land-mobile service applications,                 the Liaison:    </a:t>
            </a:r>
            <a:r>
              <a:rPr lang="en-US" sz="1400" b="0" dirty="0">
                <a:solidFill>
                  <a:schemeClr val="tx1"/>
                </a:solidFill>
                <a:hlinkClick r:id="rId3"/>
              </a:rPr>
              <a:t>https://mentor.ieee.org/802.15/dcn/21/15-21-0002-00-0thz-liaison-statement-from-itu-r-wp5a.docx</a:t>
            </a:r>
            <a:r>
              <a:rPr lang="en-US" sz="1400" b="0" dirty="0">
                <a:solidFill>
                  <a:schemeClr val="tx1"/>
                </a:solidFill>
              </a:rPr>
              <a:t> </a:t>
            </a:r>
            <a:endParaRPr lang="en-US" sz="18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THz SC and 802.15 finished up, and their submission: </a:t>
            </a:r>
            <a:r>
              <a:rPr lang="en-US" sz="1600" dirty="0">
                <a:solidFill>
                  <a:schemeClr val="tx1"/>
                </a:solidFill>
                <a:ea typeface="Times New Roman" panose="02020603050405020304" pitchFamily="18" charset="0"/>
                <a:cs typeface="Times New Roman" panose="02020603050405020304" pitchFamily="18" charset="0"/>
              </a:rPr>
              <a:t> </a:t>
            </a:r>
            <a:endParaRPr lang="en-US" sz="1600" dirty="0">
              <a:solidFill>
                <a:schemeClr val="tx1"/>
              </a:solidFill>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r>
              <a:rPr lang="en-GB" sz="1400" u="sng" dirty="0">
                <a:solidFill>
                  <a:srgbClr val="0000FF"/>
                </a:solidFill>
                <a:effectLst/>
                <a:ea typeface="Times New Roman" panose="02020603050405020304" pitchFamily="18" charset="0"/>
                <a:cs typeface="Times New Roman" panose="02020603050405020304" pitchFamily="18" charset="0"/>
                <a:hlinkClick r:id="rId4"/>
              </a:rPr>
              <a:t>https://mentor.ieee.org/802.15/dcn/21/15-21-0122-03-0thz-liaison-statement-to-itu-r-wp5a.docx</a:t>
            </a:r>
            <a:endParaRPr lang="en-US" sz="14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The .18 version of the submission for ballot today will be: </a:t>
            </a:r>
          </a:p>
          <a:p>
            <a:pPr marL="800100" lvl="2">
              <a:spcBef>
                <a:spcPts val="0"/>
              </a:spcBef>
              <a:spcAft>
                <a:spcPts val="0"/>
              </a:spcAft>
              <a:buFont typeface="Arial" panose="020B0604020202020204" pitchFamily="34" charset="0"/>
              <a:buChar char="•"/>
            </a:pPr>
            <a:r>
              <a:rPr lang="en-US" sz="1600" dirty="0">
                <a:solidFill>
                  <a:schemeClr val="tx1"/>
                </a:solidFill>
              </a:rPr>
              <a:t> </a:t>
            </a:r>
            <a:r>
              <a:rPr lang="en-US" sz="1600" b="0" u="sng" dirty="0">
                <a:solidFill>
                  <a:srgbClr val="0000FF"/>
                </a:solidFill>
                <a:effectLst/>
                <a:ea typeface="SimSun" panose="02010600030101010101" pitchFamily="2" charset="-122"/>
                <a:hlinkClick r:id="rId5"/>
              </a:rPr>
              <a:t>https://mentor.ieee.org/802.18/dcn/21/18-21-0027-00-0000-</a:t>
            </a:r>
            <a:r>
              <a:rPr lang="en-GB" sz="1600" b="0" u="sng" dirty="0">
                <a:solidFill>
                  <a:srgbClr val="0000FF"/>
                </a:solidFill>
                <a:effectLst/>
                <a:ea typeface="SimSun" panose="02010600030101010101" pitchFamily="2" charset="-122"/>
                <a:hlinkClick r:id="rId5"/>
              </a:rPr>
              <a:t>Liaison_Response_to_ITU-R_WP_5A_on-THz-communications(.15_THz-SC)</a:t>
            </a:r>
            <a:r>
              <a:rPr lang="en-US" sz="1600" b="0" u="sng" dirty="0">
                <a:solidFill>
                  <a:srgbClr val="0000FF"/>
                </a:solidFill>
                <a:effectLst/>
                <a:ea typeface="SimSun" panose="02010600030101010101" pitchFamily="2" charset="-122"/>
                <a:hlinkClick r:id="rId5"/>
              </a:rPr>
              <a:t>.docx</a:t>
            </a:r>
            <a:endParaRPr lang="en-US" sz="1600" dirty="0">
              <a:solidFill>
                <a:schemeClr val="tx1"/>
              </a:solidFill>
            </a:endParaRP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 tomorrow. </a:t>
            </a:r>
            <a:endParaRPr lang="en-US" sz="1800" b="0" dirty="0">
              <a:solidFill>
                <a:schemeClr val="tx1"/>
              </a:solidFill>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48482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252-296 GHz band submission</a:t>
            </a:r>
            <a:endParaRPr lang="en-US" sz="1200" dirty="0">
              <a:solidFill>
                <a:schemeClr val="tx1"/>
              </a:solidFill>
            </a:endParaRPr>
          </a:p>
        </p:txBody>
      </p:sp>
      <p:sp>
        <p:nvSpPr>
          <p:cNvPr id="3" name="Content Placeholder 2"/>
          <p:cNvSpPr>
            <a:spLocks noGrp="1"/>
          </p:cNvSpPr>
          <p:nvPr>
            <p:ph idx="1"/>
          </p:nvPr>
        </p:nvSpPr>
        <p:spPr>
          <a:xfrm>
            <a:off x="638355" y="1219200"/>
            <a:ext cx="8353245" cy="5256212"/>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solidFill>
                  <a:srgbClr val="0000FF"/>
                </a:solidFill>
                <a:effectLst/>
                <a:ea typeface="SimSun" panose="02010600030101010101" pitchFamily="2" charset="-122"/>
                <a:hlinkClick r:id="rId3"/>
              </a:rPr>
              <a:t>https://mentor.ieee.org/802.18/dcn/21/18-21-0027-00-0000-liaison-response-to-itu-r-wp-5a-on-thz-communications-15-thz-sc.docx</a:t>
            </a:r>
            <a:r>
              <a:rPr lang="en-US" sz="1800" b="0" u="sng" dirty="0">
                <a:solidFill>
                  <a:srgbClr val="0000FF"/>
                </a:solidFill>
                <a:effectLst/>
                <a:ea typeface="SimSun" panose="02010600030101010101" pitchFamily="2" charset="-122"/>
              </a:rPr>
              <a:t> </a:t>
            </a:r>
            <a:r>
              <a:rPr lang="en-US" sz="1800" b="0" dirty="0"/>
              <a:t>on THz communications </a:t>
            </a:r>
            <a:r>
              <a:rPr lang="en-GB" sz="1800" b="0" dirty="0">
                <a:solidFill>
                  <a:schemeClr val="tx1"/>
                </a:solidFill>
              </a:rPr>
              <a:t>submission in response to ITU-R WP 5A Liaison, for review and approval by the LMSC(EC) for submission to ITU-R WP 5A via ITU-R Liaison before 1 week before ITU-R WP 5A next meeting submission deadline.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   </a:t>
            </a:r>
            <a:r>
              <a:rPr lang="en-US" altLang="en-US" sz="1800" dirty="0">
                <a:solidFill>
                  <a:schemeClr val="tx1"/>
                </a:solidFill>
              </a:rPr>
              <a:t>Stuart Kerry	</a:t>
            </a:r>
          </a:p>
          <a:p>
            <a:pPr lvl="1"/>
            <a:r>
              <a:rPr lang="en-US" altLang="en-US" sz="1800" b="1" dirty="0">
                <a:solidFill>
                  <a:schemeClr val="tx1"/>
                </a:solidFill>
              </a:rPr>
              <a:t>Seconded by:   Vijay Auluck </a:t>
            </a:r>
          </a:p>
          <a:p>
            <a:pPr lvl="1"/>
            <a:r>
              <a:rPr lang="en-US" altLang="en-US" sz="1800" b="1" dirty="0">
                <a:solidFill>
                  <a:schemeClr val="tx1"/>
                </a:solidFill>
              </a:rPr>
              <a:t>Discussion?	none</a:t>
            </a:r>
          </a:p>
          <a:p>
            <a:pPr lvl="1"/>
            <a:r>
              <a:rPr lang="en-US" altLang="en-US" sz="1800" b="1" dirty="0">
                <a:solidFill>
                  <a:schemeClr val="tx1"/>
                </a:solidFill>
              </a:rPr>
              <a:t>Vote:  		_17__Y   /  _0__N   /  _3__A </a:t>
            </a:r>
            <a:r>
              <a:rPr lang="en-US" altLang="en-US" sz="1800" b="0" dirty="0">
                <a:solidFill>
                  <a:schemeClr val="tx1"/>
                </a:solidFill>
              </a:rPr>
              <a:t>(later validated to voting membership)</a:t>
            </a:r>
            <a:endParaRPr lang="en-US" altLang="en-US" sz="18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Voters:   _27_</a:t>
            </a:r>
          </a:p>
          <a:p>
            <a:pPr lvl="1"/>
            <a:r>
              <a:rPr lang="en-US" altLang="en-US" sz="1600" b="1" dirty="0">
                <a:solidFill>
                  <a:schemeClr val="tx1"/>
                </a:solidFill>
              </a:rPr>
              <a:t>Motion - Passes</a:t>
            </a:r>
          </a:p>
          <a:p>
            <a:pPr lvl="1"/>
            <a:r>
              <a:rPr lang="en-US" altLang="en-US" sz="1600" b="1" dirty="0">
                <a:solidFill>
                  <a:schemeClr val="tx1"/>
                </a:solidFill>
              </a:rPr>
              <a:t>_32_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379391"/>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bg1">
                    <a:lumMod val="75000"/>
                  </a:schemeClr>
                </a:solidFill>
                <a:ea typeface="Times New Roman" panose="02020603050405020304" pitchFamily="18" charset="0"/>
              </a:rPr>
              <a:t>WG</a:t>
            </a:r>
            <a:r>
              <a:rPr lang="en-US" sz="1400" dirty="0">
                <a:solidFill>
                  <a:schemeClr val="tx1"/>
                </a:solidFill>
                <a:ea typeface="Times New Roman" panose="02020603050405020304" pitchFamily="18" charset="0"/>
              </a:rPr>
              <a:t>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Reconstituted itself today. There will be two high level groups/efforts and the other work streams will be under these two: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Requirements</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Testing and Certifications</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Next overall meeting – 26Feb21</a:t>
            </a:r>
          </a:p>
          <a:p>
            <a:pPr>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Not today. </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Frequency Bands </a:t>
            </a:r>
          </a:p>
        </p:txBody>
      </p:sp>
      <p:sp>
        <p:nvSpPr>
          <p:cNvPr id="3" name="Content Placeholder 2"/>
          <p:cNvSpPr>
            <a:spLocks noGrp="1"/>
          </p:cNvSpPr>
          <p:nvPr>
            <p:ph idx="1"/>
          </p:nvPr>
        </p:nvSpPr>
        <p:spPr>
          <a:xfrm>
            <a:off x="685800" y="914400"/>
            <a:ext cx="8153400" cy="54590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How do we fill in the spreadsheet now?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9225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IEEE 802 Frequency Bands </a:t>
            </a:r>
          </a:p>
        </p:txBody>
      </p:sp>
      <p:sp>
        <p:nvSpPr>
          <p:cNvPr id="3" name="Content Placeholder 2"/>
          <p:cNvSpPr>
            <a:spLocks noGrp="1"/>
          </p:cNvSpPr>
          <p:nvPr>
            <p:ph idx="1"/>
          </p:nvPr>
        </p:nvSpPr>
        <p:spPr>
          <a:xfrm>
            <a:off x="698889" y="942973"/>
            <a:ext cx="81403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indent="0">
              <a:spcBef>
                <a:spcPts val="0"/>
              </a:spcBef>
              <a:spcAft>
                <a:spcPts val="0"/>
              </a:spcAft>
            </a:pPr>
            <a:r>
              <a:rPr lang="en-US" sz="14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b="0" dirty="0"/>
          </a:p>
          <a:p>
            <a:pPr lvl="2">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That is, a</a:t>
            </a:r>
            <a:r>
              <a:rPr lang="en-US" sz="1400" dirty="0">
                <a:effectLst/>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From last week and question on Electronic Interim meetings and participation credit: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Per the 802 Operations Manual,  </a:t>
            </a:r>
            <a:r>
              <a:rPr lang="en-US" sz="1600" u="sng" dirty="0">
                <a:solidFill>
                  <a:srgbClr val="0000FF"/>
                </a:solidFill>
                <a:effectLst/>
                <a:ea typeface="Times New Roman" panose="02020603050405020304" pitchFamily="18" charset="0"/>
                <a:cs typeface="Times New Roman" panose="02020603050405020304" pitchFamily="18" charset="0"/>
                <a:hlinkClick r:id="rId3"/>
              </a:rPr>
              <a:t>https://mentor.ieee.org/802-ec/dcn/17/ec-17-0090-24-0PNP-ieee-802-lmsc-operations-manual.pdf</a:t>
            </a:r>
            <a:r>
              <a:rPr lang="en-US" sz="1600" dirty="0">
                <a:effectLst/>
                <a:ea typeface="Times New Roman" panose="02020603050405020304" pitchFamily="18" charset="0"/>
                <a:cs typeface="Times New Roman" panose="02020603050405020304" pitchFamily="18" charset="0"/>
              </a:rPr>
              <a:t> , section 5,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Additionally, IEEE 802 LMSC Working Groups and Technical Advisory Groups are allowed to have electronic meetings to make decisions between Plenary Sessions, but such meetings do not count for participation credit."</a:t>
            </a:r>
            <a:r>
              <a:rPr lang="en-US" sz="1400" b="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EC does have an action to review this, so participation credit is available. </a:t>
            </a:r>
            <a:endParaRPr lang="en-US" sz="1600" b="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FYI: for May 21;  11: 10-18May21;	15: 11-20(early)May21; </a:t>
            </a:r>
          </a:p>
          <a:p>
            <a:pPr marL="40005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propose at next weekly teleconference:   .18: 13&amp;20(normal times) May21</a:t>
            </a:r>
          </a:p>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b="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u="sng" dirty="0">
                <a:effectLst/>
                <a:ea typeface="Calibri" panose="020F0502020204030204" pitchFamily="34" charset="0"/>
              </a:rPr>
              <a:t>ITU-R WP 5D  recent meeting.   Next week.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In accordance with § A1.3.2.9 of Resolution ITU-R 1-8, the Working Party (WP) 5D</a:t>
            </a:r>
            <a:r>
              <a:rPr lang="en-US" sz="1800" b="1" dirty="0">
                <a:effectLst/>
                <a:ea typeface="Calibri" panose="020F0502020204030204" pitchFamily="34" charset="0"/>
              </a:rPr>
              <a:t> </a:t>
            </a:r>
            <a:r>
              <a:rPr lang="en-US" sz="1800" dirty="0">
                <a:effectLst/>
                <a:ea typeface="Calibri" panose="020F0502020204030204" pitchFamily="34" charset="0"/>
              </a:rPr>
              <a:t>Correspondence Group on IMT parameters will work by electronic means (via correspondence and preferably via up to two virtual meetings with two or three sessions) in the period between the virtual meeting of WP 5D in March 2021 and the meeting of WP 5D in June 2021 to advance the working document on IMT parameters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includes 6-8GHz, and only IMT, not WAS/RLAN.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0" dirty="0">
              <a:solidFill>
                <a:srgbClr val="333333"/>
              </a:solidFill>
              <a:latin typeface="Consolas" panose="020B0609020204030204" pitchFamily="49" charset="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January Interim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submissions on M.1450 and M.1801</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Canada RABC consultations on white spaces.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FCC NPRM non white spaces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IFR list of consultations for 2021</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Brazil </a:t>
            </a:r>
            <a:r>
              <a:rPr lang="en-US" sz="1600" dirty="0" err="1">
                <a:cs typeface="Times New Roman" panose="02020603050405020304" pitchFamily="18" charset="0"/>
              </a:rPr>
              <a:t>Anatel</a:t>
            </a:r>
            <a:r>
              <a:rPr lang="en-US" sz="1600" dirty="0">
                <a:cs typeface="Times New Roman" panose="02020603050405020304" pitchFamily="18" charset="0"/>
              </a:rPr>
              <a:t> will follow FCC 6 GHz 1200 MHz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reviewing 6 GHz from others.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Colombia consultation on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spectrum outlook 2021-2023</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China MIIT consultation on 2.4 and 5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client to client communication at 6 GHz.</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Chair to get to EC the 802.15 submission to ITU-R WP 5A on THz communications.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Courier New" panose="02070309020205020404" pitchFamily="49" charset="0"/>
              <a:buChar char="o"/>
            </a:pPr>
            <a:r>
              <a:rPr lang="en-US" sz="1800" dirty="0">
                <a:solidFill>
                  <a:schemeClr val="tx1"/>
                </a:solidFill>
              </a:rPr>
              <a:t>Chair to call a focused ad hoc call on putting together IEEE 802 viewpoints on WRC-23 agenda items of interests to IEEE 802. </a:t>
            </a:r>
            <a:endParaRPr lang="en-US" sz="1800" b="0" dirty="0">
              <a:solidFill>
                <a:schemeClr val="tx1"/>
              </a:solidFill>
            </a:endParaRPr>
          </a:p>
          <a:p>
            <a:pPr marL="685800" lvl="1">
              <a:buClrTx/>
              <a:buFont typeface="Courier New" panose="02070309020205020404" pitchFamily="49" charset="0"/>
              <a:buChar char="o"/>
            </a:pPr>
            <a:r>
              <a:rPr lang="en-US" sz="1600" dirty="0">
                <a:solidFill>
                  <a:schemeClr val="tx1"/>
                </a:solidFill>
              </a:rPr>
              <a:t>Chair sent to ad hoc members options for a call. (looking like 07April21, 16:00et)</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Straw Poll from the EC Exec Secretary: </a:t>
            </a:r>
          </a:p>
          <a:p>
            <a:pPr marL="800100" lvl="2">
              <a:spcBef>
                <a:spcPts val="0"/>
              </a:spcBef>
              <a:spcAft>
                <a:spcPts val="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rPr>
              <a:t>Everyone can vote. </a:t>
            </a:r>
          </a:p>
          <a:p>
            <a:pPr marL="800100" lvl="2">
              <a:spcBef>
                <a:spcPts val="0"/>
              </a:spcBef>
              <a:spcAft>
                <a:spcPts val="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rPr>
              <a:t>When do you expect the next in person 802.18 Session will be?</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1	September 2021	7</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2	November 2021	8</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3	after 2021		9</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4	Didn’t  Answer	7</a:t>
            </a:r>
          </a:p>
          <a:p>
            <a:pPr marL="0" marR="0">
              <a:spcBef>
                <a:spcPts val="0"/>
              </a:spcBef>
              <a:spcAft>
                <a:spcPts val="0"/>
              </a:spcAft>
              <a:buFont typeface="Arial" panose="020B0604020202020204" pitchFamily="34" charset="0"/>
              <a:buChar char="•"/>
            </a:pPr>
            <a:r>
              <a:rPr lang="en-US" sz="1800" b="0" dirty="0">
                <a:solidFill>
                  <a:schemeClr val="tx1"/>
                </a:solidFill>
              </a:rPr>
              <a:t>31 on the call.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__32_ and voters on-line: _27_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25Mar21–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proposed for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https://ieeesa.webex.com/ieeesa/j.php?MTID=m8ca8fb73d1954524be0ba60530ec346a</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Join meeting</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https://ieeesa.webex.com/ieeesa/j.php?MTID=m8ca8fb73d1954524be0ba60530ec346a</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+1-646-992-2010,,1297299212##</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+1-213-306-3065,,1297299212##</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Global call-in numbers</a:t>
            </a:r>
            <a:endPar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https://help.webex.com</a:t>
            </a:r>
            <a:r>
              <a:rPr lang="en-US" sz="1200" dirty="0">
                <a:solidFill>
                  <a:schemeClr val="bg1">
                    <a:lumMod val="8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1795592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50</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on IMAT with </a:t>
            </a:r>
            <a:r>
              <a:rPr lang="en-US" altLang="en-US" sz="1400" b="1" u="sng" dirty="0" err="1">
                <a:solidFill>
                  <a:schemeClr val="tx1"/>
                </a:solidFill>
              </a:rPr>
              <a:t>Webex</a:t>
            </a:r>
            <a:r>
              <a:rPr lang="en-US" altLang="en-US" sz="1400" b="1" u="sng" dirty="0">
                <a:solidFill>
                  <a:schemeClr val="tx1"/>
                </a:solidFill>
              </a:rPr>
              <a:t> check</a:t>
            </a:r>
          </a:p>
          <a:p>
            <a:pPr lvl="2">
              <a:spcBef>
                <a:spcPts val="0"/>
              </a:spcBef>
              <a:buFont typeface="Arial" panose="020B0604020202020204" pitchFamily="34" charset="0"/>
              <a:buChar char="•"/>
            </a:pPr>
            <a:r>
              <a:rPr lang="en-US" altLang="en-US" sz="1200" b="1" u="sng" dirty="0">
                <a:solidFill>
                  <a:schemeClr val="tx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Ballots: teleconferences and Vice-Chairs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Set up WRC-23 AIs ad hoc</a:t>
            </a:r>
            <a:endParaRPr lang="en-US" altLang="en-US" sz="18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56727" y="1193802"/>
            <a:ext cx="4006273"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Canada and Saudi Arabia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802.15 THz SC WP 5A submission</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kern="0" dirty="0">
                <a:solidFill>
                  <a:schemeClr val="tx1"/>
                </a:solidFill>
              </a:rPr>
              <a:t>2 long term lists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Interim </a:t>
            </a:r>
            <a:r>
              <a:rPr lang="en-GB" sz="1600" b="0" dirty="0">
                <a:ea typeface="SimSun" panose="02010600030101010101" pitchFamily="2" charset="-122"/>
              </a:rPr>
              <a:t>14-21 Jan </a:t>
            </a:r>
            <a:r>
              <a:rPr lang="en-GB" sz="1600" b="0" dirty="0">
                <a:effectLst/>
                <a:ea typeface="SimSun" panose="02010600030101010101" pitchFamily="2" charset="-122"/>
              </a:rPr>
              <a:t>2021 in document </a:t>
            </a:r>
            <a:r>
              <a:rPr lang="en-GB" sz="1600" b="0" dirty="0">
                <a:solidFill>
                  <a:schemeClr val="bg1">
                    <a:lumMod val="75000"/>
                  </a:schemeClr>
                </a:solidFill>
                <a:ea typeface="SimSun" panose="02010600030101010101" pitchFamily="2" charset="-122"/>
                <a:hlinkClick r:id="rId3"/>
              </a:rPr>
              <a:t>https://mentor.ieee.org/802.18/dcn/21/18-21-0003-01-0000-minutes-electronic-interim-14-21jan21-rr-tag-sna.docx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22-Jan-2021 10:14:54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t>
            </a:r>
          </a:p>
          <a:p>
            <a:pPr lvl="1">
              <a:buFont typeface="Arial" panose="020B0604020202020204" pitchFamily="34" charset="0"/>
              <a:buChar char="•"/>
            </a:pPr>
            <a:r>
              <a:rPr lang="en-US" altLang="en-US" sz="1400" b="0" dirty="0">
                <a:solidFill>
                  <a:schemeClr val="tx1"/>
                </a:solidFill>
              </a:rPr>
              <a:t>Need to coordinate with the other WGs &amp; TAGs on meeting times:  .11 is 10-18may21</a:t>
            </a:r>
          </a:p>
          <a:p>
            <a:pPr lvl="1">
              <a:buFont typeface="Arial" panose="020B0604020202020204" pitchFamily="34" charset="0"/>
              <a:buChar char="•"/>
            </a:pPr>
            <a:r>
              <a:rPr lang="en-US" altLang="en-US" sz="1400" b="0" dirty="0">
                <a:solidFill>
                  <a:schemeClr val="tx1"/>
                </a:solidFill>
              </a:rPr>
              <a:t>Question brought up </a:t>
            </a:r>
            <a:r>
              <a:rPr lang="en-US" altLang="en-US" sz="1400" dirty="0">
                <a:solidFill>
                  <a:schemeClr val="tx1"/>
                </a:solidFill>
              </a:rPr>
              <a:t>can there be participation credit at a teleconference between plenaries, it is a matter of interpretation why the EC has an action to clarify. </a:t>
            </a:r>
            <a:endParaRPr lang="en-US" altLang="en-US" sz="14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 </a:t>
            </a:r>
            <a:r>
              <a:rPr lang="en-US" altLang="en-US" sz="1800" b="0" dirty="0">
                <a:solidFill>
                  <a:schemeClr val="tx1"/>
                </a:solidFill>
              </a:rPr>
              <a:t>proposed for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57865</TotalTime>
  <Words>12858</Words>
  <Application>Microsoft Office PowerPoint</Application>
  <PresentationFormat>On-screen Show (4:3)</PresentationFormat>
  <Paragraphs>1390</Paragraphs>
  <Slides>52</Slides>
  <Notes>35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7" baseType="lpstr">
      <vt:lpstr>Arial</vt:lpstr>
      <vt:lpstr>Calibri</vt:lpstr>
      <vt:lpstr>Century Gothic</vt:lpstr>
      <vt:lpstr>Consolas</vt:lpstr>
      <vt:lpstr>Courier New</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2</vt:lpstr>
      <vt:lpstr>Teleconferences</vt:lpstr>
      <vt:lpstr>Officer Elections -1</vt:lpstr>
      <vt:lpstr>Officer Elections -2</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vt:lpstr>
      <vt:lpstr>Actions / AOB / Recess</vt:lpstr>
      <vt:lpstr>2nd – call - Wednesday (17Mar21) Agenda</vt:lpstr>
      <vt:lpstr>Vice-Chair Election – Affirmation</vt:lpstr>
      <vt:lpstr>Vice-Chair Election – Affirmation</vt:lpstr>
      <vt:lpstr>EU items to share -1</vt:lpstr>
      <vt:lpstr>EU items to share -2</vt:lpstr>
      <vt:lpstr>Other regions (outside EU-Stds and USA), items to share</vt:lpstr>
      <vt:lpstr>ITU-R items to share  -</vt:lpstr>
      <vt:lpstr>ITU-R THz 252-296 GHz band submission</vt:lpstr>
      <vt:lpstr>MSG 6 GHz &amp; FCC</vt:lpstr>
      <vt:lpstr>Table of IEEE 802 Frequency Bands </vt:lpstr>
      <vt:lpstr>Table of IEEE 802 Frequency Bands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3655</cp:revision>
  <cp:lastPrinted>1601-01-01T00:00:00Z</cp:lastPrinted>
  <dcterms:created xsi:type="dcterms:W3CDTF">2016-03-03T14:54:45Z</dcterms:created>
  <dcterms:modified xsi:type="dcterms:W3CDTF">2021-03-23T16:48:43Z</dcterms:modified>
</cp:coreProperties>
</file>