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63" r:id="rId17"/>
    <p:sldId id="717" r:id="rId18"/>
    <p:sldId id="650" r:id="rId19"/>
    <p:sldId id="498" r:id="rId20"/>
    <p:sldId id="402" r:id="rId21"/>
    <p:sldId id="403" r:id="rId22"/>
    <p:sldId id="736" r:id="rId23"/>
    <p:sldId id="761" r:id="rId24"/>
    <p:sldId id="746" r:id="rId25"/>
    <p:sldId id="762" r:id="rId26"/>
    <p:sldId id="737" r:id="rId27"/>
    <p:sldId id="739" r:id="rId28"/>
    <p:sldId id="728"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5822" autoAdjust="0"/>
  </p:normalViewPr>
  <p:slideViewPr>
    <p:cSldViewPr>
      <p:cViewPr varScale="1">
        <p:scale>
          <a:sx n="99" d="100"/>
          <a:sy n="99" d="100"/>
        </p:scale>
        <p:origin x="642" y="9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956151" y="357982"/>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50610-contribution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ec.europa.eu/digital-single-market/en/radio-spectrum-committee-rsc" TargetMode="External"/><Relationship Id="rId7" Type="http://schemas.openxmlformats.org/officeDocument/2006/relationships/hyperlink" Target="https://cept.org/ecc/groups/ecc/wg-se/se-21/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11" Type="http://schemas.openxmlformats.org/officeDocument/2006/relationships/image" Target="../media/image4.wmf"/><Relationship Id="rId5" Type="http://schemas.openxmlformats.org/officeDocument/2006/relationships/hyperlink" Target="https://cept.org/Documents/ecc/62914/ecc-21-001-rev5_draft-agenda-55th-ecc-plenary"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white-space-database-specification-dbs-01-issue-3-february-2021-draft-white-space-database-specification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mailto:ic.consultationradiostandards-consultationnormesradio.ic@canada.ca" TargetMode="External"/><Relationship Id="rId4" Type="http://schemas.openxmlformats.org/officeDocument/2006/relationships/hyperlink" Target="https://www.rabc-cccr.ca/ised-radio-standard-specifications-rss-222-issue-3-february-2021-draft-white-space-devices-ws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mentor.ieee.org/802.15/dcn/21/15-21-0122-00-0thz-liaison-statement-to-itu-r-wp5a.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7-00-0000-minutes-18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17-00-0000-minutes-11feb21-rrtag-teleconference.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04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156910966"/>
              </p:ext>
            </p:extLst>
          </p:nvPr>
        </p:nvGraphicFramePr>
        <p:xfrm>
          <a:off x="609600" y="3587750"/>
          <a:ext cx="7813675" cy="2466975"/>
        </p:xfrm>
        <a:graphic>
          <a:graphicData uri="http://schemas.openxmlformats.org/presentationml/2006/ole">
            <mc:AlternateContent xmlns:mc="http://schemas.openxmlformats.org/markup-compatibility/2006">
              <mc:Choice xmlns:v="urn:schemas-microsoft-com:vml" Requires="v">
                <p:oleObj name="Document" r:id="rId3" imgW="8525891" imgH="2697021" progId="Word.Document.8">
                  <p:embed/>
                </p:oleObj>
              </mc:Choice>
              <mc:Fallback>
                <p:oleObj name="Document" r:id="rId3" imgW="8525891" imgH="2697021" progId="Word.Document.8">
                  <p:embed/>
                  <p:pic>
                    <p:nvPicPr>
                      <p:cNvPr id="0" name="Picture 3"/>
                      <p:cNvPicPr>
                        <a:picLocks noChangeAspect="1" noChangeArrowheads="1"/>
                      </p:cNvPicPr>
                      <p:nvPr/>
                    </p:nvPicPr>
                    <p:blipFill>
                      <a:blip r:embed="rId4"/>
                      <a:srcRect/>
                      <a:stretch>
                        <a:fillRect/>
                      </a:stretch>
                    </p:blipFill>
                    <p:spPr bwMode="auto">
                      <a:xfrm>
                        <a:off x="609600" y="3587750"/>
                        <a:ext cx="7813675" cy="2466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		next week</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solidFill>
                  <a:schemeClr val="tx1"/>
                </a:solidFill>
              </a:rPr>
              <a:t>ERM sent a Liaison Statement, ERM(21)000006r2, to SE21 on  their work  on a </a:t>
            </a:r>
            <a:r>
              <a:rPr lang="en-GB" sz="1600" dirty="0">
                <a:effectLst/>
                <a:ea typeface="Times New Roman" panose="02020603050405020304" pitchFamily="18" charset="0"/>
              </a:rPr>
              <a:t>draft ECC Recommendation on “Receiver resilience to transmission on adjacent frequency ranges”</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To consider receiver resilience for a wide range of receivers may add  burden to some receivers for limite</a:t>
            </a:r>
            <a:r>
              <a:rPr lang="en-US" sz="1600" dirty="0">
                <a:solidFill>
                  <a:schemeClr val="tx1"/>
                </a:solidFill>
              </a:rPr>
              <a:t>d or no benefit.. S</a:t>
            </a:r>
            <a:r>
              <a:rPr lang="en-US" sz="1600" b="0" dirty="0">
                <a:solidFill>
                  <a:schemeClr val="tx1"/>
                </a:solidFill>
              </a:rPr>
              <a:t>E21 should take that into account</a:t>
            </a:r>
          </a:p>
          <a:p>
            <a:pPr lvl="1">
              <a:spcBef>
                <a:spcPts val="0"/>
              </a:spcBef>
              <a:buFont typeface="Arial" panose="020B0604020202020204" pitchFamily="34" charset="0"/>
              <a:buChar char="•"/>
            </a:pPr>
            <a:r>
              <a:rPr lang="en-US" sz="1600" b="0" dirty="0">
                <a:solidFill>
                  <a:schemeClr val="tx1"/>
                </a:solidFill>
                <a:hlinkClick r:id="rId7"/>
              </a:rPr>
              <a:t>https://portal.etsi.org/tb.aspx?tbid=286&amp;SubTB=286#/50610-contributions</a:t>
            </a:r>
            <a:r>
              <a:rPr lang="en-US" sz="1600" b="0" dirty="0">
                <a:solidFill>
                  <a:schemeClr val="tx1"/>
                </a:solidFill>
              </a:rPr>
              <a:t> </a:t>
            </a:r>
            <a:endParaRPr lang="en-US" sz="1400" b="0" dirty="0">
              <a:solidFill>
                <a:schemeClr val="tx1"/>
              </a:solidFill>
            </a:endParaRPr>
          </a:p>
          <a:p>
            <a:pPr marL="457200" lvl="1" indent="0">
              <a:spcBef>
                <a:spcPts val="0"/>
              </a:spcBef>
            </a:pPr>
            <a:r>
              <a:rPr lang="en-US" sz="1400" b="0" dirty="0">
                <a:solidFill>
                  <a:schemeClr val="tx1"/>
                </a:solidFill>
              </a:rPr>
              <a:t> </a:t>
            </a:r>
          </a:p>
          <a:p>
            <a:pPr lvl="1">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hlinkClick r:id="rId3"/>
              </a:rPr>
              <a:t>&lt;</a:t>
            </a:r>
            <a:r>
              <a:rPr lang="en-US" sz="1800" dirty="0" err="1">
                <a:solidFill>
                  <a:schemeClr val="tx1"/>
                </a:solidFill>
                <a:hlinkClick r:id="rId3"/>
              </a:rPr>
              <a:t>RSCom</a:t>
            </a:r>
            <a:r>
              <a:rPr lang="en-US" sz="1800" dirty="0">
                <a:solidFill>
                  <a:schemeClr val="tx1"/>
                </a:solidFill>
                <a:hlinkClick r:id="rId3"/>
              </a:rPr>
              <a:t>&gt;</a:t>
            </a:r>
            <a:r>
              <a:rPr lang="en-US" sz="1800" dirty="0">
                <a:solidFill>
                  <a:schemeClr val="tx1"/>
                </a:solidFill>
              </a:rPr>
              <a:t> meets this week, 01-05 Mar 21, and will consider outcome from ECC, e.g. the mandatory 6 GHz decision and the 5 GHz Decision (04)08;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4"/>
              </a:rPr>
              <a:t>&lt;ECC&gt;</a:t>
            </a:r>
            <a:r>
              <a:rPr lang="en-US" sz="1800" dirty="0">
                <a:solidFill>
                  <a:schemeClr val="tx1"/>
                </a:solidFill>
              </a:rPr>
              <a:t>  (and more)  next call, #55, 01-05Mar21		this week</a:t>
            </a:r>
          </a:p>
          <a:p>
            <a:pPr lvl="1">
              <a:buFont typeface="Arial" panose="020B0604020202020204" pitchFamily="34" charset="0"/>
              <a:buChar char="•"/>
            </a:pPr>
            <a:r>
              <a:rPr lang="en-US" sz="1400" dirty="0">
                <a:solidFill>
                  <a:schemeClr val="tx1"/>
                </a:solidFill>
                <a:hlinkClick r:id="rId5"/>
              </a:rPr>
              <a:t>https://cept.org/Documents/ecc/62914/ecc-21-001-rev5_draft-agenda-55th-ecc-plenary</a:t>
            </a:r>
            <a:r>
              <a:rPr lang="en-US" sz="1400" dirty="0">
                <a:solidFill>
                  <a:schemeClr val="tx1"/>
                </a:solidFill>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See ETSI ERM for Liaison statement they sent to SE21 on receiver resilience. </a:t>
            </a:r>
          </a:p>
          <a:p>
            <a:pPr lvl="1">
              <a:spcBef>
                <a:spcPts val="0"/>
              </a:spcBef>
              <a:spcAft>
                <a:spcPts val="0"/>
              </a:spcAft>
              <a:buFont typeface="Arial" panose="020B0604020202020204" pitchFamily="34" charset="0"/>
              <a:buChar char="•"/>
            </a:pPr>
            <a:r>
              <a:rPr lang="en-US" sz="1400" dirty="0">
                <a:ea typeface="Calibri" panose="020F0502020204030204" pitchFamily="34" charset="0"/>
              </a:rPr>
              <a:t>25Feb: SE21 has established a correspondence group for receiver resilience requirements. </a:t>
            </a:r>
          </a:p>
          <a:p>
            <a:pPr lvl="2">
              <a:spcBef>
                <a:spcPts val="0"/>
              </a:spcBef>
              <a:spcAft>
                <a:spcPts val="0"/>
              </a:spcAft>
              <a:buFont typeface="Arial" panose="020B0604020202020204" pitchFamily="34" charset="0"/>
              <a:buChar char="•"/>
            </a:pPr>
            <a:r>
              <a:rPr lang="en-US" sz="1400" dirty="0">
                <a:ea typeface="Calibri" panose="020F0502020204030204" pitchFamily="34" charset="0"/>
              </a:rPr>
              <a:t>ERM explicitly includes 2.4 GHz, implicitly it covers all license-exempt.</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a:t>
            </a:r>
          </a:p>
          <a:p>
            <a:pPr lvl="1">
              <a:spcBef>
                <a:spcPts val="0"/>
              </a:spcBef>
              <a:spcAft>
                <a:spcPts val="0"/>
              </a:spcAft>
              <a:buFont typeface="Arial" panose="020B0604020202020204" pitchFamily="34" charset="0"/>
              <a:buChar char="•"/>
            </a:pPr>
            <a:r>
              <a:rPr lang="en-US" altLang="en-US" sz="1400" dirty="0"/>
              <a:t>28Jan: WGSE sent report to SE45 tasking them to do sharing study with urban rail, due summer 2024. </a:t>
            </a:r>
          </a:p>
          <a:p>
            <a:pPr lvl="2">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9"/>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nothing to share</a:t>
            </a:r>
            <a:r>
              <a:rPr lang="en-US" sz="1400" b="1" dirty="0">
                <a:solidFill>
                  <a:schemeClr val="tx1"/>
                </a:solidFill>
                <a:latin typeface="Times New Roman" panose="02020603050405020304" pitchFamily="18" charset="0"/>
                <a:ea typeface="SimSun" panose="02010600030101010101" pitchFamily="2" charset="-122"/>
              </a:rPr>
              <a:t> </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10"/>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a:buFont typeface="Arial" panose="020B0604020202020204" pitchFamily="34" charset="0"/>
              <a:buChar char="•"/>
            </a:pPr>
            <a:r>
              <a:rPr lang="en-US" sz="2000" b="0" i="0" u="none" strike="noStrike" baseline="0" dirty="0">
                <a:solidFill>
                  <a:srgbClr val="000000"/>
                </a:solidFill>
              </a:rPr>
              <a:t>Canada has opened up two consultations, comments due 07May21 for both. </a:t>
            </a:r>
          </a:p>
          <a:p>
            <a:pPr>
              <a:buFont typeface="Arial" panose="020B0604020202020204" pitchFamily="34" charset="0"/>
              <a:buChar char="•"/>
            </a:pPr>
            <a:r>
              <a:rPr lang="en-US" sz="1800" b="0" dirty="0">
                <a:hlinkClick r:id="rId3"/>
              </a:rPr>
              <a:t>https://www.rabc-cccr.ca/ised-white-space-database-specification-dbs-01-issue-3-february-2021-draft-white-space-database-specifications/</a:t>
            </a:r>
            <a:r>
              <a:rPr lang="en-US" sz="1800" b="0" dirty="0"/>
              <a:t> </a:t>
            </a:r>
          </a:p>
          <a:p>
            <a:pPr lvl="1">
              <a:buFont typeface="Arial" panose="020B0604020202020204" pitchFamily="34" charset="0"/>
              <a:buChar char="•"/>
            </a:pPr>
            <a:r>
              <a:rPr lang="en-US" sz="1600" b="0" dirty="0">
                <a:effectLst/>
                <a:ea typeface="Calibri" panose="020F0502020204030204" pitchFamily="34" charset="0"/>
              </a:rPr>
              <a:t>This standard </a:t>
            </a:r>
            <a:r>
              <a:rPr lang="en-US" sz="1600" dirty="0">
                <a:ea typeface="Calibri" panose="020F0502020204030204" pitchFamily="34" charset="0"/>
              </a:rPr>
              <a:t>is </a:t>
            </a:r>
            <a:r>
              <a:rPr lang="en-US" sz="1600" b="0" dirty="0">
                <a:effectLst/>
                <a:ea typeface="Calibri" panose="020F0502020204030204" pitchFamily="34" charset="0"/>
              </a:rPr>
              <a:t>technical requirements for the designation of a database capable of identifying available channels for use by white space devices (WSDs) in the white space frequency bands (54-72 MHz, 76-88 MHz, 174-216 MHz, 470-608 MHz and 657-663 MHz).</a:t>
            </a:r>
            <a:endParaRPr lang="en-US" sz="1600" b="0" dirty="0"/>
          </a:p>
          <a:p>
            <a:pPr>
              <a:buFont typeface="Arial" panose="020B0604020202020204" pitchFamily="34" charset="0"/>
              <a:buChar char="•"/>
            </a:pPr>
            <a:r>
              <a:rPr lang="en-US" sz="1800" b="0" i="0" u="none" strike="noStrike" baseline="0" dirty="0">
                <a:solidFill>
                  <a:srgbClr val="000000"/>
                </a:solidFill>
                <a:hlinkClick r:id="rId4"/>
              </a:rPr>
              <a:t>https://www.rabc-cccr.ca/ised-radio-standard-specifications-rss-222-issue-3-february-2021-draft-white-space-devices-wsds/</a:t>
            </a:r>
            <a:r>
              <a:rPr lang="en-US" sz="2000" b="0" i="0" u="none" strike="noStrike" baseline="0" dirty="0">
                <a:solidFill>
                  <a:srgbClr val="000000"/>
                </a:solidFill>
              </a:rPr>
              <a:t> </a:t>
            </a:r>
          </a:p>
          <a:p>
            <a:pPr lvl="1">
              <a:buFont typeface="Arial" panose="020B0604020202020204" pitchFamily="34" charset="0"/>
              <a:buChar char="•"/>
            </a:pPr>
            <a:r>
              <a:rPr lang="en-US" sz="1600" b="0" dirty="0">
                <a:effectLst/>
                <a:ea typeface="Calibri" panose="020F0502020204030204" pitchFamily="34" charset="0"/>
              </a:rPr>
              <a:t>This standard is the certification requirements for </a:t>
            </a:r>
            <a:r>
              <a:rPr lang="en-US" sz="1600" b="0" dirty="0" err="1">
                <a:effectLst/>
                <a:ea typeface="Calibri" panose="020F0502020204030204" pitchFamily="34" charset="0"/>
              </a:rPr>
              <a:t>licence</a:t>
            </a:r>
            <a:r>
              <a:rPr lang="en-US" sz="1600" b="0" dirty="0">
                <a:effectLst/>
                <a:ea typeface="Calibri" panose="020F0502020204030204" pitchFamily="34" charset="0"/>
              </a:rPr>
              <a:t>-exempt, radio apparatus operating in the frequency bands 54-72 MHz, 76-88 MHz, 174-216 MHz, 470-608 MHz and 657-663 MHz, known as white space devices (WSDs)</a:t>
            </a:r>
          </a:p>
          <a:p>
            <a:pPr>
              <a:buFont typeface="Arial" panose="020B0604020202020204" pitchFamily="34" charset="0"/>
              <a:buChar char="•"/>
            </a:pPr>
            <a:r>
              <a:rPr lang="en-US" sz="1800" b="0" dirty="0">
                <a:effectLst/>
                <a:ea typeface="Calibri" panose="020F0502020204030204" pitchFamily="34" charset="0"/>
              </a:rPr>
              <a:t>Send questions to </a:t>
            </a:r>
            <a:r>
              <a:rPr lang="en-US" sz="1800" b="0" u="sng" dirty="0">
                <a:solidFill>
                  <a:srgbClr val="0000FF"/>
                </a:solidFill>
                <a:effectLst/>
                <a:ea typeface="Calibri" panose="020F0502020204030204" pitchFamily="34" charset="0"/>
                <a:hlinkClick r:id="rId5"/>
              </a:rPr>
              <a:t>ic.consultationradiostandards-consultationnormesradio.ic@canada.ca</a:t>
            </a:r>
            <a:endParaRPr lang="en-US" sz="20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557855"/>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LMSC (EC) ballot has closed, passed and in process of being uploaded.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effectLst/>
                <a:ea typeface="Times New Roman" panose="02020603050405020304" pitchFamily="18" charset="0"/>
                <a:cs typeface="Times New Roman" panose="02020603050405020304" pitchFamily="18" charset="0"/>
              </a:rPr>
              <a:t>After the call, heard back from THz SC and  they are finishing up, the submission draft is at: </a:t>
            </a:r>
          </a:p>
          <a:p>
            <a:pPr marL="685800" lvl="1">
              <a:spcBef>
                <a:spcPts val="0"/>
              </a:spcBef>
              <a:buFont typeface="Arial" panose="020B0604020202020204" pitchFamily="34" charset="0"/>
              <a:buChar char="•"/>
            </a:pPr>
            <a:r>
              <a:rPr lang="en-GB" sz="1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https://mentor.ieee.org/802.15/dcn/21/15-21-0122-00-0thz-liaison-statement-to-itu-r-wp5a.docx</a:t>
            </a:r>
            <a:endParaRPr lang="en-US" sz="14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rPr>
              <a:t>802.18 should see it for approval over the next couple of weeks.   Only 2 pages of text.</a:t>
            </a:r>
          </a:p>
          <a:p>
            <a:pPr marL="400050" lvl="1">
              <a:spcBef>
                <a:spcPts val="0"/>
              </a:spcBef>
              <a:spcAft>
                <a:spcPts val="0"/>
              </a:spcAft>
              <a:buFont typeface="Arial" panose="020B0604020202020204" pitchFamily="34" charset="0"/>
              <a:buChar char="•"/>
            </a:pPr>
            <a:r>
              <a:rPr lang="en-US" sz="1600" dirty="0">
                <a:solidFill>
                  <a:schemeClr val="tx1"/>
                </a:solidFill>
              </a:rPr>
              <a:t>Goal is to have approved at the EC closing meeting on 18Mar21</a:t>
            </a: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5"/>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the initial AIs to consider IEEE 802 viewpoints: </a:t>
            </a:r>
          </a:p>
          <a:p>
            <a:pPr lvl="1">
              <a:spcBef>
                <a:spcPts val="0"/>
              </a:spcBef>
              <a:spcAft>
                <a:spcPts val="0"/>
              </a:spcAft>
              <a:buFont typeface="+mj-lt"/>
              <a:buAutoNum type="arabicParenBoth"/>
            </a:pPr>
            <a:r>
              <a:rPr lang="en-US" sz="1400" dirty="0">
                <a:effectLst/>
                <a:ea typeface="SimSun" panose="02010600030101010101" pitchFamily="2" charset="-122"/>
              </a:rPr>
              <a:t>1.1  -</a:t>
            </a:r>
            <a:r>
              <a:rPr lang="en-GB" sz="1400" dirty="0">
                <a:effectLst/>
                <a:ea typeface="Times New Roman" panose="02020603050405020304" pitchFamily="18" charset="0"/>
              </a:rPr>
              <a:t>800-4 990 MHz and Resolution 223.  Connection w/ITS going there?</a:t>
            </a:r>
            <a:endParaRPr lang="en-US" sz="1400" dirty="0">
              <a:effectLst/>
              <a:ea typeface="SimSun" panose="02010600030101010101" pitchFamily="2" charset="-122"/>
            </a:endParaRPr>
          </a:p>
          <a:p>
            <a:pPr lvl="1">
              <a:spcBef>
                <a:spcPts val="0"/>
              </a:spcBef>
              <a:spcAft>
                <a:spcPts val="0"/>
              </a:spcAft>
              <a:buFont typeface="+mj-lt"/>
              <a:buAutoNum type="arabicParenBoth"/>
            </a:pPr>
            <a:r>
              <a:rPr lang="en-US" sz="1400" dirty="0">
                <a:effectLst/>
                <a:ea typeface="SimSun" panose="02010600030101010101" pitchFamily="2" charset="-122"/>
              </a:rPr>
              <a:t>1.2</a:t>
            </a:r>
            <a:r>
              <a:rPr lang="en-GB" sz="1400" dirty="0">
                <a:ea typeface="SimSun" panose="02010600030101010101" pitchFamily="2" charset="-122"/>
              </a:rPr>
              <a:t>  -</a:t>
            </a:r>
            <a:r>
              <a:rPr lang="en-GB" sz="1400" dirty="0">
                <a:effectLst/>
                <a:ea typeface="Times New Roman" panose="02020603050405020304" pitchFamily="18" charset="0"/>
              </a:rPr>
              <a:t>300-3 400MHz, 3 600-3 800MHz, 6 425-7 025MHz, 7 025-7 125MHz and 10.0-10.5GHz for International Mobile Telecommunications (IMT) and resolution 245.</a:t>
            </a:r>
            <a:endParaRPr lang="en-US" sz="1400" dirty="0">
              <a:effectLst/>
              <a:ea typeface="SimSun" panose="02010600030101010101" pitchFamily="2" charset="-122"/>
            </a:endParaRPr>
          </a:p>
          <a:p>
            <a:pPr lvl="1">
              <a:spcBef>
                <a:spcPts val="0"/>
              </a:spcBef>
              <a:spcAft>
                <a:spcPts val="0"/>
              </a:spcAft>
              <a:buFont typeface="+mj-lt"/>
              <a:buAutoNum type="arabicParenBoth"/>
            </a:pPr>
            <a:r>
              <a:rPr lang="en-US" sz="1400" dirty="0">
                <a:effectLst/>
                <a:ea typeface="SimSun" panose="02010600030101010101" pitchFamily="2" charset="-122"/>
              </a:rPr>
              <a:t>1.5  -4</a:t>
            </a:r>
            <a:r>
              <a:rPr lang="en-GB" sz="1400" dirty="0">
                <a:effectLst/>
                <a:ea typeface="Times New Roman" panose="02020603050405020304" pitchFamily="18" charset="0"/>
              </a:rPr>
              <a:t>70-960 MHz in Region 1-consider possible regulatory actions, Resolution</a:t>
            </a:r>
            <a:r>
              <a:rPr lang="en-GB" sz="1400" b="1" dirty="0">
                <a:effectLst/>
                <a:ea typeface="Times New Roman" panose="02020603050405020304" pitchFamily="18" charset="0"/>
              </a:rPr>
              <a:t> 235.</a:t>
            </a:r>
            <a:endParaRPr lang="en-US" sz="1400" dirty="0">
              <a:effectLst/>
              <a:ea typeface="SimSun" panose="02010600030101010101" pitchFamily="2" charset="-122"/>
            </a:endParaRPr>
          </a:p>
          <a:p>
            <a:pPr lvl="1">
              <a:spcBef>
                <a:spcPts val="0"/>
              </a:spcBef>
              <a:spcAft>
                <a:spcPts val="0"/>
              </a:spcAft>
              <a:buFont typeface="+mj-lt"/>
              <a:buAutoNum type="arabicParenBoth"/>
            </a:pPr>
            <a:r>
              <a:rPr lang="en-GB" sz="1400" dirty="0">
                <a:effectLst/>
                <a:ea typeface="Times New Roman" panose="02020603050405020304" pitchFamily="18" charset="0"/>
              </a:rPr>
              <a:t>10</a:t>
            </a:r>
            <a:r>
              <a:rPr lang="en-GB" sz="1400" b="1" dirty="0">
                <a:ea typeface="Times New Roman" panose="02020603050405020304" pitchFamily="18" charset="0"/>
              </a:rPr>
              <a:t>   -</a:t>
            </a:r>
            <a:r>
              <a:rPr lang="en-GB" sz="1400" dirty="0">
                <a:solidFill>
                  <a:srgbClr val="444444"/>
                </a:solidFill>
                <a:effectLst/>
                <a:ea typeface="Times New Roman" panose="02020603050405020304" pitchFamily="18" charset="0"/>
              </a:rPr>
              <a:t>recommend to the Council items for inclusion in the agenda for the next WRC</a:t>
            </a:r>
            <a:endParaRPr lang="en-GB" sz="16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WG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18Feb: Took a decision to start a test and certification work group, with a proposal of self-certification. </a:t>
            </a:r>
            <a:endParaRPr lang="en-US" sz="1400" b="0" dirty="0">
              <a:solidFill>
                <a:schemeClr val="tx1"/>
              </a:solidFill>
              <a:effectLst/>
              <a:ea typeface="Times New Roman" panose="02020603050405020304" pitchFamily="18" charset="0"/>
            </a:endParaRP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600" dirty="0"/>
              <a:t>Work stream 1 - interference protection and resolution (</a:t>
            </a:r>
            <a:r>
              <a:rPr lang="en-US" sz="1600" dirty="0" err="1"/>
              <a:t>CableLabs</a:t>
            </a:r>
            <a:r>
              <a:rPr lang="en-US" sz="1600" dirty="0"/>
              <a:t>, EPRI, Lake </a:t>
            </a:r>
            <a:r>
              <a:rPr lang="en-US" sz="1600" dirty="0" err="1"/>
              <a:t>Cty</a:t>
            </a:r>
            <a:r>
              <a:rPr lang="en-US" sz="1600" dirty="0"/>
              <a:t>, APCO)  </a:t>
            </a:r>
            <a:r>
              <a:rPr lang="en-US" sz="1600" dirty="0">
                <a:effectLst/>
                <a:ea typeface="SimSun" panose="02010600030101010101" pitchFamily="2" charset="-122"/>
              </a:rPr>
              <a:t> Meets biweekly, from 28Jan21 at 10:00 et, </a:t>
            </a:r>
            <a:endParaRPr lang="en-US" sz="1600" b="1" u="sng" dirty="0"/>
          </a:p>
          <a:p>
            <a:pPr lvl="1">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1">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  Next overall meeting – 26Feb21</a:t>
            </a:r>
          </a:p>
          <a:p>
            <a:pPr>
              <a:spcBef>
                <a:spcPts val="0"/>
              </a:spcBef>
              <a:buFont typeface="Arial" panose="020B0604020202020204" pitchFamily="34" charset="0"/>
              <a:buChar char="•"/>
            </a:pPr>
            <a:endParaRPr lang="en-US" sz="16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a:spcBef>
                <a:spcPts val="0"/>
              </a:spcBef>
              <a:buFont typeface="Arial" panose="020B0604020202020204" pitchFamily="34" charset="0"/>
              <a:buChar char="•"/>
            </a:pPr>
            <a:r>
              <a:rPr lang="en-US" sz="1400" dirty="0"/>
              <a:t>Looked at .11 annex E but from -2016 version</a:t>
            </a:r>
            <a:r>
              <a:rPr lang="en-US" sz="1400" b="0" dirty="0"/>
              <a:t>, really need to get the -2020 version.</a:t>
            </a:r>
          </a:p>
          <a:p>
            <a:pPr lvl="1">
              <a:spcBef>
                <a:spcPts val="0"/>
              </a:spcBef>
              <a:buFont typeface="Arial" panose="020B0604020202020204" pitchFamily="34" charset="0"/>
              <a:buChar char="•"/>
            </a:pPr>
            <a:r>
              <a:rPr lang="en-US" sz="12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from 23feb21, this week.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hlinkClick r:id="rId3"/>
              </a:rPr>
              <a:t>https://mentor.ieee.org/802.18/dcn/21/18-21-0020-01-0000-proposed-frequency-table-format.pptx</a:t>
            </a:r>
            <a:r>
              <a:rPr lang="en-US" sz="16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B0F0"/>
                </a:solidFill>
                <a:ea typeface="Times New Roman" panose="02020603050405020304" pitchFamily="18" charset="0"/>
              </a:rPr>
              <a:t>With initial data gathering spreadsheet format, who is going to populate it?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meeting-30Mar21. </a:t>
            </a:r>
            <a:r>
              <a:rPr lang="en-US" sz="1600" b="0" dirty="0">
                <a:solidFill>
                  <a:schemeClr val="tx1"/>
                </a:solidFill>
                <a:ea typeface="Times New Roman" panose="02020603050405020304" pitchFamily="18" charset="0"/>
              </a:rPr>
              <a:t> (call-in in backup slides here)</a:t>
            </a:r>
            <a:r>
              <a:rPr lang="en-US" sz="1600" b="0" dirty="0">
                <a:effectLst/>
                <a:ea typeface="Times New Roman" panose="02020603050405020304" pitchFamily="18" charset="0"/>
              </a:rPr>
              <a:t> (5</a:t>
            </a:r>
            <a:r>
              <a:rPr lang="en-US" sz="1600" b="0" baseline="30000" dirty="0">
                <a:effectLst/>
                <a:ea typeface="Times New Roman" panose="02020603050405020304" pitchFamily="18" charset="0"/>
              </a:rPr>
              <a:t>th</a:t>
            </a:r>
            <a:r>
              <a:rPr lang="en-US" sz="1600" b="0" dirty="0">
                <a:effectLst/>
                <a:ea typeface="Times New Roman" panose="02020603050405020304" pitchFamily="18" charset="0"/>
              </a:rPr>
              <a:t> Tuesday this month)</a:t>
            </a:r>
            <a:endParaRPr lang="en-US" sz="1600" b="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80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endParaRPr lang="en-US" sz="12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None today </a:t>
            </a: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685800" lvl="1">
              <a:buClr>
                <a:srgbClr val="00B0F0"/>
              </a:buClr>
              <a:buFont typeface="Wingdings" panose="05000000000000000000" pitchFamily="2" charset="2"/>
              <a:buChar char="§"/>
            </a:pPr>
            <a:r>
              <a:rPr lang="en-US" sz="1400" dirty="0">
                <a:solidFill>
                  <a:srgbClr val="00B0F0"/>
                </a:solidFill>
              </a:rPr>
              <a:t>Need to get new meeting times options to the volunteers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0286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 is the 1</a:t>
            </a:r>
            <a:r>
              <a:rPr lang="en-US" sz="1800" baseline="30000" dirty="0"/>
              <a:t>st</a:t>
            </a:r>
            <a:r>
              <a:rPr lang="en-US" sz="1800" dirty="0"/>
              <a:t> of 2 calls for the IEEE 802 Electronic March 2021 plenary. </a:t>
            </a: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25mar21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15:__________________56et  (20:____utc)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To approve the agenda as presented on previous slide</a:t>
            </a:r>
          </a:p>
          <a:p>
            <a:pPr>
              <a:spcBef>
                <a:spcPts val="0"/>
              </a:spcBef>
            </a:pP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Vijay A..</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18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3"/>
              </a:rPr>
              <a:t>https://mentor.ieee.org/802.18/dcn/21/18-21-0017-00-0000-minutes-18feb21-rrtag-teleconference.docx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19-Feb-2021 09:21:36 ET, </a:t>
            </a:r>
            <a:r>
              <a:rPr lang="en-US" sz="1600" b="0" dirty="0">
                <a:effectLst/>
                <a:ea typeface="SimSun" panose="02010600030101010101" pitchFamily="2" charset="-122"/>
              </a:rPr>
              <a:t>with editorial privilege for the 802.18 chair.</a:t>
            </a:r>
            <a:r>
              <a:rPr lang="en-US" altLang="en-US" sz="1600" b="0" dirty="0">
                <a:solidFill>
                  <a:schemeClr val="tx1"/>
                </a:solidFill>
              </a:rPr>
              <a:t>	Moved by:  	</a:t>
            </a:r>
            <a:r>
              <a:rPr lang="en-US" altLang="en-US" sz="1600" b="0" dirty="0">
                <a:solidFill>
                  <a:schemeClr val="bg1">
                    <a:lumMod val="75000"/>
                  </a:schemeClr>
                </a:solidFill>
              </a:rPr>
              <a:t>Steve P.</a:t>
            </a:r>
          </a:p>
          <a:p>
            <a:pPr marL="0" indent="0">
              <a:spcBef>
                <a:spcPts val="0"/>
              </a:spcBef>
            </a:pPr>
            <a:r>
              <a:rPr lang="en-US" altLang="en-US" sz="1600" b="0" dirty="0">
                <a:solidFill>
                  <a:schemeClr val="bg1">
                    <a:lumMod val="75000"/>
                  </a:schemeClr>
                </a:solidFill>
              </a:rPr>
              <a:t>	Seconded by:  Stuart  K.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600" b="0" dirty="0">
              <a:solidFill>
                <a:schemeClr val="bg1">
                  <a:lumMod val="75000"/>
                </a:schemeClr>
              </a:solidFill>
            </a:endParaRPr>
          </a:p>
          <a:p>
            <a:pPr marL="285750">
              <a:spcBef>
                <a:spcPts val="400"/>
              </a:spcBef>
              <a:buFont typeface="Arial" panose="020B0604020202020204" pitchFamily="34" charset="0"/>
              <a:buChar char="•"/>
            </a:pPr>
            <a:r>
              <a:rPr lang="en-US" altLang="en-US" sz="1600" u="sng" dirty="0"/>
              <a:t>Motion:</a:t>
            </a:r>
            <a:r>
              <a:rPr lang="en-US" altLang="en-US" sz="1600" dirty="0"/>
              <a:t> </a:t>
            </a:r>
            <a:r>
              <a:rPr lang="en-GB" sz="1600" b="0" dirty="0">
                <a:effectLst/>
                <a:ea typeface="SimSun" panose="02010600030101010101" pitchFamily="2" charset="-122"/>
              </a:rPr>
              <a:t>To approve the minutes from the IEEE 802.18 Teleconference 25</a:t>
            </a:r>
            <a:r>
              <a:rPr lang="en-GB" sz="1600" b="0" dirty="0">
                <a:ea typeface="SimSun" panose="02010600030101010101" pitchFamily="2" charset="-122"/>
              </a:rPr>
              <a:t>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4"/>
              </a:rPr>
              <a:t>https://mentor.ieee.org/802.18/dcn/21/18-21-0019-00-0000-minutes-25feb21-rrtag-teleconference.docx </a:t>
            </a:r>
            <a:r>
              <a:rPr lang="en-US" sz="1200" b="0" i="0" dirty="0">
                <a:solidFill>
                  <a:srgbClr val="000000"/>
                </a:solidFill>
                <a:effectLst/>
                <a:latin typeface="Verdana" panose="020B0604030504040204" pitchFamily="34" charset="0"/>
              </a:rPr>
              <a:t>26-Feb-2021 11:32:33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endParaRPr lang="en-GB" sz="1600" b="0" dirty="0">
              <a:solidFill>
                <a:schemeClr val="bg1">
                  <a:lumMod val="75000"/>
                </a:schemeClr>
              </a:solidFill>
              <a:ea typeface="SimSun" panose="02010600030101010101" pitchFamily="2" charset="-122"/>
              <a:hlinkClick r:id="rId4"/>
            </a:endParaRPr>
          </a:p>
          <a:p>
            <a:pPr>
              <a:spcBef>
                <a:spcPts val="400"/>
              </a:spcBef>
              <a:buFont typeface="Arial" panose="020B0604020202020204" pitchFamily="34" charset="0"/>
              <a:buChar char="•"/>
            </a:pPr>
            <a:r>
              <a:rPr lang="en-US" altLang="en-US" sz="1600" b="0" dirty="0">
                <a:solidFill>
                  <a:schemeClr val="tx1"/>
                </a:solidFill>
              </a:rPr>
              <a:t>	Moved by:  	</a:t>
            </a:r>
            <a:r>
              <a:rPr lang="en-US" altLang="en-US" sz="1600" b="0" dirty="0">
                <a:solidFill>
                  <a:schemeClr val="bg1">
                    <a:lumMod val="75000"/>
                  </a:schemeClr>
                </a:solidFill>
              </a:rPr>
              <a:t>Steve P.</a:t>
            </a:r>
          </a:p>
          <a:p>
            <a:pPr marL="0" indent="0">
              <a:spcBef>
                <a:spcPts val="0"/>
              </a:spcBef>
            </a:pPr>
            <a:r>
              <a:rPr lang="en-US" altLang="en-US" sz="1600" b="0" dirty="0">
                <a:solidFill>
                  <a:schemeClr val="bg1">
                    <a:lumMod val="75000"/>
                  </a:schemeClr>
                </a:solidFill>
              </a:rPr>
              <a:t>	Seconded by:  Stuart  K.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952641"/>
            <a:ext cx="8382001" cy="5522771"/>
          </a:xfrm>
        </p:spPr>
        <p:txBody>
          <a:bodyPr/>
          <a:lstStyle/>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Nominations for 2 RR-TAG Vice-Chair closed 03Mar21; t</a:t>
            </a:r>
            <a:r>
              <a:rPr lang="en-US" altLang="en-US" sz="1600" b="0" dirty="0">
                <a:solidFill>
                  <a:schemeClr val="tx1"/>
                </a:solidFill>
              </a:rPr>
              <a:t>wo candidates have now self-nominated.</a:t>
            </a:r>
          </a:p>
          <a:p>
            <a:pPr lvl="1">
              <a:buFont typeface="Arial" panose="020B0604020202020204" pitchFamily="34" charset="0"/>
              <a:buChar char="•"/>
            </a:pPr>
            <a:r>
              <a:rPr lang="en-US" altLang="en-US" sz="1600" b="0" dirty="0">
                <a:solidFill>
                  <a:schemeClr val="tx1"/>
                </a:solidFill>
              </a:rPr>
              <a:t>Stuart Kerry (OK-Brit, self) </a:t>
            </a:r>
          </a:p>
          <a:p>
            <a:pPr lvl="1">
              <a:buFont typeface="Arial" panose="020B0604020202020204" pitchFamily="34" charset="0"/>
              <a:buChar char="•"/>
            </a:pPr>
            <a:r>
              <a:rPr lang="en-US" altLang="en-US" sz="1600" dirty="0">
                <a:solidFill>
                  <a:schemeClr val="tx1"/>
                </a:solidFill>
              </a:rPr>
              <a:t>Al </a:t>
            </a:r>
            <a:r>
              <a:rPr lang="en-US" altLang="en-US" sz="1600" dirty="0" err="1">
                <a:solidFill>
                  <a:schemeClr val="tx1"/>
                </a:solidFill>
              </a:rPr>
              <a:t>Petrick</a:t>
            </a:r>
            <a:r>
              <a:rPr lang="en-US" altLang="en-US" sz="1600" dirty="0">
                <a:solidFill>
                  <a:schemeClr val="tx1"/>
                </a:solidFill>
              </a:rPr>
              <a:t> (Skyworks Solutions ( &amp; Jones-</a:t>
            </a:r>
            <a:r>
              <a:rPr lang="en-US" altLang="en-US" sz="1600" dirty="0" err="1">
                <a:solidFill>
                  <a:schemeClr val="tx1"/>
                </a:solidFill>
              </a:rPr>
              <a:t>Petrick</a:t>
            </a:r>
            <a:r>
              <a:rPr lang="en-US" altLang="en-US" sz="1600" dirty="0">
                <a:solidFill>
                  <a:schemeClr val="tx1"/>
                </a:solidFill>
              </a:rPr>
              <a:t> and Associates, LLC.))</a:t>
            </a:r>
            <a:endParaRPr lang="en-US" altLang="en-US" sz="1600" b="0" dirty="0">
              <a:solidFill>
                <a:schemeClr val="tx1"/>
              </a:solidFill>
            </a:endParaRP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57959</TotalTime>
  <Words>7988</Words>
  <Application>Microsoft Office PowerPoint</Application>
  <PresentationFormat>On-screen Show (4:3)</PresentationFormat>
  <Paragraphs>834</Paragraphs>
  <Slides>34</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Ad Hoc</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3652</cp:revision>
  <cp:lastPrinted>1601-01-01T00:00:00Z</cp:lastPrinted>
  <dcterms:created xsi:type="dcterms:W3CDTF">2016-03-03T14:54:45Z</dcterms:created>
  <dcterms:modified xsi:type="dcterms:W3CDTF">2021-03-04T15:47:28Z</dcterms:modified>
</cp:coreProperties>
</file>