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5"/>
  </p:notesMasterIdLst>
  <p:handoutMasterIdLst>
    <p:handoutMasterId r:id="rId36"/>
  </p:handoutMasterIdLst>
  <p:sldIdLst>
    <p:sldId id="256" r:id="rId2"/>
    <p:sldId id="341" r:id="rId3"/>
    <p:sldId id="329" r:id="rId4"/>
    <p:sldId id="604" r:id="rId5"/>
    <p:sldId id="624" r:id="rId6"/>
    <p:sldId id="605" r:id="rId7"/>
    <p:sldId id="516" r:id="rId8"/>
    <p:sldId id="596" r:id="rId9"/>
    <p:sldId id="690" r:id="rId10"/>
    <p:sldId id="748" r:id="rId11"/>
    <p:sldId id="749" r:id="rId12"/>
    <p:sldId id="750" r:id="rId13"/>
    <p:sldId id="756" r:id="rId14"/>
    <p:sldId id="752" r:id="rId15"/>
    <p:sldId id="758" r:id="rId16"/>
    <p:sldId id="717" r:id="rId17"/>
    <p:sldId id="650" r:id="rId18"/>
    <p:sldId id="498" r:id="rId19"/>
    <p:sldId id="402" r:id="rId20"/>
    <p:sldId id="403" r:id="rId21"/>
    <p:sldId id="736" r:id="rId22"/>
    <p:sldId id="761" r:id="rId23"/>
    <p:sldId id="746" r:id="rId24"/>
    <p:sldId id="762" r:id="rId25"/>
    <p:sldId id="737" r:id="rId26"/>
    <p:sldId id="739" r:id="rId27"/>
    <p:sldId id="728" r:id="rId28"/>
    <p:sldId id="425" r:id="rId29"/>
    <p:sldId id="652" r:id="rId30"/>
    <p:sldId id="689" r:id="rId31"/>
    <p:sldId id="549" r:id="rId32"/>
    <p:sldId id="656" r:id="rId33"/>
    <p:sldId id="655" r:id="rId3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FF9999"/>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20" autoAdjust="0"/>
    <p:restoredTop sz="91127" autoAdjust="0"/>
  </p:normalViewPr>
  <p:slideViewPr>
    <p:cSldViewPr>
      <p:cViewPr varScale="1">
        <p:scale>
          <a:sx n="112" d="100"/>
          <a:sy n="112" d="100"/>
        </p:scale>
        <p:origin x="1242" y="96"/>
      </p:cViewPr>
      <p:guideLst>
        <p:guide orient="horz" pos="2160"/>
        <p:guide pos="288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150" d="100"/>
        <a:sy n="150" d="100"/>
      </p:scale>
      <p:origin x="0" y="-7752"/>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25-Feb-21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portal.etsi.org/webapp/teldir/QueryOrgaInfo.asp?OrgaId=13790" TargetMode="External"/><Relationship Id="rId13" Type="http://schemas.openxmlformats.org/officeDocument/2006/relationships/hyperlink" Target="https://portal.etsi.org/tb.aspx?tbid=286&amp;SubTB=286" TargetMode="External"/><Relationship Id="rId18" Type="http://schemas.openxmlformats.org/officeDocument/2006/relationships/hyperlink" Target="https://portal.etsi.org/webapp/teldir/ListPersDetails.asp?PersId=79376" TargetMode="External"/><Relationship Id="rId26" Type="http://schemas.openxmlformats.org/officeDocument/2006/relationships/hyperlink" Target="https://portal.etsi.org/webapp/teldir/QueryOrgaInfo.asp?OrgaId=121" TargetMode="External"/><Relationship Id="rId3" Type="http://schemas.openxmlformats.org/officeDocument/2006/relationships/hyperlink" Target="https://portal.etsi.org/tb.aspx?tbid=287&amp;SubTB=287" TargetMode="External"/><Relationship Id="rId21" Type="http://schemas.openxmlformats.org/officeDocument/2006/relationships/hyperlink" Target="https://portal.etsi.org/webapp/teldir/ListPersDetails.asp?PersId=2582"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ListPersDetails.asp?PersId=63180" TargetMode="External"/><Relationship Id="rId12" Type="http://schemas.openxmlformats.org/officeDocument/2006/relationships/hyperlink" Target="https://portal.etsi.org/webapp/teldir/QueryOrgaInfo.asp?OrgaId=1" TargetMode="External"/><Relationship Id="rId17" Type="http://schemas.openxmlformats.org/officeDocument/2006/relationships/hyperlink" Target="https://portal.etsi.org/webapp/teldir/QueryOrgaInfo.asp?OrgaId=15932" TargetMode="External"/><Relationship Id="rId25" Type="http://schemas.openxmlformats.org/officeDocument/2006/relationships/hyperlink" Target="https://portal.etsi.org/webapp/teldir/ListPersDetails.asp?PersId=54791"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10.xml"/><Relationship Id="rId16" Type="http://schemas.openxmlformats.org/officeDocument/2006/relationships/hyperlink" Target="https://portal.etsi.org/webapp/teldir/ListPersDetails.asp?PersId=77968" TargetMode="External"/><Relationship Id="rId20" Type="http://schemas.openxmlformats.org/officeDocument/2006/relationships/hyperlink" Target="https://portal.etsi.org/webapp/teldir/ListPersDetails.asp?PersId=13676" TargetMode="External"/><Relationship Id="rId29" Type="http://schemas.openxmlformats.org/officeDocument/2006/relationships/hyperlink" Target="https://portal.etsi.org/webapp/teldir/QueryOrgaInfo.asp?OrgaId=7380" TargetMode="External"/><Relationship Id="rId1" Type="http://schemas.openxmlformats.org/officeDocument/2006/relationships/notesMaster" Target="../notesMasters/notesMaster1.xml"/><Relationship Id="rId6" Type="http://schemas.openxmlformats.org/officeDocument/2006/relationships/hyperlink" Target="https://portal.etsi.org/webapp/teldir/QueryOrgaInfo.asp?OrgaId=14953" TargetMode="External"/><Relationship Id="rId11" Type="http://schemas.openxmlformats.org/officeDocument/2006/relationships/hyperlink" Target="https://portal.etsi.org/webapp/teldir/ListPersDetails.asp?PersId=26441" TargetMode="External"/><Relationship Id="rId24" Type="http://schemas.openxmlformats.org/officeDocument/2006/relationships/hyperlink" Target="https://portal.etsi.org/webapp/teldir/QueryOrgaInfo.asp?OrgaId=42"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49485" TargetMode="External"/><Relationship Id="rId15" Type="http://schemas.openxmlformats.org/officeDocument/2006/relationships/hyperlink" Target="https://portal.etsi.org/webapp/teldir/QueryOrgaInfo.asp?OrgaId=5" TargetMode="External"/><Relationship Id="rId23" Type="http://schemas.openxmlformats.org/officeDocument/2006/relationships/hyperlink" Target="https://portal.etsi.org/webapp/teldir/ListPersDetails.asp?PersId=34395" TargetMode="External"/><Relationship Id="rId28" Type="http://schemas.openxmlformats.org/officeDocument/2006/relationships/hyperlink" Target="https://portal.etsi.org/webapp/teldir/QueryOrgaInfo.asp?OrgaId=8870"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QueryOrgaInfo.asp?OrgaId=9173" TargetMode="External"/><Relationship Id="rId19" Type="http://schemas.openxmlformats.org/officeDocument/2006/relationships/hyperlink" Target="https://portal.etsi.org/webapp/teldir/ListPersDetails.asp?PersId=80177" TargetMode="External"/><Relationship Id="rId31" Type="http://schemas.openxmlformats.org/officeDocument/2006/relationships/hyperlink" Target="https://portal.etsi.org/tb.aspx?tbid=729&amp;SubTB=729" TargetMode="External"/><Relationship Id="rId4" Type="http://schemas.openxmlformats.org/officeDocument/2006/relationships/hyperlink" Target="https://portal.etsi.org/webapp/teldir/ListPersDetails.asp?PersId=6230" TargetMode="External"/><Relationship Id="rId9" Type="http://schemas.openxmlformats.org/officeDocument/2006/relationships/hyperlink" Target="https://portal.etsi.org/webapp/teldir/ListPersDetails.asp?PersId=33473" TargetMode="External"/><Relationship Id="rId14" Type="http://schemas.openxmlformats.org/officeDocument/2006/relationships/hyperlink" Target="https://portal.etsi.org/webapp/teldir/ListPersDetails.asp?PersId=26309" TargetMode="External"/><Relationship Id="rId22" Type="http://schemas.openxmlformats.org/officeDocument/2006/relationships/hyperlink" Target="https://portal.etsi.org/webapp/teldir/ListPersDetails.asp?PersId=10561" TargetMode="External"/><Relationship Id="rId27" Type="http://schemas.openxmlformats.org/officeDocument/2006/relationships/hyperlink" Target="https://portal.etsi.org/webapp/teldir/ListPersDetails.asp?PersId=72859" TargetMode="External"/><Relationship Id="rId30" Type="http://schemas.openxmlformats.org/officeDocument/2006/relationships/hyperlink" Target="https://portal.etsi.org/webapp/teldir/ListPersDetails.asp?PersId=61793" TargetMode="External"/><Relationship Id="rId35" Type="http://schemas.openxmlformats.org/officeDocument/2006/relationships/hyperlink" Target="https://portal.etsi.org/webapp/teldir/QueryOrgaInfo.asp?OrgaId=13818" TargetMode="External"/></Relationships>
</file>

<file path=ppt/notesSlides/_rels/notesSlide7.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slide" Target="../slides/slide13.xml"/><Relationship Id="rId1" Type="http://schemas.openxmlformats.org/officeDocument/2006/relationships/notesMaster" Target="../notesMasters/notesMaster1.xml"/><Relationship Id="rId5" Type="http://schemas.openxmlformats.org/officeDocument/2006/relationships/hyperlink" Target="https://mentor.ieee.org/802.18/dcn/20/18-20-0107-00-0000-res-811-wrc-19-wrc-23-agenda-items.docx" TargetMode="External"/><Relationship Id="rId4" Type="http://schemas.openxmlformats.org/officeDocument/2006/relationships/hyperlink" Target="https://www.itu.int/dms_pub/itu-r/oth/0c/0a/R0C0A00000D0041PDFE.pdf"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1112693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5882308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1542304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12989783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3583805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0825364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25694017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18670988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34873832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de-DE" dirty="0">
                <a:solidFill>
                  <a:srgbClr val="999999"/>
                </a:solidFill>
                <a:effectLst/>
                <a:latin typeface="Roboto"/>
              </a:rPr>
              <a:t>When</a:t>
            </a:r>
            <a:r>
              <a:rPr lang="de-DE" dirty="0">
                <a:effectLst/>
                <a:latin typeface="Roboto"/>
              </a:rPr>
              <a:t>Thu Nov 12, 2020 6am – 7am (PST)</a:t>
            </a:r>
            <a:r>
              <a:rPr lang="de-DE" dirty="0">
                <a:solidFill>
                  <a:srgbClr val="999999"/>
                </a:solidFill>
                <a:effectLst/>
                <a:latin typeface="Roboto"/>
              </a:rPr>
              <a:t>Where</a:t>
            </a:r>
            <a:r>
              <a:rPr lang="de-DE" dirty="0">
                <a:effectLst/>
                <a:latin typeface="Roboto"/>
              </a:rPr>
              <a:t>https://ieeesa.webex.com/ieeesa/j.php?MTID=m6884083063467a5e1ae3d6ecdba7a3d3</a:t>
            </a:r>
            <a:endParaRPr lang="en-US" sz="1200" dirty="0">
              <a:effectLst/>
              <a:latin typeface="Calibri" panose="020F0502020204030204" pitchFamily="34" charset="0"/>
              <a:ea typeface="Calibri" panose="020F0502020204030204" pitchFamily="34" charset="0"/>
            </a:endParaRP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altLang="en-US" sz="1200" b="0" dirty="0">
                <a:hlinkClick r:id="rId3"/>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5"/>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6"/>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7"/>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8"/>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9"/>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0"/>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14"/>
              </a:rPr>
              <a:t>Butscheidt </a:t>
            </a:r>
            <a:r>
              <a:rPr lang="en-US" sz="1200" kern="1200" dirty="0" err="1">
                <a:solidFill>
                  <a:srgbClr val="000000"/>
                </a:solidFill>
                <a:effectLst/>
                <a:latin typeface="Times New Roman" pitchFamily="16" charset="0"/>
                <a:ea typeface="+mn-ea"/>
                <a:cs typeface="+mn-cs"/>
                <a:hlinkClick r:id="rId14"/>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5"/>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6"/>
              </a:rPr>
              <a:t>Marshall </a:t>
            </a:r>
            <a:r>
              <a:rPr lang="en-US" sz="1200" kern="1200" dirty="0" err="1">
                <a:solidFill>
                  <a:srgbClr val="000000"/>
                </a:solidFill>
                <a:effectLst/>
                <a:latin typeface="Times New Roman" pitchFamily="16" charset="0"/>
                <a:ea typeface="+mn-ea"/>
                <a:cs typeface="+mn-cs"/>
                <a:hlinkClick r:id="rId16"/>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7"/>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8"/>
              </a:rPr>
              <a:t>Mouquet </a:t>
            </a:r>
            <a:r>
              <a:rPr lang="en-US" sz="1200" kern="1200" dirty="0" err="1">
                <a:solidFill>
                  <a:srgbClr val="000000"/>
                </a:solidFill>
                <a:effectLst/>
                <a:latin typeface="Times New Roman" pitchFamily="16" charset="0"/>
                <a:ea typeface="+mn-ea"/>
                <a:cs typeface="+mn-cs"/>
                <a:hlinkClick r:id="rId18"/>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9"/>
              </a:rPr>
              <a:t>Vietti</a:t>
            </a:r>
            <a:r>
              <a:rPr lang="en-US" sz="1200" kern="1200" dirty="0">
                <a:solidFill>
                  <a:srgbClr val="000000"/>
                </a:solidFill>
                <a:effectLst/>
                <a:latin typeface="Times New Roman" pitchFamily="16" charset="0"/>
                <a:ea typeface="+mn-ea"/>
                <a:cs typeface="+mn-cs"/>
                <a:hlinkClick r:id="rId19"/>
              </a:rPr>
              <a:t> </a:t>
            </a:r>
            <a:r>
              <a:rPr lang="en-US" sz="1200" kern="1200" dirty="0" err="1">
                <a:solidFill>
                  <a:srgbClr val="000000"/>
                </a:solidFill>
                <a:effectLst/>
                <a:latin typeface="Times New Roman" pitchFamily="16" charset="0"/>
                <a:ea typeface="+mn-ea"/>
                <a:cs typeface="+mn-cs"/>
                <a:hlinkClick r:id="rId19"/>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0"/>
              </a:rPr>
              <a:t>Pagnozzi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1"/>
              </a:rPr>
              <a:t>Forina</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2"/>
              </a:rPr>
              <a:t>Schmidt</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5"/>
              </a:rPr>
              <a:t>Chiara </a:t>
            </a:r>
            <a:r>
              <a:rPr lang="en-US" sz="1200" kern="1200" dirty="0" err="1">
                <a:solidFill>
                  <a:srgbClr val="000000"/>
                </a:solidFill>
                <a:effectLst/>
                <a:latin typeface="Times New Roman" pitchFamily="16" charset="0"/>
                <a:ea typeface="+mn-ea"/>
                <a:cs typeface="+mn-cs"/>
                <a:hlinkClick r:id="rId25"/>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6"/>
              </a:rPr>
              <a:t>TELECOM</a:t>
            </a:r>
            <a:r>
              <a:rPr lang="en-US" sz="1200" kern="1200" dirty="0">
                <a:solidFill>
                  <a:srgbClr val="000000"/>
                </a:solidFill>
                <a:effectLst/>
                <a:latin typeface="Times New Roman" pitchFamily="16" charset="0"/>
                <a:ea typeface="+mn-ea"/>
                <a:cs typeface="+mn-cs"/>
                <a:hlinkClick r:id="rId26"/>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7"/>
              </a:rPr>
              <a:t>Blue </a:t>
            </a:r>
            <a:r>
              <a:rPr lang="en-US" sz="1200" kern="1200" dirty="0" err="1">
                <a:solidFill>
                  <a:srgbClr val="000000"/>
                </a:solidFill>
                <a:effectLst/>
                <a:latin typeface="Times New Roman" pitchFamily="16" charset="0"/>
                <a:ea typeface="+mn-ea"/>
                <a:cs typeface="+mn-cs"/>
                <a:hlinkClick r:id="rId27"/>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8"/>
              </a:rPr>
              <a:t>Microsoft</a:t>
            </a:r>
            <a:r>
              <a:rPr lang="en-US" sz="1200" kern="1200" dirty="0">
                <a:solidFill>
                  <a:srgbClr val="000000"/>
                </a:solidFill>
                <a:effectLst/>
                <a:latin typeface="Times New Roman" pitchFamily="16" charset="0"/>
                <a:ea typeface="+mn-ea"/>
                <a:cs typeface="+mn-cs"/>
                <a:hlinkClick r:id="rId28"/>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hlinkClick r:id="rId4"/>
            </a:endParaRPr>
          </a:p>
          <a:p>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4"/>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Prats </a:t>
            </a:r>
            <a:r>
              <a:rPr lang="en-US" sz="1200" kern="1200" dirty="0" err="1">
                <a:solidFill>
                  <a:srgbClr val="000000"/>
                </a:solidFill>
                <a:effectLst/>
                <a:latin typeface="Times New Roman" pitchFamily="16" charset="0"/>
                <a:ea typeface="+mn-ea"/>
                <a:cs typeface="+mn-cs"/>
                <a:hlinkClick r:id="rId30"/>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1"/>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2"/>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3708554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1630957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649985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3"/>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4"/>
              </a:rPr>
              <a:t>https://www.itu.int/dms_pub/itu-r/oth/0c/0a/R0C0A00000D0041PDFE.pdf</a:t>
            </a:r>
            <a:endParaRPr lang="en-US" sz="1200" dirty="0"/>
          </a:p>
          <a:p>
            <a:pPr lvl="1">
              <a:spcBef>
                <a:spcPts val="0"/>
              </a:spcBef>
              <a:buFont typeface="Arial" panose="020B0604020202020204" pitchFamily="34" charset="0"/>
              <a:buChar char="•"/>
            </a:pPr>
            <a:r>
              <a:rPr lang="en-US" sz="1200" dirty="0">
                <a:solidFill>
                  <a:srgbClr val="00B0F0"/>
                </a:solidFill>
                <a:hlinkClick r:id="rId5"/>
              </a:rPr>
              <a:t>https://mentor.ieee.org/802.18/dcn/20/18-20-0107-00-0000-res-811-wrc-19-wrc-23-agenda-items.docx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p>
          <a:p>
            <a:pPr lvl="1">
              <a:spcBef>
                <a:spcPts val="0"/>
              </a:spcBef>
              <a:buFont typeface="Arial" panose="020B0604020202020204" pitchFamily="34" charset="0"/>
              <a:buChar char="•"/>
            </a:pPr>
            <a:r>
              <a:rPr lang="en-US" sz="1200" dirty="0">
                <a:solidFill>
                  <a:srgbClr val="00B0F0"/>
                </a:solidFill>
              </a:rPr>
              <a:t>Learned some WRC-19 items are being carried over to WRC-23, </a:t>
            </a:r>
            <a:r>
              <a:rPr lang="en-US" sz="1200" dirty="0">
                <a:solidFill>
                  <a:schemeClr val="tx1"/>
                </a:solidFill>
              </a:rPr>
              <a:t>we should review those also. </a:t>
            </a:r>
          </a:p>
          <a:p>
            <a:pPr lvl="2">
              <a:spcBef>
                <a:spcPts val="0"/>
              </a:spcBef>
              <a:buFont typeface="Arial" panose="020B0604020202020204" pitchFamily="34" charset="0"/>
              <a:buChar char="•"/>
            </a:pPr>
            <a:r>
              <a:rPr lang="en-US" sz="1200" b="0" dirty="0">
                <a:solidFill>
                  <a:schemeClr val="tx1"/>
                </a:solidFill>
              </a:rPr>
              <a:t>1.11, </a:t>
            </a:r>
            <a:r>
              <a:rPr lang="en-US" sz="1200" b="1" u="sng" dirty="0">
                <a:solidFill>
                  <a:schemeClr val="tx1"/>
                </a:solidFill>
              </a:rPr>
              <a:t>1.12 (ITS-5.9GHz),</a:t>
            </a:r>
            <a:r>
              <a:rPr lang="en-US" sz="1200" b="0" dirty="0">
                <a:solidFill>
                  <a:schemeClr val="tx1"/>
                </a:solidFill>
              </a:rPr>
              <a:t> 1.13 from WRC-19 were not acted upon and should be brought forward. </a:t>
            </a:r>
          </a:p>
          <a:p>
            <a:pPr>
              <a:spcBef>
                <a:spcPts val="0"/>
              </a:spcBef>
              <a:buFont typeface="Arial" panose="020B0604020202020204" pitchFamily="34" charset="0"/>
              <a:buChar char="•"/>
            </a:pPr>
            <a:r>
              <a:rPr lang="en-US" sz="1200" b="1" dirty="0">
                <a:solidFill>
                  <a:schemeClr val="tx1"/>
                </a:solidFill>
              </a:rPr>
              <a:t>	</a:t>
            </a:r>
            <a:r>
              <a:rPr lang="en-US" sz="1200" b="0" dirty="0">
                <a:solidFill>
                  <a:schemeClr val="tx1"/>
                </a:solidFill>
              </a:rPr>
              <a:t> </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1504234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25feb21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25feb21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25feb21</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802.18-21/0018r00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cept.org/ecc/groups/ecc/wg-fm/fm-57/client/introduction/" TargetMode="External"/><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client/introduction/"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cept.org/ecc/groups/ecc/wg-se/se-45/client/introduction/" TargetMode="External"/><Relationship Id="rId5" Type="http://schemas.openxmlformats.org/officeDocument/2006/relationships/hyperlink" Target="https://cept.org/ecc/groups/ecc/wg-se/se-21/client/introduction/" TargetMode="External"/><Relationship Id="rId4" Type="http://schemas.openxmlformats.org/officeDocument/2006/relationships/hyperlink" Target="https://cept.org/ecc/groups/ecc/wg-se/client/introduction/" TargetMode="External"/><Relationship Id="rId9" Type="http://schemas.openxmlformats.org/officeDocument/2006/relationships/image" Target="../media/image4.wmf"/></Relationships>
</file>

<file path=ppt/slides/_rels/slide12.xml.rels><?xml version="1.0" encoding="UTF-8" standalone="yes"?>
<Relationships xmlns="http://schemas.openxmlformats.org/package/2006/relationships"><Relationship Id="rId3" Type="http://schemas.openxmlformats.org/officeDocument/2006/relationships/hyperlink" Target="http://www.ift.org.mx/industria/consultas-publicas/calendario"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5/dcn/21/15-21-0002-00-0thz-liaison-statement-from-itu-r-wp5a.doc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slide" Target="slide27.xml"/><Relationship Id="rId4" Type="http://schemas.openxmlformats.org/officeDocument/2006/relationships/hyperlink" Target="https://mentor.ieee.org/802.18/dcn/20/18-20-0107-00-0000-res-811-wrc-19-wrc-23-agenda-items.doc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wirelessinnovation.org/6ghz-multistakeholder-committee"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hyperlink" Target="https://groups.wirelessinnovation.org/wg/6MSG/dashboard"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8/dcn/21/18-21-0020-01-0000-proposed-frequency-table-format.ppt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urldefense.com/v3/__https:/www.federalregister.gov/documents/2021/02/25/2021-03437/unlicensed-white-space-device-operations-in-the-television-bands?utm_campaign=subscription*mailing*list&amp;utm_source=federalregister.gov&amp;utm_medium=email__;Kys!!F7jv3iA!k8CDjempDela3EUygFUKbS7mMj7_yM1DcqfBOrQ_k4aPa4-5ZxmHO3NuJegT0bLJ4g$"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s://urldefense.com/v3/__https:/www.federalregister.gov/d/2021-03437?utm_campaign=subscription*mailing*list&amp;utm_source=federalregister.gov&amp;utm_medium=email__;Kys!!F7jv3iA!k8CDjempDela3EUygFUKbS7mMj7_yM1DcqfBOrQ_k4aPa4-5ZxmHO3NuJej1J-QruA$" TargetMode="External"/><Relationship Id="rId4" Type="http://schemas.openxmlformats.org/officeDocument/2006/relationships/hyperlink" Target="https://urldefense.com/v3/__https:/www.govinfo.gov/content/pkg/FR-2021-02-25/pdf/2021-03437.pdf?utm_campaign=subscription*mailing*list&amp;utm_source=federalregister.gov&amp;utm_medium=email__;Kys!!F7jv3iA!k8CDjempDela3EUygFUKbS7mMj7_yM1DcqfBOrQ_k4aPa4-5ZxmHO3NuJeg9u-IBOg$"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hyperlink" Target="https://mentor.ieee.org/802.18/dcn/16/18-16-0038-17-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resources/antitrust-guidelines.pdf" TargetMode="External"/><Relationship Id="rId7" Type="http://schemas.openxmlformats.org/officeDocument/2006/relationships/oleObject" Target="../embeddings/oleObject2.bin"/><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1.xml"/><Relationship Id="rId6"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5" Type="http://schemas.openxmlformats.org/officeDocument/2006/relationships/hyperlink" Target="https://standards.ieee.org/faqs/copyrights/index.html#1" TargetMode="External"/><Relationship Id="rId10" Type="http://schemas.openxmlformats.org/officeDocument/2006/relationships/image" Target="../media/image3.wmf"/><Relationship Id="rId4" Type="http://schemas.openxmlformats.org/officeDocument/2006/relationships/hyperlink" Target="http://www.ieee802.org/devdocs.shtml" TargetMode="External"/><Relationship Id="rId9" Type="http://schemas.openxmlformats.org/officeDocument/2006/relationships/oleObject" Target="../embeddings/oleObject3.bin"/></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ieeesa.webex.com/ieeesa/j.php?MTID=mac8a92e41db417f3b4a55e5686090488" TargetMode="External"/><Relationship Id="rId7" Type="http://schemas.openxmlformats.org/officeDocument/2006/relationships/hyperlink" Target="https://urldefense.com/v3/__http:/help.webex.com__;!!F7jv3iA!jMWfp7yrDk_1zsVTNSmSP-W8awfUwSy3R6_W-gNQ8GFb7t5lcWS7jwj0aCYtK4W78g$"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1c77c259096d9d70a1c9ba651be7a6e3__;!!F7jv3iA!jMWfp7yrDk_1zsVTNSmSP-W8awfUwSy3R6_W-gNQ8GFb7t5lcWS7jwj0aCaTt0YGMA$" TargetMode="External"/><Relationship Id="rId5" Type="http://schemas.openxmlformats.org/officeDocument/2006/relationships/hyperlink" Target="tel:%2B1-213-306-3065,,*01*1799647312%23%23*01*" TargetMode="External"/><Relationship Id="rId4" Type="http://schemas.openxmlformats.org/officeDocument/2006/relationships/hyperlink" Target="tel:%2B1-646-992-2010,,*01*1799647312%23%23*01*"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ieeesa.webex.com/ieeesa/j.php?MTID=m991efbc801f794b2e27f305a9321bb49" TargetMode="External"/><Relationship Id="rId7" Type="http://schemas.openxmlformats.org/officeDocument/2006/relationships/hyperlink" Target="https://urldefense.com/v3/__https:/help.webex.com__;!!F7jv3iA!jfIDdkygwqiaaqYFsbOls2jimonYsFueAeL1ig-4WsiFA3coua6kdUy3Y9K3D9WoWA$"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bc56cbdf9694c09e61450a3da6ccaa4f__;!!F7jv3iA!jfIDdkygwqiaaqYFsbOls2jimonYsFueAeL1ig-4WsiFA3coua6kdUy3Y9K74smhbA$" TargetMode="External"/><Relationship Id="rId5" Type="http://schemas.openxmlformats.org/officeDocument/2006/relationships/hyperlink" Target="tel:%2B1-213-306-3065,,*01*1796473051%23%23*01*" TargetMode="External"/><Relationship Id="rId4" Type="http://schemas.openxmlformats.org/officeDocument/2006/relationships/hyperlink" Target="tel:%2B1-646-992-2010,,*01*1796473051%23%23*01*"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urldefense.com/v3/__https:/help.webex.com__;!!F7jv3iA!iEKCO9aThdwg_d4kh_cRcJN2SSeaooilM1u6__-tETmy1c3cpDYhbrdpePS02n1QvA$" TargetMode="External"/><Relationship Id="rId3" Type="http://schemas.openxmlformats.org/officeDocument/2006/relationships/hyperlink" Target="https://ieeesa.webex.com/ieeesa/j.php?MTID=m8ca8fb73d1954524be0ba60530ec346a" TargetMode="External"/><Relationship Id="rId7" Type="http://schemas.openxmlformats.org/officeDocument/2006/relationships/hyperlink" Target="https://urldefense.com/v3/__https:/ieeesa.webex.com/ieeesa/globalcallin.php?MTID=m5489fe21003c95927cb0935993d63554__;!!F7jv3iA!iEKCO9aThdwg_d4kh_cRcJN2SSeaooilM1u6__-tETmy1c3cpDYhbrdpePT5WbdlqA$"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tel:%2B1-213-306-3065,,*01*1297299212%23%23*01*" TargetMode="External"/><Relationship Id="rId5" Type="http://schemas.openxmlformats.org/officeDocument/2006/relationships/hyperlink" Target="tel:%2B1-646-992-2010,,*01*1297299212%23%23*01*" TargetMode="External"/><Relationship Id="rId4" Type="http://schemas.openxmlformats.org/officeDocument/2006/relationships/hyperlink" Target="https://urldefense.com/v3/__https:/ieeesa.webex.com/ieeesa/j.php?MTID=m8ca8fb73d1954524be0ba60530ec346a__;!!F7jv3iA!iEKCO9aThdwg_d4kh_cRcJN2SSeaooilM1u6__-tETmy1c3cpDYhbrdpePTKHOfboA$"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20.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1/18-21-0017-00-0000-minutes-11feb21-rrtag-teleconference.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25feb21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04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Date: 25 February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3156910966"/>
              </p:ext>
            </p:extLst>
          </p:nvPr>
        </p:nvGraphicFramePr>
        <p:xfrm>
          <a:off x="609600" y="3587750"/>
          <a:ext cx="7813675" cy="2466975"/>
        </p:xfrm>
        <a:graphic>
          <a:graphicData uri="http://schemas.openxmlformats.org/presentationml/2006/ole">
            <mc:AlternateContent xmlns:mc="http://schemas.openxmlformats.org/markup-compatibility/2006">
              <mc:Choice xmlns:v="urn:schemas-microsoft-com:vml" Requires="v">
                <p:oleObj name="Document" r:id="rId3" imgW="8525891" imgH="2697021" progId="Word.Document.8">
                  <p:embed/>
                </p:oleObj>
              </mc:Choice>
              <mc:Fallback>
                <p:oleObj name="Document" r:id="rId3" imgW="8525891" imgH="2697021" progId="Word.Document.8">
                  <p:embed/>
                  <p:pic>
                    <p:nvPicPr>
                      <p:cNvPr id="0" name="Picture 3"/>
                      <p:cNvPicPr>
                        <a:picLocks noChangeAspect="1" noChangeArrowheads="1"/>
                      </p:cNvPicPr>
                      <p:nvPr/>
                    </p:nvPicPr>
                    <p:blipFill>
                      <a:blip r:embed="rId4"/>
                      <a:srcRect/>
                      <a:stretch>
                        <a:fillRect/>
                      </a:stretch>
                    </p:blipFill>
                    <p:spPr bwMode="auto">
                      <a:xfrm>
                        <a:off x="609600" y="3587750"/>
                        <a:ext cx="7813675" cy="24669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990600"/>
            <a:ext cx="8382000" cy="5484813"/>
          </a:xfrm>
        </p:spPr>
        <p:txBody>
          <a:bodyPr/>
          <a:lstStyle/>
          <a:p>
            <a:pPr>
              <a:buFont typeface="Arial" panose="020B0604020202020204" pitchFamily="34" charset="0"/>
              <a:buChar char="•"/>
            </a:pPr>
            <a:r>
              <a:rPr lang="en-US" sz="1600" dirty="0">
                <a:solidFill>
                  <a:schemeClr val="tx1"/>
                </a:solidFill>
              </a:rPr>
              <a:t>General EU info: </a:t>
            </a:r>
            <a:r>
              <a:rPr lang="en-US" altLang="en-US" sz="1600" dirty="0"/>
              <a:t> </a:t>
            </a:r>
            <a:r>
              <a:rPr lang="en-US" altLang="en-US" sz="1600" b="0" dirty="0">
                <a:hlinkClick r:id="rId3"/>
              </a:rPr>
              <a:t>&lt;</a:t>
            </a:r>
            <a:r>
              <a:rPr lang="en-US" altLang="en-US" sz="1600" b="0" dirty="0" err="1">
                <a:hlinkClick r:id="rId3"/>
              </a:rPr>
              <a:t>ojeu</a:t>
            </a:r>
            <a:r>
              <a:rPr lang="en-US" altLang="en-US" sz="1600" b="0" dirty="0">
                <a:hlinkClick r:id="rId3"/>
              </a:rPr>
              <a:t>&gt;</a:t>
            </a:r>
            <a:r>
              <a:rPr lang="en-US" altLang="en-US" sz="1600" b="0" dirty="0"/>
              <a:t>   </a:t>
            </a:r>
            <a:r>
              <a:rPr lang="en-US" altLang="en-US" sz="1600" b="0" dirty="0">
                <a:hlinkClick r:id="rId4"/>
              </a:rPr>
              <a:t>&lt;</a:t>
            </a:r>
            <a:r>
              <a:rPr lang="en-US" altLang="en-US" sz="1600" b="0" dirty="0" err="1">
                <a:hlinkClick r:id="rId4"/>
              </a:rPr>
              <a:t>HStds</a:t>
            </a:r>
            <a:r>
              <a:rPr lang="en-US" altLang="en-US" sz="1600" b="0" dirty="0">
                <a:hlinkClick r:id="rId4"/>
              </a:rPr>
              <a:t>&gt;</a:t>
            </a:r>
            <a:r>
              <a:rPr lang="en-US" altLang="en-US" sz="1600" b="0" dirty="0"/>
              <a:t> </a:t>
            </a:r>
            <a:endParaRPr lang="en-US" sz="16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 (1-week refresh)</a:t>
            </a:r>
            <a:endParaRPr lang="en-US" sz="14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call </a:t>
            </a:r>
            <a:r>
              <a:rPr lang="en-US" sz="1800" dirty="0">
                <a:solidFill>
                  <a:schemeClr val="tx1"/>
                </a:solidFill>
                <a:sym typeface="Wingdings" panose="05000000000000000000" pitchFamily="2" charset="2"/>
              </a:rPr>
              <a:t>#109, 05-12Mar21</a:t>
            </a:r>
            <a:endParaRPr lang="en-US" sz="1800" dirty="0">
              <a:solidFill>
                <a:schemeClr val="tx1"/>
              </a:solidFill>
            </a:endParaRP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At this point another ad hoc is not likely before #109.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 </a:t>
            </a:r>
          </a:p>
          <a:p>
            <a:pPr lvl="1">
              <a:spcBef>
                <a:spcPts val="0"/>
              </a:spcBef>
              <a:buFont typeface="Arial" panose="020B0604020202020204" pitchFamily="34" charset="0"/>
              <a:buChar char="•"/>
            </a:pPr>
            <a:endParaRPr lang="en-US" sz="1600" dirty="0">
              <a:solidFill>
                <a:schemeClr val="tx1"/>
              </a:solidFill>
              <a:ea typeface="Calibri" panose="020F0502020204030204" pitchFamily="34" charset="0"/>
            </a:endParaRPr>
          </a:p>
          <a:p>
            <a:pPr marL="0" indent="0">
              <a:spcBef>
                <a:spcPts val="0"/>
              </a:spcBef>
            </a:pPr>
            <a:endParaRPr lang="en-US" sz="1400" dirty="0">
              <a:solidFill>
                <a:schemeClr val="tx1"/>
              </a:solidFill>
            </a:endParaRPr>
          </a:p>
          <a:p>
            <a:pPr>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6"/>
              </a:rPr>
              <a:t>&lt;ERM&gt;</a:t>
            </a:r>
            <a:r>
              <a:rPr lang="en-US" sz="1600" b="0" dirty="0"/>
              <a:t> </a:t>
            </a:r>
            <a:r>
              <a:rPr lang="en-US" sz="1600" dirty="0">
                <a:solidFill>
                  <a:schemeClr val="tx1"/>
                </a:solidFill>
              </a:rPr>
              <a:t>next meeting #72b, </a:t>
            </a:r>
            <a:r>
              <a:rPr lang="en-US" sz="1600" b="0" dirty="0">
                <a:solidFill>
                  <a:schemeClr val="tx1"/>
                </a:solidFill>
              </a:rPr>
              <a:t>03Nov20-</a:t>
            </a:r>
            <a:r>
              <a:rPr lang="en-US" sz="1600" dirty="0">
                <a:solidFill>
                  <a:schemeClr val="tx1"/>
                </a:solidFill>
              </a:rPr>
              <a:t>22Feb21, correspondence   </a:t>
            </a:r>
          </a:p>
          <a:p>
            <a:pPr lvl="1">
              <a:spcBef>
                <a:spcPts val="0"/>
              </a:spcBef>
              <a:buFont typeface="Arial" panose="020B0604020202020204" pitchFamily="34" charset="0"/>
              <a:buChar char="•"/>
            </a:pPr>
            <a:endParaRPr lang="en-US" sz="1200" b="0" dirty="0">
              <a:solidFill>
                <a:schemeClr val="tx1"/>
              </a:solidFill>
            </a:endParaRPr>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7"/>
              </a:rPr>
              <a:t>&lt;TG-11&gt;</a:t>
            </a:r>
            <a:r>
              <a:rPr lang="en-US" altLang="en-US" sz="1600" b="0" dirty="0"/>
              <a:t>  </a:t>
            </a:r>
            <a:r>
              <a:rPr lang="en-US" sz="1600" dirty="0">
                <a:solidFill>
                  <a:schemeClr val="tx1"/>
                </a:solidFill>
              </a:rPr>
              <a:t>no meetings on schedule</a:t>
            </a:r>
            <a:endParaRPr lang="en-US" sz="1600" dirty="0">
              <a:solidFill>
                <a:schemeClr val="tx1"/>
              </a:solidFill>
              <a:highlight>
                <a:srgbClr val="C0C0C0"/>
              </a:highlight>
            </a:endParaRPr>
          </a:p>
          <a:p>
            <a:pPr lvl="1">
              <a:spcBef>
                <a:spcPts val="0"/>
              </a:spcBef>
              <a:buFont typeface="Arial" panose="020B0604020202020204" pitchFamily="34" charset="0"/>
              <a:buChar char="•"/>
            </a:pPr>
            <a:endParaRPr lang="en-US" sz="1400" b="0" u="none" strike="noStrike" dirty="0">
              <a:solidFill>
                <a:srgbClr val="000000"/>
              </a:solidFill>
              <a:effectLst/>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25feb21</a:t>
            </a:r>
            <a:endParaRPr lang="en-GB" dirty="0"/>
          </a:p>
        </p:txBody>
      </p:sp>
    </p:spTree>
    <p:extLst>
      <p:ext uri="{BB962C8B-B14F-4D97-AF65-F5344CB8AC3E}">
        <p14:creationId xmlns:p14="http://schemas.microsoft.com/office/powerpoint/2010/main" val="1061591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685800" y="943750"/>
            <a:ext cx="8378520" cy="5219040"/>
          </a:xfrm>
        </p:spPr>
        <p:txBody>
          <a:bodyPr/>
          <a:lstStyle/>
          <a:p>
            <a:pPr>
              <a:buFont typeface="Arial" panose="020B0604020202020204" pitchFamily="34" charset="0"/>
              <a:buChar char="•"/>
            </a:pPr>
            <a:r>
              <a:rPr lang="en-US" sz="1800" dirty="0">
                <a:solidFill>
                  <a:schemeClr val="tx1"/>
                </a:solidFill>
              </a:rPr>
              <a:t>CEPT – </a:t>
            </a:r>
            <a:r>
              <a:rPr lang="en-US" sz="1800" dirty="0">
                <a:solidFill>
                  <a:schemeClr val="tx1"/>
                </a:solidFill>
                <a:hlinkClick r:id="rId3"/>
              </a:rPr>
              <a:t>&lt;ECC&gt;</a:t>
            </a:r>
            <a:r>
              <a:rPr lang="en-US" sz="1800" dirty="0">
                <a:solidFill>
                  <a:schemeClr val="tx1"/>
                </a:solidFill>
              </a:rPr>
              <a:t>  (and more)       next call, #55, 01-05Mar21</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&lt;WGSE&gt;</a:t>
            </a:r>
            <a:r>
              <a:rPr lang="en-US" altLang="en-US" sz="1800" b="0" dirty="0"/>
              <a:t> </a:t>
            </a:r>
            <a:r>
              <a:rPr lang="en-US" altLang="en-US" sz="1800" dirty="0"/>
              <a:t>last call/meeting  </a:t>
            </a:r>
            <a:r>
              <a:rPr lang="en-US" sz="1800" dirty="0"/>
              <a:t>#88, 19-23Apr21</a:t>
            </a:r>
            <a:r>
              <a:rPr lang="en-US" sz="1400" dirty="0">
                <a:sym typeface="Wingdings" panose="05000000000000000000" pitchFamily="2" charset="2"/>
              </a:rPr>
              <a:t> </a:t>
            </a:r>
            <a:endParaRPr lang="en-US" sz="18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5"/>
              </a:rPr>
              <a:t>&lt;SE21&gt; </a:t>
            </a:r>
            <a:r>
              <a:rPr lang="en-US" altLang="en-US" sz="1800" b="0" dirty="0"/>
              <a:t> </a:t>
            </a:r>
            <a:r>
              <a:rPr lang="en-US" altLang="en-US" sz="1800" dirty="0">
                <a:solidFill>
                  <a:schemeClr val="tx1"/>
                </a:solidFill>
              </a:rPr>
              <a:t>next meeting #112, 24-26Feb21</a:t>
            </a:r>
          </a:p>
          <a:p>
            <a:pPr lvl="1">
              <a:spcBef>
                <a:spcPts val="0"/>
              </a:spcBef>
              <a:spcAft>
                <a:spcPts val="0"/>
              </a:spcAft>
              <a:buFont typeface="Arial" panose="020B0604020202020204" pitchFamily="34" charset="0"/>
              <a:buChar char="•"/>
            </a:pPr>
            <a:r>
              <a:rPr lang="en-US" sz="1400" dirty="0">
                <a:ea typeface="Calibri" panose="020F0502020204030204" pitchFamily="34" charset="0"/>
              </a:rPr>
              <a:t>SE21 has established a correspondence group for receiver resilience requirements. </a:t>
            </a:r>
          </a:p>
          <a:p>
            <a:pPr lvl="2">
              <a:spcBef>
                <a:spcPts val="0"/>
              </a:spcBef>
              <a:spcAft>
                <a:spcPts val="0"/>
              </a:spcAft>
              <a:buFont typeface="Arial" panose="020B0604020202020204" pitchFamily="34" charset="0"/>
              <a:buChar char="•"/>
            </a:pPr>
            <a:r>
              <a:rPr lang="en-US" sz="1400" dirty="0">
                <a:ea typeface="Calibri" panose="020F0502020204030204" pitchFamily="34" charset="0"/>
              </a:rPr>
              <a:t>ERM explicitly includes 2.4 GHz, implicitly it covers all license-exempt.</a:t>
            </a:r>
          </a:p>
          <a:p>
            <a:pPr lvl="2">
              <a:spcBef>
                <a:spcPts val="0"/>
              </a:spcBef>
              <a:spcAft>
                <a:spcPts val="0"/>
              </a:spcAft>
              <a:buFont typeface="Arial" panose="020B0604020202020204" pitchFamily="34" charset="0"/>
              <a:buChar char="•"/>
            </a:pPr>
            <a:endParaRPr lang="en-US" sz="1400" dirty="0">
              <a:ea typeface="Calibri" panose="020F0502020204030204" pitchFamily="34" charset="0"/>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6"/>
              </a:rPr>
              <a:t>&lt;SE45&gt;</a:t>
            </a:r>
            <a:r>
              <a:rPr lang="en-US" altLang="en-US" sz="1800" b="0" dirty="0"/>
              <a:t> </a:t>
            </a:r>
            <a:r>
              <a:rPr lang="en-US" altLang="en-US" sz="1800" dirty="0"/>
              <a:t>next call/meeting #13, 01-02Jun21 </a:t>
            </a:r>
            <a:r>
              <a:rPr lang="en-US" altLang="en-US" sz="1400" b="0" dirty="0"/>
              <a:t>(13:30-18:30CEST)</a:t>
            </a:r>
          </a:p>
          <a:p>
            <a:pPr lvl="1">
              <a:spcBef>
                <a:spcPts val="0"/>
              </a:spcBef>
              <a:spcAft>
                <a:spcPts val="0"/>
              </a:spcAft>
              <a:buFont typeface="Arial" panose="020B0604020202020204" pitchFamily="34" charset="0"/>
              <a:buChar char="•"/>
            </a:pPr>
            <a:r>
              <a:rPr lang="en-US" altLang="en-US" sz="1400" dirty="0">
                <a:solidFill>
                  <a:schemeClr val="bg1">
                    <a:lumMod val="75000"/>
                  </a:schemeClr>
                </a:solidFill>
              </a:rPr>
              <a:t>nothing to share  today</a:t>
            </a:r>
          </a:p>
          <a:p>
            <a:pPr lvl="1">
              <a:spcBef>
                <a:spcPts val="0"/>
              </a:spcBef>
              <a:spcAft>
                <a:spcPts val="0"/>
              </a:spcAft>
              <a:buFont typeface="Arial" panose="020B0604020202020204" pitchFamily="34" charset="0"/>
              <a:buChar char="•"/>
            </a:pPr>
            <a:r>
              <a:rPr lang="en-US" altLang="en-US" sz="1400" dirty="0"/>
              <a:t> 28Jan: WGSE sent report to SE45 tasking them to do sharing study with urban rail, due summer 2024. </a:t>
            </a:r>
          </a:p>
          <a:p>
            <a:pPr lvl="1">
              <a:spcBef>
                <a:spcPts val="0"/>
              </a:spcBef>
              <a:spcAft>
                <a:spcPts val="0"/>
              </a:spcAft>
              <a:buFont typeface="Arial" panose="020B0604020202020204" pitchFamily="34" charset="0"/>
              <a:buChar char="•"/>
            </a:pPr>
            <a:r>
              <a:rPr lang="en-US" altLang="en-US" sz="1400" dirty="0"/>
              <a:t>Anticipate other WIs could be coming (e.g. upper 6 GHz and 5 GHz in general) </a:t>
            </a:r>
          </a:p>
          <a:p>
            <a:pPr lvl="1">
              <a:spcBef>
                <a:spcPts val="0"/>
              </a:spcBef>
              <a:spcAft>
                <a:spcPts val="0"/>
              </a:spcAft>
              <a:buFont typeface="Arial" panose="020B0604020202020204" pitchFamily="34" charset="0"/>
              <a:buChar char="•"/>
            </a:pPr>
            <a:endParaRPr lang="en-US" altLang="en-US" sz="1400" dirty="0"/>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600" b="0" dirty="0">
                <a:hlinkClick r:id="rId7"/>
              </a:rPr>
              <a:t>&lt;WGFM&gt;</a:t>
            </a:r>
            <a:r>
              <a:rPr lang="en-US" altLang="en-US" sz="1600" b="0" dirty="0"/>
              <a:t>  </a:t>
            </a:r>
            <a:r>
              <a:rPr lang="en-US" altLang="en-US" sz="1800" dirty="0">
                <a:solidFill>
                  <a:schemeClr val="tx1"/>
                </a:solidFill>
              </a:rPr>
              <a:t>next meeting #99, 24-28May21</a:t>
            </a:r>
            <a:endParaRPr lang="en-US" altLang="en-US" sz="1800" b="0" dirty="0">
              <a:solidFill>
                <a:schemeClr val="tx1"/>
              </a:solidFill>
            </a:endParaRPr>
          </a:p>
          <a:p>
            <a:pPr lvl="1">
              <a:buFont typeface="Arial" panose="020B0604020202020204" pitchFamily="34" charset="0"/>
              <a:buChar char="•"/>
            </a:pPr>
            <a:r>
              <a:rPr lang="en-US" sz="1400" dirty="0">
                <a:latin typeface="Times New Roman" panose="02020603050405020304" pitchFamily="18" charset="0"/>
                <a:ea typeface="SimSun" panose="02010600030101010101" pitchFamily="2" charset="-122"/>
              </a:rPr>
              <a:t>Outcome on #98:___</a:t>
            </a:r>
          </a:p>
          <a:p>
            <a:pPr lvl="1">
              <a:buFont typeface="Arial" panose="020B0604020202020204" pitchFamily="34" charset="0"/>
              <a:buChar char="•"/>
            </a:pPr>
            <a:endParaRPr lang="en-US" sz="1400" dirty="0">
              <a:latin typeface="Times New Roman" panose="02020603050405020304" pitchFamily="18" charset="0"/>
              <a:ea typeface="SimSun" panose="02010600030101010101" pitchFamily="2" charset="-122"/>
            </a:endParaRPr>
          </a:p>
          <a:p>
            <a:pPr lvl="1">
              <a:buFont typeface="Arial" panose="020B0604020202020204" pitchFamily="34" charset="0"/>
              <a:buChar char="•"/>
            </a:pPr>
            <a:endParaRPr lang="en-US" sz="1400" dirty="0">
              <a:latin typeface="Times New Roman" panose="02020603050405020304" pitchFamily="18" charset="0"/>
              <a:ea typeface="SimSun" panose="02010600030101010101" pitchFamily="2" charset="-122"/>
            </a:endParaRPr>
          </a:p>
          <a:p>
            <a:pPr lvl="1">
              <a:spcBef>
                <a:spcPts val="0"/>
              </a:spcBef>
              <a:buFont typeface="Arial" panose="020B0604020202020204" pitchFamily="34" charset="0"/>
              <a:buChar char="•"/>
            </a:pPr>
            <a:r>
              <a:rPr lang="en-US" sz="1400" dirty="0">
                <a:solidFill>
                  <a:schemeClr val="tx1"/>
                </a:solidFill>
                <a:latin typeface="Times New Roman" panose="02020603050405020304" pitchFamily="18" charset="0"/>
                <a:ea typeface="SimSun" panose="02010600030101010101" pitchFamily="2" charset="-122"/>
              </a:rPr>
              <a:t>18Feb: </a:t>
            </a:r>
            <a:r>
              <a:rPr lang="en-US" sz="1400" dirty="0">
                <a:solidFill>
                  <a:schemeClr val="tx1"/>
                </a:solidFill>
              </a:rPr>
              <a:t>Item 5.5 in draft minutes is affirmation on 5 GHz decision (04)08 pushed up here from FM57.  There are also inputs on 5.8 GHz.</a:t>
            </a:r>
          </a:p>
          <a:p>
            <a:pPr lvl="1">
              <a:spcBef>
                <a:spcPts val="0"/>
              </a:spcBef>
              <a:buFont typeface="Arial" panose="020B0604020202020204" pitchFamily="34" charset="0"/>
              <a:buChar char="•"/>
            </a:pPr>
            <a:r>
              <a:rPr lang="en-US" sz="1400" dirty="0">
                <a:solidFill>
                  <a:schemeClr val="tx1"/>
                </a:solidFill>
              </a:rPr>
              <a:t>#1-Final minutes will be out shortly.  There are notes on conflicts that are being pushed up to the ECC </a:t>
            </a:r>
          </a:p>
          <a:p>
            <a:pPr lvl="1">
              <a:spcBef>
                <a:spcPts val="0"/>
              </a:spcBef>
              <a:buFont typeface="Arial" panose="020B0604020202020204" pitchFamily="34" charset="0"/>
              <a:buChar char="•"/>
            </a:pPr>
            <a:r>
              <a:rPr lang="en-US" sz="1400" dirty="0">
                <a:solidFill>
                  <a:schemeClr val="tx1"/>
                </a:solidFill>
              </a:rPr>
              <a:t>#2- ERM  doc came out on receive performance.   This is fundamental and affects all bands (including shared bands) and affects many industries.</a:t>
            </a:r>
            <a:endParaRPr lang="en-US" sz="1400" dirty="0">
              <a:effectLst/>
              <a:latin typeface="Times New Roman" panose="02020603050405020304" pitchFamily="18" charset="0"/>
              <a:ea typeface="SimSun" panose="02010600030101010101" pitchFamily="2" charset="-122"/>
            </a:endParaRPr>
          </a:p>
          <a:p>
            <a:pPr marL="0" marR="0">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8"/>
              </a:rPr>
              <a:t>&lt;FM57&gt;</a:t>
            </a:r>
            <a:r>
              <a:rPr lang="en-US" altLang="en-US" sz="1800" b="0" dirty="0"/>
              <a:t>  </a:t>
            </a:r>
            <a:r>
              <a:rPr lang="en-US" altLang="en-US" sz="1800" dirty="0"/>
              <a:t>next call </a:t>
            </a:r>
            <a:r>
              <a:rPr lang="en-US" sz="1800" dirty="0">
                <a:sym typeface="Wingdings" panose="05000000000000000000" pitchFamily="2" charset="2"/>
              </a:rPr>
              <a:t>#14 now 19-22Apr21</a:t>
            </a:r>
          </a:p>
          <a:p>
            <a:pPr lvl="1">
              <a:spcBef>
                <a:spcPts val="0"/>
              </a:spcBef>
              <a:buFont typeface="Arial" panose="020B0604020202020204" pitchFamily="34" charset="0"/>
              <a:buChar char="•"/>
            </a:pPr>
            <a:r>
              <a:rPr lang="en-US" sz="1400" dirty="0">
                <a:solidFill>
                  <a:schemeClr val="tx1"/>
                </a:solidFill>
                <a:ea typeface="Calibri" panose="020F0502020204030204" pitchFamily="34" charset="0"/>
              </a:rPr>
              <a:t>Nothing to share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25feb21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id="{2C36D5ED-1A30-4F05-B307-9AAC83DC1F65}"/>
              </a:ext>
            </a:extLst>
          </p:cNvPr>
          <p:cNvSpPr txBox="1"/>
          <p:nvPr/>
        </p:nvSpPr>
        <p:spPr>
          <a:xfrm>
            <a:off x="685800" y="6136859"/>
            <a:ext cx="5012783" cy="338554"/>
          </a:xfrm>
          <a:prstGeom prst="rect">
            <a:avLst/>
          </a:prstGeom>
          <a:noFill/>
        </p:spPr>
        <p:txBody>
          <a:bodyPr wrap="none" rtlCol="0">
            <a:spAutoFit/>
          </a:bodyPr>
          <a:lstStyle/>
          <a:p>
            <a:pPr>
              <a:buFont typeface="Arial" panose="020B0604020202020204" pitchFamily="34" charset="0"/>
              <a:buChar char="•"/>
            </a:pPr>
            <a:r>
              <a:rPr lang="en-US" sz="1600" dirty="0">
                <a:solidFill>
                  <a:srgbClr val="0070C0"/>
                </a:solidFill>
              </a:rPr>
              <a:t>See notes on this slide for basics of Report A, B, 302, 316</a:t>
            </a:r>
          </a:p>
        </p:txBody>
      </p:sp>
    </p:spTree>
    <p:extLst>
      <p:ext uri="{BB962C8B-B14F-4D97-AF65-F5344CB8AC3E}">
        <p14:creationId xmlns:p14="http://schemas.microsoft.com/office/powerpoint/2010/main" val="5123671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6795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685801" y="1143000"/>
            <a:ext cx="7805226" cy="5281591"/>
          </a:xfrm>
        </p:spPr>
        <p:txBody>
          <a:bodyPr/>
          <a:lstStyle/>
          <a:p>
            <a:pPr marL="0" indent="0"/>
            <a:endParaRPr lang="en-US" sz="2000" dirty="0">
              <a:effectLst/>
              <a:ea typeface="Calibri" panose="020F0502020204030204" pitchFamily="34" charset="0"/>
            </a:endParaRPr>
          </a:p>
          <a:p>
            <a:pPr algn="l">
              <a:buFont typeface="Arial" panose="020B0604020202020204" pitchFamily="34" charset="0"/>
              <a:buChar char="•"/>
            </a:pPr>
            <a:r>
              <a:rPr lang="en-US" sz="1800" b="0" i="0" u="none" strike="noStrike" baseline="0" dirty="0">
                <a:solidFill>
                  <a:srgbClr val="000000"/>
                </a:solidFill>
              </a:rPr>
              <a:t>The Mexican Regulator – Instituto Federal de </a:t>
            </a:r>
            <a:r>
              <a:rPr lang="en-US" sz="1800" b="0" i="0" u="none" strike="noStrike" baseline="0" dirty="0" err="1">
                <a:solidFill>
                  <a:srgbClr val="000000"/>
                </a:solidFill>
              </a:rPr>
              <a:t>Telecomunicaciones</a:t>
            </a:r>
            <a:r>
              <a:rPr lang="en-US" sz="1800" b="0" i="0" u="none" strike="noStrike" baseline="0" dirty="0">
                <a:solidFill>
                  <a:srgbClr val="000000"/>
                </a:solidFill>
              </a:rPr>
              <a:t> (IFT) has a list of Public Consultations scheduled for 2021 on their website, </a:t>
            </a:r>
            <a:r>
              <a:rPr lang="en-US" sz="1800" b="0" i="0" u="none" strike="noStrike" baseline="0" dirty="0">
                <a:solidFill>
                  <a:srgbClr val="000000"/>
                </a:solidFill>
                <a:hlinkClick r:id="rId3"/>
              </a:rPr>
              <a:t>http://www.ift.org.mx/industria/consultas-publicas/calendario</a:t>
            </a:r>
            <a:r>
              <a:rPr lang="en-US" sz="1800" b="0" i="0" u="none" strike="noStrike" baseline="0" dirty="0">
                <a:solidFill>
                  <a:srgbClr val="000000"/>
                </a:solidFill>
              </a:rPr>
              <a:t> </a:t>
            </a:r>
            <a:r>
              <a:rPr lang="en-US" sz="1800" b="0" i="0" strike="noStrike" baseline="0" dirty="0">
                <a:solidFill>
                  <a:srgbClr val="000000"/>
                </a:solidFill>
              </a:rPr>
              <a:t>. The text is in Spanish language only.  Some of interest for IEEE 802: </a:t>
            </a:r>
            <a:endParaRPr lang="en-US" sz="1800" dirty="0">
              <a:effectLst/>
              <a:ea typeface="Calibri" panose="020F0502020204030204" pitchFamily="34" charset="0"/>
            </a:endParaRPr>
          </a:p>
          <a:p>
            <a:pPr lvl="1" algn="just">
              <a:buFont typeface="Arial" panose="020B0604020202020204" pitchFamily="34" charset="0"/>
              <a:buChar char="•"/>
            </a:pPr>
            <a:r>
              <a:rPr lang="en-US" sz="1600" b="0" i="0" u="none" strike="noStrike" baseline="0" dirty="0">
                <a:solidFill>
                  <a:srgbClr val="000000"/>
                </a:solidFill>
              </a:rPr>
              <a:t>Determination of use of the frequency band 57 – 64 GHz – March 2021 </a:t>
            </a:r>
          </a:p>
          <a:p>
            <a:pPr lvl="1" algn="just">
              <a:buFont typeface="Arial" panose="020B0604020202020204" pitchFamily="34" charset="0"/>
              <a:buChar char="•"/>
            </a:pPr>
            <a:r>
              <a:rPr lang="en-US" sz="1600" b="0" i="0" u="none" strike="noStrike" baseline="0" dirty="0">
                <a:solidFill>
                  <a:srgbClr val="000000"/>
                </a:solidFill>
              </a:rPr>
              <a:t>Update of the National Frequency Attribution Plan – March 2021 </a:t>
            </a:r>
          </a:p>
          <a:p>
            <a:pPr lvl="1" algn="just">
              <a:buFont typeface="Arial" panose="020B0604020202020204" pitchFamily="34" charset="0"/>
              <a:buChar char="•"/>
            </a:pPr>
            <a:r>
              <a:rPr lang="en-US" sz="1600" b="0" i="0" u="none" strike="noStrike" baseline="0" dirty="0">
                <a:solidFill>
                  <a:srgbClr val="000000"/>
                </a:solidFill>
              </a:rPr>
              <a:t>Determination of use of the frequency band 5925 – 7125 MHz – June 2021 </a:t>
            </a:r>
          </a:p>
          <a:p>
            <a:pPr lvl="1" algn="just">
              <a:buFont typeface="Arial" panose="020B0604020202020204" pitchFamily="34" charset="0"/>
              <a:buChar char="•"/>
            </a:pPr>
            <a:r>
              <a:rPr lang="en-US" sz="1600" b="0" i="0" u="none" strike="noStrike" baseline="0" dirty="0">
                <a:solidFill>
                  <a:srgbClr val="000000"/>
                </a:solidFill>
              </a:rPr>
              <a:t>Identification of spectrum requirements for intelligent transport systems in the band 5850 – 5925 MHz – June 2021 </a:t>
            </a:r>
          </a:p>
          <a:p>
            <a:pPr>
              <a:buFont typeface="Arial" panose="020B0604020202020204" pitchFamily="34" charset="0"/>
              <a:buChar char="•"/>
            </a:pPr>
            <a:endParaRPr lang="en-US" sz="1800" dirty="0">
              <a:solidFill>
                <a:schemeClr val="tx1"/>
              </a:solidFill>
              <a:ea typeface="Calibri" panose="020F0502020204030204" pitchFamily="34" charset="0"/>
            </a:endParaRPr>
          </a:p>
          <a:p>
            <a:pPr marL="0" marR="0">
              <a:spcBef>
                <a:spcPts val="0"/>
              </a:spcBef>
              <a:spcAft>
                <a:spcPts val="0"/>
              </a:spcAft>
              <a:buFont typeface="Arial" panose="020B0604020202020204" pitchFamily="34" charset="0"/>
              <a:buChar char="•"/>
            </a:pPr>
            <a:endParaRPr lang="en-US" sz="1800" dirty="0">
              <a:solidFill>
                <a:schemeClr val="tx1"/>
              </a:solidFill>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25feb21</a:t>
            </a:r>
            <a:endParaRPr lang="en-GB" dirty="0"/>
          </a:p>
        </p:txBody>
      </p:sp>
    </p:spTree>
    <p:extLst>
      <p:ext uri="{BB962C8B-B14F-4D97-AF65-F5344CB8AC3E}">
        <p14:creationId xmlns:p14="http://schemas.microsoft.com/office/powerpoint/2010/main" val="17757766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4205"/>
            <a:ext cx="7770813" cy="287126"/>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685800" y="901331"/>
            <a:ext cx="8305800" cy="5463999"/>
          </a:xfrm>
        </p:spPr>
        <p:txBody>
          <a:bodyPr/>
          <a:lstStyle/>
          <a:p>
            <a:pPr marL="285750" indent="-285750">
              <a:spcBef>
                <a:spcPts val="0"/>
              </a:spcBef>
              <a:buFont typeface="Arial" panose="020B0604020202020204" pitchFamily="34" charset="0"/>
              <a:buChar char="•"/>
            </a:pPr>
            <a:r>
              <a:rPr lang="en-US" sz="1600" b="0" dirty="0">
                <a:solidFill>
                  <a:schemeClr val="tx1"/>
                </a:solidFill>
              </a:rPr>
              <a:t>M.1450 and M.1801 LMSC (EC) ballot has closed and has passed.   </a:t>
            </a:r>
          </a:p>
          <a:p>
            <a:pPr marL="285750" indent="-285750">
              <a:spcBef>
                <a:spcPts val="0"/>
              </a:spcBef>
              <a:buFont typeface="Arial" panose="020B0604020202020204" pitchFamily="34" charset="0"/>
              <a:buChar char="•"/>
            </a:pPr>
            <a:endParaRPr lang="en-US" sz="1600" b="0" dirty="0">
              <a:solidFill>
                <a:schemeClr val="tx1"/>
              </a:solidFill>
            </a:endParaRPr>
          </a:p>
          <a:p>
            <a:pPr marL="285750" indent="-285750">
              <a:spcBef>
                <a:spcPts val="0"/>
              </a:spcBef>
              <a:buFont typeface="Arial" panose="020B0604020202020204" pitchFamily="34" charset="0"/>
              <a:buChar char="•"/>
            </a:pPr>
            <a:r>
              <a:rPr lang="en-US" sz="1600" b="0" dirty="0">
                <a:solidFill>
                  <a:schemeClr val="tx1"/>
                </a:solidFill>
              </a:rPr>
              <a:t>FYI: 802.15 THz SC will be bringing a submission soon for a Liaison statement from ITU-R WP 5A to external organizations - Use of the 252-296 GHz frequency range by land-mobile service applications, </a:t>
            </a:r>
            <a:r>
              <a:rPr lang="en-US" sz="1600" b="0" dirty="0">
                <a:solidFill>
                  <a:schemeClr val="tx1"/>
                </a:solidFill>
                <a:hlinkClick r:id="rId3"/>
              </a:rPr>
              <a:t>https://mentor.ieee.org/802.15/dcn/21/15-21-0002-00-0thz-liaison-statement-from-itu-r-wp5a.docx</a:t>
            </a:r>
            <a:r>
              <a:rPr lang="en-US" sz="1600" b="0" dirty="0">
                <a:solidFill>
                  <a:schemeClr val="tx1"/>
                </a:solidFill>
              </a:rPr>
              <a:t> </a:t>
            </a:r>
            <a:endParaRPr lang="en-US" sz="1600" b="0" dirty="0">
              <a:effectLst/>
              <a:ea typeface="Times New Roman" panose="02020603050405020304" pitchFamily="18" charset="0"/>
              <a:cs typeface="Times New Roman" panose="02020603050405020304" pitchFamily="18" charset="0"/>
            </a:endParaRPr>
          </a:p>
          <a:p>
            <a:pPr marL="0" marR="0">
              <a:spcBef>
                <a:spcPts val="0"/>
              </a:spcBef>
              <a:spcAft>
                <a:spcPts val="0"/>
              </a:spcAft>
              <a:buFont typeface="Arial" panose="020B0604020202020204" pitchFamily="34" charset="0"/>
              <a:buChar char="•"/>
            </a:pPr>
            <a:endParaRPr lang="en-US" sz="1600" b="0" dirty="0">
              <a:solidFill>
                <a:schemeClr val="tx1"/>
              </a:solidFill>
            </a:endParaRPr>
          </a:p>
          <a:p>
            <a:pPr marL="285750" indent="-285750">
              <a:spcBef>
                <a:spcPts val="0"/>
              </a:spcBef>
              <a:buFont typeface="Arial" panose="020B0604020202020204" pitchFamily="34" charset="0"/>
              <a:buChar char="•"/>
            </a:pPr>
            <a:r>
              <a:rPr lang="en-US" sz="1600" b="0" dirty="0">
                <a:solidFill>
                  <a:schemeClr val="tx1"/>
                </a:solidFill>
              </a:rPr>
              <a:t>WRC-23 agenda items IEEE 802 viewpoints.</a:t>
            </a:r>
          </a:p>
          <a:p>
            <a:pPr lvl="1">
              <a:spcBef>
                <a:spcPts val="0"/>
              </a:spcBef>
              <a:buFont typeface="Arial" panose="020B0604020202020204" pitchFamily="34" charset="0"/>
              <a:buChar char="•"/>
            </a:pPr>
            <a:r>
              <a:rPr lang="en-US" sz="1400" dirty="0">
                <a:solidFill>
                  <a:schemeClr val="tx1"/>
                </a:solidFill>
              </a:rPr>
              <a:t>Will try a small focused ad hoc. 3 folks stepped up. </a:t>
            </a:r>
          </a:p>
          <a:p>
            <a:pPr lvl="1">
              <a:spcBef>
                <a:spcPts val="0"/>
              </a:spcBef>
              <a:buFont typeface="Arial" panose="020B0604020202020204" pitchFamily="34" charset="0"/>
              <a:buChar char="•"/>
            </a:pPr>
            <a:r>
              <a:rPr lang="en-US" sz="1400" dirty="0">
                <a:solidFill>
                  <a:srgbClr val="00B0F0"/>
                </a:solidFill>
              </a:rPr>
              <a:t>Chair to call a focused ad hoc call on putting together IEEE 802 viewpoints on WRC-23 agenda items of interests to IEEE 802</a:t>
            </a:r>
            <a:r>
              <a:rPr lang="en-US" sz="1400" dirty="0">
                <a:solidFill>
                  <a:schemeClr val="tx1"/>
                </a:solidFill>
              </a:rPr>
              <a:t>.  (sent some options to the volunteers) </a:t>
            </a:r>
            <a:endParaRPr lang="en-US" sz="1400" dirty="0">
              <a:solidFill>
                <a:schemeClr val="tx1"/>
              </a:solidFill>
              <a:effectLst/>
              <a:ea typeface="SimSun" panose="02010600030101010101" pitchFamily="2" charset="-122"/>
            </a:endParaRPr>
          </a:p>
          <a:p>
            <a:pPr lvl="1">
              <a:spcBef>
                <a:spcPts val="0"/>
              </a:spcBef>
              <a:buFont typeface="Arial" panose="020B0604020202020204" pitchFamily="34" charset="0"/>
              <a:buChar char="•"/>
            </a:pPr>
            <a:r>
              <a:rPr lang="en-US" sz="1400" dirty="0">
                <a:solidFill>
                  <a:schemeClr val="tx1"/>
                </a:solidFill>
              </a:rPr>
              <a:t>Do have a start on this power point</a:t>
            </a:r>
            <a:r>
              <a:rPr lang="en-US" sz="1400" dirty="0">
                <a:solidFill>
                  <a:schemeClr val="tx1"/>
                </a:solidFill>
                <a:ea typeface="SimSun" panose="02010600030101010101" pitchFamily="2" charset="-122"/>
              </a:rPr>
              <a:t> with 4+3 WRC-23 AIs  IEEE 802 should consider viewpoints on</a:t>
            </a:r>
            <a:endParaRPr lang="en-US" sz="1400" dirty="0">
              <a:solidFill>
                <a:schemeClr val="tx1"/>
              </a:solidFill>
            </a:endParaRPr>
          </a:p>
          <a:p>
            <a:pPr lvl="1">
              <a:spcBef>
                <a:spcPts val="0"/>
              </a:spcBef>
              <a:buFont typeface="Arial" panose="020B0604020202020204" pitchFamily="34" charset="0"/>
              <a:buChar char="•"/>
            </a:pPr>
            <a:r>
              <a:rPr lang="en-US" sz="1400" dirty="0">
                <a:solidFill>
                  <a:schemeClr val="tx1"/>
                </a:solidFill>
              </a:rPr>
              <a:t>Updated WRC-23 Agenda Item list:  </a:t>
            </a:r>
            <a:r>
              <a:rPr lang="en-US" sz="1400" dirty="0">
                <a:solidFill>
                  <a:srgbClr val="00B0F0"/>
                </a:solidFill>
                <a:hlinkClick r:id="rId4"/>
              </a:rPr>
              <a:t>https://mentor.ieee.org/802.18/dcn/20/18-20-0107-01-0000-res-811-wrc-19-wrc-23-agenda-items.docx</a:t>
            </a:r>
            <a:r>
              <a:rPr lang="en-US" sz="1400" dirty="0">
                <a:solidFill>
                  <a:srgbClr val="00B0F0"/>
                </a:solidFill>
              </a:rPr>
              <a:t> </a:t>
            </a:r>
          </a:p>
          <a:p>
            <a:pPr lvl="1">
              <a:spcBef>
                <a:spcPts val="0"/>
              </a:spcBef>
              <a:buFont typeface="Arial" panose="020B0604020202020204" pitchFamily="34" charset="0"/>
              <a:buChar char="•"/>
            </a:pPr>
            <a:r>
              <a:rPr lang="en-US" sz="1400" dirty="0">
                <a:solidFill>
                  <a:schemeClr val="tx1"/>
                </a:solidFill>
              </a:rPr>
              <a:t>btw- the initial AIs to consider IEEE 802 viewpoints: </a:t>
            </a:r>
          </a:p>
          <a:p>
            <a:pPr lvl="1">
              <a:spcBef>
                <a:spcPts val="0"/>
              </a:spcBef>
              <a:buFont typeface="Arial" panose="020B0604020202020204" pitchFamily="34" charset="0"/>
              <a:buChar char="•"/>
            </a:pPr>
            <a:endParaRPr lang="en-US" sz="1400" dirty="0">
              <a:solidFill>
                <a:schemeClr val="tx1"/>
              </a:solidFill>
            </a:endParaRPr>
          </a:p>
          <a:p>
            <a:pPr lvl="1">
              <a:spcBef>
                <a:spcPts val="0"/>
              </a:spcBef>
              <a:spcAft>
                <a:spcPts val="0"/>
              </a:spcAft>
              <a:buFont typeface="+mj-lt"/>
              <a:buAutoNum type="arabicParenBoth"/>
            </a:pPr>
            <a:r>
              <a:rPr lang="en-US" sz="1600" dirty="0">
                <a:effectLst/>
                <a:ea typeface="SimSun" panose="02010600030101010101" pitchFamily="2" charset="-122"/>
              </a:rPr>
              <a:t>1.1  -</a:t>
            </a:r>
            <a:r>
              <a:rPr lang="en-GB" sz="1600" dirty="0">
                <a:effectLst/>
                <a:ea typeface="Times New Roman" panose="02020603050405020304" pitchFamily="18" charset="0"/>
              </a:rPr>
              <a:t>800-4 990 MHz and Resolution 223.  Connection w/ITS going there?</a:t>
            </a:r>
            <a:endParaRPr lang="en-US" sz="1600" dirty="0">
              <a:effectLst/>
              <a:ea typeface="SimSun" panose="02010600030101010101" pitchFamily="2" charset="-122"/>
            </a:endParaRPr>
          </a:p>
          <a:p>
            <a:pPr lvl="1">
              <a:spcBef>
                <a:spcPts val="0"/>
              </a:spcBef>
              <a:spcAft>
                <a:spcPts val="0"/>
              </a:spcAft>
              <a:buFont typeface="+mj-lt"/>
              <a:buAutoNum type="arabicParenBoth"/>
            </a:pPr>
            <a:r>
              <a:rPr lang="en-US" sz="1600" dirty="0">
                <a:effectLst/>
                <a:ea typeface="SimSun" panose="02010600030101010101" pitchFamily="2" charset="-122"/>
              </a:rPr>
              <a:t>1.2</a:t>
            </a:r>
            <a:r>
              <a:rPr lang="en-GB" sz="1600" dirty="0">
                <a:ea typeface="SimSun" panose="02010600030101010101" pitchFamily="2" charset="-122"/>
              </a:rPr>
              <a:t>  -</a:t>
            </a:r>
            <a:r>
              <a:rPr lang="en-GB" sz="1600" dirty="0">
                <a:effectLst/>
                <a:ea typeface="Times New Roman" panose="02020603050405020304" pitchFamily="18" charset="0"/>
              </a:rPr>
              <a:t>300-3 400MHz, 3 600-3 800MHz, 6 425-7 025MHz, 7 025-7 125MHz and 10.0-10.5GHz for International Mobile Telecommunications (IMT) and resolution 245.</a:t>
            </a:r>
            <a:endParaRPr lang="en-US" sz="1600" dirty="0">
              <a:effectLst/>
              <a:ea typeface="SimSun" panose="02010600030101010101" pitchFamily="2" charset="-122"/>
            </a:endParaRPr>
          </a:p>
          <a:p>
            <a:pPr lvl="1">
              <a:spcBef>
                <a:spcPts val="0"/>
              </a:spcBef>
              <a:spcAft>
                <a:spcPts val="0"/>
              </a:spcAft>
              <a:buFont typeface="+mj-lt"/>
              <a:buAutoNum type="arabicParenBoth"/>
            </a:pPr>
            <a:r>
              <a:rPr lang="en-US" sz="1600" dirty="0">
                <a:effectLst/>
                <a:ea typeface="SimSun" panose="02010600030101010101" pitchFamily="2" charset="-122"/>
              </a:rPr>
              <a:t>1.5  -4</a:t>
            </a:r>
            <a:r>
              <a:rPr lang="en-GB" sz="1600" dirty="0">
                <a:effectLst/>
                <a:ea typeface="Times New Roman" panose="02020603050405020304" pitchFamily="18" charset="0"/>
              </a:rPr>
              <a:t>70-960 MHz in Region 1-consider possible regulatory actions, Resolution</a:t>
            </a:r>
            <a:r>
              <a:rPr lang="en-GB" sz="1600" b="1" dirty="0">
                <a:effectLst/>
                <a:ea typeface="Times New Roman" panose="02020603050405020304" pitchFamily="18" charset="0"/>
              </a:rPr>
              <a:t> 235.</a:t>
            </a:r>
            <a:endParaRPr lang="en-US" sz="1600" dirty="0">
              <a:effectLst/>
              <a:ea typeface="SimSun" panose="02010600030101010101" pitchFamily="2" charset="-122"/>
            </a:endParaRPr>
          </a:p>
          <a:p>
            <a:pPr lvl="1">
              <a:spcBef>
                <a:spcPts val="0"/>
              </a:spcBef>
              <a:spcAft>
                <a:spcPts val="0"/>
              </a:spcAft>
              <a:buFont typeface="+mj-lt"/>
              <a:buAutoNum type="arabicParenBoth"/>
            </a:pPr>
            <a:r>
              <a:rPr lang="en-GB" sz="1600" dirty="0">
                <a:effectLst/>
                <a:ea typeface="Times New Roman" panose="02020603050405020304" pitchFamily="18" charset="0"/>
              </a:rPr>
              <a:t>10</a:t>
            </a:r>
            <a:r>
              <a:rPr lang="en-GB" sz="1600" b="1" dirty="0">
                <a:ea typeface="Times New Roman" panose="02020603050405020304" pitchFamily="18" charset="0"/>
              </a:rPr>
              <a:t>   -</a:t>
            </a:r>
            <a:r>
              <a:rPr lang="en-GB" sz="1600" dirty="0">
                <a:solidFill>
                  <a:srgbClr val="444444"/>
                </a:solidFill>
                <a:effectLst/>
                <a:ea typeface="Times New Roman" panose="02020603050405020304" pitchFamily="18" charset="0"/>
              </a:rPr>
              <a:t>recommend to the Council items for inclusion in the agenda for the next WRC</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25feb21</a:t>
            </a:r>
            <a:endParaRPr lang="en-GB" dirty="0"/>
          </a:p>
        </p:txBody>
      </p:sp>
      <p:sp>
        <p:nvSpPr>
          <p:cNvPr id="7" name="TextBox 6">
            <a:extLst>
              <a:ext uri="{FF2B5EF4-FFF2-40B4-BE49-F238E27FC236}">
                <a16:creationId xmlns:a16="http://schemas.microsoft.com/office/drawing/2014/main" id="{A818EA94-ED1F-46D8-B2D5-99F35CD1EA2E}"/>
              </a:ext>
            </a:extLst>
          </p:cNvPr>
          <p:cNvSpPr txBox="1"/>
          <p:nvPr/>
        </p:nvSpPr>
        <p:spPr>
          <a:xfrm>
            <a:off x="685800" y="6120632"/>
            <a:ext cx="7554760" cy="338554"/>
          </a:xfrm>
          <a:prstGeom prst="rect">
            <a:avLst/>
          </a:prstGeom>
          <a:noFill/>
        </p:spPr>
        <p:txBody>
          <a:bodyPr wrap="none" rtlCol="0">
            <a:spAutoFit/>
          </a:bodyPr>
          <a:lstStyle/>
          <a:p>
            <a:pPr marL="285750" indent="-285750">
              <a:spcBef>
                <a:spcPts val="0"/>
              </a:spcBef>
              <a:buFont typeface="Wingdings" panose="05000000000000000000" pitchFamily="2" charset="2"/>
              <a:buChar char="Ø"/>
            </a:pPr>
            <a:r>
              <a:rPr lang="en-US" sz="1600" dirty="0">
                <a:solidFill>
                  <a:schemeClr val="tx1"/>
                </a:solidFill>
              </a:rPr>
              <a:t>For miscellaneous links for ITU-R , SGs, WPs and calendars, </a:t>
            </a:r>
            <a:r>
              <a:rPr lang="en-US" sz="1600" dirty="0">
                <a:solidFill>
                  <a:schemeClr val="tx1"/>
                </a:solidFill>
                <a:hlinkClick r:id="rId5" action="ppaction://hlinksldjump"/>
              </a:rPr>
              <a:t>see back up slides later</a:t>
            </a:r>
            <a:r>
              <a:rPr lang="en-US" sz="1200" dirty="0">
                <a:solidFill>
                  <a:schemeClr val="tx1"/>
                </a:solidFill>
                <a:hlinkClick r:id="rId5" action="ppaction://hlinksldjump"/>
              </a:rPr>
              <a:t>. </a:t>
            </a:r>
            <a:endParaRPr lang="en-US" sz="300" dirty="0"/>
          </a:p>
        </p:txBody>
      </p:sp>
    </p:spTree>
    <p:extLst>
      <p:ext uri="{BB962C8B-B14F-4D97-AF65-F5344CB8AC3E}">
        <p14:creationId xmlns:p14="http://schemas.microsoft.com/office/powerpoint/2010/main" val="700108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253279"/>
          </a:xfrm>
        </p:spPr>
        <p:txBody>
          <a:bodyPr/>
          <a:lstStyle/>
          <a:p>
            <a:r>
              <a:rPr lang="en-US" altLang="en-US" sz="2400" dirty="0"/>
              <a:t>MSGs 6 GHz (&amp; FCC)</a:t>
            </a:r>
            <a:endParaRPr lang="en-US" sz="2400" dirty="0"/>
          </a:p>
        </p:txBody>
      </p:sp>
      <p:sp>
        <p:nvSpPr>
          <p:cNvPr id="3" name="Content Placeholder 2"/>
          <p:cNvSpPr>
            <a:spLocks noGrp="1"/>
          </p:cNvSpPr>
          <p:nvPr>
            <p:ph idx="1"/>
          </p:nvPr>
        </p:nvSpPr>
        <p:spPr>
          <a:xfrm>
            <a:off x="698889" y="885178"/>
            <a:ext cx="8368911" cy="5590235"/>
          </a:xfrm>
        </p:spPr>
        <p:txBody>
          <a:bodyPr/>
          <a:lstStyle/>
          <a:p>
            <a:pPr>
              <a:buFont typeface="Arial" panose="020B0604020202020204" pitchFamily="34" charset="0"/>
              <a:buChar char="•"/>
            </a:pPr>
            <a:r>
              <a:rPr lang="en-US" sz="1800" dirty="0"/>
              <a:t>Multi-stake holder groups on 6 GHz and what happens in the band.  </a:t>
            </a:r>
          </a:p>
          <a:p>
            <a:pPr>
              <a:buFont typeface="Arial" panose="020B0604020202020204" pitchFamily="34" charset="0"/>
              <a:buChar char="•"/>
            </a:pPr>
            <a:r>
              <a:rPr lang="en-US" sz="1800" dirty="0"/>
              <a:t>1. The </a:t>
            </a:r>
            <a:r>
              <a:rPr lang="en-US" sz="1800" dirty="0" err="1"/>
              <a:t>Winnforum</a:t>
            </a:r>
            <a:r>
              <a:rPr lang="en-US" sz="1800" dirty="0"/>
              <a:t> “6 GHz M.S. </a:t>
            </a:r>
            <a:r>
              <a:rPr lang="en-US" sz="1800" b="1" u="sng" dirty="0"/>
              <a:t>Committee</a:t>
            </a:r>
            <a:r>
              <a:rPr lang="en-US" sz="1800" dirty="0"/>
              <a:t>”, 	every 2 weeks </a:t>
            </a:r>
            <a:r>
              <a:rPr lang="en-US" sz="1800" b="0" dirty="0"/>
              <a:t>(met </a:t>
            </a:r>
            <a:r>
              <a:rPr lang="en-US" sz="1800" b="0" dirty="0" err="1"/>
              <a:t>wk</a:t>
            </a:r>
            <a:r>
              <a:rPr lang="en-US" sz="1800" b="0" dirty="0"/>
              <a:t> of 08Feb)</a:t>
            </a:r>
          </a:p>
          <a:p>
            <a:pPr lvl="2">
              <a:buFont typeface="Arial" panose="020B0604020202020204" pitchFamily="34" charset="0"/>
              <a:buChar char="•"/>
            </a:pPr>
            <a:r>
              <a:rPr lang="en-US" sz="1600" u="sng" dirty="0">
                <a:solidFill>
                  <a:srgbClr val="0563C1"/>
                </a:solidFill>
                <a:ea typeface="Calibri" panose="020F0502020204030204" pitchFamily="34" charset="0"/>
                <a:hlinkClick r:id="rId3"/>
              </a:rPr>
              <a:t>https://www.wirelessinnovation.org/6ghz-multistakeholder-committee</a:t>
            </a:r>
            <a:r>
              <a:rPr lang="en-US" sz="1600" dirty="0">
                <a:ea typeface="Calibri" panose="020F0502020204030204" pitchFamily="34" charset="0"/>
              </a:rPr>
              <a:t> </a:t>
            </a:r>
          </a:p>
          <a:p>
            <a:pPr lvl="2">
              <a:buFont typeface="Arial" panose="020B0604020202020204" pitchFamily="34" charset="0"/>
              <a:buChar char="•"/>
            </a:pPr>
            <a:r>
              <a:rPr lang="en-US" sz="1400" dirty="0">
                <a:solidFill>
                  <a:schemeClr val="tx1"/>
                </a:solidFill>
                <a:ea typeface="Times New Roman" panose="02020603050405020304" pitchFamily="18" charset="0"/>
              </a:rPr>
              <a:t>For access to documents from the committee, can request to be an observer from the MSG below.  </a:t>
            </a:r>
          </a:p>
          <a:p>
            <a:pPr marL="466725"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WS1 – is where there is more activity than the other WSs,  WS1 meets every week. </a:t>
            </a:r>
          </a:p>
          <a:p>
            <a:pPr marL="466725"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WS2 – did a report to FCC on ULS cleanup and will go into the FCC ex </a:t>
            </a:r>
            <a:r>
              <a:rPr lang="en-US" sz="1600" dirty="0" err="1">
                <a:solidFill>
                  <a:schemeClr val="tx1"/>
                </a:solidFill>
                <a:ea typeface="Times New Roman" panose="02020603050405020304" pitchFamily="18" charset="0"/>
              </a:rPr>
              <a:t>parte</a:t>
            </a:r>
            <a:r>
              <a:rPr lang="en-US" sz="1600" dirty="0">
                <a:solidFill>
                  <a:schemeClr val="tx1"/>
                </a:solidFill>
                <a:ea typeface="Times New Roman" panose="02020603050405020304" pitchFamily="18" charset="0"/>
              </a:rPr>
              <a:t> record.</a:t>
            </a:r>
          </a:p>
          <a:p>
            <a:pPr marL="466725"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WG – AFC, working on a document to send to another </a:t>
            </a:r>
            <a:r>
              <a:rPr lang="en-US" sz="1600" dirty="0" err="1">
                <a:solidFill>
                  <a:schemeClr val="tx1"/>
                </a:solidFill>
                <a:ea typeface="Times New Roman" panose="02020603050405020304" pitchFamily="18" charset="0"/>
              </a:rPr>
              <a:t>MSGroup</a:t>
            </a:r>
            <a:r>
              <a:rPr lang="en-US" sz="1600" dirty="0">
                <a:solidFill>
                  <a:schemeClr val="tx1"/>
                </a:solidFill>
                <a:ea typeface="Times New Roman" panose="02020603050405020304" pitchFamily="18" charset="0"/>
              </a:rPr>
              <a:t> in another organization.</a:t>
            </a:r>
          </a:p>
          <a:p>
            <a:pPr marL="466725" lvl="1">
              <a:spcBef>
                <a:spcPts val="0"/>
              </a:spcBef>
              <a:spcAft>
                <a:spcPts val="0"/>
              </a:spcAft>
              <a:buFont typeface="Arial" panose="020B0604020202020204" pitchFamily="34" charset="0"/>
              <a:buChar char="•"/>
            </a:pPr>
            <a:endParaRPr lang="en-US" sz="1600" dirty="0">
              <a:solidFill>
                <a:schemeClr val="tx1"/>
              </a:solidFill>
              <a:ea typeface="Times New Roman" panose="02020603050405020304" pitchFamily="18" charset="0"/>
            </a:endParaRPr>
          </a:p>
          <a:p>
            <a:pPr marL="466725"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Anything to share?  </a:t>
            </a:r>
          </a:p>
          <a:p>
            <a:pPr marL="866775" lvl="2">
              <a:spcBef>
                <a:spcPts val="0"/>
              </a:spcBef>
              <a:spcAft>
                <a:spcPts val="0"/>
              </a:spcAft>
              <a:buFont typeface="Arial" panose="020B0604020202020204" pitchFamily="34" charset="0"/>
              <a:buChar char="•"/>
            </a:pPr>
            <a:endParaRPr lang="en-US" sz="1400" dirty="0">
              <a:solidFill>
                <a:schemeClr val="tx1"/>
              </a:solidFill>
              <a:ea typeface="Times New Roman" panose="02020603050405020304" pitchFamily="18" charset="0"/>
            </a:endParaRPr>
          </a:p>
          <a:p>
            <a:pPr marL="866775"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18Feb: Took a decision to start a test and certification work group, with a proposal of self-certification. </a:t>
            </a:r>
            <a:endParaRPr lang="en-US" sz="1400" b="0" dirty="0">
              <a:solidFill>
                <a:schemeClr val="tx1"/>
              </a:solidFill>
              <a:effectLst/>
              <a:ea typeface="Times New Roman" panose="02020603050405020304" pitchFamily="18" charset="0"/>
            </a:endParaRPr>
          </a:p>
          <a:p>
            <a:pPr>
              <a:buFont typeface="Arial" panose="020B0604020202020204" pitchFamily="34" charset="0"/>
              <a:buChar char="•"/>
            </a:pPr>
            <a:r>
              <a:rPr lang="en-US" sz="1600" dirty="0">
                <a:solidFill>
                  <a:schemeClr val="tx1"/>
                </a:solidFill>
                <a:ea typeface="Times New Roman" panose="02020603050405020304" pitchFamily="18" charset="0"/>
              </a:rPr>
              <a:t> </a:t>
            </a:r>
            <a:r>
              <a:rPr lang="en-US" sz="1800" dirty="0">
                <a:ea typeface="Calibri" panose="020F0502020204030204" pitchFamily="34" charset="0"/>
              </a:rPr>
              <a:t>2. From the FCC R&amp;O, an informal MSG (“Group”) has also been formed.</a:t>
            </a:r>
          </a:p>
          <a:p>
            <a:pPr lvl="2">
              <a:spcBef>
                <a:spcPts val="0"/>
              </a:spcBef>
              <a:buFont typeface="Arial" panose="020B0604020202020204" pitchFamily="34" charset="0"/>
              <a:buChar char="•"/>
            </a:pPr>
            <a:r>
              <a:rPr lang="en-US" b="0" i="0" dirty="0">
                <a:solidFill>
                  <a:srgbClr val="1155CC"/>
                </a:solidFill>
                <a:effectLst/>
                <a:hlinkClick r:id="rId4"/>
              </a:rPr>
              <a:t>https://groups.wirelessinnovation.org/wg/6MSG/dashboard</a:t>
            </a:r>
            <a:r>
              <a:rPr lang="en-US" b="0" i="0" dirty="0">
                <a:solidFill>
                  <a:srgbClr val="1155CC"/>
                </a:solidFill>
                <a:effectLst/>
              </a:rPr>
              <a:t>. </a:t>
            </a:r>
            <a:endParaRPr lang="en-US" kern="1200" dirty="0">
              <a:solidFill>
                <a:srgbClr val="000000"/>
              </a:solidFill>
              <a:effectLst/>
              <a:ea typeface="+mn-ea"/>
              <a:cs typeface="+mn-cs"/>
            </a:endParaRPr>
          </a:p>
          <a:p>
            <a:pPr lvl="1">
              <a:spcBef>
                <a:spcPts val="0"/>
              </a:spcBef>
              <a:buFont typeface="Arial" panose="020B0604020202020204" pitchFamily="34" charset="0"/>
              <a:buChar char="•"/>
            </a:pPr>
            <a:r>
              <a:rPr lang="en-US" sz="1600" dirty="0"/>
              <a:t>Work stream 1 - interference protection and resolution (</a:t>
            </a:r>
            <a:r>
              <a:rPr lang="en-US" sz="1600" dirty="0" err="1"/>
              <a:t>CableLabs</a:t>
            </a:r>
            <a:r>
              <a:rPr lang="en-US" sz="1600" dirty="0"/>
              <a:t>, EPRI, Lake </a:t>
            </a:r>
            <a:r>
              <a:rPr lang="en-US" sz="1600" dirty="0" err="1"/>
              <a:t>Cty</a:t>
            </a:r>
            <a:r>
              <a:rPr lang="en-US" sz="1600" dirty="0"/>
              <a:t>, APCO)  </a:t>
            </a:r>
            <a:r>
              <a:rPr lang="en-US" sz="1600" dirty="0">
                <a:effectLst/>
                <a:ea typeface="SimSun" panose="02010600030101010101" pitchFamily="2" charset="-122"/>
              </a:rPr>
              <a:t> Meets biweekly, from 28Jan21 at 10:00 et, </a:t>
            </a:r>
            <a:endParaRPr lang="en-US" sz="1600" b="1" u="sng" dirty="0"/>
          </a:p>
          <a:p>
            <a:pPr lvl="1">
              <a:spcBef>
                <a:spcPts val="0"/>
              </a:spcBef>
              <a:buFont typeface="Arial" panose="020B0604020202020204" pitchFamily="34" charset="0"/>
              <a:buChar char="•"/>
            </a:pPr>
            <a:r>
              <a:rPr lang="en-US" sz="1600" dirty="0"/>
              <a:t>Work stream 2 - correct incumbent data (ULS) (</a:t>
            </a:r>
            <a:r>
              <a:rPr lang="en-US" sz="1600" dirty="0" err="1"/>
              <a:t>Comsearch</a:t>
            </a:r>
            <a:r>
              <a:rPr lang="en-US" sz="1600" dirty="0"/>
              <a:t>, APCO) </a:t>
            </a:r>
          </a:p>
          <a:p>
            <a:pPr lvl="1">
              <a:spcBef>
                <a:spcPts val="0"/>
              </a:spcBef>
              <a:buFont typeface="Arial" panose="020B0604020202020204" pitchFamily="34" charset="0"/>
              <a:buChar char="•"/>
            </a:pPr>
            <a:r>
              <a:rPr lang="en-US" sz="1600" dirty="0"/>
              <a:t>Work stream 3 - AFC and how it provides protection, etc. (Charter, Google, UTC)</a:t>
            </a:r>
          </a:p>
          <a:p>
            <a:pPr lvl="1">
              <a:spcBef>
                <a:spcPts val="0"/>
              </a:spcBef>
              <a:buFont typeface="Arial" panose="020B0604020202020204" pitchFamily="34" charset="0"/>
              <a:buChar char="•"/>
            </a:pPr>
            <a:r>
              <a:rPr lang="en-US" sz="1600" dirty="0"/>
              <a:t>Overall Co-chairs:  NPSTC, UTC, WFA, WISPA.  Next overall meeting – 26Feb21</a:t>
            </a:r>
          </a:p>
          <a:p>
            <a:pPr>
              <a:spcBef>
                <a:spcPts val="0"/>
              </a:spcBef>
              <a:buFont typeface="Arial" panose="020B0604020202020204" pitchFamily="34" charset="0"/>
              <a:buChar char="•"/>
            </a:pPr>
            <a:endParaRPr lang="en-US" sz="1600" b="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600" b="0" dirty="0">
                <a:solidFill>
                  <a:schemeClr val="tx1"/>
                </a:solidFill>
                <a:ea typeface="Times New Roman" panose="02020603050405020304" pitchFamily="18" charset="0"/>
              </a:rPr>
              <a:t>Anything to share? </a:t>
            </a:r>
            <a:endParaRPr lang="en-US" sz="14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25feb21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332550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Table of Frequency Bands – IEEE 802 Stds </a:t>
            </a:r>
          </a:p>
        </p:txBody>
      </p:sp>
      <p:sp>
        <p:nvSpPr>
          <p:cNvPr id="3" name="Content Placeholder 2"/>
          <p:cNvSpPr>
            <a:spLocks noGrp="1"/>
          </p:cNvSpPr>
          <p:nvPr>
            <p:ph idx="1"/>
          </p:nvPr>
        </p:nvSpPr>
        <p:spPr>
          <a:xfrm>
            <a:off x="698889" y="942973"/>
            <a:ext cx="7987911" cy="5532439"/>
          </a:xfrm>
        </p:spPr>
        <p:txBody>
          <a:bodyPr/>
          <a:lstStyle/>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r>
              <a:rPr lang="en-US" sz="16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It is difficult for 802 wireless standards developers to quickly and accurately identify all the </a:t>
            </a:r>
            <a:r>
              <a:rPr lang="en-US" sz="1600" dirty="0">
                <a:solidFill>
                  <a:srgbClr val="0070C0"/>
                </a:solidFill>
                <a:effectLst/>
                <a:ea typeface="Calibri" panose="020F0502020204030204" pitchFamily="34" charset="0"/>
              </a:rPr>
              <a:t>frequency</a:t>
            </a:r>
            <a:r>
              <a:rPr lang="en-US" sz="1600" dirty="0">
                <a:effectLst/>
                <a:ea typeface="Calibri" panose="020F0502020204030204" pitchFamily="34" charset="0"/>
              </a:rPr>
              <a:t> bands by the family of 802 wireless standards in a regularly maintained database.</a:t>
            </a:r>
            <a:r>
              <a:rPr lang="en-US" sz="16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The primary application is to simplify</a:t>
            </a:r>
            <a:r>
              <a:rPr lang="en-US" sz="1600" dirty="0">
                <a:effectLst/>
                <a:ea typeface="Calibri" panose="020F0502020204030204" pitchFamily="34" charset="0"/>
              </a:rPr>
              <a:t> identification of potential </a:t>
            </a:r>
            <a:r>
              <a:rPr lang="en-US" sz="1600" dirty="0">
                <a:solidFill>
                  <a:srgbClr val="0070C0"/>
                </a:solidFill>
                <a:effectLst/>
                <a:ea typeface="Calibri" panose="020F0502020204030204" pitchFamily="34" charset="0"/>
              </a:rPr>
              <a:t>frequency</a:t>
            </a:r>
            <a:r>
              <a:rPr lang="en-US" sz="1600" dirty="0">
                <a:effectLst/>
                <a:ea typeface="Calibri" panose="020F0502020204030204" pitchFamily="34" charset="0"/>
              </a:rPr>
              <a:t> bands for coexistence assessment.</a:t>
            </a:r>
            <a:r>
              <a:rPr lang="en-US" sz="1400" dirty="0">
                <a:ea typeface="Calibri" panose="020F0502020204030204" pitchFamily="34" charset="0"/>
              </a:rPr>
              <a:t>	</a:t>
            </a:r>
            <a:endParaRPr lang="en-US" sz="14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600" b="1" dirty="0">
                <a:solidFill>
                  <a:srgbClr val="333333"/>
                </a:solidFill>
                <a:ea typeface="Times New Roman" panose="02020603050405020304" pitchFamily="18" charset="0"/>
              </a:rPr>
              <a:t>Initial Audiences: </a:t>
            </a: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400" dirty="0">
                <a:solidFill>
                  <a:srgbClr val="333333"/>
                </a:solidFill>
                <a:effectLst/>
                <a:ea typeface="Calibri" panose="020F0502020204030204" pitchFamily="34" charset="0"/>
              </a:rPr>
              <a:t>1) </a:t>
            </a:r>
            <a:r>
              <a:rPr lang="en-US" sz="1600" dirty="0">
                <a:effectLst/>
                <a:ea typeface="Calibri" panose="020F0502020204030204" pitchFamily="34" charset="0"/>
              </a:rPr>
              <a:t>802 wireless standards developers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2) 802.19 wireless coexistence working group	</a:t>
            </a:r>
          </a:p>
          <a:p>
            <a:pPr>
              <a:spcBef>
                <a:spcPts val="0"/>
              </a:spcBef>
              <a:buFont typeface="Arial" panose="020B0604020202020204" pitchFamily="34" charset="0"/>
              <a:buChar char="•"/>
            </a:pPr>
            <a:r>
              <a:rPr lang="en-US" sz="1400" dirty="0"/>
              <a:t>Looked at .11 annex E but from -2016 version</a:t>
            </a:r>
            <a:r>
              <a:rPr lang="en-US" sz="1400" b="0" dirty="0"/>
              <a:t>, really need to get the -2020 version.</a:t>
            </a:r>
          </a:p>
          <a:p>
            <a:pPr lvl="1">
              <a:spcBef>
                <a:spcPts val="0"/>
              </a:spcBef>
              <a:buFont typeface="Arial" panose="020B0604020202020204" pitchFamily="34" charset="0"/>
              <a:buChar char="•"/>
            </a:pPr>
            <a:r>
              <a:rPr lang="en-US" sz="1200" dirty="0"/>
              <a:t>The -2016 version has some focus on 3 specific regions (USA, EU, Japan) and a global section. Somehow, we need to come up to just frequency bands in the standard and remove the country specific (for now…) </a:t>
            </a:r>
          </a:p>
          <a:p>
            <a:pPr>
              <a:spcBef>
                <a:spcPts val="0"/>
              </a:spcBef>
              <a:buFont typeface="Arial" panose="020B0604020202020204" pitchFamily="34" charset="0"/>
              <a:buChar char="•"/>
            </a:pPr>
            <a:endParaRPr lang="en-US" sz="180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from 23feb21, this week. </a:t>
            </a:r>
          </a:p>
          <a:p>
            <a:pPr lvl="1">
              <a:spcBef>
                <a:spcPts val="0"/>
              </a:spcBef>
              <a:buFont typeface="Arial" panose="020B0604020202020204" pitchFamily="34" charset="0"/>
              <a:buChar char="•"/>
            </a:pPr>
            <a:r>
              <a:rPr lang="en-US" sz="1600" dirty="0">
                <a:solidFill>
                  <a:schemeClr val="tx1"/>
                </a:solidFill>
                <a:ea typeface="Times New Roman" panose="02020603050405020304" pitchFamily="18" charset="0"/>
              </a:rPr>
              <a:t>Good discussion on proposed initial spreadsheet format, see latest with some notes at: </a:t>
            </a:r>
          </a:p>
          <a:p>
            <a:pPr lvl="1">
              <a:spcBef>
                <a:spcPts val="0"/>
              </a:spcBef>
              <a:buFont typeface="Arial" panose="020B0604020202020204" pitchFamily="34" charset="0"/>
              <a:buChar char="•"/>
            </a:pPr>
            <a:r>
              <a:rPr lang="en-US" sz="1600" dirty="0">
                <a:solidFill>
                  <a:schemeClr val="tx1"/>
                </a:solidFill>
                <a:ea typeface="Times New Roman" panose="02020603050405020304" pitchFamily="18" charset="0"/>
                <a:hlinkClick r:id="rId3"/>
              </a:rPr>
              <a:t>https://mentor.ieee.org/802.18/dcn/21/18-21-0020-01-0000-proposed-frequency-table-format.pptx</a:t>
            </a:r>
            <a:r>
              <a:rPr lang="en-US" sz="1600" dirty="0">
                <a:solidFill>
                  <a:schemeClr val="tx1"/>
                </a:solidFill>
                <a:ea typeface="Times New Roman" panose="02020603050405020304" pitchFamily="18" charset="0"/>
              </a:rPr>
              <a:t> </a:t>
            </a:r>
          </a:p>
          <a:p>
            <a:pPr lvl="1">
              <a:spcBef>
                <a:spcPts val="0"/>
              </a:spcBef>
              <a:buFont typeface="Arial" panose="020B0604020202020204" pitchFamily="34" charset="0"/>
              <a:buChar char="•"/>
            </a:pPr>
            <a:r>
              <a:rPr lang="en-US" sz="1600" dirty="0">
                <a:solidFill>
                  <a:schemeClr val="tx1"/>
                </a:solidFill>
                <a:ea typeface="Times New Roman" panose="02020603050405020304" pitchFamily="18" charset="0"/>
              </a:rPr>
              <a:t>Need to consider creating lists for the future:  country/regions and final tool/maintenance.</a:t>
            </a:r>
          </a:p>
          <a:p>
            <a:pPr lvl="1">
              <a:spcBef>
                <a:spcPts val="0"/>
              </a:spcBef>
              <a:buFont typeface="Arial" panose="020B0604020202020204" pitchFamily="34" charset="0"/>
              <a:buChar char="•"/>
            </a:pPr>
            <a:r>
              <a:rPr lang="en-US" sz="1800" dirty="0">
                <a:solidFill>
                  <a:srgbClr val="00B0F0"/>
                </a:solidFill>
                <a:ea typeface="Times New Roman" panose="02020603050405020304" pitchFamily="18" charset="0"/>
              </a:rPr>
              <a:t>With initial data gathering spreadsheet format, who is going to populate it? </a:t>
            </a:r>
          </a:p>
          <a:p>
            <a:pPr lvl="1">
              <a:spcBef>
                <a:spcPts val="0"/>
              </a:spcBef>
              <a:buFont typeface="Arial" panose="020B0604020202020204" pitchFamily="34" charset="0"/>
              <a:buChar char="•"/>
            </a:pPr>
            <a:endParaRPr lang="en-US" sz="180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The next meeting-30Mar21. </a:t>
            </a:r>
            <a:r>
              <a:rPr lang="en-US" sz="1600" b="0" dirty="0">
                <a:solidFill>
                  <a:schemeClr val="tx1"/>
                </a:solidFill>
                <a:ea typeface="Times New Roman" panose="02020603050405020304" pitchFamily="18" charset="0"/>
              </a:rPr>
              <a:t> (call-in in backup slides here)</a:t>
            </a:r>
            <a:r>
              <a:rPr lang="en-US" sz="1600" b="0" dirty="0">
                <a:effectLst/>
                <a:ea typeface="Times New Roman" panose="02020603050405020304" pitchFamily="18" charset="0"/>
              </a:rPr>
              <a:t> (5</a:t>
            </a:r>
            <a:r>
              <a:rPr lang="en-US" sz="1600" b="0" baseline="30000" dirty="0">
                <a:effectLst/>
                <a:ea typeface="Times New Roman" panose="02020603050405020304" pitchFamily="18" charset="0"/>
              </a:rPr>
              <a:t>th</a:t>
            </a:r>
            <a:r>
              <a:rPr lang="en-US" sz="1600" b="0" dirty="0">
                <a:effectLst/>
                <a:ea typeface="Times New Roman" panose="02020603050405020304" pitchFamily="18" charset="0"/>
              </a:rPr>
              <a:t> Tuesday this month)</a:t>
            </a:r>
            <a:endParaRPr lang="en-US" sz="1600" b="0" dirty="0">
              <a:solidFill>
                <a:schemeClr val="tx1"/>
              </a:solidFill>
              <a:ea typeface="Times New Roman" panose="02020603050405020304" pitchFamily="18" charset="0"/>
            </a:endParaRPr>
          </a:p>
          <a:p>
            <a:pPr lvl="1">
              <a:spcBef>
                <a:spcPts val="0"/>
              </a:spcBef>
              <a:buFont typeface="Arial" panose="020B0604020202020204" pitchFamily="34" charset="0"/>
              <a:buChar char="•"/>
            </a:pPr>
            <a:endParaRPr lang="en-US" sz="14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25feb21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4285933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096022"/>
            <a:ext cx="8153400" cy="5228578"/>
          </a:xfrm>
        </p:spPr>
        <p:txBody>
          <a:bodyPr/>
          <a:lstStyle/>
          <a:p>
            <a:pPr marL="66675" marR="0">
              <a:spcBef>
                <a:spcPts val="0"/>
              </a:spcBef>
              <a:spcAft>
                <a:spcPts val="0"/>
              </a:spcAft>
              <a:buFont typeface="Arial" panose="020B0604020202020204" pitchFamily="34" charset="0"/>
              <a:buChar char="•"/>
            </a:pPr>
            <a:r>
              <a:rPr lang="en-US" sz="1600" b="1" dirty="0">
                <a:solidFill>
                  <a:srgbClr val="191919"/>
                </a:solidFill>
                <a:effectLst/>
                <a:ea typeface="Times New Roman" panose="02020603050405020304" pitchFamily="18" charset="0"/>
              </a:rPr>
              <a:t>FCC Proposed Rule: </a:t>
            </a:r>
          </a:p>
          <a:p>
            <a:pPr marL="66675" marR="0">
              <a:spcBef>
                <a:spcPts val="0"/>
              </a:spcBef>
              <a:spcAft>
                <a:spcPts val="0"/>
              </a:spcAft>
              <a:buFont typeface="Arial" panose="020B0604020202020204" pitchFamily="34" charset="0"/>
              <a:buChar char="•"/>
            </a:pPr>
            <a:r>
              <a:rPr lang="en-US" sz="1600" b="1" dirty="0">
                <a:solidFill>
                  <a:srgbClr val="333333"/>
                </a:solidFill>
                <a:effectLst/>
                <a:ea typeface="Times New Roman" panose="02020603050405020304" pitchFamily="18" charset="0"/>
              </a:rPr>
              <a:t>Unlicensed White Space Device Operations in the Television Bands</a:t>
            </a:r>
          </a:p>
          <a:p>
            <a:pPr marL="66675" marR="0">
              <a:spcBef>
                <a:spcPts val="0"/>
              </a:spcBef>
              <a:spcAft>
                <a:spcPts val="0"/>
              </a:spcAft>
              <a:buFont typeface="Arial" panose="020B0604020202020204" pitchFamily="34" charset="0"/>
              <a:buChar char="•"/>
            </a:pPr>
            <a:endParaRPr lang="en-US" sz="1600" dirty="0">
              <a:effectLst/>
              <a:ea typeface="Calibri" panose="020F0502020204030204" pitchFamily="34" charset="0"/>
            </a:endParaRPr>
          </a:p>
          <a:p>
            <a:pPr marL="495300" lvl="1">
              <a:spcBef>
                <a:spcPts val="0"/>
              </a:spcBef>
              <a:spcAft>
                <a:spcPts val="0"/>
              </a:spcAft>
              <a:buFont typeface="Arial" panose="020B0604020202020204" pitchFamily="34" charset="0"/>
              <a:buChar char="•"/>
            </a:pPr>
            <a:r>
              <a:rPr lang="en-US" sz="1400" b="1" dirty="0">
                <a:effectLst/>
                <a:ea typeface="Times New Roman" panose="02020603050405020304" pitchFamily="18" charset="0"/>
              </a:rPr>
              <a:t>FR Document:</a:t>
            </a:r>
            <a:r>
              <a:rPr lang="en-US" sz="1400" dirty="0">
                <a:solidFill>
                  <a:srgbClr val="000000"/>
                </a:solidFill>
                <a:effectLst/>
                <a:ea typeface="Times New Roman" panose="02020603050405020304" pitchFamily="18" charset="0"/>
              </a:rPr>
              <a:t> </a:t>
            </a:r>
            <a:r>
              <a:rPr lang="en-US" sz="1400" u="sng" dirty="0">
                <a:solidFill>
                  <a:srgbClr val="3071A9"/>
                </a:solidFill>
                <a:effectLst/>
                <a:ea typeface="Times New Roman" panose="02020603050405020304" pitchFamily="18" charset="0"/>
                <a:hlinkClick r:id="rId3"/>
              </a:rPr>
              <a:t>2021-03437</a:t>
            </a:r>
            <a:r>
              <a:rPr lang="en-US" sz="1400" dirty="0">
                <a:solidFill>
                  <a:srgbClr val="000000"/>
                </a:solidFill>
                <a:effectLst/>
                <a:ea typeface="Times New Roman" panose="02020603050405020304" pitchFamily="18" charset="0"/>
              </a:rPr>
              <a:t>; </a:t>
            </a:r>
            <a:r>
              <a:rPr lang="en-US" sz="1400" b="1" dirty="0">
                <a:solidFill>
                  <a:srgbClr val="000000"/>
                </a:solidFill>
                <a:effectLst/>
                <a:ea typeface="Times New Roman" panose="02020603050405020304" pitchFamily="18" charset="0"/>
              </a:rPr>
              <a:t>Citation:</a:t>
            </a:r>
            <a:r>
              <a:rPr lang="en-US" sz="1400" dirty="0">
                <a:solidFill>
                  <a:srgbClr val="000000"/>
                </a:solidFill>
                <a:effectLst/>
                <a:ea typeface="Times New Roman" panose="02020603050405020304" pitchFamily="18" charset="0"/>
              </a:rPr>
              <a:t> 86 FR 11490; </a:t>
            </a:r>
            <a:r>
              <a:rPr lang="en-US" sz="1400" b="0" u="sng" dirty="0">
                <a:solidFill>
                  <a:srgbClr val="3071A9"/>
                </a:solidFill>
                <a:effectLst/>
                <a:ea typeface="Times New Roman" panose="02020603050405020304" pitchFamily="18" charset="0"/>
                <a:hlinkClick r:id="rId4"/>
              </a:rPr>
              <a:t>PDF</a:t>
            </a:r>
            <a:r>
              <a:rPr lang="en-US" sz="1400" b="1" dirty="0">
                <a:solidFill>
                  <a:srgbClr val="000000"/>
                </a:solidFill>
                <a:effectLst/>
                <a:ea typeface="Times New Roman" panose="02020603050405020304" pitchFamily="18" charset="0"/>
              </a:rPr>
              <a:t> </a:t>
            </a:r>
            <a:r>
              <a:rPr lang="en-US" sz="1400" dirty="0">
                <a:solidFill>
                  <a:srgbClr val="000000"/>
                </a:solidFill>
                <a:effectLst/>
                <a:ea typeface="Times New Roman" panose="02020603050405020304" pitchFamily="18" charset="0"/>
              </a:rPr>
              <a:t>Pages 11490-11494 </a:t>
            </a:r>
            <a:r>
              <a:rPr lang="en-US" sz="1400" i="1" dirty="0">
                <a:solidFill>
                  <a:srgbClr val="000000"/>
                </a:solidFill>
                <a:effectLst/>
                <a:ea typeface="Times New Roman" panose="02020603050405020304" pitchFamily="18" charset="0"/>
              </a:rPr>
              <a:t>(5 pages)</a:t>
            </a:r>
            <a:r>
              <a:rPr lang="en-US" sz="1400" dirty="0">
                <a:solidFill>
                  <a:srgbClr val="000000"/>
                </a:solidFill>
                <a:effectLst/>
                <a:ea typeface="Times New Roman" panose="02020603050405020304" pitchFamily="18" charset="0"/>
              </a:rPr>
              <a:t> </a:t>
            </a:r>
            <a:r>
              <a:rPr lang="en-US" sz="1400" b="0" u="sng" dirty="0">
                <a:solidFill>
                  <a:srgbClr val="3071A9"/>
                </a:solidFill>
                <a:effectLst/>
                <a:ea typeface="Times New Roman" panose="02020603050405020304" pitchFamily="18" charset="0"/>
                <a:hlinkClick r:id="rId5"/>
              </a:rPr>
              <a:t>Permalink</a:t>
            </a:r>
            <a:r>
              <a:rPr lang="en-US" sz="1400" b="1" dirty="0">
                <a:solidFill>
                  <a:srgbClr val="000000"/>
                </a:solidFill>
                <a:effectLst/>
                <a:ea typeface="Times New Roman" panose="02020603050405020304" pitchFamily="18" charset="0"/>
              </a:rPr>
              <a:t> </a:t>
            </a:r>
            <a:endParaRPr lang="en-US" sz="140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800" b="1" dirty="0">
                <a:solidFill>
                  <a:srgbClr val="000000"/>
                </a:solidFill>
                <a:effectLst/>
                <a:ea typeface="Times New Roman" panose="02020603050405020304" pitchFamily="18" charset="0"/>
              </a:rPr>
              <a:t>Abstract:</a:t>
            </a:r>
            <a:r>
              <a:rPr lang="en-US" sz="1800" dirty="0">
                <a:solidFill>
                  <a:srgbClr val="000000"/>
                </a:solidFill>
                <a:effectLst/>
                <a:ea typeface="Times New Roman" panose="02020603050405020304" pitchFamily="18" charset="0"/>
              </a:rPr>
              <a:t> In this document, the Commission seeks comment on the use of a terrain-based propagation model such as Longley-Rice for determining white space channel availability and seeks to develop a record on whether or not to implement such a model. In particular, the Commission seeks comment on the effect use of such a model would have on availability of channels for white space devices, how a terrain-based model such as Longley-Rice could be implemented within the current white space device... </a:t>
            </a:r>
            <a:endParaRPr lang="en-US" sz="1200" dirty="0">
              <a:effectLst/>
              <a:ea typeface="Calibri" panose="020F0502020204030204" pitchFamily="34" charset="0"/>
            </a:endParaRPr>
          </a:p>
          <a:p>
            <a:pPr marL="238125" marR="0">
              <a:spcBef>
                <a:spcPts val="0"/>
              </a:spcBef>
              <a:spcAft>
                <a:spcPts val="0"/>
              </a:spcAft>
              <a:buFont typeface="Arial" panose="020B0604020202020204" pitchFamily="34" charset="0"/>
              <a:buChar char="•"/>
            </a:pPr>
            <a:r>
              <a:rPr lang="en-US" sz="1600" b="1" dirty="0">
                <a:solidFill>
                  <a:srgbClr val="333333"/>
                </a:solidFill>
                <a:effectLst/>
                <a:ea typeface="Times New Roman" panose="02020603050405020304" pitchFamily="18" charset="0"/>
              </a:rPr>
              <a:t> </a:t>
            </a:r>
          </a:p>
          <a:p>
            <a:pPr marL="238125" marR="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p>
          <a:p>
            <a:pPr marL="285750">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endParaRPr lang="en-US" sz="16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25feb21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698889" y="631899"/>
            <a:ext cx="7843449" cy="464123"/>
          </a:xfrm>
        </p:spPr>
        <p:txBody>
          <a:bodyPr/>
          <a:lstStyle/>
          <a:p>
            <a:r>
              <a:rPr lang="en-US" sz="2000" b="1" dirty="0">
                <a:solidFill>
                  <a:srgbClr val="333333"/>
                </a:solidFill>
                <a:effectLst/>
                <a:ea typeface="Times New Roman" panose="02020603050405020304" pitchFamily="18" charset="0"/>
              </a:rPr>
              <a:t>General Discussion -</a:t>
            </a:r>
            <a:endParaRPr lang="en-US" sz="2000" dirty="0"/>
          </a:p>
        </p:txBody>
      </p:sp>
    </p:spTree>
    <p:extLst>
      <p:ext uri="{BB962C8B-B14F-4D97-AF65-F5344CB8AC3E}">
        <p14:creationId xmlns:p14="http://schemas.microsoft.com/office/powerpoint/2010/main" val="31961567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3798739"/>
          </a:xfrm>
        </p:spPr>
        <p:txBody>
          <a:bodyPr/>
          <a:lstStyle/>
          <a:p>
            <a:pPr marL="285750" indent="-285750">
              <a:buClr>
                <a:srgbClr val="00B0F0"/>
              </a:buClr>
              <a:buFont typeface="Wingdings" panose="05000000000000000000" pitchFamily="2" charset="2"/>
              <a:buChar char="q"/>
            </a:pPr>
            <a:r>
              <a:rPr lang="en-US" sz="1800" dirty="0">
                <a:solidFill>
                  <a:srgbClr val="00B0F0"/>
                </a:solidFill>
              </a:rPr>
              <a:t>Chair to call a focused ad hoc call on putting together IEEE 802 viewpoints on WRC-23 agenda items of interests to IEEE 802.</a:t>
            </a:r>
          </a:p>
          <a:p>
            <a:pPr marL="685800" lvl="1">
              <a:buClr>
                <a:srgbClr val="00B0F0"/>
              </a:buClr>
              <a:buFont typeface="Wingdings" panose="05000000000000000000" pitchFamily="2" charset="2"/>
              <a:buChar char="§"/>
            </a:pPr>
            <a:r>
              <a:rPr lang="en-US" sz="1400" dirty="0">
                <a:solidFill>
                  <a:srgbClr val="00B0F0"/>
                </a:solidFill>
              </a:rPr>
              <a:t>Need to get new meeting times options to the volunteers</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25feb21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698889" y="4690309"/>
            <a:ext cx="7220438" cy="1785104"/>
          </a:xfrm>
          <a:prstGeom prst="rect">
            <a:avLst/>
          </a:prstGeom>
          <a:noFill/>
        </p:spPr>
        <p:txBody>
          <a:bodyPr wrap="none" rtlCol="0">
            <a:spAutoFit/>
          </a:bodyPr>
          <a:lstStyle/>
          <a:p>
            <a:pPr>
              <a:spcBef>
                <a:spcPts val="0"/>
              </a:spcBef>
              <a:buFont typeface="Arial" panose="020B0604020202020204" pitchFamily="34" charset="0"/>
              <a:buChar char="•"/>
            </a:pPr>
            <a:r>
              <a:rPr lang="en-US" sz="1400" b="0" dirty="0">
                <a:solidFill>
                  <a:schemeClr val="tx1"/>
                </a:solidFill>
              </a:rPr>
              <a:t>Monitor:  </a:t>
            </a:r>
          </a:p>
          <a:p>
            <a:pPr lvl="1">
              <a:spcBef>
                <a:spcPts val="0"/>
              </a:spcBef>
              <a:buFont typeface="Arial" panose="020B0604020202020204" pitchFamily="34" charset="0"/>
              <a:buChar char="•"/>
            </a:pPr>
            <a:r>
              <a:rPr lang="en-US" sz="1200" b="0" dirty="0">
                <a:solidFill>
                  <a:schemeClr val="tx1"/>
                </a:solidFill>
              </a:rPr>
              <a:t>WPT use of license-exempt bands and UWB in cell phones</a:t>
            </a:r>
          </a:p>
          <a:p>
            <a:pPr lvl="1">
              <a:spcBef>
                <a:spcPts val="0"/>
              </a:spcBef>
              <a:buFont typeface="Arial" panose="020B0604020202020204" pitchFamily="34" charset="0"/>
              <a:buChar char="•"/>
            </a:pPr>
            <a:r>
              <a:rPr lang="en-US" sz="1200" b="0" dirty="0">
                <a:solidFill>
                  <a:schemeClr val="tx1"/>
                </a:solidFill>
              </a:rPr>
              <a:t>Digital Divide, how can we help? </a:t>
            </a:r>
          </a:p>
          <a:p>
            <a:pPr>
              <a:spcBef>
                <a:spcPts val="0"/>
              </a:spcBef>
              <a:buFont typeface="Arial" panose="020B0604020202020204" pitchFamily="34" charset="0"/>
              <a:buChar char="•"/>
            </a:pPr>
            <a:r>
              <a:rPr lang="en-US" sz="1400" b="0" dirty="0">
                <a:solidFill>
                  <a:schemeClr val="tx1"/>
                </a:solidFill>
              </a:rPr>
              <a:t>General Info:  </a:t>
            </a:r>
          </a:p>
          <a:p>
            <a:pPr lvl="1">
              <a:spcBef>
                <a:spcPts val="0"/>
              </a:spcBef>
              <a:buFont typeface="Arial" panose="020B0604020202020204" pitchFamily="34" charset="0"/>
              <a:buChar char="•"/>
            </a:pPr>
            <a:r>
              <a:rPr lang="en-US" sz="1200" dirty="0">
                <a:solidFill>
                  <a:schemeClr val="tx1"/>
                </a:solidFill>
              </a:rPr>
              <a:t>Latest Cisco Annual Internet Report, 	</a:t>
            </a:r>
          </a:p>
          <a:p>
            <a:pPr marL="914400" lvl="2" indent="0">
              <a:spcBef>
                <a:spcPts val="0"/>
              </a:spcBef>
            </a:pPr>
            <a:r>
              <a:rPr lang="en-US" sz="1100" dirty="0">
                <a:hlinkClick r:id="rId2"/>
              </a:rPr>
              <a:t>https://www.cisco.com/c/en/us/solutions/executive-perspectives/annual-internet-report/air-highlights.html</a:t>
            </a:r>
            <a:endParaRPr lang="en-US" sz="1100" dirty="0"/>
          </a:p>
          <a:p>
            <a:pPr lvl="1">
              <a:spcBef>
                <a:spcPts val="0"/>
              </a:spcBef>
              <a:buFont typeface="Arial" panose="020B0604020202020204" pitchFamily="34" charset="0"/>
              <a:buChar char="•"/>
            </a:pPr>
            <a:r>
              <a:rPr lang="en-US" sz="1200" dirty="0">
                <a:solidFill>
                  <a:schemeClr val="tx1"/>
                </a:solidFill>
              </a:rPr>
              <a:t>Latest World Economic Outlook</a:t>
            </a:r>
            <a:r>
              <a:rPr lang="en-US" sz="1200" b="1" dirty="0">
                <a:solidFill>
                  <a:schemeClr val="tx1"/>
                </a:solidFill>
              </a:rPr>
              <a:t>.  </a:t>
            </a:r>
            <a:r>
              <a:rPr lang="en-US" sz="1200" dirty="0">
                <a:solidFill>
                  <a:schemeClr val="tx1"/>
                </a:solidFill>
              </a:rPr>
              <a:t>(October’s 2020, twice a year) </a:t>
            </a:r>
            <a:r>
              <a:rPr lang="en-US" sz="1200" u="sng" dirty="0">
                <a:hlinkClick r:id="rId3"/>
              </a:rPr>
              <a:t>&lt;click for oct2020 spreadsheet&gt;</a:t>
            </a:r>
            <a:endParaRPr lang="en-US" sz="1200" u="sng" dirty="0"/>
          </a:p>
          <a:p>
            <a:pPr lvl="1">
              <a:spcBef>
                <a:spcPts val="0"/>
              </a:spcBef>
              <a:buFont typeface="Arial" panose="020B0604020202020204" pitchFamily="34" charset="0"/>
              <a:buChar char="•"/>
            </a:pPr>
            <a:r>
              <a:rPr lang="en-US" sz="1200" b="0" dirty="0">
                <a:solidFill>
                  <a:schemeClr val="tx1"/>
                </a:solidFill>
                <a:hlinkClick r:id="rId4"/>
              </a:rPr>
              <a:t>https://www.imf.org/en/Publications/WEO/Issues/2020/09/30/world-economic-outlook-october-2020</a:t>
            </a:r>
            <a:r>
              <a:rPr lang="en-US" sz="1200" b="0" dirty="0">
                <a:solidFill>
                  <a:schemeClr val="tx1"/>
                </a:solidFill>
              </a:rPr>
              <a:t> </a:t>
            </a:r>
            <a:endParaRPr lang="en-US" sz="1200" u="sng" dirty="0"/>
          </a:p>
          <a:p>
            <a:pPr lvl="1">
              <a:spcBef>
                <a:spcPts val="0"/>
              </a:spcBef>
              <a:buFont typeface="Arial" panose="020B0604020202020204" pitchFamily="34" charset="0"/>
              <a:buChar char="•"/>
            </a:pP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marL="0" indent="0" algn="l"/>
            <a:endParaRPr lang="en-US" sz="1050" dirty="0"/>
          </a:p>
          <a:p>
            <a:pPr marL="0" marR="0">
              <a:spcBef>
                <a:spcPts val="0"/>
              </a:spcBef>
              <a:spcAft>
                <a:spcPts val="0"/>
              </a:spcAft>
              <a:buFont typeface="Arial" panose="020B0604020202020204" pitchFamily="34" charset="0"/>
              <a:buChar char="•"/>
            </a:pPr>
            <a:r>
              <a:rPr lang="en-US" sz="1800" b="0" dirty="0">
                <a:solidFill>
                  <a:schemeClr val="bg1">
                    <a:lumMod val="75000"/>
                  </a:schemeClr>
                </a:solidFill>
                <a:ea typeface="Calibri" panose="020F0502020204030204" pitchFamily="34" charset="0"/>
              </a:rPr>
              <a:t>none heard</a:t>
            </a:r>
          </a:p>
          <a:p>
            <a:pPr marL="0" marR="0">
              <a:spcBef>
                <a:spcPts val="0"/>
              </a:spcBef>
              <a:spcAft>
                <a:spcPts val="0"/>
              </a:spcAft>
              <a:buFont typeface="Arial" panose="020B0604020202020204" pitchFamily="34" charset="0"/>
              <a:buChar char="•"/>
            </a:pPr>
            <a:endParaRPr lang="en-US" sz="1800" b="0" dirty="0">
              <a:solidFill>
                <a:schemeClr val="tx1"/>
              </a:solidFill>
            </a:endParaRPr>
          </a:p>
          <a:p>
            <a:pPr marL="0" marR="0">
              <a:spcBef>
                <a:spcPts val="0"/>
              </a:spcBef>
              <a:spcAft>
                <a:spcPts val="0"/>
              </a:spcAft>
              <a:buFont typeface="Arial" panose="020B0604020202020204" pitchFamily="34" charset="0"/>
              <a:buChar char="•"/>
            </a:pPr>
            <a:r>
              <a:rPr lang="en-US" sz="1800" b="0" dirty="0">
                <a:solidFill>
                  <a:schemeClr val="tx1"/>
                </a:solidFill>
              </a:rPr>
              <a:t> </a:t>
            </a:r>
          </a:p>
          <a:p>
            <a:pPr marL="0" marR="0">
              <a:spcBef>
                <a:spcPts val="0"/>
              </a:spcBef>
              <a:spcAft>
                <a:spcPts val="0"/>
              </a:spcAft>
              <a:buFont typeface="Arial" panose="020B0604020202020204" pitchFamily="34" charset="0"/>
              <a:buChar char="•"/>
            </a:pPr>
            <a:endParaRPr lang="en-US" sz="1800" b="0" dirty="0">
              <a:solidFill>
                <a:schemeClr val="bg1">
                  <a:lumMod val="75000"/>
                </a:schemeClr>
              </a:solidFill>
            </a:endParaRPr>
          </a:p>
          <a:p>
            <a:pPr marL="0" marR="0">
              <a:spcBef>
                <a:spcPts val="0"/>
              </a:spcBef>
              <a:spcAft>
                <a:spcPts val="0"/>
              </a:spcAft>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25feb21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__ and voters on-line:  __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20may21):     </a:t>
            </a:r>
            <a:r>
              <a:rPr lang="en-US" sz="1800" dirty="0"/>
              <a:t>04mar21 –</a:t>
            </a:r>
            <a:r>
              <a:rPr lang="en-US" sz="1800" i="1" u="sng" dirty="0"/>
              <a:t>15:00–&lt;15:55</a:t>
            </a:r>
            <a:r>
              <a:rPr lang="en-US" sz="1800" dirty="0"/>
              <a:t> ET </a:t>
            </a:r>
          </a:p>
          <a:p>
            <a:pPr lvl="1">
              <a:spcBef>
                <a:spcPts val="0"/>
              </a:spcBef>
              <a:buFont typeface="Arial" panose="020B0604020202020204" pitchFamily="34" charset="0"/>
              <a:buChar char="•"/>
            </a:pPr>
            <a:r>
              <a:rPr lang="en-US" sz="1600" dirty="0"/>
              <a:t>Call in info: </a:t>
            </a:r>
            <a:r>
              <a:rPr lang="en-US" sz="1600" dirty="0">
                <a:hlinkClick r:id="rId2"/>
              </a:rPr>
              <a:t>https://mentor.ieee.org/802.18/dcn/16/18-16-0038-17-0000-teleconference-call-in-info.pptx</a:t>
            </a:r>
            <a:r>
              <a:rPr lang="en-US" sz="1600" dirty="0"/>
              <a:t>  (new call-in starting 14Jan21)</a:t>
            </a:r>
            <a:endParaRPr lang="en-US" altLang="en-US" sz="1600" b="1" i="1" dirty="0"/>
          </a:p>
          <a:p>
            <a:pPr lvl="2">
              <a:spcBef>
                <a:spcPts val="0"/>
              </a:spcBef>
              <a:buFont typeface="Arial" panose="020B0604020202020204" pitchFamily="34" charset="0"/>
              <a:buChar char="•"/>
            </a:pPr>
            <a:r>
              <a:rPr lang="en-US" altLang="en-US" sz="1600" dirty="0"/>
              <a:t>Also, see </a:t>
            </a:r>
            <a:r>
              <a:rPr lang="en-US" altLang="en-US" sz="1600" dirty="0">
                <a:hlinkClick r:id="rId3" action="ppaction://hlinksldjump"/>
              </a:rPr>
              <a:t>back up slide in this agenda</a:t>
            </a:r>
            <a:r>
              <a:rPr lang="en-US" altLang="en-US" sz="1600" dirty="0"/>
              <a:t>. </a:t>
            </a:r>
          </a:p>
          <a:p>
            <a:pPr lvl="1">
              <a:spcBef>
                <a:spcPts val="0"/>
              </a:spcBef>
              <a:buFont typeface="Arial" panose="020B0604020202020204" pitchFamily="34" charset="0"/>
              <a:buChar char="•"/>
            </a:pPr>
            <a:r>
              <a:rPr lang="en-US" sz="1600" dirty="0"/>
              <a:t>All late changes/cancellations will be sent out to the 802.18 list server. </a:t>
            </a:r>
          </a:p>
          <a:p>
            <a:pPr>
              <a:buFont typeface="Arial" panose="020B0604020202020204" pitchFamily="34" charset="0"/>
              <a:buChar char="•"/>
            </a:pPr>
            <a:endParaRPr lang="en-US" sz="1800" dirty="0"/>
          </a:p>
          <a:p>
            <a:pPr>
              <a:buFont typeface="Arial" panose="020B0604020202020204" pitchFamily="34" charset="0"/>
              <a:buChar char="•"/>
            </a:pPr>
            <a:r>
              <a:rPr lang="en-US" sz="1800" dirty="0"/>
              <a:t>Overall IEEE 802 schedule: </a:t>
            </a:r>
            <a:r>
              <a:rPr lang="en-US" sz="1800" dirty="0">
                <a:hlinkClick r:id="rId4"/>
              </a:rPr>
              <a:t>http://ieee802.org/802tele_calendar.html</a:t>
            </a:r>
            <a:endParaRPr lang="en-US" sz="1800" dirty="0"/>
          </a:p>
          <a:p>
            <a:pPr lvl="1">
              <a:spcBef>
                <a:spcPts val="0"/>
              </a:spcBef>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15:___________________26et  (20:26utc)</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The next face to face meeting is tbd.   </a:t>
            </a:r>
          </a:p>
          <a:p>
            <a:pPr>
              <a:spcBef>
                <a:spcPts val="0"/>
              </a:spcBef>
              <a:buFont typeface="Arial" panose="020B0604020202020204" pitchFamily="34" charset="0"/>
              <a:buChar char="•"/>
            </a:pPr>
            <a:r>
              <a:rPr lang="en-US" sz="1800" dirty="0"/>
              <a:t>The next IEEE 802 plenary will be electronic 05-18 March 2021</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25feb21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							</a:t>
            </a:r>
          </a:p>
          <a:p>
            <a:pPr>
              <a:buFont typeface="Arial" panose="020B0604020202020204" pitchFamily="34" charset="0"/>
              <a:buChar char="•"/>
            </a:pPr>
            <a:r>
              <a:rPr lang="en-US" altLang="en-US" sz="2000" dirty="0"/>
              <a:t>Voters: </a:t>
            </a:r>
            <a:r>
              <a:rPr lang="en-US" altLang="en-US" sz="1800" dirty="0"/>
              <a:t>43 (8 on LMSC)</a:t>
            </a:r>
            <a:r>
              <a:rPr lang="en-US" altLang="en-US" sz="1800" dirty="0">
                <a:solidFill>
                  <a:schemeClr val="tx1"/>
                </a:solidFill>
              </a:rPr>
              <a:t>;  Nearly Voters: 2; Aspirant members: 13</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Thursday 15:00et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2"/>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3"/>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4"/>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11nov19</a:t>
            </a:r>
          </a:p>
          <a:p>
            <a:pPr lvl="8">
              <a:defRPr/>
            </a:pPr>
            <a:r>
              <a:rPr lang="en-US" sz="1200" dirty="0">
                <a:hlinkClick r:id="rId5"/>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6"/>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25feb21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279553452"/>
              </p:ext>
            </p:extLst>
          </p:nvPr>
        </p:nvGraphicFramePr>
        <p:xfrm>
          <a:off x="6116638" y="4954588"/>
          <a:ext cx="2390775" cy="498475"/>
        </p:xfrm>
        <a:graphic>
          <a:graphicData uri="http://schemas.openxmlformats.org/presentationml/2006/ole">
            <mc:AlternateContent xmlns:mc="http://schemas.openxmlformats.org/markup-compatibility/2006">
              <mc:Choice xmlns:v="urn:schemas-microsoft-com:vml" Requires="v">
                <p:oleObj name="Packager Shell Object" showAsIcon="1" r:id="rId7" imgW="2391120" imgH="534600" progId="Package">
                  <p:embed/>
                </p:oleObj>
              </mc:Choice>
              <mc:Fallback>
                <p:oleObj name="Packager Shell Object" showAsIcon="1" r:id="rId7" imgW="2391120" imgH="534600" progId="Package">
                  <p:embed/>
                  <p:pic>
                    <p:nvPicPr>
                      <p:cNvPr id="0" name=""/>
                      <p:cNvPicPr/>
                      <p:nvPr/>
                    </p:nvPicPr>
                    <p:blipFill>
                      <a:blip r:embed="rId8"/>
                      <a:stretch>
                        <a:fillRect/>
                      </a:stretch>
                    </p:blipFill>
                    <p:spPr>
                      <a:xfrm>
                        <a:off x="6116638" y="4954588"/>
                        <a:ext cx="2390775" cy="498475"/>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name="Packager Shell Object" showAsIcon="1" r:id="rId9" imgW="2035440" imgH="534600" progId="Package">
                  <p:embed/>
                </p:oleObj>
              </mc:Choice>
              <mc:Fallback>
                <p:oleObj name="Packager Shell Object" showAsIcon="1" r:id="rId9" imgW="2035440" imgH="534600" progId="Package">
                  <p:embed/>
                  <p:pic>
                    <p:nvPicPr>
                      <p:cNvPr id="0" name=""/>
                      <p:cNvPicPr/>
                      <p:nvPr/>
                    </p:nvPicPr>
                    <p:blipFill>
                      <a:blip r:embed="rId10"/>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25feb21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20</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25feb21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1155469"/>
            <a:ext cx="7989888"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[EXTERNAL] </a:t>
            </a:r>
            <a:r>
              <a:rPr lang="en-US" sz="1200" dirty="0" err="1">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meeting invitation: 802.18 RR-TAG weekly teleconference</a:t>
            </a:r>
            <a:br>
              <a:rPr lang="en-US" sz="12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Occurs every Thursday effective 14-Jan-21 until 19*-May-21 from 15:00 to 16:00 America/</a:t>
            </a:r>
            <a:r>
              <a:rPr lang="en-US" sz="1200" dirty="0" err="1">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 bug in </a:t>
            </a:r>
            <a:r>
              <a:rPr lang="en-US" sz="1200" dirty="0" err="1">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to 20</a:t>
            </a:r>
            <a:r>
              <a:rPr lang="en-US" sz="1200" baseline="30000" dirty="0">
                <a:effectLst/>
                <a:latin typeface="Consolas" panose="020B0609020204030204" pitchFamily="49" charset="0"/>
                <a:ea typeface="Times New Roman" panose="02020603050405020304" pitchFamily="18" charset="0"/>
                <a:cs typeface="Times New Roman" panose="02020603050405020304" pitchFamily="18" charset="0"/>
              </a:rPr>
              <a:t>th</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a:t>
            </a:r>
            <a:br>
              <a:rPr lang="en-US" sz="12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200" dirty="0">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https://ieeesa.webex.com/ieeesa/j.php?MTID=mac8a92e41db417f3b4a55e5686090488</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 (Itron) invites you to join this </a:t>
            </a:r>
            <a:r>
              <a:rPr lang="en-US" sz="1200" b="1" dirty="0" err="1">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meeting.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Meeting number (access code): 179 964 7312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Meeting password: rrtag21a</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every Thursday effective Thursday, January 14, 2021 until Thursday, May 20, 2021 from 3:00 PM to 4:00 PM, (UTC-05:00) Eastern Time (US &amp; Canada)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(UTC-05:00) Eastern Time (US &amp; Canada)  |  1 </a:t>
            </a:r>
            <a:r>
              <a:rPr lang="en-US" sz="12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(2000UTC – 1900UTC&gt;15mar)</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+1-646-992-2010,,1799647312##</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+1-213-306-3065,,1799647312##</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200" u="sng" dirty="0">
                <a:solidFill>
                  <a:srgbClr val="049FD9"/>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http://help.webex.com</a:t>
            </a:r>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p>
          <a:p>
            <a:r>
              <a:rPr lang="en-US" sz="1050" dirty="0">
                <a:latin typeface="Times New Roman" pitchFamily="16" charset="0"/>
              </a:rPr>
              <a:t>IMPORTANT NOTICE: Please note that this </a:t>
            </a:r>
            <a:r>
              <a:rPr lang="en-US" sz="1050" dirty="0" err="1">
                <a:latin typeface="Times New Roman" pitchFamily="16" charset="0"/>
              </a:rPr>
              <a:t>Webex</a:t>
            </a:r>
            <a:r>
              <a:rPr lang="en-US" sz="105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 </a:t>
            </a:r>
            <a:r>
              <a:rPr lang="en-US" sz="2400" dirty="0">
                <a:highlight>
                  <a:srgbClr val="00FFFF"/>
                </a:highlight>
              </a:rPr>
              <a:t>weekly</a:t>
            </a:r>
            <a:r>
              <a:rPr lang="en-US" sz="2400" dirty="0"/>
              <a:t> teleconference call-in, </a:t>
            </a:r>
            <a:r>
              <a:rPr lang="en-US" sz="2400" dirty="0">
                <a:highlight>
                  <a:srgbClr val="00FFFF"/>
                </a:highlight>
              </a:rPr>
              <a:t>14Jan21-20May21</a:t>
            </a:r>
          </a:p>
        </p:txBody>
      </p:sp>
    </p:spTree>
    <p:extLst>
      <p:ext uri="{BB962C8B-B14F-4D97-AF65-F5344CB8AC3E}">
        <p14:creationId xmlns:p14="http://schemas.microsoft.com/office/powerpoint/2010/main" val="24147626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25feb21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701224" y="1030737"/>
            <a:ext cx="8214175" cy="5444676"/>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400" b="1" dirty="0">
                <a:effectLst/>
                <a:latin typeface="Consolas" panose="020B0609020204030204" pitchFamily="49" charset="0"/>
                <a:ea typeface="Times New Roman" panose="02020603050405020304" pitchFamily="18" charset="0"/>
              </a:rPr>
              <a:t>Subject:</a:t>
            </a:r>
            <a:r>
              <a:rPr lang="en-US" sz="1400" dirty="0">
                <a:effectLst/>
                <a:latin typeface="Consolas" panose="020B0609020204030204" pitchFamily="49" charset="0"/>
                <a:ea typeface="Times New Roman" panose="02020603050405020304" pitchFamily="18" charset="0"/>
              </a:rPr>
              <a:t> [EXTERNAL] </a:t>
            </a:r>
            <a:r>
              <a:rPr lang="en-US" sz="1400" dirty="0" err="1">
                <a:effectLst/>
                <a:latin typeface="Consolas" panose="020B0609020204030204" pitchFamily="49" charset="0"/>
                <a:ea typeface="Times New Roman" panose="02020603050405020304" pitchFamily="18" charset="0"/>
              </a:rPr>
              <a:t>Webex</a:t>
            </a:r>
            <a:r>
              <a:rPr lang="en-US" sz="1400" dirty="0">
                <a:effectLst/>
                <a:latin typeface="Consolas" panose="020B0609020204030204" pitchFamily="49" charset="0"/>
                <a:ea typeface="Times New Roman" panose="02020603050405020304" pitchFamily="18" charset="0"/>
              </a:rPr>
              <a:t> meeting invitation: 802.18 _plenary_17mar21_2nd-meeting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b="1" dirty="0">
                <a:effectLst/>
                <a:latin typeface="Consolas" panose="020B0609020204030204" pitchFamily="49" charset="0"/>
                <a:ea typeface="Times New Roman" panose="02020603050405020304" pitchFamily="18" charset="0"/>
              </a:rPr>
              <a:t>When:</a:t>
            </a:r>
            <a:r>
              <a:rPr lang="en-US" sz="1400" dirty="0">
                <a:effectLst/>
                <a:latin typeface="Consolas" panose="020B0609020204030204" pitchFamily="49" charset="0"/>
                <a:ea typeface="Times New Roman" panose="02020603050405020304" pitchFamily="18" charset="0"/>
              </a:rPr>
              <a:t> </a:t>
            </a:r>
            <a:r>
              <a:rPr lang="en-US" sz="1400" dirty="0">
                <a:effectLst/>
                <a:highlight>
                  <a:srgbClr val="CC6600"/>
                </a:highlight>
                <a:latin typeface="Consolas" panose="020B0609020204030204" pitchFamily="49" charset="0"/>
                <a:ea typeface="Times New Roman" panose="02020603050405020304" pitchFamily="18" charset="0"/>
              </a:rPr>
              <a:t>Wednesday, 17 March, 2021 15:00-16:00 America/</a:t>
            </a:r>
            <a:r>
              <a:rPr lang="en-US" sz="1400" dirty="0" err="1">
                <a:effectLst/>
                <a:highlight>
                  <a:srgbClr val="CC6600"/>
                </a:highlight>
                <a:latin typeface="Consolas" panose="020B0609020204030204" pitchFamily="49" charset="0"/>
                <a:ea typeface="Times New Roman" panose="02020603050405020304" pitchFamily="18" charset="0"/>
              </a:rPr>
              <a:t>New_York</a:t>
            </a:r>
            <a:r>
              <a:rPr lang="en-US" sz="1400" dirty="0">
                <a:effectLst/>
                <a:latin typeface="Consolas" panose="020B0609020204030204" pitchFamily="49" charset="0"/>
                <a:ea typeface="Times New Roman" panose="02020603050405020304" pitchFamily="18"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b="1" dirty="0">
                <a:effectLst/>
                <a:latin typeface="Consolas" panose="020B0609020204030204" pitchFamily="49" charset="0"/>
                <a:ea typeface="Times New Roman" panose="02020603050405020304" pitchFamily="18" charset="0"/>
              </a:rPr>
              <a:t>Where:</a:t>
            </a:r>
            <a:r>
              <a:rPr lang="en-US" sz="1400" dirty="0">
                <a:effectLst/>
                <a:latin typeface="Consolas" panose="020B0609020204030204" pitchFamily="49" charset="0"/>
                <a:ea typeface="Times New Roman" panose="02020603050405020304" pitchFamily="18" charset="0"/>
              </a:rPr>
              <a:t> </a:t>
            </a:r>
            <a:r>
              <a:rPr lang="en-US" sz="1400" u="sng" dirty="0">
                <a:solidFill>
                  <a:srgbClr val="0000FF"/>
                </a:solidFill>
                <a:effectLst/>
                <a:latin typeface="Consolas" panose="020B0609020204030204" pitchFamily="49" charset="0"/>
                <a:ea typeface="Times New Roman" panose="02020603050405020304" pitchFamily="18" charset="0"/>
                <a:hlinkClick r:id="rId3"/>
              </a:rPr>
              <a:t>https://ieeesa.webex.com/ieeesa/j.php?MTID=m991efbc801f794b2e27f305a9321bb49</a:t>
            </a:r>
            <a:r>
              <a:rPr lang="en-US" sz="1400" dirty="0">
                <a:effectLst/>
                <a:latin typeface="Consolas" panose="020B0609020204030204" pitchFamily="49" charset="0"/>
                <a:ea typeface="Times New Roman" panose="02020603050405020304" pitchFamily="18"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Jay Holcomb (Itron) is inviting you to a scheduled </a:t>
            </a:r>
            <a:r>
              <a:rPr lang="en-US" sz="1400" b="1" dirty="0" err="1">
                <a:solidFill>
                  <a:srgbClr val="000000"/>
                </a:solidFill>
                <a:effectLst/>
                <a:latin typeface="Consolas" panose="020B0609020204030204" pitchFamily="49" charset="0"/>
                <a:ea typeface="Calibri" panose="020F0502020204030204" pitchFamily="34" charset="0"/>
              </a:rPr>
              <a:t>Webex</a:t>
            </a:r>
            <a:r>
              <a:rPr lang="en-US" sz="1400" b="1" dirty="0">
                <a:solidFill>
                  <a:srgbClr val="000000"/>
                </a:solidFill>
                <a:effectLst/>
                <a:latin typeface="Consolas" panose="020B0609020204030204" pitchFamily="49" charset="0"/>
                <a:ea typeface="Calibri" panose="020F0502020204030204" pitchFamily="34" charset="0"/>
              </a:rPr>
              <a:t> meeting. </a:t>
            </a:r>
            <a:endParaRPr lang="en-US" sz="1400" dirty="0">
              <a:effectLst/>
              <a:latin typeface="Consolas" panose="020B0609020204030204" pitchFamily="49" charset="0"/>
              <a:ea typeface="Calibri" panose="020F0502020204030204" pitchFamily="34" charset="0"/>
            </a:endParaRPr>
          </a:p>
          <a:p>
            <a:pPr marL="0">
              <a:spcBef>
                <a:spcPts val="0"/>
              </a:spcBef>
              <a:spcAft>
                <a:spcPts val="0"/>
              </a:spcAft>
            </a:pPr>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When it's time, join the </a:t>
            </a:r>
            <a:r>
              <a:rPr lang="en-US" sz="1400" dirty="0" err="1">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meeting here.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Wednesday, March 17, 2021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3:00 pm  |  (UTC-05:00) Eastern Time (US &amp; Canada)  |  1 </a:t>
            </a:r>
            <a:r>
              <a:rPr lang="en-US" sz="1400" dirty="0" err="1">
                <a:solidFill>
                  <a:srgbClr val="666666"/>
                </a:solidFill>
                <a:effectLst/>
                <a:latin typeface="Consolas" panose="020B0609020204030204" pitchFamily="49" charset="0"/>
                <a:ea typeface="Calibri" panose="020F0502020204030204" pitchFamily="34" charset="0"/>
              </a:rPr>
              <a:t>hr</a:t>
            </a:r>
            <a:r>
              <a:rPr lang="en-US" sz="1400" dirty="0">
                <a:solidFill>
                  <a:srgbClr val="666666"/>
                </a:solidFill>
                <a:effectLst/>
                <a:latin typeface="Consolas" panose="020B0609020204030204" pitchFamily="49" charset="0"/>
                <a:ea typeface="Calibri" panose="020F0502020204030204" pitchFamily="34" charset="0"/>
              </a:rPr>
              <a:t> 		(1900UTC)</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u="none" strike="noStrike" dirty="0">
                <a:solidFill>
                  <a:srgbClr val="FF0000"/>
                </a:solidFill>
                <a:effectLst/>
                <a:highlight>
                  <a:srgbClr val="CC6600"/>
                </a:highlight>
                <a:latin typeface="Consolas" panose="020B0609020204030204" pitchFamily="49" charset="0"/>
                <a:ea typeface="Calibri" panose="020F0502020204030204" pitchFamily="34" charset="0"/>
                <a:hlinkClick r:id="rId3"/>
              </a:rPr>
              <a:t>Join meeting</a:t>
            </a:r>
            <a:endParaRPr lang="en-US" sz="1400" dirty="0">
              <a:effectLst/>
              <a:highlight>
                <a:srgbClr val="CC6600"/>
              </a:highlight>
              <a:latin typeface="Consolas" panose="020B06090202040302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More ways to join:</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Join from the meeting link</a:t>
            </a:r>
          </a:p>
          <a:p>
            <a:pPr marL="0" marR="0">
              <a:spcBef>
                <a:spcPts val="0"/>
              </a:spcBef>
              <a:spcAft>
                <a:spcPts val="0"/>
              </a:spcAft>
            </a:pPr>
            <a:r>
              <a:rPr lang="en-US" sz="1400" u="none" strike="noStrike" dirty="0">
                <a:solidFill>
                  <a:srgbClr val="00AFF9"/>
                </a:solidFill>
                <a:effectLst/>
                <a:latin typeface="Consolas" panose="020B0609020204030204" pitchFamily="49" charset="0"/>
                <a:ea typeface="Calibri" panose="020F0502020204030204" pitchFamily="34" charset="0"/>
                <a:hlinkClick r:id="rId3"/>
              </a:rPr>
              <a:t>https://ieeesa.webex.com/ieeesa/j.php?MTID=m991efbc801f794b2e27f305a9321bb49</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Join by meeting number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Meeting number (access code): 179 647 3051 </a:t>
            </a: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Meeting password: rrtag2103</a:t>
            </a: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Tap to join from a mobile device (attendees only)</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u="none" strike="noStrike" dirty="0">
                <a:solidFill>
                  <a:srgbClr val="00AFF9"/>
                </a:solidFill>
                <a:effectLst/>
                <a:latin typeface="Consolas" panose="020B0609020204030204" pitchFamily="49" charset="0"/>
                <a:ea typeface="Calibri" panose="020F0502020204030204" pitchFamily="34" charset="0"/>
                <a:hlinkClick r:id="rId4"/>
              </a:rPr>
              <a:t>+1-646-992-2010,,1796473051##</a:t>
            </a:r>
            <a:r>
              <a:rPr lang="en-US" sz="1400" dirty="0">
                <a:effectLst/>
                <a:latin typeface="Consolas" panose="020B0609020204030204" pitchFamily="49" charset="0"/>
                <a:ea typeface="Calibri" panose="020F0502020204030204" pitchFamily="34" charset="0"/>
              </a:rPr>
              <a:t> United States Toll (New York City)</a:t>
            </a:r>
          </a:p>
          <a:p>
            <a:pPr marL="0" marR="0">
              <a:spcBef>
                <a:spcPts val="0"/>
              </a:spcBef>
              <a:spcAft>
                <a:spcPts val="0"/>
              </a:spcAft>
            </a:pPr>
            <a:r>
              <a:rPr lang="en-US" sz="1400" u="none" strike="noStrike" dirty="0">
                <a:solidFill>
                  <a:srgbClr val="00AFF9"/>
                </a:solidFill>
                <a:effectLst/>
                <a:latin typeface="Consolas" panose="020B0609020204030204" pitchFamily="49" charset="0"/>
                <a:ea typeface="Calibri" panose="020F0502020204030204" pitchFamily="34" charset="0"/>
                <a:hlinkClick r:id="rId5"/>
              </a:rPr>
              <a:t>+1-213-306-3065,,1796473051##</a:t>
            </a:r>
            <a:r>
              <a:rPr lang="en-US" sz="1400" dirty="0">
                <a:effectLst/>
                <a:latin typeface="Consolas" panose="020B0609020204030204" pitchFamily="49" charset="0"/>
                <a:ea typeface="Calibri" panose="020F0502020204030204" pitchFamily="34" charset="0"/>
              </a:rPr>
              <a:t> United States Toll (Los Angeles)</a:t>
            </a: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Join by phone</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+1-646-992-2010 United States Toll (New York City)</a:t>
            </a: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+1-213-306-3065 United States Toll (Los Angeles)</a:t>
            </a:r>
          </a:p>
          <a:p>
            <a:pPr marL="0" marR="0">
              <a:spcBef>
                <a:spcPts val="0"/>
              </a:spcBef>
              <a:spcAft>
                <a:spcPts val="0"/>
              </a:spcAft>
            </a:pPr>
            <a:r>
              <a:rPr lang="en-US" sz="1400" u="none" strike="noStrike" dirty="0">
                <a:solidFill>
                  <a:srgbClr val="00AFF9"/>
                </a:solidFill>
                <a:effectLst/>
                <a:latin typeface="Consolas" panose="020B0609020204030204" pitchFamily="49" charset="0"/>
                <a:ea typeface="Calibri" panose="020F0502020204030204" pitchFamily="34" charset="0"/>
                <a:hlinkClick r:id="rId6"/>
              </a:rPr>
              <a:t>Global call-in numbers</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Need help? Go to </a:t>
            </a:r>
            <a:r>
              <a:rPr lang="en-US" sz="1400" u="none" strike="noStrike" dirty="0">
                <a:solidFill>
                  <a:srgbClr val="005E7D"/>
                </a:solidFill>
                <a:effectLst/>
                <a:latin typeface="Consolas" panose="020B0609020204030204" pitchFamily="49" charset="0"/>
                <a:ea typeface="Calibri" panose="020F0502020204030204" pitchFamily="34" charset="0"/>
                <a:hlinkClick r:id="rId7"/>
              </a:rPr>
              <a:t>https://help.webex.com</a:t>
            </a: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endParaRPr lang="en-US" sz="800" dirty="0">
              <a:solidFill>
                <a:schemeClr val="tx1"/>
              </a:solidFill>
              <a:effectLst/>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Times New Roman" pitchFamily="16" charset="0"/>
              </a:rPr>
              <a:t>IMPORTANT NOTICE: Please note that this </a:t>
            </a:r>
            <a:r>
              <a:rPr lang="en-US" sz="800" dirty="0" err="1">
                <a:solidFill>
                  <a:schemeClr val="tx1"/>
                </a:solidFill>
                <a:latin typeface="Times New Roman" pitchFamily="16" charset="0"/>
              </a:rPr>
              <a:t>Webex</a:t>
            </a:r>
            <a:r>
              <a:rPr lang="en-US" sz="800" dirty="0">
                <a:solidFill>
                  <a:schemeClr val="tx1"/>
                </a:solidFill>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 </a:t>
            </a:r>
            <a:r>
              <a:rPr lang="en-US" sz="2400" dirty="0">
                <a:highlight>
                  <a:srgbClr val="CC6600"/>
                </a:highlight>
              </a:rPr>
              <a:t>march2021 2</a:t>
            </a:r>
            <a:r>
              <a:rPr lang="en-US" sz="2400" baseline="30000" dirty="0">
                <a:highlight>
                  <a:srgbClr val="CC6600"/>
                </a:highlight>
              </a:rPr>
              <a:t>nd</a:t>
            </a:r>
            <a:r>
              <a:rPr lang="en-US" sz="2400" dirty="0">
                <a:highlight>
                  <a:srgbClr val="CC6600"/>
                </a:highlight>
              </a:rPr>
              <a:t> plenary meeting</a:t>
            </a:r>
            <a:r>
              <a:rPr lang="en-US" sz="2400" dirty="0"/>
              <a:t>, </a:t>
            </a:r>
            <a:r>
              <a:rPr lang="en-US" sz="2400" dirty="0">
                <a:highlight>
                  <a:srgbClr val="CC6600"/>
                </a:highlight>
              </a:rPr>
              <a:t>17mar21</a:t>
            </a:r>
          </a:p>
        </p:txBody>
      </p:sp>
    </p:spTree>
    <p:extLst>
      <p:ext uri="{BB962C8B-B14F-4D97-AF65-F5344CB8AC3E}">
        <p14:creationId xmlns:p14="http://schemas.microsoft.com/office/powerpoint/2010/main" val="13165949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25feb21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1219993"/>
            <a:ext cx="8214175"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[EXTERNAL] </a:t>
            </a:r>
            <a:r>
              <a:rPr lang="en-US" sz="1200" dirty="0" err="1">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meeting invitation: 802.18-.19 frequency table ad hoc</a:t>
            </a:r>
          </a:p>
          <a:p>
            <a:pPr marL="0" marR="0">
              <a:spcBef>
                <a:spcPts val="0"/>
              </a:spcBef>
              <a:spcAft>
                <a:spcPts val="0"/>
              </a:spcAft>
            </a:pPr>
            <a:r>
              <a:rPr lang="en-US" sz="1200" b="1" dirty="0">
                <a:effectLst/>
                <a:highlight>
                  <a:srgbClr val="00FF00"/>
                </a:highlight>
                <a:latin typeface="Consolas" panose="020B0609020204030204" pitchFamily="49" charset="0"/>
                <a:ea typeface="Times New Roman" panose="02020603050405020304" pitchFamily="18" charset="0"/>
                <a:cs typeface="Times New Roman" panose="02020603050405020304" pitchFamily="18" charset="0"/>
              </a:rPr>
              <a:t>When:</a:t>
            </a:r>
            <a:r>
              <a:rPr lang="en-US" sz="1200" dirty="0">
                <a:effectLst/>
                <a:highlight>
                  <a:srgbClr val="00FF00"/>
                </a:highlight>
                <a:latin typeface="Consolas" panose="020B0609020204030204" pitchFamily="49" charset="0"/>
                <a:ea typeface="Times New Roman" panose="02020603050405020304" pitchFamily="18" charset="0"/>
                <a:cs typeface="Times New Roman" panose="02020603050405020304" pitchFamily="18" charset="0"/>
              </a:rPr>
              <a:t> Tuesday, 30 March, 2021 15:00-16:00 America/</a:t>
            </a:r>
            <a:r>
              <a:rPr lang="en-US" sz="1200" dirty="0" err="1">
                <a:effectLst/>
                <a:highlight>
                  <a:srgbClr val="00FF00"/>
                </a:highlight>
                <a:latin typeface="Consolas" panose="020B0609020204030204" pitchFamily="49" charset="0"/>
                <a:ea typeface="Times New Roman" panose="02020603050405020304" pitchFamily="18" charset="0"/>
                <a:cs typeface="Times New Roman" panose="02020603050405020304" pitchFamily="18" charset="0"/>
              </a:rPr>
              <a:t>New_York</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a:t>
            </a:r>
          </a:p>
          <a:p>
            <a:pPr marL="0" marR="0">
              <a:spcBef>
                <a:spcPts val="0"/>
              </a:spcBef>
              <a:spcAft>
                <a:spcPts val="0"/>
              </a:spcAft>
            </a:pP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200" u="sng" dirty="0">
                <a:solidFill>
                  <a:srgbClr val="0000FF"/>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https://ieeesa.webex.com/ieeesa/j.php?MTID=m8ca8fb73d1954524be0ba60530ec346a</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dirty="0">
                <a:effectLst/>
                <a:latin typeface="Consolas" panose="020B0609020204030204" pitchFamily="49" charset="0"/>
                <a:ea typeface="Calibri" panose="020F0502020204030204" pitchFamily="34"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 (Itron) is inviting you to a scheduled </a:t>
            </a:r>
            <a:r>
              <a:rPr lang="en-US" sz="1200" b="1" dirty="0" err="1">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meeting.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Tuesday, March 30, 2021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(UTC-05:00) Eastern Time (US &amp; Canada)  |  1 </a:t>
            </a:r>
            <a:r>
              <a:rPr lang="en-US" sz="12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u="sng"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Join meeting</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the meeting link</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https://ieeesa.webex.com/ieeesa/j.php?MTID=m8ca8fb73d1954524be0ba60530ec346a</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129 729 9212 </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password: 		freqtable4b</a:t>
            </a: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+1-646-992-2010,,1297299212##</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2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+1-213-306-3065,,1297299212##</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2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Global call-in numbers</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2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800" dirty="0">
              <a:solidFill>
                <a:schemeClr val="tx1"/>
              </a:solidFill>
              <a:effectLst/>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Times New Roman" pitchFamily="16" charset="0"/>
              </a:rPr>
              <a:t>IMPORTANT NOTICE: Please note that this </a:t>
            </a:r>
            <a:r>
              <a:rPr lang="en-US" sz="800" dirty="0" err="1">
                <a:solidFill>
                  <a:schemeClr val="tx1"/>
                </a:solidFill>
                <a:latin typeface="Times New Roman" pitchFamily="16" charset="0"/>
              </a:rPr>
              <a:t>Webex</a:t>
            </a:r>
            <a:r>
              <a:rPr lang="en-US" sz="800" dirty="0">
                <a:solidFill>
                  <a:schemeClr val="tx1"/>
                </a:solidFill>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802.18/19 </a:t>
            </a:r>
            <a:r>
              <a:rPr lang="en-US" sz="2400" dirty="0">
                <a:highlight>
                  <a:srgbClr val="00FF00"/>
                </a:highlight>
              </a:rPr>
              <a:t>freq. table ad </a:t>
            </a:r>
            <a:r>
              <a:rPr lang="en-US" sz="2400" dirty="0" err="1">
                <a:highlight>
                  <a:srgbClr val="00FF00"/>
                </a:highlight>
              </a:rPr>
              <a:t>hoc</a:t>
            </a:r>
            <a:r>
              <a:rPr lang="en-US" sz="2400" dirty="0" err="1"/>
              <a:t>_telecon</a:t>
            </a:r>
            <a:r>
              <a:rPr lang="en-US" sz="2400" dirty="0"/>
              <a:t>. call-in, </a:t>
            </a:r>
            <a:r>
              <a:rPr lang="en-US" sz="2400" dirty="0">
                <a:highlight>
                  <a:srgbClr val="00FF00"/>
                </a:highlight>
              </a:rPr>
              <a:t>30mar21</a:t>
            </a:r>
          </a:p>
        </p:txBody>
      </p:sp>
    </p:spTree>
    <p:extLst>
      <p:ext uri="{BB962C8B-B14F-4D97-AF65-F5344CB8AC3E}">
        <p14:creationId xmlns:p14="http://schemas.microsoft.com/office/powerpoint/2010/main" val="5165683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Ad Hoc</a:t>
            </a:r>
          </a:p>
        </p:txBody>
      </p:sp>
      <p:sp>
        <p:nvSpPr>
          <p:cNvPr id="3" name="Content Placeholder 2"/>
          <p:cNvSpPr>
            <a:spLocks noGrp="1"/>
          </p:cNvSpPr>
          <p:nvPr>
            <p:ph idx="1"/>
          </p:nvPr>
        </p:nvSpPr>
        <p:spPr>
          <a:xfrm>
            <a:off x="709973" y="1076178"/>
            <a:ext cx="8153400" cy="5149923"/>
          </a:xfrm>
        </p:spPr>
        <p:txBody>
          <a:bodyPr/>
          <a:lstStyle/>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Ad hoc team, .18/.19 chairs to lead the .18/.19 joint effort with all the wireless groups participating. </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.11	tbd – though just point to </a:t>
            </a:r>
            <a:r>
              <a:rPr lang="en-GB" sz="1800" dirty="0">
                <a:solidFill>
                  <a:srgbClr val="1F497D"/>
                </a:solidFill>
                <a:effectLst/>
                <a:latin typeface="Calibri" panose="020F0502020204030204" pitchFamily="34" charset="0"/>
                <a:ea typeface="Calibri" panose="020F0502020204030204" pitchFamily="34" charset="0"/>
              </a:rPr>
              <a:t>Annex E in IEEE Std 802.11™-2020</a:t>
            </a:r>
          </a:p>
          <a:p>
            <a:pPr marL="857250" lvl="2" indent="0" algn="r">
              <a:spcBef>
                <a:spcPts val="0"/>
              </a:spcBef>
              <a:spcAft>
                <a:spcPts val="0"/>
              </a:spcAft>
            </a:pPr>
            <a:r>
              <a:rPr lang="en-GB" dirty="0">
                <a:solidFill>
                  <a:srgbClr val="1F497D"/>
                </a:solidFill>
                <a:latin typeface="Calibri" panose="020F0502020204030204" pitchFamily="34" charset="0"/>
                <a:ea typeface="Calibri" panose="020F0502020204030204" pitchFamily="34" charset="0"/>
              </a:rPr>
              <a:t>(Dorothy for now for .11) </a:t>
            </a:r>
          </a:p>
          <a:p>
            <a:pPr marL="1085850" lvl="2">
              <a:spcBef>
                <a:spcPts val="0"/>
              </a:spcBef>
              <a:spcAft>
                <a:spcPts val="0"/>
              </a:spcAft>
              <a:buFont typeface="Arial" panose="020B0604020202020204" pitchFamily="34" charset="0"/>
              <a:buChar char="•"/>
            </a:pPr>
            <a:r>
              <a:rPr lang="en-GB" dirty="0">
                <a:solidFill>
                  <a:schemeClr val="tx1"/>
                </a:solidFill>
                <a:latin typeface="Calibri" panose="020F0502020204030204" pitchFamily="34" charset="0"/>
                <a:ea typeface="Calibri" panose="020F0502020204030204" pitchFamily="34" charset="0"/>
              </a:rPr>
              <a:t>.15 	Ben			</a:t>
            </a:r>
            <a:r>
              <a:rPr lang="en-GB" dirty="0">
                <a:solidFill>
                  <a:srgbClr val="1F497D"/>
                </a:solidFill>
                <a:latin typeface="Calibri" panose="020F0502020204030204" pitchFamily="34" charset="0"/>
                <a:ea typeface="Calibri" panose="020F0502020204030204" pitchFamily="34" charset="0"/>
              </a:rPr>
              <a:t>					</a:t>
            </a:r>
            <a:endParaRPr lang="en-US" dirty="0">
              <a:solidFill>
                <a:srgbClr val="333333"/>
              </a:solidFill>
              <a:ea typeface="Times New Roman" panose="02020603050405020304" pitchFamily="18" charset="0"/>
            </a:endParaRP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.16	Roger </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.22	reached out</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.18	Edward (w/jay)</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.19	Steve (co-lead)</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.24	Tim</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-EC	Paul/Geoff</a:t>
            </a:r>
          </a:p>
          <a:p>
            <a:pPr marL="1085850" lvl="2">
              <a:spcBef>
                <a:spcPts val="0"/>
              </a:spcBef>
              <a:spcAft>
                <a:spcPts val="0"/>
              </a:spcAft>
              <a:buFont typeface="Arial" panose="020B0604020202020204" pitchFamily="34" charset="0"/>
              <a:buChar char="•"/>
            </a:pPr>
            <a:endParaRPr lang="en-US"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2000" dirty="0">
                <a:solidFill>
                  <a:srgbClr val="333333"/>
                </a:solidFill>
                <a:ea typeface="Times New Roman" panose="02020603050405020304" pitchFamily="18" charset="0"/>
              </a:rPr>
              <a:t>How to move forward / how often to meet?</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r>
              <a:rPr lang="en-US" sz="1800" dirty="0">
                <a:solidFill>
                  <a:srgbClr val="333333"/>
                </a:solidFill>
                <a:ea typeface="Times New Roman" panose="02020603050405020304" pitchFamily="18" charset="0"/>
              </a:rPr>
              <a:t>Plan:    1/month – 4</a:t>
            </a:r>
            <a:r>
              <a:rPr lang="en-US" sz="1800" baseline="30000" dirty="0">
                <a:solidFill>
                  <a:srgbClr val="333333"/>
                </a:solidFill>
                <a:ea typeface="Times New Roman" panose="02020603050405020304" pitchFamily="18" charset="0"/>
              </a:rPr>
              <a:t>th</a:t>
            </a:r>
            <a:r>
              <a:rPr lang="en-US" sz="1800" dirty="0">
                <a:solidFill>
                  <a:srgbClr val="333333"/>
                </a:solidFill>
                <a:ea typeface="Times New Roman" panose="02020603050405020304" pitchFamily="18" charset="0"/>
              </a:rPr>
              <a:t> Tuesday 15:00 et. </a:t>
            </a:r>
          </a:p>
          <a:p>
            <a:pPr marL="68580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Will keep docs on .18 mentor and let .19 know. </a:t>
            </a:r>
          </a:p>
          <a:p>
            <a:pPr marL="0" indent="0">
              <a:spcBef>
                <a:spcPts val="0"/>
              </a:spcBef>
              <a:spcAft>
                <a:spcPts val="0"/>
              </a:spcAft>
            </a:pPr>
            <a:endParaRPr lang="en-US" sz="20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24</a:t>
            </a:fld>
            <a:endParaRPr lang="en-US" altLang="en-US" dirty="0"/>
          </a:p>
        </p:txBody>
      </p:sp>
      <p:sp>
        <p:nvSpPr>
          <p:cNvPr id="7" name="Date Placeholder 6"/>
          <p:cNvSpPr>
            <a:spLocks noGrp="1"/>
          </p:cNvSpPr>
          <p:nvPr>
            <p:ph type="dt" idx="15"/>
          </p:nvPr>
        </p:nvSpPr>
        <p:spPr/>
        <p:txBody>
          <a:bodyPr/>
          <a:lstStyle/>
          <a:p>
            <a:r>
              <a:rPr lang="en-US"/>
              <a:t>23Feb21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7587565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53400" cy="464123"/>
          </a:xfrm>
        </p:spPr>
        <p:txBody>
          <a:bodyPr/>
          <a:lstStyle/>
          <a:p>
            <a:r>
              <a:rPr lang="en-US" sz="2400" dirty="0"/>
              <a:t>Table of Frequency Bands – IEEE 802 Stds – </a:t>
            </a:r>
            <a:r>
              <a:rPr lang="en-US" sz="2400" dirty="0">
                <a:solidFill>
                  <a:srgbClr val="00B050"/>
                </a:solidFill>
              </a:rPr>
              <a:t>background -1</a:t>
            </a:r>
          </a:p>
        </p:txBody>
      </p:sp>
      <p:sp>
        <p:nvSpPr>
          <p:cNvPr id="3" name="Content Placeholder 2"/>
          <p:cNvSpPr>
            <a:spLocks noGrp="1"/>
          </p:cNvSpPr>
          <p:nvPr>
            <p:ph idx="1"/>
          </p:nvPr>
        </p:nvSpPr>
        <p:spPr>
          <a:xfrm>
            <a:off x="700548" y="1030458"/>
            <a:ext cx="8153400" cy="5477022"/>
          </a:xfrm>
        </p:spPr>
        <p:txBody>
          <a:bodyPr/>
          <a:lstStyle/>
          <a:p>
            <a:pPr marL="285750" marR="0" indent="-285750">
              <a:spcBef>
                <a:spcPts val="0"/>
              </a:spcBef>
              <a:spcAft>
                <a:spcPts val="0"/>
              </a:spcAft>
              <a:buFont typeface="Arial" panose="020B0604020202020204" pitchFamily="34" charset="0"/>
              <a:buChar char="•"/>
            </a:pPr>
            <a:endParaRPr lang="en-US" sz="1600" b="1" dirty="0">
              <a:solidFill>
                <a:srgbClr val="333333"/>
              </a:solidFill>
              <a:effectLst/>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600" b="1" dirty="0">
                <a:solidFill>
                  <a:srgbClr val="333333"/>
                </a:solidFill>
                <a:effectLst/>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on 01Dec20</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lnSpc>
                <a:spcPct val="150000"/>
              </a:lnSpc>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that need to be considered?</a:t>
            </a:r>
          </a:p>
          <a:p>
            <a:pPr marL="1085850" lvl="2">
              <a:lnSpc>
                <a:spcPct val="150000"/>
              </a:lnSpc>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Comment on call was not aware of table for ITU.  </a:t>
            </a:r>
          </a:p>
          <a:p>
            <a:pPr marL="685800" lvl="1">
              <a:lnSpc>
                <a:spcPct val="150000"/>
              </a:lnSpc>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endParaRPr lang="en-US" sz="1200" b="1" dirty="0">
              <a:solidFill>
                <a:srgbClr val="333333"/>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25</a:t>
            </a:fld>
            <a:endParaRPr lang="en-US" altLang="en-US" dirty="0"/>
          </a:p>
        </p:txBody>
      </p:sp>
      <p:sp>
        <p:nvSpPr>
          <p:cNvPr id="7" name="Date Placeholder 6"/>
          <p:cNvSpPr>
            <a:spLocks noGrp="1"/>
          </p:cNvSpPr>
          <p:nvPr>
            <p:ph type="dt" idx="15"/>
          </p:nvPr>
        </p:nvSpPr>
        <p:spPr/>
        <p:txBody>
          <a:bodyPr/>
          <a:lstStyle/>
          <a:p>
            <a:r>
              <a:rPr lang="en-US"/>
              <a:t>25feb21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99967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a:t>
            </a:r>
            <a:r>
              <a:rPr lang="en-US" sz="2400" dirty="0">
                <a:solidFill>
                  <a:srgbClr val="00B050"/>
                </a:solidFill>
              </a:rPr>
              <a:t>background -2</a:t>
            </a:r>
          </a:p>
        </p:txBody>
      </p:sp>
      <p:sp>
        <p:nvSpPr>
          <p:cNvPr id="3" name="Content Placeholder 2"/>
          <p:cNvSpPr>
            <a:spLocks noGrp="1"/>
          </p:cNvSpPr>
          <p:nvPr>
            <p:ph idx="1"/>
          </p:nvPr>
        </p:nvSpPr>
        <p:spPr>
          <a:xfrm>
            <a:off x="709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How to proceed? 		</a:t>
            </a:r>
            <a:r>
              <a:rPr lang="en-US" sz="1800" dirty="0">
                <a:solidFill>
                  <a:srgbClr val="0070C0"/>
                </a:solidFill>
                <a:ea typeface="Times New Roman" panose="02020603050405020304" pitchFamily="18" charset="0"/>
              </a:rPr>
              <a:t>&gt;&gt;&gt;Remember .18/.19 joint effort for now. </a:t>
            </a:r>
          </a:p>
          <a:p>
            <a:pPr marL="2000250" lvl="4">
              <a:spcBef>
                <a:spcPts val="0"/>
              </a:spcBef>
              <a:spcAft>
                <a:spcPts val="0"/>
              </a:spcAft>
              <a:buFont typeface="Arial" panose="020B0604020202020204" pitchFamily="34" charset="0"/>
              <a:buChar char="•"/>
            </a:pPr>
            <a:endParaRPr lang="en-US" sz="1000" dirty="0">
              <a:solidFill>
                <a:srgbClr val="0070C0"/>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Fixed/mobile/nomadic global table in 802.11  -  E4, has much information  though the rules are constantly changing and to keep up will has been very difficult.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 need to keep at a higher level, and a more easily used form.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 member is starting to look at 802.15 for bands being used, a starting point.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Could we identify some initial parameters,8-10 with an open comment box, and keep in control?</a:t>
            </a:r>
          </a:p>
          <a:p>
            <a:pPr marL="685800" lvl="1">
              <a:lnSpc>
                <a:spcPct val="150000"/>
              </a:lnSpc>
              <a:spcBef>
                <a:spcPts val="0"/>
              </a:spcBef>
              <a:spcAft>
                <a:spcPts val="0"/>
              </a:spcAft>
              <a:buFont typeface="Arial" panose="020B0604020202020204" pitchFamily="34" charset="0"/>
              <a:buChar char="•"/>
            </a:pPr>
            <a:r>
              <a:rPr lang="en-US" sz="1600" b="1" u="sng" dirty="0">
                <a:solidFill>
                  <a:srgbClr val="333333"/>
                </a:solidFill>
                <a:ea typeface="Times New Roman" panose="02020603050405020304" pitchFamily="18" charset="0"/>
              </a:rPr>
              <a:t>#1 - Problem statement and audience needs to be done up front, this is a must.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Was tried in 802.11 before and it was determined too much to maintain.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So maintenance needs to be considered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#2 - Again need to start with very basic items and then review where to go.</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The rules among unlicensed bands differ by regulatory authority and change very often.</a:t>
            </a:r>
          </a:p>
          <a:p>
            <a:pPr marL="685800" lvl="1">
              <a:lnSpc>
                <a:spcPct val="150000"/>
              </a:lnSpc>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a:t>25feb21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68677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727841" y="1010418"/>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lvl="0" indent="-285750">
              <a:buFont typeface="Arial" panose="020B0604020202020204" pitchFamily="34" charset="0"/>
              <a:buChar char="•"/>
            </a:pPr>
            <a:r>
              <a:rPr lang="en-US" sz="1600" dirty="0">
                <a:solidFill>
                  <a:schemeClr val="tx1"/>
                </a:solidFill>
                <a:effectLst/>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ffectLst/>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i="0" u="none" strike="noStrike" dirty="0">
                <a:solidFill>
                  <a:srgbClr val="3789BD"/>
                </a:solidFill>
                <a:effectLst/>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25feb21</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(&amp;TAG)Officers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25feb21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100"/>
              </a:spcBef>
            </a:pPr>
            <a:r>
              <a:rPr lang="en-US" sz="900" dirty="0"/>
              <a:t>3.4.1 Chair</a:t>
            </a:r>
          </a:p>
          <a:p>
            <a:pPr>
              <a:spcBef>
                <a:spcPts val="100"/>
              </a:spcBef>
            </a:pPr>
            <a:r>
              <a:rPr lang="en-US" sz="900" b="0" dirty="0"/>
              <a:t>The responsibilities of the Chair or his or her designee shall include</a:t>
            </a:r>
          </a:p>
          <a:p>
            <a:pPr>
              <a:spcBef>
                <a:spcPts val="100"/>
              </a:spcBef>
            </a:pPr>
            <a:r>
              <a:rPr lang="en-US" sz="900" b="0" dirty="0"/>
              <a:t>a) Leading the activity according to all of the relevant Policies and Procedures.</a:t>
            </a:r>
          </a:p>
          <a:p>
            <a:pPr>
              <a:spcBef>
                <a:spcPts val="100"/>
              </a:spcBef>
            </a:pPr>
            <a:r>
              <a:rPr lang="en-US" sz="900" b="0" dirty="0"/>
              <a:t>b) Being objective.</a:t>
            </a:r>
          </a:p>
          <a:p>
            <a:pPr>
              <a:spcBef>
                <a:spcPts val="100"/>
              </a:spcBef>
            </a:pPr>
            <a:r>
              <a:rPr lang="en-US" sz="900" b="0" dirty="0"/>
              <a:t>c) Entertaining motions, but not making motions.</a:t>
            </a:r>
          </a:p>
          <a:p>
            <a:pPr>
              <a:spcBef>
                <a:spcPts val="100"/>
              </a:spcBef>
            </a:pPr>
            <a:r>
              <a:rPr lang="en-US" sz="900" b="0" dirty="0"/>
              <a:t>d) Not biasing discussions.</a:t>
            </a:r>
          </a:p>
          <a:p>
            <a:pPr>
              <a:spcBef>
                <a:spcPts val="100"/>
              </a:spcBef>
            </a:pPr>
            <a:r>
              <a:rPr lang="en-US" sz="900" b="0" dirty="0"/>
              <a:t>e) Delegating necessary functions.</a:t>
            </a:r>
          </a:p>
          <a:p>
            <a:pPr>
              <a:spcBef>
                <a:spcPts val="100"/>
              </a:spcBef>
            </a:pPr>
            <a:r>
              <a:rPr lang="en-US" sz="900" b="0" dirty="0"/>
              <a:t>f) Ensuring that all parties have the opportunity to express their views.</a:t>
            </a:r>
          </a:p>
          <a:p>
            <a:pPr>
              <a:spcBef>
                <a:spcPts val="100"/>
              </a:spcBef>
            </a:pPr>
            <a:r>
              <a:rPr lang="en-US" sz="900" b="0" dirty="0"/>
              <a:t>g) Setting goals and deadlines and adhere to them.</a:t>
            </a:r>
          </a:p>
          <a:p>
            <a:pPr>
              <a:spcBef>
                <a:spcPts val="100"/>
              </a:spcBef>
            </a:pPr>
            <a:r>
              <a:rPr lang="en-US" sz="900" b="0" dirty="0"/>
              <a:t>h) Being knowledgeable in IEEE standards processes and parliamentary procedures and</a:t>
            </a:r>
          </a:p>
          <a:p>
            <a:pPr>
              <a:spcBef>
                <a:spcPts val="100"/>
              </a:spcBef>
            </a:pPr>
            <a:r>
              <a:rPr lang="en-US" sz="900" b="0" dirty="0"/>
              <a:t>ensuring that the processes and procedures are followed.</a:t>
            </a:r>
          </a:p>
          <a:p>
            <a:pPr>
              <a:spcBef>
                <a:spcPts val="100"/>
              </a:spcBef>
            </a:pPr>
            <a:r>
              <a:rPr lang="en-US" sz="900" b="0" dirty="0" err="1"/>
              <a:t>i</a:t>
            </a:r>
            <a:r>
              <a:rPr lang="en-US" sz="900" b="0" dirty="0"/>
              <a:t>) Seeking consensus as a means of resolving issues.</a:t>
            </a:r>
          </a:p>
          <a:p>
            <a:pPr>
              <a:spcBef>
                <a:spcPts val="100"/>
              </a:spcBef>
            </a:pPr>
            <a:r>
              <a:rPr lang="en-US" sz="900" b="0" dirty="0"/>
              <a:t>j) Prioritizing work to best serve the group and its goals.</a:t>
            </a:r>
          </a:p>
          <a:p>
            <a:pPr>
              <a:spcBef>
                <a:spcPts val="100"/>
              </a:spcBef>
            </a:pPr>
            <a:r>
              <a:rPr lang="en-US" sz="900" b="0" dirty="0"/>
              <a:t>k) Complying with the IEEE-SA Intellectual Property Policies, including but not limited to IEEE-SA Patent Policy (see </a:t>
            </a:r>
            <a:r>
              <a:rPr lang="en-US" sz="900" b="0" i="1" dirty="0"/>
              <a:t>IEEE-SA Standards Board Operations Manual </a:t>
            </a:r>
            <a:r>
              <a:rPr lang="en-US" sz="900" b="0" dirty="0"/>
              <a:t>6.3.2, </a:t>
            </a:r>
          </a:p>
          <a:p>
            <a:pPr>
              <a:spcBef>
                <a:spcPts val="100"/>
              </a:spcBef>
            </a:pPr>
            <a:r>
              <a:rPr lang="en-US" sz="900" b="0" dirty="0"/>
              <a:t>http://standards.ieee.org/board/pat/index.html) and IEEE-SA Copyright Policy (see </a:t>
            </a:r>
            <a:r>
              <a:rPr lang="en-US" sz="900" b="0" i="1" dirty="0"/>
              <a:t>IEEE-SA Standards Board Bylaws </a:t>
            </a:r>
            <a:r>
              <a:rPr lang="en-US" sz="900" b="0" dirty="0"/>
              <a:t>7, http://standards.ieee.org/guides/bylaws/sect6-</a:t>
            </a:r>
          </a:p>
          <a:p>
            <a:pPr>
              <a:spcBef>
                <a:spcPts val="100"/>
              </a:spcBef>
            </a:pPr>
            <a:r>
              <a:rPr lang="en-US" sz="900" b="0" dirty="0"/>
              <a:t>7.html#7).</a:t>
            </a:r>
          </a:p>
          <a:p>
            <a:pPr>
              <a:spcBef>
                <a:spcPts val="100"/>
              </a:spcBef>
            </a:pPr>
            <a:r>
              <a:rPr lang="en-US" sz="900" b="0" dirty="0"/>
              <a:t>l) Fulfilling any financial </a:t>
            </a:r>
            <a:r>
              <a:rPr lang="en-US" sz="900" b="0" dirty="0" err="1"/>
              <a:t>repor</a:t>
            </a:r>
            <a:r>
              <a:rPr lang="en-US" sz="900" dirty="0"/>
              <a:t> </a:t>
            </a:r>
            <a:r>
              <a:rPr lang="en-US" sz="900" b="0" dirty="0"/>
              <a:t>ting requirements of the IEEE, in the absence of a Treasurer.</a:t>
            </a:r>
          </a:p>
          <a:p>
            <a:pPr>
              <a:spcBef>
                <a:spcPts val="100"/>
              </a:spcBef>
            </a:pPr>
            <a:r>
              <a:rPr lang="en-US" sz="900" b="0" dirty="0"/>
              <a:t>m) Participating as needed in meetings of the Sponsor to represent the Working Group and, in the case of a “Directed Position”, vote the will of the Working Group in accordance with the Directed Position Procedure (See “Procedure for establishing a directed position” subclause of the IEEE 802 LMSC OM [5]).</a:t>
            </a:r>
          </a:p>
          <a:p>
            <a:pPr>
              <a:spcBef>
                <a:spcPts val="100"/>
              </a:spcBef>
            </a:pPr>
            <a:r>
              <a:rPr lang="en-US" sz="900" b="0" dirty="0"/>
              <a:t>n) Being familiar with training materials available through IEEE Standards Development Online.</a:t>
            </a:r>
          </a:p>
          <a:p>
            <a:pPr>
              <a:spcBef>
                <a:spcPts val="100"/>
              </a:spcBef>
            </a:pPr>
            <a:r>
              <a:rPr lang="en-US" sz="900" b="0" dirty="0"/>
              <a:t>o) Call meetings and issue a notice for each meeting at least 30 calendar days prior to the meeting</a:t>
            </a:r>
          </a:p>
          <a:p>
            <a:pPr>
              <a:spcBef>
                <a:spcPts val="100"/>
              </a:spcBef>
            </a:pPr>
            <a:r>
              <a:rPr lang="en-US" sz="900" b="0" dirty="0"/>
              <a:t>p) Ensure agendas are published at least 14 calendar days before a meeting</a:t>
            </a:r>
          </a:p>
          <a:p>
            <a:pPr>
              <a:spcBef>
                <a:spcPts val="100"/>
              </a:spcBef>
            </a:pPr>
            <a:r>
              <a:rPr lang="en-US" sz="900" b="0" dirty="0"/>
              <a:t>q) Ensure important requested documents are issued to members of the Working Group, the Sponsor, and liaison groups.</a:t>
            </a:r>
          </a:p>
          <a:p>
            <a:pPr>
              <a:spcBef>
                <a:spcPts val="100"/>
              </a:spcBef>
            </a:pPr>
            <a:r>
              <a:rPr lang="en-US" sz="900" b="0" dirty="0"/>
              <a:t>r) Ensure a membership roster is created and maintained</a:t>
            </a:r>
          </a:p>
          <a:p>
            <a:pPr>
              <a:spcBef>
                <a:spcPts val="100"/>
              </a:spcBef>
            </a:pPr>
            <a:r>
              <a:rPr lang="en-US" sz="900" b="0" dirty="0"/>
              <a:t>s) Ensure participant attendance is recorded at each meeting</a:t>
            </a:r>
          </a:p>
          <a:p>
            <a:pPr>
              <a:spcBef>
                <a:spcPts val="100"/>
              </a:spcBef>
            </a:pPr>
            <a:r>
              <a:rPr lang="en-US" sz="900" b="0" dirty="0"/>
              <a:t>t) Be responsible for the management and distribution of Working Group documentation in compliance with IEEE-SA guidelines, including but not limited to guidelines with regard to posting and distribution of drafts and approved IEEE standards.</a:t>
            </a:r>
          </a:p>
          <a:p>
            <a:pPr>
              <a:spcBef>
                <a:spcPts val="100"/>
              </a:spcBef>
            </a:pPr>
            <a:r>
              <a:rPr lang="en-US" sz="900" b="0" dirty="0"/>
              <a:t>u) Maintain liaison with other organizations at the direction of the Sponsor or at the discretion of the Working Group Chair with the approval of the Sponsor</a:t>
            </a:r>
          </a:p>
          <a:p>
            <a:pPr>
              <a:spcBef>
                <a:spcPts val="100"/>
              </a:spcBef>
            </a:pPr>
            <a:r>
              <a:rPr lang="en-US" sz="900" b="0" dirty="0"/>
              <a:t>v) Ensure that any financial operations of the Working Group comply with the requirements of the IEEE 802 LMSC Operations Manual</a:t>
            </a:r>
          </a:p>
          <a:p>
            <a:pPr>
              <a:spcBef>
                <a:spcPts val="100"/>
              </a:spcBef>
            </a:pPr>
            <a:r>
              <a:rPr lang="en-US" sz="900" b="0" dirty="0"/>
              <a:t>w) Assign/unassign subtasks and task leaders (e.g., secretary, subgroup chair, etc.)</a:t>
            </a:r>
          </a:p>
          <a:p>
            <a:pPr>
              <a:spcBef>
                <a:spcPts val="100"/>
              </a:spcBef>
            </a:pPr>
            <a:r>
              <a:rPr lang="en-US" sz="900" b="0" dirty="0"/>
              <a:t>x) Determine if the Working Group is dominated by an organization and, if so, treat that organizations’ vote as one (with the approval of the Sponsor)</a:t>
            </a:r>
          </a:p>
          <a:p>
            <a:pPr>
              <a:spcBef>
                <a:spcPts val="100"/>
              </a:spcBef>
            </a:pPr>
            <a:r>
              <a:rPr lang="en-US" sz="900" b="0" dirty="0"/>
              <a:t>y) Manage balloting of projects</a:t>
            </a:r>
          </a:p>
          <a:p>
            <a:pPr>
              <a:spcBef>
                <a:spcPts val="100"/>
              </a:spcBef>
            </a:pPr>
            <a:r>
              <a:rPr lang="en-US" sz="900" b="0" dirty="0"/>
              <a:t>z) Decide which matters are procedural and which matters are technical</a:t>
            </a:r>
          </a:p>
          <a:p>
            <a:pPr>
              <a:spcBef>
                <a:spcPts val="100"/>
              </a:spcBef>
            </a:pPr>
            <a:r>
              <a:rPr lang="en-US" sz="900" b="0" dirty="0"/>
              <a:t>aa) Decide procedural matters or defer them to a vote by the Working Group</a:t>
            </a:r>
          </a:p>
          <a:p>
            <a:pPr>
              <a:spcBef>
                <a:spcPts val="100"/>
              </a:spcBef>
            </a:pPr>
            <a:r>
              <a:rPr lang="en-US" sz="900" b="0" dirty="0"/>
              <a:t>bb) Place issues to a vote by Working Group members</a:t>
            </a:r>
          </a:p>
          <a:p>
            <a:pPr>
              <a:spcBef>
                <a:spcPts val="100"/>
              </a:spcBef>
            </a:pPr>
            <a:r>
              <a:rPr lang="en-US" sz="900" b="0" dirty="0"/>
              <a:t>cc) Preside over Working Group meetings and activities of the Working Group according to all of the relevant policies and procedures</a:t>
            </a:r>
            <a:endParaRPr lang="en-US" sz="9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25feb21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25feb21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25feb21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Vice Chair</a:t>
            </a:r>
            <a:endParaRPr lang="en-US" altLang="en-US" sz="2400" dirty="0"/>
          </a:p>
        </p:txBody>
      </p:sp>
    </p:spTree>
    <p:extLst>
      <p:ext uri="{BB962C8B-B14F-4D97-AF65-F5344CB8AC3E}">
        <p14:creationId xmlns:p14="http://schemas.microsoft.com/office/powerpoint/2010/main" val="41485967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(or TAG)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31</a:t>
            </a:fld>
            <a:endParaRPr lang="en-US" altLang="en-US" sz="1200" b="0" dirty="0"/>
          </a:p>
        </p:txBody>
      </p:sp>
      <p:sp>
        <p:nvSpPr>
          <p:cNvPr id="2" name="Date Placeholder 1"/>
          <p:cNvSpPr>
            <a:spLocks noGrp="1"/>
          </p:cNvSpPr>
          <p:nvPr>
            <p:ph type="dt" idx="15"/>
          </p:nvPr>
        </p:nvSpPr>
        <p:spPr/>
        <p:txBody>
          <a:bodyPr/>
          <a:lstStyle/>
          <a:p>
            <a:r>
              <a:rPr lang="en-US"/>
              <a:t>25feb21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25feb21</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32</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25feb21</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33</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25feb21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653396"/>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3"/>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25feb21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77486" y="1676399"/>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25feb21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25feb21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455611" y="889002"/>
            <a:ext cx="4725989" cy="5586410"/>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400" b="1" u="sng" dirty="0">
                <a:solidFill>
                  <a:schemeClr val="bg1"/>
                </a:solidFill>
              </a:rPr>
              <a:t>Attendance like normal with </a:t>
            </a:r>
            <a:r>
              <a:rPr lang="en-US" altLang="en-US" sz="1400" b="1" u="sng" dirty="0" err="1">
                <a:solidFill>
                  <a:schemeClr val="bg1"/>
                </a:solidFill>
              </a:rPr>
              <a:t>Webex</a:t>
            </a:r>
            <a:r>
              <a:rPr lang="en-US" altLang="en-US" sz="1400" b="1" u="sng" dirty="0">
                <a:solidFill>
                  <a:schemeClr val="bg1"/>
                </a:solidFill>
              </a:rPr>
              <a:t> check</a:t>
            </a:r>
          </a:p>
          <a:p>
            <a:pPr lvl="1">
              <a:spcBef>
                <a:spcPts val="0"/>
              </a:spcBef>
              <a:buFont typeface="Arial" panose="020B0604020202020204" pitchFamily="34" charset="0"/>
              <a:buChar char="•"/>
            </a:pPr>
            <a:r>
              <a:rPr lang="en-US" altLang="en-US" sz="1400" b="1" u="sng" dirty="0">
                <a:solidFill>
                  <a:schemeClr val="tx1"/>
                </a:solidFill>
              </a:rPr>
              <a:t>Remember to mute when not speaking, thanks.</a:t>
            </a:r>
          </a:p>
          <a:p>
            <a:pPr lvl="1">
              <a:spcBef>
                <a:spcPts val="0"/>
              </a:spcBef>
              <a:buFont typeface="Arial" panose="020B0604020202020204" pitchFamily="34" charset="0"/>
              <a:buChar char="•"/>
            </a:pPr>
            <a:r>
              <a:rPr lang="en-US" altLang="en-US" sz="1400" b="1" u="sng" dirty="0">
                <a:solidFill>
                  <a:schemeClr val="tx1"/>
                </a:solidFill>
              </a:rPr>
              <a:t>Please request Q in the chat window.</a:t>
            </a:r>
          </a:p>
          <a:p>
            <a:pPr>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Peter E.</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buFont typeface="Arial" panose="020B0604020202020204" pitchFamily="34" charset="0"/>
              <a:buChar char="•"/>
            </a:pPr>
            <a:r>
              <a:rPr lang="en-US" altLang="en-US" sz="1600" dirty="0">
                <a:solidFill>
                  <a:schemeClr val="tx1"/>
                </a:solidFill>
              </a:rPr>
              <a:t>Approve agenda, last minutes</a:t>
            </a:r>
            <a:r>
              <a:rPr lang="en-US" altLang="en-US" sz="1400" dirty="0">
                <a:solidFill>
                  <a:schemeClr val="tx1"/>
                </a:solidFill>
              </a:rPr>
              <a:t>  &amp; announcements</a:t>
            </a:r>
          </a:p>
          <a:p>
            <a:pPr>
              <a:buFont typeface="Arial" panose="020B0604020202020204" pitchFamily="34" charset="0"/>
              <a:buChar char="•"/>
            </a:pPr>
            <a:r>
              <a:rPr lang="en-US" altLang="en-US" sz="1600" dirty="0">
                <a:solidFill>
                  <a:schemeClr val="tx1"/>
                </a:solidFill>
              </a:rPr>
              <a:t>Discussion items</a:t>
            </a: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MSGs on 6 GHz (&amp; FCC )</a:t>
            </a:r>
          </a:p>
          <a:p>
            <a:pPr lvl="1">
              <a:spcBef>
                <a:spcPts val="0"/>
              </a:spcBef>
              <a:buFont typeface="Arial" panose="020B0604020202020204" pitchFamily="34" charset="0"/>
              <a:buChar char="•"/>
            </a:pPr>
            <a:r>
              <a:rPr lang="en-US" altLang="en-US" sz="1400" dirty="0">
                <a:solidFill>
                  <a:schemeClr val="tx1"/>
                </a:solidFill>
              </a:rPr>
              <a:t>Table of Frequency Bands</a:t>
            </a: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r>
              <a:rPr lang="en-US" altLang="en-US" sz="1400" dirty="0">
                <a:solidFill>
                  <a:schemeClr val="tx1"/>
                </a:solidFill>
              </a:rPr>
              <a:t>Set up WRC-23 AIs ad hoc</a:t>
            </a:r>
            <a:endParaRPr lang="en-US" altLang="en-US" sz="1600" dirty="0">
              <a:solidFill>
                <a:schemeClr val="tx1"/>
              </a:solidFill>
            </a:endParaRPr>
          </a:p>
          <a:p>
            <a:pPr lvl="1">
              <a:spcBef>
                <a:spcPts val="0"/>
              </a:spcBef>
              <a:buFont typeface="Arial" panose="020B0604020202020204" pitchFamily="34" charset="0"/>
              <a:buChar char="•"/>
            </a:pPr>
            <a:r>
              <a:rPr lang="en-US" sz="1600" dirty="0">
                <a:effectLst/>
                <a:ea typeface="SimSun" panose="02010600030101010101" pitchFamily="2" charset="-122"/>
              </a:rPr>
              <a:t>Anything new today</a:t>
            </a: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796559" y="1193802"/>
            <a:ext cx="3966441" cy="52816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dirty="0">
                <a:solidFill>
                  <a:schemeClr val="tx1"/>
                </a:solidFill>
              </a:rPr>
              <a:t>Mexico</a:t>
            </a:r>
          </a:p>
          <a:p>
            <a:pPr lvl="1">
              <a:spcBef>
                <a:spcPts val="0"/>
              </a:spcBef>
              <a:buFont typeface="Arial" panose="020B0604020202020204" pitchFamily="34" charset="0"/>
              <a:buChar char="•"/>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MSGs on 6 GHz (&amp; FCC)</a:t>
            </a:r>
          </a:p>
          <a:p>
            <a:pPr lvl="1">
              <a:spcBef>
                <a:spcPts val="0"/>
              </a:spcBef>
              <a:buFont typeface="Arial" panose="020B0604020202020204" pitchFamily="34" charset="0"/>
              <a:buChar char="•"/>
            </a:pPr>
            <a:r>
              <a:rPr lang="en-US" altLang="en-US" sz="1400" kern="0" dirty="0">
                <a:solidFill>
                  <a:schemeClr val="tx1"/>
                </a:solidFill>
              </a:rPr>
              <a:t>Multi stake-holder groups</a:t>
            </a:r>
          </a:p>
          <a:p>
            <a:pPr marL="0" indent="0">
              <a:spcBef>
                <a:spcPts val="0"/>
              </a:spcBef>
            </a:pPr>
            <a:endParaRPr lang="en-US" altLang="en-US" sz="1800" kern="0" dirty="0">
              <a:solidFill>
                <a:schemeClr val="tx1"/>
              </a:solidFill>
            </a:endParaRPr>
          </a:p>
          <a:p>
            <a:pPr>
              <a:spcBef>
                <a:spcPts val="0"/>
              </a:spcBef>
              <a:buFont typeface="Arial" panose="020B0604020202020204" pitchFamily="34" charset="0"/>
              <a:buChar char="•"/>
            </a:pPr>
            <a:r>
              <a:rPr lang="en-US" altLang="en-US" sz="1400" b="0" dirty="0">
                <a:solidFill>
                  <a:schemeClr val="tx1"/>
                </a:solidFill>
              </a:rPr>
              <a:t>Table of Frequency Bands </a:t>
            </a:r>
            <a:r>
              <a:rPr lang="en-US" sz="1400" b="0" dirty="0"/>
              <a:t>– IEEE 802 Stds</a:t>
            </a:r>
            <a:endParaRPr lang="en-US" altLang="en-US" sz="1400" b="0" dirty="0">
              <a:solidFill>
                <a:schemeClr val="tx1"/>
              </a:solidFill>
            </a:endParaRPr>
          </a:p>
          <a:p>
            <a:pPr lvl="1">
              <a:spcBef>
                <a:spcPts val="0"/>
              </a:spcBef>
              <a:buFont typeface="Arial" panose="020B0604020202020204" pitchFamily="34" charset="0"/>
              <a:buChar char="•"/>
            </a:pPr>
            <a:r>
              <a:rPr lang="en-US" altLang="en-US" sz="1400" kern="0" dirty="0">
                <a:solidFill>
                  <a:schemeClr val="tx1"/>
                </a:solidFill>
              </a:rPr>
              <a:t>Status</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b="0" kern="0" dirty="0">
                <a:solidFill>
                  <a:schemeClr val="tx1"/>
                </a:solidFill>
              </a:rPr>
              <a:t>FCC White Pace NPRM </a:t>
            </a:r>
          </a:p>
          <a:p>
            <a:pPr lvl="1">
              <a:spcBef>
                <a:spcPts val="0"/>
              </a:spcBef>
              <a:buFont typeface="Arial" panose="020B0604020202020204" pitchFamily="34" charset="0"/>
              <a:buChar char="•"/>
            </a:pPr>
            <a:endParaRPr lang="en-US" altLang="en-US" sz="1400" b="0" kern="0" dirty="0">
              <a:solidFill>
                <a:schemeClr val="tx1"/>
              </a:solidFill>
            </a:endParaRP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594577"/>
            <a:ext cx="8229602"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800" b="0" dirty="0">
                <a:solidFill>
                  <a:schemeClr val="tx1"/>
                </a:solidFill>
              </a:rPr>
              <a:t>To approve the agenda as presented on previous slide</a:t>
            </a:r>
          </a:p>
          <a:p>
            <a:pPr>
              <a:spcBef>
                <a:spcPts val="0"/>
              </a:spcBef>
            </a:pPr>
            <a:r>
              <a:rPr lang="en-US" altLang="en-US" sz="1800" b="1" dirty="0">
                <a:solidFill>
                  <a:schemeClr val="tx1"/>
                </a:solidFill>
              </a:rPr>
              <a:t>		</a:t>
            </a:r>
            <a:r>
              <a:rPr lang="en-US" altLang="en-US" sz="1800" b="0" dirty="0">
                <a:solidFill>
                  <a:schemeClr val="tx1"/>
                </a:solidFill>
              </a:rPr>
              <a:t>Moved by: 	</a:t>
            </a:r>
            <a:r>
              <a:rPr lang="en-US" altLang="en-US" sz="1800" b="0" dirty="0">
                <a:solidFill>
                  <a:schemeClr val="bg1">
                    <a:lumMod val="75000"/>
                  </a:schemeClr>
                </a:solidFill>
              </a:rPr>
              <a:t>Stuart K.</a:t>
            </a:r>
          </a:p>
          <a:p>
            <a:pPr>
              <a:spcBef>
                <a:spcPts val="0"/>
              </a:spcBef>
            </a:pPr>
            <a:r>
              <a:rPr lang="en-US" altLang="en-US" sz="1800" b="0" dirty="0">
                <a:solidFill>
                  <a:schemeClr val="bg1">
                    <a:lumMod val="75000"/>
                  </a:schemeClr>
                </a:solidFill>
              </a:rPr>
              <a:t>		Seconded by:	Hassan Y.</a:t>
            </a:r>
          </a:p>
          <a:p>
            <a:pPr>
              <a:spcBef>
                <a:spcPts val="0"/>
              </a:spcBef>
            </a:pPr>
            <a:r>
              <a:rPr lang="en-US" altLang="en-US" sz="1800" b="0" dirty="0">
                <a:solidFill>
                  <a:schemeClr val="bg1">
                    <a:lumMod val="75000"/>
                  </a:schemeClr>
                </a:solidFill>
              </a:rPr>
              <a:t>		Discussion?  	None</a:t>
            </a:r>
          </a:p>
          <a:p>
            <a:pPr lvl="1">
              <a:spcBef>
                <a:spcPts val="0"/>
              </a:spcBef>
            </a:pPr>
            <a:r>
              <a:rPr lang="en-US" altLang="en-US" sz="1800" dirty="0">
                <a:solidFill>
                  <a:schemeClr val="bg1">
                    <a:lumMod val="75000"/>
                  </a:schemeClr>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600" b="0" dirty="0">
                <a:effectLst/>
                <a:ea typeface="SimSun" panose="02010600030101010101" pitchFamily="2" charset="-122"/>
              </a:rPr>
              <a:t>To approve the minutes from the IEEE 802.18 Teleconference </a:t>
            </a:r>
            <a:r>
              <a:rPr lang="en-GB" sz="1600" b="0" dirty="0">
                <a:ea typeface="SimSun" panose="02010600030101010101" pitchFamily="2" charset="-122"/>
              </a:rPr>
              <a:t>18 </a:t>
            </a:r>
            <a:r>
              <a:rPr lang="en-GB" sz="1600" b="0" dirty="0">
                <a:effectLst/>
                <a:ea typeface="SimSun" panose="02010600030101010101" pitchFamily="2" charset="-122"/>
              </a:rPr>
              <a:t>February 2021 in document </a:t>
            </a:r>
            <a:r>
              <a:rPr lang="en-GB" sz="1600" b="0" dirty="0">
                <a:solidFill>
                  <a:schemeClr val="bg1">
                    <a:lumMod val="75000"/>
                  </a:schemeClr>
                </a:solidFill>
                <a:ea typeface="SimSun" panose="02010600030101010101" pitchFamily="2" charset="-122"/>
                <a:hlinkClick r:id="rId3"/>
              </a:rPr>
              <a:t>https://mentor.ieee.org/802.18/dcn/21/18-21-0017-00-0000-minutes-11feb21-rrtag-teleconference.docx</a:t>
            </a:r>
            <a:r>
              <a:rPr lang="en-GB" sz="1600" b="0" dirty="0">
                <a:solidFill>
                  <a:schemeClr val="bg1">
                    <a:lumMod val="75000"/>
                  </a:schemeClr>
                </a:solidFill>
                <a:ea typeface="SimSun" panose="02010600030101010101" pitchFamily="2" charset="-122"/>
              </a:rPr>
              <a:t> </a:t>
            </a:r>
            <a:r>
              <a:rPr lang="en-US" sz="1200" b="0" i="0" dirty="0">
                <a:solidFill>
                  <a:srgbClr val="000000"/>
                </a:solidFill>
                <a:effectLst/>
                <a:latin typeface="Verdana" panose="020B0604030504040204" pitchFamily="34" charset="0"/>
              </a:rPr>
              <a:t>19-Feb-2021 09:21:36 ET</a:t>
            </a:r>
            <a:r>
              <a:rPr lang="en-US" sz="1600" b="0" i="0" dirty="0">
                <a:solidFill>
                  <a:srgbClr val="000000"/>
                </a:solidFill>
                <a:effectLst/>
              </a:rPr>
              <a:t>, </a:t>
            </a:r>
            <a:r>
              <a:rPr lang="en-US" sz="1600" b="0" dirty="0">
                <a:effectLst/>
                <a:ea typeface="SimSun" panose="02010600030101010101" pitchFamily="2" charset="-122"/>
              </a:rPr>
              <a:t>with editorial privilege for the 802.18 chair.</a:t>
            </a:r>
            <a:r>
              <a:rPr lang="en-US" altLang="en-US" sz="1600" b="0" dirty="0">
                <a:solidFill>
                  <a:schemeClr val="tx1"/>
                </a:solidFill>
              </a:rPr>
              <a:t>		</a:t>
            </a:r>
          </a:p>
          <a:p>
            <a:pPr marL="0" indent="0">
              <a:spcBef>
                <a:spcPts val="400"/>
              </a:spcBef>
            </a:pPr>
            <a:r>
              <a:rPr lang="en-US" altLang="en-US" sz="1800" b="0" dirty="0">
                <a:solidFill>
                  <a:schemeClr val="tx1"/>
                </a:solidFill>
              </a:rPr>
              <a:t> 	Moved by:  	</a:t>
            </a:r>
            <a:r>
              <a:rPr lang="en-US" altLang="en-US" sz="1800" b="0" dirty="0">
                <a:solidFill>
                  <a:schemeClr val="bg1">
                    <a:lumMod val="75000"/>
                  </a:schemeClr>
                </a:solidFill>
              </a:rPr>
              <a:t>Steve P.</a:t>
            </a:r>
          </a:p>
          <a:p>
            <a:pPr marL="0" indent="0">
              <a:spcBef>
                <a:spcPts val="0"/>
              </a:spcBef>
            </a:pPr>
            <a:r>
              <a:rPr lang="en-US" altLang="en-US" sz="1800" b="0" dirty="0">
                <a:solidFill>
                  <a:schemeClr val="bg1">
                    <a:lumMod val="75000"/>
                  </a:schemeClr>
                </a:solidFill>
              </a:rPr>
              <a:t>	Seconded by:  Stuart  K.  </a:t>
            </a:r>
          </a:p>
          <a:p>
            <a:pPr marL="0" indent="0">
              <a:spcBef>
                <a:spcPts val="0"/>
              </a:spcBef>
            </a:pPr>
            <a:r>
              <a:rPr lang="en-US" altLang="en-US" sz="1800" b="0" dirty="0">
                <a:solidFill>
                  <a:schemeClr val="bg1">
                    <a:lumMod val="75000"/>
                  </a:schemeClr>
                </a:solidFill>
              </a:rPr>
              <a:t>	Discussion?  	None</a:t>
            </a:r>
          </a:p>
          <a:p>
            <a:pPr lvl="1">
              <a:spcBef>
                <a:spcPts val="0"/>
              </a:spcBef>
            </a:pPr>
            <a:r>
              <a:rPr lang="en-US" altLang="en-US" sz="1800" dirty="0">
                <a:solidFill>
                  <a:schemeClr val="bg1">
                    <a:lumMod val="75000"/>
                  </a:schemeClr>
                </a:solidFill>
              </a:rPr>
              <a:t>Vote:  Approved by unanimous consent</a:t>
            </a:r>
          </a:p>
          <a:p>
            <a:pPr lvl="2">
              <a:spcBef>
                <a:spcPts val="0"/>
              </a:spcBef>
              <a:buFont typeface="Arial" panose="020B0604020202020204" pitchFamily="34" charset="0"/>
              <a:buChar char="•"/>
            </a:pPr>
            <a:endParaRPr lang="en-US" altLang="en-US" sz="1200" b="0" dirty="0">
              <a:solidFill>
                <a:schemeClr val="bg1">
                  <a:lumMod val="75000"/>
                </a:schemeClr>
              </a:solidFill>
            </a:endParaRPr>
          </a:p>
          <a:p>
            <a:pPr marL="685800" lvl="1">
              <a:spcBef>
                <a:spcPts val="400"/>
              </a:spcBef>
              <a:buFont typeface="Arial" panose="020B0604020202020204" pitchFamily="34" charset="0"/>
              <a:buChar char="•"/>
            </a:pPr>
            <a:endParaRPr lang="en-US" altLang="en-US" sz="1400" b="0" dirty="0">
              <a:solidFill>
                <a:schemeClr val="bg1">
                  <a:lumMod val="75000"/>
                </a:schemeClr>
              </a:solidFill>
            </a:endParaRPr>
          </a:p>
          <a:p>
            <a:pPr marL="685800" lvl="1">
              <a:spcBef>
                <a:spcPts val="400"/>
              </a:spcBef>
              <a:buFont typeface="Arial" panose="020B0604020202020204" pitchFamily="34" charset="0"/>
              <a:buChar char="•"/>
            </a:pPr>
            <a:endParaRPr lang="en-US" altLang="en-US" sz="14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25feb21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8001001" cy="469235"/>
          </a:xfrm>
        </p:spPr>
        <p:txBody>
          <a:bodyPr/>
          <a:lstStyle/>
          <a:p>
            <a:r>
              <a:rPr lang="en-US" altLang="en-US" sz="2400" dirty="0"/>
              <a:t>Administrative – moving forward  </a:t>
            </a:r>
            <a:endParaRPr lang="en-US" altLang="en-US" sz="2400" i="1" u="sng" dirty="0">
              <a:solidFill>
                <a:srgbClr val="00B050"/>
              </a:solidFill>
            </a:endParaRPr>
          </a:p>
        </p:txBody>
      </p:sp>
      <p:sp>
        <p:nvSpPr>
          <p:cNvPr id="16387" name="Content Placeholder 2"/>
          <p:cNvSpPr>
            <a:spLocks noGrp="1"/>
          </p:cNvSpPr>
          <p:nvPr>
            <p:ph idx="1"/>
          </p:nvPr>
        </p:nvSpPr>
        <p:spPr>
          <a:xfrm>
            <a:off x="682624" y="1066799"/>
            <a:ext cx="8382001" cy="5408614"/>
          </a:xfrm>
        </p:spPr>
        <p:txBody>
          <a:bodyPr/>
          <a:lstStyle/>
          <a:p>
            <a:pPr lvl="4">
              <a:buFont typeface="Arial" panose="020B0604020202020204" pitchFamily="34" charset="0"/>
              <a:buChar char="•"/>
            </a:pPr>
            <a:endParaRPr lang="en-US" altLang="en-US" sz="800" dirty="0"/>
          </a:p>
          <a:p>
            <a:pPr>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March 2021, </a:t>
            </a:r>
            <a:r>
              <a:rPr lang="en-US" altLang="en-US" sz="1800" b="0" dirty="0">
                <a:solidFill>
                  <a:schemeClr val="tx1"/>
                </a:solidFill>
              </a:rPr>
              <a:t>the EC on 01Dec20 </a:t>
            </a:r>
            <a:r>
              <a:rPr lang="en-US" altLang="en-US" sz="1800" dirty="0">
                <a:solidFill>
                  <a:schemeClr val="tx1"/>
                </a:solidFill>
              </a:rPr>
              <a:t>approved to cancel the in-person part</a:t>
            </a:r>
            <a:r>
              <a:rPr lang="en-US" altLang="en-US" sz="1800" b="0" dirty="0">
                <a:solidFill>
                  <a:schemeClr val="tx1"/>
                </a:solidFill>
              </a:rPr>
              <a:t> of the March 2021 Plenary originally at Hyatt Denver and to hold an electronic session for the plenary.  The EC is taking up the rule exceptions needed. </a:t>
            </a:r>
          </a:p>
          <a:p>
            <a:pPr lvl="1">
              <a:spcBef>
                <a:spcPts val="0"/>
              </a:spcBef>
              <a:buFont typeface="Arial" panose="020B0604020202020204" pitchFamily="34" charset="0"/>
              <a:buChar char="•"/>
            </a:pPr>
            <a:r>
              <a:rPr lang="en-US" altLang="en-US" sz="1600" b="1" dirty="0">
                <a:solidFill>
                  <a:schemeClr val="tx1"/>
                </a:solidFill>
              </a:rPr>
              <a:t>EC has updated times from 05Mar21 (Friday) to 18Mar21 (Thursday) </a:t>
            </a:r>
            <a:r>
              <a:rPr lang="en-US" altLang="en-US" sz="1600" b="1" strike="dblStrike" dirty="0">
                <a:solidFill>
                  <a:schemeClr val="tx1"/>
                </a:solidFill>
              </a:rPr>
              <a:t>19Mar21</a:t>
            </a:r>
            <a:endParaRPr lang="en-US" altLang="en-US" sz="1600" dirty="0">
              <a:solidFill>
                <a:schemeClr val="tx1"/>
              </a:solidFill>
            </a:endParaRPr>
          </a:p>
          <a:p>
            <a:pPr lvl="1">
              <a:spcBef>
                <a:spcPts val="0"/>
              </a:spcBef>
              <a:buFont typeface="Arial" panose="020B0604020202020204" pitchFamily="34" charset="0"/>
              <a:buChar char="•"/>
            </a:pPr>
            <a:r>
              <a:rPr lang="en-US" altLang="en-US" sz="1600" dirty="0">
                <a:solidFill>
                  <a:schemeClr val="tx1"/>
                </a:solidFill>
              </a:rPr>
              <a:t>802.18’s meetings will be Thursday 11Mar21 and </a:t>
            </a:r>
            <a:r>
              <a:rPr lang="en-US" altLang="en-US" sz="1600" b="1" u="sng" dirty="0">
                <a:solidFill>
                  <a:schemeClr val="tx1"/>
                </a:solidFill>
              </a:rPr>
              <a:t>Wednesday 17Mar21</a:t>
            </a:r>
            <a:r>
              <a:rPr lang="en-US" altLang="en-US" sz="1600" dirty="0">
                <a:solidFill>
                  <a:schemeClr val="tx1"/>
                </a:solidFill>
              </a:rPr>
              <a:t>, 1500-1600 et. </a:t>
            </a:r>
          </a:p>
          <a:p>
            <a:pPr lvl="2">
              <a:spcBef>
                <a:spcPts val="0"/>
              </a:spcBef>
              <a:buFont typeface="Arial" panose="020B0604020202020204" pitchFamily="34" charset="0"/>
              <a:buChar char="•"/>
            </a:pPr>
            <a:r>
              <a:rPr lang="en-US" sz="1600" dirty="0">
                <a:effectLst/>
                <a:latin typeface="Times New Roman" panose="02020603050405020304" pitchFamily="18" charset="0"/>
                <a:ea typeface="SimSun" panose="02010600030101010101" pitchFamily="2" charset="-122"/>
              </a:rPr>
              <a:t>Learned no conflict with .24 for the 17</a:t>
            </a:r>
            <a:r>
              <a:rPr lang="en-US" sz="1600" baseline="30000" dirty="0">
                <a:effectLst/>
                <a:latin typeface="Times New Roman" panose="02020603050405020304" pitchFamily="18" charset="0"/>
                <a:ea typeface="SimSun" panose="02010600030101010101" pitchFamily="2" charset="-122"/>
              </a:rPr>
              <a:t>th</a:t>
            </a:r>
            <a:r>
              <a:rPr lang="en-US" sz="1600" dirty="0">
                <a:effectLst/>
                <a:latin typeface="Times New Roman" panose="02020603050405020304" pitchFamily="18" charset="0"/>
                <a:ea typeface="SimSun" panose="02010600030101010101" pitchFamily="2" charset="-122"/>
              </a:rPr>
              <a:t> call. So no known conflicts. </a:t>
            </a:r>
          </a:p>
          <a:p>
            <a:pPr lvl="1">
              <a:spcBef>
                <a:spcPts val="0"/>
              </a:spcBef>
              <a:buFont typeface="Arial" panose="020B0604020202020204" pitchFamily="34" charset="0"/>
              <a:buChar char="•"/>
            </a:pPr>
            <a:r>
              <a:rPr lang="en-US" altLang="en-US" sz="1600" b="0" dirty="0">
                <a:solidFill>
                  <a:schemeClr val="tx1"/>
                </a:solidFill>
              </a:rPr>
              <a:t>11</a:t>
            </a:r>
            <a:r>
              <a:rPr lang="en-US" altLang="en-US" sz="1600" b="0" baseline="30000" dirty="0">
                <a:solidFill>
                  <a:schemeClr val="tx1"/>
                </a:solidFill>
              </a:rPr>
              <a:t>th</a:t>
            </a:r>
            <a:r>
              <a:rPr lang="en-US" altLang="en-US" sz="1600" b="0" dirty="0">
                <a:solidFill>
                  <a:schemeClr val="tx1"/>
                </a:solidFill>
              </a:rPr>
              <a:t> will be normal call-in; call-in for 17</a:t>
            </a:r>
            <a:r>
              <a:rPr lang="en-US" altLang="en-US" sz="1600" b="0" baseline="30000" dirty="0">
                <a:solidFill>
                  <a:schemeClr val="tx1"/>
                </a:solidFill>
              </a:rPr>
              <a:t>th</a:t>
            </a:r>
            <a:r>
              <a:rPr lang="en-US" altLang="en-US" sz="1600" baseline="30000" dirty="0">
                <a:solidFill>
                  <a:schemeClr val="tx1"/>
                </a:solidFill>
              </a:rPr>
              <a:t> </a:t>
            </a:r>
            <a:r>
              <a:rPr lang="en-US" altLang="en-US" sz="1600" b="0" dirty="0">
                <a:solidFill>
                  <a:schemeClr val="tx1"/>
                </a:solidFill>
              </a:rPr>
              <a:t> is in backup slides here.</a:t>
            </a:r>
          </a:p>
          <a:p>
            <a:pPr lvl="1">
              <a:spcBef>
                <a:spcPts val="0"/>
              </a:spcBef>
              <a:buFont typeface="Arial" panose="020B0604020202020204" pitchFamily="34" charset="0"/>
              <a:buChar char="•"/>
            </a:pPr>
            <a:r>
              <a:rPr lang="en-US" altLang="en-US" sz="1600" dirty="0">
                <a:solidFill>
                  <a:schemeClr val="tx1"/>
                </a:solidFill>
              </a:rPr>
              <a:t>Being a plenary, it will take attending both calls for participation/voting member credit. </a:t>
            </a:r>
          </a:p>
          <a:p>
            <a:pPr lvl="1">
              <a:spcBef>
                <a:spcPts val="0"/>
              </a:spcBef>
              <a:buFont typeface="Arial" panose="020B0604020202020204" pitchFamily="34" charset="0"/>
              <a:buChar char="•"/>
            </a:pPr>
            <a:r>
              <a:rPr lang="en-US" altLang="en-US" sz="1600" b="0" dirty="0">
                <a:solidFill>
                  <a:schemeClr val="tx1"/>
                </a:solidFill>
              </a:rPr>
              <a:t>IMAT is set</a:t>
            </a:r>
            <a:r>
              <a:rPr lang="en-US" altLang="en-US" sz="1600" dirty="0">
                <a:solidFill>
                  <a:schemeClr val="tx1"/>
                </a:solidFill>
              </a:rPr>
              <a:t>up with the other WGs and TAGs like a normal plenary. </a:t>
            </a:r>
            <a:endParaRPr lang="en-US" altLang="en-US" sz="1600" b="0" dirty="0">
              <a:solidFill>
                <a:schemeClr val="tx1"/>
              </a:solidFill>
            </a:endParaRPr>
          </a:p>
          <a:p>
            <a:pPr lvl="4">
              <a:buFont typeface="Arial" panose="020B0604020202020204" pitchFamily="34" charset="0"/>
              <a:buChar char="•"/>
            </a:pPr>
            <a:endParaRPr lang="en-US" altLang="en-US" sz="1000" b="0" dirty="0">
              <a:solidFill>
                <a:schemeClr val="tx1"/>
              </a:solidFill>
            </a:endParaRPr>
          </a:p>
          <a:p>
            <a:pPr>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May 2021 </a:t>
            </a:r>
            <a:r>
              <a:rPr lang="en-US" altLang="en-US" sz="1800" b="0" dirty="0">
                <a:solidFill>
                  <a:schemeClr val="tx1"/>
                </a:solidFill>
              </a:rPr>
              <a:t>at the Hilton in Panama City, Panama, the WCSC on 03Feb21 </a:t>
            </a:r>
            <a:r>
              <a:rPr lang="en-US" altLang="en-US" sz="1800" dirty="0">
                <a:solidFill>
                  <a:schemeClr val="tx1"/>
                </a:solidFill>
              </a:rPr>
              <a:t>approved  to cancel the in-person 802W interim</a:t>
            </a:r>
            <a:r>
              <a:rPr lang="en-US" altLang="en-US" sz="1800" b="0" dirty="0">
                <a:solidFill>
                  <a:schemeClr val="tx1"/>
                </a:solidFill>
              </a:rPr>
              <a:t>.  This leaves the WGs and TAGs to hold interims as they wish. </a:t>
            </a:r>
          </a:p>
          <a:p>
            <a:pPr lvl="1">
              <a:buFont typeface="Arial" panose="020B0604020202020204" pitchFamily="34" charset="0"/>
              <a:buChar char="•"/>
            </a:pPr>
            <a:r>
              <a:rPr lang="en-US" altLang="en-US" sz="1600" dirty="0">
                <a:solidFill>
                  <a:schemeClr val="tx1"/>
                </a:solidFill>
              </a:rPr>
              <a:t>Note: Working to move the Hilton in Panama to January 2022 Wireless Interim and then moving out the Hotel Irvine to a later date that was planned for January 2022.  (Hotel Irvine has indicated they will probably not be ready to open in January 2022.) </a:t>
            </a:r>
          </a:p>
          <a:p>
            <a:pPr lvl="1">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800" b="0" dirty="0">
                <a:solidFill>
                  <a:schemeClr val="tx1"/>
                </a:solidFill>
              </a:rPr>
              <a:t>Nominations for 2 RR-TAG Vice-Chair open until 03Mar21; see email, and 11Feb21 agenda and minutes for more. </a:t>
            </a:r>
          </a:p>
          <a:p>
            <a:pPr marL="1828800" lvl="4" indent="0"/>
            <a:endParaRPr lang="en-US" altLang="en-US" sz="10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25feb21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57649</TotalTime>
  <Words>7725</Words>
  <Application>Microsoft Office PowerPoint</Application>
  <PresentationFormat>On-screen Show (4:3)</PresentationFormat>
  <Paragraphs>808</Paragraphs>
  <Slides>33</Slides>
  <Notes>20</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33</vt:i4>
      </vt:variant>
    </vt:vector>
  </HeadingPairs>
  <TitlesOfParts>
    <vt:vector size="45" baseType="lpstr">
      <vt:lpstr>Arial</vt:lpstr>
      <vt:lpstr>Calibri</vt:lpstr>
      <vt:lpstr>Consolas</vt:lpstr>
      <vt:lpstr>Helvetica</vt:lpstr>
      <vt:lpstr>Monotype Sorts</vt:lpstr>
      <vt:lpstr>Roboto</vt:lpstr>
      <vt:lpstr>Times New Roman</vt:lpstr>
      <vt:lpstr>Verdana</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 – moving forward  </vt:lpstr>
      <vt:lpstr>EU items to share -1</vt:lpstr>
      <vt:lpstr>EU items to share -2</vt:lpstr>
      <vt:lpstr>Other regions (outside EU-Stds and USA), items to share</vt:lpstr>
      <vt:lpstr>ITU-R items to share  -</vt:lpstr>
      <vt:lpstr>MSGs 6 GHz (&amp; FCC)</vt:lpstr>
      <vt:lpstr>Table of Frequency Bands – IEEE 802 Stds </vt:lpstr>
      <vt:lpstr>General Discussion -</vt:lpstr>
      <vt:lpstr>Actions Required</vt:lpstr>
      <vt:lpstr>Any Other Business</vt:lpstr>
      <vt:lpstr>Adjourn</vt:lpstr>
      <vt:lpstr>PowerPoint Presentation</vt:lpstr>
      <vt:lpstr>PowerPoint Presentation</vt:lpstr>
      <vt:lpstr>PowerPoint Presentation</vt:lpstr>
      <vt:lpstr>PowerPoint Presentation</vt:lpstr>
      <vt:lpstr>Table of Frequency Bands – Ad Hoc</vt:lpstr>
      <vt:lpstr>Table of Frequency Bands – IEEE 802 Stds – background -1</vt:lpstr>
      <vt:lpstr>Table of Frequency Bands – background -2</vt:lpstr>
      <vt:lpstr>ITU-R links &amp; general info</vt:lpstr>
      <vt:lpstr>Responsibilities of Working Group (&amp;TAG)Officers</vt:lpstr>
      <vt:lpstr>Responsibilities of WG (or TAG) Chair</vt:lpstr>
      <vt:lpstr>Responsibilities of WG (or TAG) Vice Chair</vt:lpstr>
      <vt:lpstr>Responsibilities of WG (or TAG) Secretary</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Holcomb, Jay</dc:creator>
  <cp:lastModifiedBy>Holcomb, Jay</cp:lastModifiedBy>
  <cp:revision>3625</cp:revision>
  <cp:lastPrinted>1601-01-01T00:00:00Z</cp:lastPrinted>
  <dcterms:created xsi:type="dcterms:W3CDTF">2016-03-03T14:54:45Z</dcterms:created>
  <dcterms:modified xsi:type="dcterms:W3CDTF">2021-02-25T15:07:49Z</dcterms:modified>
</cp:coreProperties>
</file>