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17" r:id="rId17"/>
    <p:sldId id="650" r:id="rId18"/>
    <p:sldId id="498" r:id="rId19"/>
    <p:sldId id="402" r:id="rId20"/>
    <p:sldId id="403" r:id="rId21"/>
    <p:sldId id="736" r:id="rId22"/>
    <p:sldId id="746" r:id="rId23"/>
    <p:sldId id="761" r:id="rId24"/>
    <p:sldId id="737" r:id="rId25"/>
    <p:sldId id="739" r:id="rId26"/>
    <p:sldId id="728" r:id="rId27"/>
    <p:sldId id="602"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242" autoAdjust="0"/>
  </p:normalViewPr>
  <p:slideViewPr>
    <p:cSldViewPr>
      <p:cViewPr varScale="1">
        <p:scale>
          <a:sx n="82" d="100"/>
          <a:sy n="82" d="100"/>
        </p:scale>
        <p:origin x="102" y="67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slide" Target="slide26.xml"/><Relationship Id="rId4" Type="http://schemas.openxmlformats.org/officeDocument/2006/relationships/hyperlink" Target="https://mentor.ieee.org/802.18/dcn/20/18-20-0107-00-0000-res-811-wrc-19-wrc-23-agenda-item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XoFOPJicB094ht6MKcAr9XqBTTsx3jhZc5Pmgg4b6Pq65oM2AKf1Bq8gmcIHS-nPQ$" TargetMode="External"/><Relationship Id="rId3" Type="http://schemas.openxmlformats.org/officeDocument/2006/relationships/hyperlink" Target="https://ieeesa.webex.com/ieeesa/j.php?MTID=m6f2f81c8e60c1dd28e45c6a2024e5cfe" TargetMode="External"/><Relationship Id="rId7" Type="http://schemas.openxmlformats.org/officeDocument/2006/relationships/hyperlink" Target="https://urldefense.com/v3/__https:/ieeesa.webex.com/ieeesa/globalcallin.php?MTID=mbefaf5eede5daf62608badbf2154b00f__;!!F7jv3iA!jXoFOPJicB094ht6MKcAr9XqBTTsx3jhZc5Pmgg4b6Pq65oM2AKf1Bq8gmfJw2hF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tel:%2B1-213-306-3065,,*01*1798447958%23%23*01*" TargetMode="External"/><Relationship Id="rId5" Type="http://schemas.openxmlformats.org/officeDocument/2006/relationships/hyperlink" Target="tel:%2B1-646-992-2010,,*01*1798447958%23%23*01*" TargetMode="External"/><Relationship Id="rId4" Type="http://schemas.openxmlformats.org/officeDocument/2006/relationships/hyperlink" Target="https://urldefense.com/v3/__https:/ieeesa.webex.com/ieeesa/j.php?MTID=m6f2f81c8e60c1dd28e45c6a2024e5cfe__;!!F7jv3iA!jXoFOPJicB094ht6MKcAr9XqBTTsx3jhZc5Pmgg4b6Pq65oM2AKf1Bq8gmfZvFlAB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9.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3-00-0000-minutes-11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18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At this point another ad hoc is not likely before #109.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a:t>
            </a:r>
            <a:r>
              <a:rPr lang="en-US" sz="1600" b="0" dirty="0">
                <a:solidFill>
                  <a:schemeClr val="tx1"/>
                </a:solidFill>
              </a:rPr>
              <a:t>03Nov20-</a:t>
            </a:r>
            <a:r>
              <a:rPr lang="en-US" sz="1600" dirty="0">
                <a:solidFill>
                  <a:schemeClr val="tx1"/>
                </a:solidFill>
              </a:rPr>
              <a:t>22Feb21, correspondence   </a:t>
            </a:r>
          </a:p>
          <a:p>
            <a:pPr lvl="1">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&lt;SE21&gt; </a:t>
            </a:r>
            <a:r>
              <a:rPr lang="en-US" altLang="en-US" sz="1800" b="0" dirty="0"/>
              <a:t> </a:t>
            </a:r>
            <a:r>
              <a:rPr lang="en-US" altLang="en-US" sz="1800" dirty="0">
                <a:solidFill>
                  <a:schemeClr val="tx1"/>
                </a:solidFill>
              </a:rPr>
              <a:t>next meeting #112, 24-26Feb21</a:t>
            </a:r>
          </a:p>
          <a:p>
            <a:pPr lvl="1">
              <a:spcBef>
                <a:spcPts val="0"/>
              </a:spcBef>
              <a:spcAft>
                <a:spcPts val="0"/>
              </a:spcAft>
              <a:buFont typeface="Arial" panose="020B0604020202020204" pitchFamily="34" charset="0"/>
              <a:buChar char="•"/>
            </a:pPr>
            <a:r>
              <a:rPr lang="en-US" altLang="en-US" sz="1400" dirty="0">
                <a:solidFill>
                  <a:schemeClr val="tx1"/>
                </a:solidFill>
              </a:rPr>
              <a:t>Next week (25</a:t>
            </a:r>
            <a:r>
              <a:rPr lang="en-US" altLang="en-US" sz="1400" baseline="30000" dirty="0">
                <a:solidFill>
                  <a:schemeClr val="tx1"/>
                </a:solidFill>
              </a:rPr>
              <a:t>th</a:t>
            </a:r>
            <a:r>
              <a:rPr lang="en-US" altLang="en-US" sz="1400" dirty="0">
                <a:solidFill>
                  <a:schemeClr val="tx1"/>
                </a:solidFill>
              </a:rPr>
              <a:t>): </a:t>
            </a:r>
            <a:r>
              <a:rPr lang="en-US" sz="1400" dirty="0">
                <a:ea typeface="Calibri" panose="020F0502020204030204" pitchFamily="34" charset="0"/>
              </a:rPr>
              <a:t>SE21 has established a correspondence group for receiver resilience requirements. </a:t>
            </a:r>
          </a:p>
          <a:p>
            <a:pPr lvl="2">
              <a:spcBef>
                <a:spcPts val="0"/>
              </a:spcBef>
              <a:spcAft>
                <a:spcPts val="0"/>
              </a:spcAft>
              <a:buFont typeface="Arial" panose="020B0604020202020204" pitchFamily="34" charset="0"/>
              <a:buChar char="•"/>
            </a:pPr>
            <a:r>
              <a:rPr lang="en-US" sz="1400" dirty="0">
                <a:ea typeface="Calibri" panose="020F0502020204030204" pitchFamily="34" charset="0"/>
              </a:rPr>
              <a:t>ERM explicitly includes 2.4 GHz, implicitly it covers all license-exempt.</a:t>
            </a:r>
          </a:p>
          <a:p>
            <a:pPr lvl="2">
              <a:spcBef>
                <a:spcPts val="0"/>
              </a:spcBef>
              <a:spcAft>
                <a:spcPts val="0"/>
              </a:spcAft>
              <a:buFont typeface="Arial" panose="020B0604020202020204" pitchFamily="34" charset="0"/>
              <a:buChar char="•"/>
            </a:pPr>
            <a:endParaRPr lang="en-US" sz="14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  today</a:t>
            </a:r>
          </a:p>
          <a:p>
            <a:pPr lvl="1">
              <a:spcBef>
                <a:spcPts val="0"/>
              </a:spcBef>
              <a:spcAft>
                <a:spcPts val="0"/>
              </a:spcAft>
              <a:buFont typeface="Arial" panose="020B0604020202020204" pitchFamily="34" charset="0"/>
              <a:buChar char="•"/>
            </a:pPr>
            <a:r>
              <a:rPr lang="en-US" altLang="en-US" sz="1400" dirty="0"/>
              <a:t> 28Jan: WGSE sent report to SE45 tasking them to do sharing study with urban rail, due summer 2024. </a:t>
            </a:r>
          </a:p>
          <a:p>
            <a:pPr lvl="1">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1">
              <a:spcBef>
                <a:spcPts val="0"/>
              </a:spcBef>
              <a:spcAft>
                <a:spcPts val="0"/>
              </a:spcAft>
              <a:buFont typeface="Arial" panose="020B0604020202020204" pitchFamily="34" charset="0"/>
              <a:buChar char="•"/>
            </a:pPr>
            <a:endParaRPr lang="en-US" altLang="en-US" sz="14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7"/>
              </a:rPr>
              <a:t>&lt;WGFM&gt;</a:t>
            </a:r>
            <a:r>
              <a:rPr lang="en-US" altLang="en-US" sz="1600" b="0" dirty="0"/>
              <a:t>  </a:t>
            </a:r>
            <a:r>
              <a:rPr lang="en-US" altLang="en-US" sz="1600" dirty="0"/>
              <a:t>#98 is this week;   </a:t>
            </a:r>
            <a:r>
              <a:rPr lang="en-US" altLang="en-US" sz="1800" dirty="0">
                <a:solidFill>
                  <a:schemeClr val="tx1"/>
                </a:solidFill>
              </a:rPr>
              <a:t>next meeting #99, 24-28May21</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Item 5.5 in draft minutes is affirmation on 5 GHz decision (04)08 pushed up here from FM57.  There are also inputs on 5.8 GHz.</a:t>
            </a:r>
          </a:p>
          <a:p>
            <a:pPr lvl="1">
              <a:buFont typeface="Arial" panose="020B0604020202020204" pitchFamily="34" charset="0"/>
              <a:buChar char="•"/>
            </a:pPr>
            <a:r>
              <a:rPr lang="en-US" sz="1400" dirty="0">
                <a:solidFill>
                  <a:schemeClr val="tx1"/>
                </a:solidFill>
              </a:rPr>
              <a:t>#1-Final minutes will be out shortly.  There are notes on conflicts that is being pushed up to the ECC </a:t>
            </a:r>
          </a:p>
          <a:p>
            <a:pPr lvl="1">
              <a:buFont typeface="Arial" panose="020B0604020202020204" pitchFamily="34" charset="0"/>
              <a:buChar char="•"/>
            </a:pPr>
            <a:r>
              <a:rPr lang="en-US" sz="1400" dirty="0">
                <a:solidFill>
                  <a:schemeClr val="tx1"/>
                </a:solidFill>
              </a:rPr>
              <a:t>#2- ERM  doc came out on receive performance.   This is fundamental and affects all bands (including shared bands) and affects many industries. </a:t>
            </a:r>
          </a:p>
          <a:p>
            <a:pPr lvl="1">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Next week:  more on outcome for #98.</a:t>
            </a: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a:p>
            <a:pPr lvl="1">
              <a:spcBef>
                <a:spcPts val="0"/>
              </a:spcBef>
              <a:buFont typeface="Arial" panose="020B0604020202020204" pitchFamily="34" charset="0"/>
              <a:buChar char="•"/>
            </a:pPr>
            <a:r>
              <a:rPr lang="en-US" sz="1400" dirty="0">
                <a:effectLst/>
                <a:ea typeface="Calibri" panose="020F0502020204030204" pitchFamily="34" charset="0"/>
              </a:rPr>
              <a:t>21Jan: </a:t>
            </a:r>
            <a:r>
              <a:rPr lang="en-US" sz="1400" dirty="0">
                <a:ea typeface="Calibri" panose="020F0502020204030204" pitchFamily="34" charset="0"/>
              </a:rPr>
              <a:t>Some disagreement on power out from Resolution 229 WRC-19, so being moved up to WGFM.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marL="0" indent="0"/>
            <a:endParaRPr lang="en-US" sz="2000" dirty="0">
              <a:effectLst/>
              <a:ea typeface="Calibri" panose="020F0502020204030204" pitchFamily="34" charset="0"/>
            </a:endParaRPr>
          </a:p>
          <a:p>
            <a:pPr>
              <a:buFont typeface="Arial" panose="020B0604020202020204" pitchFamily="34" charset="0"/>
              <a:buChar char="•"/>
            </a:pPr>
            <a:r>
              <a:rPr lang="en-US" sz="1800" b="0" dirty="0">
                <a:effectLst/>
                <a:ea typeface="Calibri" panose="020F0502020204030204" pitchFamily="34" charset="0"/>
              </a:rPr>
              <a:t>Nothing to share</a:t>
            </a:r>
          </a:p>
          <a:p>
            <a:pPr>
              <a:buFont typeface="Arial" panose="020B0604020202020204" pitchFamily="34" charset="0"/>
              <a:buChar char="•"/>
            </a:pPr>
            <a:r>
              <a:rPr lang="en-US" sz="1800" dirty="0">
                <a:ea typeface="Calibri" panose="020F0502020204030204" pitchFamily="34" charset="0"/>
              </a:rPr>
              <a:t> </a:t>
            </a:r>
            <a:endParaRPr lang="en-US" sz="1800" dirty="0">
              <a:effectLst/>
              <a:ea typeface="Calibri" panose="020F0502020204030204" pitchFamily="34" charset="0"/>
            </a:endParaRPr>
          </a:p>
          <a:p>
            <a:pPr>
              <a:buFont typeface="Arial" panose="020B0604020202020204" pitchFamily="34" charset="0"/>
              <a:buChar char="•"/>
            </a:pPr>
            <a:r>
              <a:rPr lang="en-US" sz="1800" b="0" dirty="0">
                <a:ea typeface="Calibri" panose="020F0502020204030204" pitchFamily="34" charset="0"/>
              </a:rPr>
              <a:t> </a:t>
            </a:r>
          </a:p>
          <a:p>
            <a:pPr>
              <a:buFont typeface="Arial" panose="020B0604020202020204" pitchFamily="34" charset="0"/>
              <a:buChar char="•"/>
            </a:pPr>
            <a:endParaRPr lang="en-US" sz="18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submissions are in LMSC (EC) ballot.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endParaRPr lang="en-US" sz="16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p>
          <a:p>
            <a:pPr lvl="1">
              <a:spcBef>
                <a:spcPts val="0"/>
              </a:spcBef>
              <a:buFont typeface="Arial" panose="020B0604020202020204" pitchFamily="34" charset="0"/>
              <a:buChar char="•"/>
            </a:pPr>
            <a:r>
              <a:rPr lang="en-US" sz="1400" dirty="0">
                <a:solidFill>
                  <a:schemeClr val="tx1"/>
                </a:solidFill>
                <a:effectLst/>
                <a:ea typeface="SimSun" panose="02010600030101010101" pitchFamily="2" charset="-122"/>
              </a:rPr>
              <a:t>Need to start up document with 4+3 WRC-23 </a:t>
            </a:r>
            <a:r>
              <a:rPr lang="en-US" sz="1400" dirty="0">
                <a:solidFill>
                  <a:schemeClr val="tx1"/>
                </a:solidFill>
                <a:ea typeface="SimSun" panose="02010600030101010101" pitchFamily="2" charset="-122"/>
              </a:rPr>
              <a:t>AIs </a:t>
            </a:r>
            <a:r>
              <a:rPr lang="en-US" sz="1400" dirty="0">
                <a:solidFill>
                  <a:schemeClr val="tx1"/>
                </a:solidFill>
                <a:effectLst/>
                <a:ea typeface="SimSun" panose="02010600030101010101" pitchFamily="2" charset="-122"/>
              </a:rPr>
              <a:t> IEEE 802 should consider viewpoints on. </a:t>
            </a:r>
          </a:p>
          <a:p>
            <a:pPr lvl="2">
              <a:spcBef>
                <a:spcPts val="0"/>
              </a:spcBef>
              <a:buFont typeface="Arial" panose="020B0604020202020204" pitchFamily="34" charset="0"/>
              <a:buChar char="•"/>
            </a:pPr>
            <a:r>
              <a:rPr lang="en-US" sz="1400" dirty="0">
                <a:solidFill>
                  <a:schemeClr val="tx1"/>
                </a:solidFill>
              </a:rPr>
              <a:t>Do have a start on this power point.</a:t>
            </a: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4"/>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400" dirty="0">
                <a:effectLst/>
                <a:ea typeface="SimSun" panose="02010600030101010101" pitchFamily="2" charset="-122"/>
              </a:rPr>
              <a:t>1.1 </a:t>
            </a:r>
            <a:r>
              <a:rPr lang="en-GB" sz="1200" dirty="0">
                <a:effectLst/>
                <a:ea typeface="Times New Roman" panose="02020603050405020304" pitchFamily="18" charset="0"/>
              </a:rPr>
              <a:t>800-4 990 MHz and Resolution 223.  Connection w/ITS going there?</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1.2</a:t>
            </a:r>
            <a:r>
              <a:rPr lang="en-GB" sz="1200" dirty="0">
                <a:ea typeface="SimSun" panose="02010600030101010101" pitchFamily="2" charset="-122"/>
              </a:rPr>
              <a:t> </a:t>
            </a:r>
            <a:r>
              <a:rPr lang="en-GB" sz="1200" dirty="0">
                <a:effectLst/>
                <a:ea typeface="Times New Roman" panose="02020603050405020304" pitchFamily="18" charset="0"/>
              </a:rPr>
              <a:t> 300-3 400MHz, 3 600-3 800MHz, 6 425-7 025MHz, 7 025-7 125MHz and 10.0-10.5GHz for International Mobile Telecommunications (IMT) and resolution 245.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ea typeface="SimSun" panose="02010600030101010101" pitchFamily="2" charset="-122"/>
              </a:rPr>
              <a:t>1.5  4</a:t>
            </a:r>
            <a:r>
              <a:rPr lang="en-GB" sz="1200" dirty="0">
                <a:effectLst/>
                <a:ea typeface="Times New Roman" panose="02020603050405020304" pitchFamily="18" charset="0"/>
              </a:rPr>
              <a:t>70-960 MHz in Region 1-consider possible regulatory actions, Resolution</a:t>
            </a:r>
            <a:r>
              <a:rPr lang="en-GB" sz="1200" b="1" dirty="0">
                <a:effectLst/>
                <a:ea typeface="Times New Roman" panose="02020603050405020304" pitchFamily="18" charset="0"/>
              </a:rPr>
              <a:t> 235.</a:t>
            </a:r>
            <a:endParaRPr lang="en-US" sz="1200" dirty="0">
              <a:effectLst/>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ea typeface="Times New Roman" panose="02020603050405020304" pitchFamily="18" charset="0"/>
              </a:rPr>
              <a:t>10</a:t>
            </a:r>
            <a:r>
              <a:rPr lang="en-GB" sz="1200" b="1" dirty="0">
                <a:effectLst/>
                <a:ea typeface="Times New Roman" panose="02020603050405020304" pitchFamily="18" charset="0"/>
              </a:rPr>
              <a:t>	  </a:t>
            </a:r>
            <a:r>
              <a:rPr lang="en-GB" sz="1200" dirty="0">
                <a:solidFill>
                  <a:srgbClr val="444444"/>
                </a:solidFill>
                <a:effectLst/>
                <a:ea typeface="Times New Roman" panose="02020603050405020304" pitchFamily="18" charset="0"/>
              </a:rPr>
              <a:t>recommend to the Council items for inclusion in the agenda for the next WRC,</a:t>
            </a:r>
            <a:endParaRPr lang="en-GB" sz="1100" dirty="0">
              <a:solidFill>
                <a:srgbClr val="444444"/>
              </a:solidFill>
              <a:effectLst/>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WG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Took a decision to start a test and certification work group, with a proposal of self-certification. </a:t>
            </a:r>
          </a:p>
          <a:p>
            <a:pPr marL="866775" lvl="2">
              <a:spcBef>
                <a:spcPts val="0"/>
              </a:spcBef>
              <a:spcAft>
                <a:spcPts val="0"/>
              </a:spcAft>
              <a:buFont typeface="Arial" panose="020B0604020202020204" pitchFamily="34" charset="0"/>
              <a:buChar char="•"/>
            </a:pPr>
            <a:r>
              <a:rPr lang="en-US" sz="1400" b="0" dirty="0">
                <a:solidFill>
                  <a:schemeClr val="tx1"/>
                </a:solidFill>
                <a:effectLst/>
                <a:ea typeface="Times New Roman" panose="02020603050405020304" pitchFamily="18" charset="0"/>
              </a:rPr>
              <a:t>AFC is now a work group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r>
              <a:rPr lang="en-US" sz="1400" b="0" dirty="0">
                <a:solidFill>
                  <a:schemeClr val="tx1"/>
                </a:solidFill>
                <a:effectLst/>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400" b="0" dirty="0">
              <a:solidFill>
                <a:schemeClr val="tx1"/>
              </a:solidFill>
              <a:effectLst/>
              <a:ea typeface="Times New Roman" panose="02020603050405020304" pitchFamily="18" charset="0"/>
            </a:endParaRP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600" dirty="0"/>
              <a:t>Work stream 1 - interference protection and resolution (</a:t>
            </a:r>
            <a:r>
              <a:rPr lang="en-US" sz="1600" dirty="0" err="1"/>
              <a:t>CableLabs</a:t>
            </a:r>
            <a:r>
              <a:rPr lang="en-US" sz="1600" dirty="0"/>
              <a:t>, EPRI, Lake </a:t>
            </a:r>
            <a:r>
              <a:rPr lang="en-US" sz="1600" dirty="0" err="1"/>
              <a:t>Cty</a:t>
            </a:r>
            <a:r>
              <a:rPr lang="en-US" sz="1600" dirty="0"/>
              <a:t>, APCO)  </a:t>
            </a:r>
            <a:r>
              <a:rPr lang="en-US" sz="1600" dirty="0">
                <a:effectLst/>
                <a:ea typeface="SimSun" panose="02010600030101010101" pitchFamily="2" charset="-122"/>
              </a:rPr>
              <a:t> Meets biweekly, from 28Jan21 at 10:00 et, </a:t>
            </a:r>
            <a:endParaRPr lang="en-US" sz="1600" b="1" u="sng" dirty="0"/>
          </a:p>
          <a:p>
            <a:pPr lvl="1">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1">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  Next overall meeting – 26Feb21</a:t>
            </a:r>
          </a:p>
          <a:p>
            <a:pPr>
              <a:spcBef>
                <a:spcPts val="0"/>
              </a:spcBef>
              <a:buFont typeface="Arial" panose="020B0604020202020204" pitchFamily="34" charset="0"/>
              <a:buChar char="•"/>
            </a:pPr>
            <a:endParaRPr lang="en-US" sz="16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This MSG is more watching other efforts and sharing with this group.</a:t>
            </a:r>
            <a:endParaRPr lang="en-US" sz="1400" b="0" dirty="0"/>
          </a:p>
          <a:p>
            <a:pPr lvl="1">
              <a:spcBef>
                <a:spcPts val="0"/>
              </a:spcBef>
              <a:buFont typeface="Arial" panose="020B0604020202020204" pitchFamily="34" charset="0"/>
              <a:buChar char="•"/>
            </a:pPr>
            <a:r>
              <a:rPr lang="en-US" sz="1400" dirty="0"/>
              <a:t> </a:t>
            </a:r>
            <a:r>
              <a:rPr lang="en-US" sz="14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endParaRPr lang="en-US" sz="7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2457450" lvl="5">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Has reviewed the .15 </a:t>
            </a:r>
            <a:r>
              <a:rPr lang="en-US" sz="1600" b="0" dirty="0">
                <a:ea typeface="Calibri" panose="020F0502020204030204" pitchFamily="34" charset="0"/>
              </a:rPr>
              <a:t> </a:t>
            </a:r>
            <a:r>
              <a:rPr lang="en-US" sz="1200" b="0" dirty="0">
                <a:ea typeface="Calibri" panose="020F0502020204030204" pitchFamily="34" charset="0"/>
                <a:hlinkClick r:id="rId3"/>
              </a:rPr>
              <a:t>https://mentor.ieee.org/802.18/dcn/21/18-21-0005-00-0000-freq-table-802-15-work.xlsx</a:t>
            </a:r>
            <a:r>
              <a:rPr lang="en-US" sz="1200" b="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Good discussion and will hide the num channel column (maybe something for later on).  The use category column seems useful, but subjective. </a:t>
            </a:r>
          </a:p>
          <a:p>
            <a:pPr marL="685800" lvl="1">
              <a:spcBef>
                <a:spcPts val="0"/>
              </a:spcBef>
              <a:spcAft>
                <a:spcPts val="0"/>
              </a:spcAft>
              <a:buFont typeface="Arial" panose="020B0604020202020204" pitchFamily="34" charset="0"/>
              <a:buChar char="•"/>
            </a:pPr>
            <a:r>
              <a:rPr lang="en-US" sz="1400" dirty="0">
                <a:solidFill>
                  <a:srgbClr val="00B0F0"/>
                </a:solidFill>
                <a:ea typeface="Calibri" panose="020F0502020204030204" pitchFamily="34" charset="0"/>
              </a:rPr>
              <a:t>Action: 2 members to break workbook to 2 work sheets, again trying to keep simple,</a:t>
            </a:r>
          </a:p>
          <a:p>
            <a:pPr lvl="3">
              <a:spcBef>
                <a:spcPts val="0"/>
              </a:spcBef>
              <a:buFont typeface="Arial" panose="020B0604020202020204" pitchFamily="34" charset="0"/>
              <a:buChar char="•"/>
            </a:pPr>
            <a:endParaRPr lang="en-US" sz="800" b="0" dirty="0"/>
          </a:p>
          <a:p>
            <a:pPr>
              <a:spcBef>
                <a:spcPts val="0"/>
              </a:spcBef>
              <a:buFont typeface="Arial" panose="020B0604020202020204" pitchFamily="34" charset="0"/>
              <a:buChar char="•"/>
            </a:pPr>
            <a:r>
              <a:rPr lang="en-US" sz="1600" dirty="0"/>
              <a:t>Looked at .11 annex E but from -2016 version</a:t>
            </a:r>
            <a:r>
              <a:rPr lang="en-US" sz="1600" b="0" dirty="0"/>
              <a:t>, really need to get the -2020 version.</a:t>
            </a:r>
          </a:p>
          <a:p>
            <a:pPr lvl="1">
              <a:spcBef>
                <a:spcPts val="0"/>
              </a:spcBef>
              <a:buFont typeface="Arial" panose="020B0604020202020204" pitchFamily="34" charset="0"/>
              <a:buChar char="•"/>
            </a:pPr>
            <a:r>
              <a:rPr lang="en-US" sz="14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23Feb21.  (call-in is in backup slides here)</a:t>
            </a: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None today</a:t>
            </a: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p>
          <a:p>
            <a:pPr marL="238125" marR="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marR="0">
              <a:spcBef>
                <a:spcPts val="0"/>
              </a:spcBef>
              <a:spcAft>
                <a:spcPts val="0"/>
              </a:spcAft>
              <a:buFont typeface="Arial" panose="020B0604020202020204" pitchFamily="34" charset="0"/>
              <a:buChar char="•"/>
            </a:pPr>
            <a:endParaRPr lang="en-US" sz="1800" b="0" dirty="0">
              <a:solidFill>
                <a:schemeClr val="tx1"/>
              </a:solidFill>
            </a:endParaRP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_17_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25feb21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15:26et  (20:26utc)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meeting changed: 802.18-.19 frequency table ad hoc</a:t>
            </a:r>
            <a:br>
              <a:rPr lang="en-US" sz="14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Tuesday, 23 February, 2021 15:00-16:00 America/</a:t>
            </a:r>
            <a:r>
              <a:rPr lang="en-US" sz="14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a:t>
            </a:r>
            <a:br>
              <a:rPr lang="en-US" sz="14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https://ieeesa.webex.com/ieeesa/j.php?MTID=m6f2f81c8e60c1dd28e45c6a2024e5cfe</a:t>
            </a: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changed the </a:t>
            </a:r>
            <a:r>
              <a:rPr lang="en-US" sz="14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information.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February 23, 2021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4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FF0000"/>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https://ieeesa.webex.com/ieeesa/j.php?MTID=m6f2f81c8e60c1dd28e45c6a2024e5cfe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179 844 7958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freqtable3</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+1-213-306-3065,,1798447958##</a:t>
            </a: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4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23feb21</a:t>
            </a:r>
          </a:p>
        </p:txBody>
      </p:sp>
    </p:spTree>
    <p:extLst>
      <p:ext uri="{BB962C8B-B14F-4D97-AF65-F5344CB8AC3E}">
        <p14:creationId xmlns:p14="http://schemas.microsoft.com/office/powerpoint/2010/main" val="51656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19:00 UTC through 02 Sept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a:t>
            </a:r>
            <a:r>
              <a:rPr lang="en-US" dirty="0">
                <a:solidFill>
                  <a:schemeClr val="bg1">
                    <a:lumMod val="75000"/>
                  </a:schemeClr>
                </a:solidFill>
              </a:rPr>
              <a:t>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r>
              <a:rPr lang="en-US" dirty="0">
                <a:solidFill>
                  <a:schemeClr val="bg1">
                    <a:lumMod val="75000"/>
                  </a:schemeClr>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18feb21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18feb21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18feb21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11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3"/>
              </a:rPr>
              <a:t>https://mentor.ieee.org/802.18/dcn/21/18-21-0013-00-0000-minutes-11feb21-rrtag-teleconference.docx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12-Feb-2021 08:54:13 ET </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Stuart  K.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b="0" dirty="0">
                <a:solidFill>
                  <a:schemeClr val="tx1"/>
                </a:solidFill>
              </a:rPr>
              <a:t>Nominations for 2 RR-TAG Vice-Chair open until 03Mar21, see email, and 11Feb21 agenda and minutes for more. </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18feb21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57524</TotalTime>
  <Words>7445</Words>
  <Application>Microsoft Office PowerPoint</Application>
  <PresentationFormat>On-screen Show (4:3)</PresentationFormat>
  <Paragraphs>785</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Helvetica</vt:lpstr>
      <vt:lpstr>Monotype Sorts</vt:lpstr>
      <vt:lpstr>Roboto</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3610</cp:revision>
  <cp:lastPrinted>1601-01-01T00:00:00Z</cp:lastPrinted>
  <dcterms:created xsi:type="dcterms:W3CDTF">2016-03-03T14:54:45Z</dcterms:created>
  <dcterms:modified xsi:type="dcterms:W3CDTF">2021-02-19T14:21:11Z</dcterms:modified>
</cp:coreProperties>
</file>