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737" r:id="rId16"/>
    <p:sldId id="739" r:id="rId17"/>
    <p:sldId id="741" r:id="rId18"/>
    <p:sldId id="742" r:id="rId19"/>
    <p:sldId id="738" r:id="rId20"/>
    <p:sldId id="650" r:id="rId21"/>
    <p:sldId id="498" r:id="rId22"/>
    <p:sldId id="402" r:id="rId23"/>
    <p:sldId id="403" r:id="rId24"/>
    <p:sldId id="692" r:id="rId25"/>
    <p:sldId id="743" r:id="rId26"/>
    <p:sldId id="728" r:id="rId27"/>
    <p:sldId id="425" r:id="rId28"/>
    <p:sldId id="652" r:id="rId29"/>
    <p:sldId id="689" r:id="rId30"/>
    <p:sldId id="549"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200" d="100"/>
        <a:sy n="200" d="100"/>
      </p:scale>
      <p:origin x="0" y="-743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38768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10Dec20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49-01-0000-apac-update-november-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docs.fcc.gov/public/attachments/DOC-368272A1.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urldefense.com/v3/__https:/docs.fcc.gov/public/attachments/DOC-368271A1.pdf__;!!F7jv3iA!m13olgZ0cSG_3jouIBHdTZsoe-HyNyzDpHt4Jm_i33u7QqM3G245t11hNHUgJK5k6g$"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53-00-0000-minutes-03dec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10Dec20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5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  </a:t>
            </a:r>
            <a:r>
              <a:rPr lang="en-US" sz="1800" dirty="0">
                <a:solidFill>
                  <a:schemeClr val="tx1"/>
                </a:solidFill>
                <a:sym typeface="Wingdings" panose="05000000000000000000" pitchFamily="2" charset="2"/>
              </a:rPr>
              <a:t> this week</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______________</a:t>
            </a: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19nov20: Many go-to meetings.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For 6GHz, there are </a:t>
            </a:r>
            <a:r>
              <a:rPr lang="en-US" sz="1400" dirty="0">
                <a:solidFill>
                  <a:schemeClr val="tx1"/>
                </a:solidFill>
                <a:effectLst/>
                <a:ea typeface="Calibri" panose="020F0502020204030204" pitchFamily="34" charset="0"/>
              </a:rPr>
              <a:t>many contributions for the 20Nov20 (tonight) call and would like to see many of those make it into the standard.   </a:t>
            </a:r>
          </a:p>
          <a:p>
            <a:pPr lvl="2">
              <a:spcBef>
                <a:spcPts val="0"/>
              </a:spcBef>
              <a:buFont typeface="Arial" panose="020B0604020202020204" pitchFamily="34" charset="0"/>
              <a:buChar char="•"/>
            </a:pPr>
            <a:r>
              <a:rPr lang="en-US" sz="1400" b="0" i="0" dirty="0">
                <a:solidFill>
                  <a:srgbClr val="000000"/>
                </a:solidFill>
                <a:effectLst/>
              </a:rPr>
              <a:t>DEN/BRAN-230021 (EN 303 687) HS for 6 GHz RLANs – </a:t>
            </a:r>
            <a:r>
              <a:rPr lang="en-US" sz="1400" dirty="0">
                <a:solidFill>
                  <a:schemeClr val="tx1"/>
                </a:solidFill>
                <a:ea typeface="Calibri" panose="020F0502020204030204" pitchFamily="34" charset="0"/>
              </a:rPr>
              <a:t>version 0.0.10 was approved as the first stable draft at ad-hoc last week, 09Nov20.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 12nov20: Have planned for 6 GHz work, 20 and 30 </a:t>
            </a:r>
            <a:r>
              <a:rPr lang="en-US" sz="1400" dirty="0">
                <a:solidFill>
                  <a:schemeClr val="tx1"/>
                </a:solidFill>
                <a:ea typeface="Calibri" panose="020F0502020204030204" pitchFamily="34" charset="0"/>
              </a:rPr>
              <a:t>Nov</a:t>
            </a:r>
            <a:r>
              <a:rPr lang="en-US" sz="1400" dirty="0">
                <a:solidFill>
                  <a:schemeClr val="tx1"/>
                </a:solidFill>
                <a:effectLst/>
                <a:ea typeface="Calibri" panose="020F0502020204030204" pitchFamily="34" charset="0"/>
              </a:rPr>
              <a:t> calls, getting ready for meeting #108.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Bran had one resolution meeting regarding "meeting minutes" since last week.</a:t>
            </a:r>
          </a:p>
          <a:p>
            <a:pPr marL="857250" lvl="2" indent="0">
              <a:spcBef>
                <a:spcPts val="0"/>
              </a:spcBef>
            </a:pPr>
            <a:endParaRPr lang="en-US" sz="1200" dirty="0">
              <a:solidFill>
                <a:schemeClr val="tx1"/>
              </a:solidFill>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call, on TR 103  665 resolution meeting, </a:t>
            </a:r>
            <a:r>
              <a:rPr lang="en-US" sz="1400" dirty="0">
                <a:solidFill>
                  <a:schemeClr val="tx1"/>
                </a:solidFill>
                <a:highlight>
                  <a:srgbClr val="C0C0C0"/>
                </a:highlight>
              </a:rPr>
              <a:t>24Nov20</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last call,  #54 Plenary, 17-20Nov20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03dec: The list of 31 countries did not make the minutes, thought the 31 countries will be implementing the ECC DEC (20)01 by 18May21.  Some with caveats as expected. </a:t>
            </a:r>
          </a:p>
          <a:p>
            <a:pPr lvl="1">
              <a:spcBef>
                <a:spcPts val="0"/>
              </a:spcBef>
              <a:buFont typeface="Arial" panose="020B0604020202020204" pitchFamily="34" charset="0"/>
              <a:buChar char="•"/>
            </a:pPr>
            <a:r>
              <a:rPr lang="en-US" sz="1600" dirty="0">
                <a:solidFill>
                  <a:schemeClr val="tx1"/>
                </a:solidFill>
              </a:rPr>
              <a:t>19nov:</a:t>
            </a:r>
            <a:r>
              <a:rPr lang="en-US" sz="1400" dirty="0">
                <a:solidFill>
                  <a:schemeClr val="tx1"/>
                </a:solidFill>
              </a:rPr>
              <a:t>March is 2</a:t>
            </a:r>
            <a:r>
              <a:rPr lang="en-US" sz="1400" baseline="30000" dirty="0">
                <a:solidFill>
                  <a:schemeClr val="tx1"/>
                </a:solidFill>
              </a:rPr>
              <a:t>nd</a:t>
            </a:r>
            <a:r>
              <a:rPr lang="en-US" sz="1400" dirty="0">
                <a:solidFill>
                  <a:schemeClr val="tx1"/>
                </a:solidFill>
              </a:rPr>
              <a:t> meeting of </a:t>
            </a:r>
            <a:r>
              <a:rPr lang="en-US" sz="1400" dirty="0" err="1">
                <a:solidFill>
                  <a:schemeClr val="tx1"/>
                </a:solidFill>
              </a:rPr>
              <a:t>RSComm</a:t>
            </a:r>
            <a:r>
              <a:rPr lang="en-US" sz="1400" dirty="0">
                <a:solidFill>
                  <a:schemeClr val="tx1"/>
                </a:solidFill>
              </a:rPr>
              <a:t>, with all the admins, and will make final decision. </a:t>
            </a:r>
          </a:p>
          <a:p>
            <a:pPr>
              <a:buFont typeface="Wingdings" panose="05000000000000000000" pitchFamily="2" charset="2"/>
              <a:buChar char="v"/>
            </a:pPr>
            <a:endParaRPr lang="en-US" sz="1600" u="sng" dirty="0">
              <a:solidFill>
                <a:srgbClr val="0070C0"/>
              </a:solidFill>
            </a:endParaRPr>
          </a:p>
          <a:p>
            <a:pPr>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p>
          <a:p>
            <a:pPr lvl="1">
              <a:spcBef>
                <a:spcPts val="0"/>
              </a:spcBef>
              <a:spcAft>
                <a:spcPts val="0"/>
              </a:spcAft>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0" marR="0">
              <a:spcBef>
                <a:spcPts val="0"/>
              </a:spcBef>
              <a:spcAft>
                <a:spcPts val="0"/>
              </a:spcAft>
              <a:buFont typeface="Arial" panose="020B0604020202020204" pitchFamily="34" charset="0"/>
              <a:buChar char="•"/>
            </a:pPr>
            <a:r>
              <a:rPr lang="en-US" sz="1800" b="0" dirty="0">
                <a:effectLst/>
                <a:ea typeface="Times New Roman" panose="02020603050405020304" pitchFamily="18"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 </a:t>
            </a:r>
          </a:p>
          <a:p>
            <a:pPr marL="0" marR="0">
              <a:spcBef>
                <a:spcPts val="0"/>
              </a:spcBef>
              <a:spcAft>
                <a:spcPts val="0"/>
              </a:spcAft>
              <a:buFont typeface="Arial" panose="020B0604020202020204" pitchFamily="34" charset="0"/>
              <a:buChar char="•"/>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3"/>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WP 5A Liaison on 252 – 296 GHz is out and has been passed onto 802.15 THz SC chair.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685800" y="6081409"/>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&amp;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yes</a:t>
            </a:r>
          </a:p>
          <a:p>
            <a:pPr lvl="1">
              <a:buFont typeface="Arial" panose="020B0604020202020204" pitchFamily="34" charset="0"/>
              <a:buChar char="•"/>
            </a:pPr>
            <a:r>
              <a:rPr lang="en-US" sz="1400" dirty="0"/>
              <a:t>As reported earlier, they denied motions to the stay and denied motions to expedite, so now there is basically no more clock to get to done.  So now this extends to get it finished to months +.</a:t>
            </a:r>
          </a:p>
          <a:p>
            <a:pPr lvl="1">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200" dirty="0"/>
              <a:t>Including Outside/Field testing</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20Nov20</a:t>
            </a:r>
          </a:p>
          <a:p>
            <a:pPr lvl="1">
              <a:spcBef>
                <a:spcPts val="0"/>
              </a:spcBef>
              <a:buFont typeface="Arial" panose="020B0604020202020204" pitchFamily="34" charset="0"/>
              <a:buChar char="•"/>
            </a:pPr>
            <a:r>
              <a:rPr lang="en-US" sz="1400" dirty="0"/>
              <a:t>Will discuss this week(10</a:t>
            </a:r>
            <a:r>
              <a:rPr lang="en-US" sz="1400" baseline="30000" dirty="0"/>
              <a:t>th</a:t>
            </a:r>
            <a:r>
              <a:rPr lang="en-US" sz="1400" dirty="0"/>
              <a:t>)</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a:spcBef>
                <a:spcPts val="0"/>
              </a:spcBef>
              <a:buFont typeface="Arial" panose="020B0604020202020204" pitchFamily="34" charset="0"/>
              <a:buChar char="•"/>
            </a:pPr>
            <a:r>
              <a:rPr lang="en-US" sz="1800" dirty="0"/>
              <a:t>Next MSG meeting  - 18Dec20</a:t>
            </a: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From the ad hoc meeting on the 8</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of Dec.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Later we can build on that with prioritizing other areas such as domains, licensed exempt or licensed and etc. as previously discussed. </a:t>
            </a:r>
            <a:r>
              <a:rPr lang="en-US" sz="16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3573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Working on creating an ad hoc team, .18 chair to lead the .18/.19 joint effort with all the wireless groups participating. </a:t>
            </a:r>
          </a:p>
          <a:p>
            <a:pPr marL="68580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checking with 802.11 chair</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Ben</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 802.15 table before to review and see if that gets the overall table started.</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IEEE 802 cha</a:t>
            </a:r>
            <a:r>
              <a:rPr lang="en-US" sz="1800" b="0" dirty="0">
                <a:latin typeface="Segoe UI" panose="020B0502040204020203" pitchFamily="34" charset="0"/>
                <a:ea typeface="Times New Roman" panose="02020603050405020304" pitchFamily="18" charset="0"/>
                <a:cs typeface="Times New Roman" panose="02020603050405020304" pitchFamily="18" charset="0"/>
              </a:rPr>
              <a:t>ir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was on an interesting NSF Workshop Panel for the Spectrum Innovation Initiative National Center for Wireless Spectrum Research.  A former 802 member</a:t>
            </a:r>
            <a:r>
              <a:rPr lang="en-US" sz="1800" b="0" dirty="0">
                <a:latin typeface="Segoe UI" panose="020B0502040204020203" pitchFamily="34" charset="0"/>
                <a:ea typeface="Times New Roman" panose="02020603050405020304" pitchFamily="18" charset="0"/>
                <a:cs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was also on the panel.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They</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had a lively discussion on 802.11/cellular coexistence and fair sharing of unlicensed spectrum.  One of the points made is that deliberations on fair sharing must include economic considerations.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Coincidentally it was discovered these notices from the FCC regarding the importance of including economics into the decision-making process.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Press release: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https://docs.fcc.gov/public/attachments/DOC-368272A1.pdf</a:t>
            </a:r>
            <a:endParaRPr lang="en-US" sz="1600" b="0" u="sng"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Memorandum: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https://docs.fcc.gov/public/attachments/DOC-368271A1.pdf</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Does this affect anything </a:t>
            </a:r>
            <a:r>
              <a:rPr lang="en-US" sz="1800" b="0" dirty="0">
                <a:latin typeface="Segoe UI" panose="020B0502040204020203" pitchFamily="34" charset="0"/>
                <a:ea typeface="Times New Roman" panose="02020603050405020304" pitchFamily="18" charset="0"/>
                <a:cs typeface="Times New Roman" panose="02020603050405020304" pitchFamily="18" charset="0"/>
              </a:rPr>
              <a:t>our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Radio Regulatory group is doing or to 	consider moving forward?</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10Dec20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48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48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 </a:t>
            </a:r>
          </a:p>
          <a:p>
            <a:pPr marL="285750" indent="-285750">
              <a:buClr>
                <a:srgbClr val="00B0F0"/>
              </a:buClr>
              <a:buFont typeface="Wingdings" panose="05000000000000000000" pitchFamily="2" charset="2"/>
              <a:buChar char="q"/>
            </a:pPr>
            <a:r>
              <a:rPr lang="en-US" sz="1800" b="0" dirty="0">
                <a:solidFill>
                  <a:srgbClr val="00B0F0"/>
                </a:solidFill>
              </a:rPr>
              <a:t> </a:t>
            </a:r>
          </a:p>
          <a:p>
            <a:pPr marL="285750" indent="-285750">
              <a:buClr>
                <a:srgbClr val="00B0F0"/>
              </a:buClr>
              <a:buFont typeface="Wingdings" panose="05000000000000000000" pitchFamily="2" charset="2"/>
              <a:buChar char="q"/>
            </a:pPr>
            <a:r>
              <a:rPr lang="en-US" sz="1800" b="0" dirty="0">
                <a:solidFill>
                  <a:srgbClr val="00B0F0"/>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6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dirty="0"/>
              <a:t>Question:  no call on 24</a:t>
            </a:r>
            <a:r>
              <a:rPr lang="en-US" sz="2000" baseline="30000" dirty="0"/>
              <a:t>th </a:t>
            </a:r>
            <a:r>
              <a:rPr lang="en-US" sz="2000" dirty="0"/>
              <a:t>(2 weeks out).  what about 31</a:t>
            </a:r>
            <a:r>
              <a:rPr lang="en-US" sz="2000" baseline="30000" dirty="0"/>
              <a:t>st</a:t>
            </a:r>
            <a:r>
              <a:rPr lang="en-US" sz="2000" dirty="0"/>
              <a:t>?  </a:t>
            </a:r>
            <a:r>
              <a:rPr lang="en-US" sz="2000" baseline="30000" dirty="0"/>
              <a:t> </a:t>
            </a:r>
            <a:endParaRPr lang="en-US" sz="2000" dirty="0"/>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Attendance on-line today: ____ and voters on-line: ____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20may21)</a:t>
            </a:r>
            <a:r>
              <a:rPr lang="en-US" sz="2000" dirty="0"/>
              <a:t>: ) </a:t>
            </a:r>
            <a:r>
              <a:rPr lang="en-US" sz="1800" dirty="0"/>
              <a:t>17Dec20–</a:t>
            </a:r>
            <a:r>
              <a:rPr lang="en-US" sz="1800" i="1" u="sng" dirty="0"/>
              <a:t>15:00–&lt;15:55</a:t>
            </a:r>
            <a:r>
              <a:rPr lang="en-US" sz="1800" dirty="0"/>
              <a:t> ET</a:t>
            </a:r>
            <a:r>
              <a:rPr lang="en-US" sz="2000" dirty="0"/>
              <a:t> </a:t>
            </a:r>
          </a:p>
          <a:p>
            <a:pPr lvl="1">
              <a:spcBef>
                <a:spcPts val="0"/>
              </a:spcBef>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(r16 is only good to 07Jan21, new call in after that.)</a:t>
            </a:r>
            <a:endParaRPr lang="en-US" altLang="en-US" sz="1800" b="1" i="1" dirty="0"/>
          </a:p>
          <a:p>
            <a:pPr lvl="2">
              <a:spcBef>
                <a:spcPts val="0"/>
              </a:spcBef>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spcBef>
                <a:spcPts val="0"/>
              </a:spcBef>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15:_______________________57et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a:t>
            </a:r>
            <a:r>
              <a:rPr lang="en-US" sz="1400" dirty="0">
                <a:solidFill>
                  <a:schemeClr val="bg1">
                    <a:lumMod val="85000"/>
                  </a:schemeClr>
                </a:solidFill>
                <a:latin typeface="Consolas" panose="020B0609020204030204" pitchFamily="49" charset="0"/>
                <a:ea typeface="Times New Roman" panose="02020603050405020304" pitchFamily="18" charset="0"/>
              </a:rPr>
              <a:t>14</a:t>
            </a:r>
            <a:r>
              <a:rPr lang="en-US" sz="1400" dirty="0">
                <a:solidFill>
                  <a:schemeClr val="bg1">
                    <a:lumMod val="85000"/>
                  </a:schemeClr>
                </a:solidFill>
                <a:effectLst/>
                <a:latin typeface="Consolas" panose="020B0609020204030204" pitchFamily="49" charset="0"/>
                <a:ea typeface="Times New Roman" panose="02020603050405020304" pitchFamily="18" charset="0"/>
              </a:rPr>
              <a:t>-Jan-21 until </a:t>
            </a:r>
            <a:r>
              <a:rPr lang="en-US" sz="1400" dirty="0">
                <a:solidFill>
                  <a:schemeClr val="bg1">
                    <a:lumMod val="85000"/>
                  </a:schemeClr>
                </a:solidFill>
                <a:latin typeface="Consolas" panose="020B0609020204030204" pitchFamily="49" charset="0"/>
                <a:ea typeface="Times New Roman" panose="02020603050405020304" pitchFamily="18" charset="0"/>
              </a:rPr>
              <a:t>20</a:t>
            </a:r>
            <a:r>
              <a:rPr lang="en-US" sz="1400" dirty="0">
                <a:solidFill>
                  <a:schemeClr val="bg1">
                    <a:lumMod val="85000"/>
                  </a:schemeClr>
                </a:solidFill>
                <a:effectLst/>
                <a:latin typeface="Consolas" panose="020B0609020204030204" pitchFamily="49" charset="0"/>
                <a:ea typeface="Times New Roman" panose="02020603050405020304" pitchFamily="18" charset="0"/>
              </a:rPr>
              <a:t>-May-21 </a:t>
            </a:r>
            <a:r>
              <a:rPr lang="en-US" sz="1400" dirty="0">
                <a:effectLst/>
                <a:latin typeface="Consolas" panose="020B0609020204030204" pitchFamily="49" charset="0"/>
                <a:ea typeface="Times New Roman" panose="02020603050405020304" pitchFamily="18" charset="0"/>
              </a:rPr>
              <a:t>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latin typeface="Consolas" panose="020B0609020204030204" pitchFamily="49" charset="0"/>
                <a:ea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a:t>
            </a:r>
            <a:r>
              <a:rPr lang="en-US" sz="1400" u="sng" dirty="0">
                <a:solidFill>
                  <a:srgbClr val="0000FF"/>
                </a:solidFill>
                <a:effectLst/>
                <a:highlight>
                  <a:srgbClr val="FFFF00"/>
                </a:highlight>
                <a:latin typeface="Consolas" panose="020B0609020204030204" pitchFamily="49" charset="0"/>
                <a:ea typeface="Times New Roman" panose="02020603050405020304" pitchFamily="18" charset="0"/>
                <a:hlinkClick r:id="rId3"/>
              </a:rPr>
              <a:t>=</a:t>
            </a:r>
            <a:r>
              <a:rPr lang="en-US" sz="1400" u="sng" dirty="0">
                <a:solidFill>
                  <a:srgbClr val="0000FF"/>
                </a:solidFill>
                <a:effectLst/>
                <a:highlight>
                  <a:srgbClr val="FFFF00"/>
                </a:highlight>
                <a:latin typeface="Consolas" panose="020B0609020204030204" pitchFamily="49" charset="0"/>
                <a:ea typeface="Times New Roman" panose="02020603050405020304" pitchFamily="18" charset="0"/>
              </a:rPr>
              <a:t>____________________________</a:t>
            </a:r>
            <a:endParaRPr lang="en-US" sz="1400" dirty="0">
              <a:effectLst/>
              <a:highlight>
                <a:srgbClr val="FFFF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code):__________________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rrtag21a</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a:t>
            </a:r>
            <a:r>
              <a:rPr lang="en-US" sz="1400" dirty="0">
                <a:solidFill>
                  <a:schemeClr val="bg1">
                    <a:lumMod val="85000"/>
                  </a:schemeClr>
                </a:solidFill>
                <a:effectLst/>
                <a:latin typeface="Consolas" panose="020B0609020204030204" pitchFamily="49" charset="0"/>
                <a:ea typeface="Calibri" panose="020F0502020204030204" pitchFamily="34" charset="0"/>
              </a:rPr>
              <a:t>Thursday, January 14, 2021 until Thursday, May 20, 2021</a:t>
            </a:r>
            <a:r>
              <a:rPr lang="en-US" sz="1400" dirty="0">
                <a:solidFill>
                  <a:srgbClr val="666666"/>
                </a:solidFill>
                <a:effectLst/>
                <a:latin typeface="Consolas" panose="020B0609020204030204" pitchFamily="49" charset="0"/>
                <a:ea typeface="Calibri" panose="020F0502020204030204" pitchFamily="34" charset="0"/>
              </a:rPr>
              <a:t>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10Dec20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10Dec20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10Dec20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10Dec20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10Dec20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t>
            </a:r>
          </a:p>
          <a:p>
            <a:pPr lvl="1">
              <a:spcBef>
                <a:spcPts val="0"/>
              </a:spcBef>
              <a:buFont typeface="Arial" panose="020B0604020202020204" pitchFamily="34" charset="0"/>
              <a:buChar char="•"/>
            </a:pPr>
            <a:r>
              <a:rPr lang="en-US" altLang="en-US" sz="1400" dirty="0">
                <a:solidFill>
                  <a:schemeClr val="tx1"/>
                </a:solidFill>
              </a:rPr>
              <a:t>Table of Frequency Bands</a:t>
            </a:r>
            <a:r>
              <a:rPr lang="en-US" sz="1400" dirty="0"/>
              <a:t> – IEEE 802 Stds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p>
          <a:p>
            <a:pPr lvl="1">
              <a:spcBef>
                <a:spcPts val="0"/>
              </a:spcBef>
              <a:buFont typeface="Arial" panose="020B0604020202020204" pitchFamily="34" charset="0"/>
              <a:buChar char="•"/>
            </a:pPr>
            <a:r>
              <a:rPr lang="en-US" altLang="en-US" sz="1400" kern="0" dirty="0">
                <a:solidFill>
                  <a:schemeClr val="tx1"/>
                </a:solidFill>
              </a:rPr>
              <a:t>Ad hoc outcome and 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Economics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7785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03 December 2020 in document </a:t>
            </a:r>
            <a:r>
              <a:rPr lang="en-GB" sz="1600" b="0" dirty="0">
                <a:solidFill>
                  <a:schemeClr val="bg1">
                    <a:lumMod val="75000"/>
                  </a:schemeClr>
                </a:solidFill>
                <a:ea typeface="SimSun" panose="02010600030101010101" pitchFamily="2" charset="-122"/>
                <a:hlinkClick r:id="rId3"/>
              </a:rPr>
              <a:t>https://mentor.ieee.org/802.18/dcn/20/18-20-0153-00-0000-minutes-03dec20-rrtag-teleconference.docx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04-Dec-2020 11:57:30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sz="1600" dirty="0">
              <a:solidFill>
                <a:schemeClr val="tx1"/>
              </a:solidFill>
              <a:cs typeface="+mn-cs"/>
            </a:endParaRP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this Tuesday (01Dec) approved </a:t>
            </a:r>
            <a:r>
              <a:rPr lang="en-US" altLang="en-US" sz="1600" dirty="0">
                <a:solidFill>
                  <a:schemeClr val="tx1"/>
                </a:solidFill>
              </a:rPr>
              <a:t>to cancel the in-person part</a:t>
            </a:r>
            <a:r>
              <a:rPr lang="en-US" altLang="en-US" sz="1600" b="0" dirty="0">
                <a:solidFill>
                  <a:schemeClr val="tx1"/>
                </a:solidFill>
              </a:rPr>
              <a:t> of the March 2021 Plenary originally at Hyatt Denver and to hold an electronic session for the plenary.  The EC will take up the rule exceptions needed like in July and Nov.</a:t>
            </a:r>
          </a:p>
          <a:p>
            <a:pPr lvl="1">
              <a:buFont typeface="Arial" panose="020B0604020202020204" pitchFamily="34" charset="0"/>
              <a:buChar char="•"/>
            </a:pPr>
            <a:r>
              <a:rPr lang="en-US" altLang="en-US" sz="1600" dirty="0">
                <a:solidFill>
                  <a:schemeClr val="tx1"/>
                </a:solidFill>
              </a:rPr>
              <a:t>Actual, dates are being worked on. </a:t>
            </a:r>
            <a:r>
              <a:rPr lang="en-US" altLang="en-US" sz="1600" b="0" dirty="0">
                <a:solidFill>
                  <a:schemeClr val="tx1"/>
                </a:solidFill>
              </a:rPr>
              <a:t>  </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WCSC straw poll a month or so ago was to continue with the contract with clear cancellation policies.  With that, the IEEE has new language on cancellation policies, considering the pandemic, so it is much clearer.  This week, the 9</a:t>
            </a:r>
            <a:r>
              <a:rPr lang="en-US" altLang="en-US" sz="1600" b="0" baseline="30000" dirty="0">
                <a:solidFill>
                  <a:schemeClr val="tx1"/>
                </a:solidFill>
              </a:rPr>
              <a:t>th</a:t>
            </a:r>
            <a:r>
              <a:rPr lang="en-US" altLang="en-US" sz="1600" b="0" dirty="0">
                <a:solidFill>
                  <a:schemeClr val="tx1"/>
                </a:solidFill>
              </a:rPr>
              <a:t>, the WCSC met and </a:t>
            </a:r>
            <a:r>
              <a:rPr lang="en-US" altLang="en-US" sz="1600" dirty="0">
                <a:solidFill>
                  <a:schemeClr val="tx1"/>
                </a:solidFill>
              </a:rPr>
              <a:t>plan is to review Panama at the 03Feb21 WCSC call</a:t>
            </a:r>
            <a:r>
              <a:rPr lang="en-US" altLang="en-US" sz="1600" b="0" dirty="0">
                <a:solidFill>
                  <a:schemeClr val="tx1"/>
                </a:solidFill>
              </a:rPr>
              <a:t>.  </a:t>
            </a:r>
            <a:endParaRPr lang="en-US" altLang="en-US" sz="1600" b="0" dirty="0">
              <a:solidFill>
                <a:schemeClr val="tx1"/>
              </a:solidFill>
              <a:highlight>
                <a:srgbClr val="FFFF00"/>
              </a:highlight>
            </a:endParaRP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56544</TotalTime>
  <Words>6923</Words>
  <Application>Microsoft Office PowerPoint</Application>
  <PresentationFormat>On-screen Show (4:3)</PresentationFormat>
  <Paragraphs>729</Paragraphs>
  <Slides>32</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MSG &amp; 6 GHz</vt:lpstr>
      <vt:lpstr>Table of Frequency Bands – IEEE 802 Stds – background -1</vt:lpstr>
      <vt:lpstr>Table of Frequency Bands – background -2</vt:lpstr>
      <vt:lpstr>Table of Frequency Bands </vt:lpstr>
      <vt:lpstr>Table of Frequency Bands </vt:lpstr>
      <vt:lpstr>General Discussion Items</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3499</cp:revision>
  <cp:lastPrinted>1601-01-01T00:00:00Z</cp:lastPrinted>
  <dcterms:created xsi:type="dcterms:W3CDTF">2016-03-03T14:54:45Z</dcterms:created>
  <dcterms:modified xsi:type="dcterms:W3CDTF">2020-12-10T14:23:38Z</dcterms:modified>
</cp:coreProperties>
</file>