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37" r:id="rId11"/>
    <p:sldId id="739" r:id="rId12"/>
    <p:sldId id="603" r:id="rId13"/>
    <p:sldId id="606" r:id="rId14"/>
    <p:sldId id="735" r:id="rId15"/>
    <p:sldId id="608" r:id="rId16"/>
    <p:sldId id="685" r:id="rId17"/>
    <p:sldId id="691" r:id="rId18"/>
    <p:sldId id="738" r:id="rId19"/>
    <p:sldId id="650" r:id="rId20"/>
    <p:sldId id="498" r:id="rId21"/>
    <p:sldId id="402" r:id="rId22"/>
    <p:sldId id="403" r:id="rId23"/>
    <p:sldId id="692" r:id="rId24"/>
    <p:sldId id="728" r:id="rId25"/>
    <p:sldId id="425" r:id="rId26"/>
    <p:sldId id="652" r:id="rId27"/>
    <p:sldId id="689" r:id="rId28"/>
    <p:sldId id="549"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021" autoAdjust="0"/>
  </p:normalViewPr>
  <p:slideViewPr>
    <p:cSldViewPr>
      <p:cViewPr varScale="1">
        <p:scale>
          <a:sx n="104" d="100"/>
          <a:sy n="104" d="100"/>
        </p:scale>
        <p:origin x="732" y="10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2.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49-01-0000-apac-update-november-2020.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slide" Target="slide24.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0/18-20-0154-00-0000-fcc-r-o-and-fnprm-revisiting-use-of-the-5-850-5-925-ghz-band.docx" TargetMode="External"/><Relationship Id="rId4" Type="http://schemas.openxmlformats.org/officeDocument/2006/relationships/hyperlink" Target="https://ecfsapi.fcc.gov/file/1109637413744/2020.11.06%20DOT%20Letter%20to%20FCC%20Chairman%20re%20Comments%20on%20Safety%20Band%20Decision%20(Signed).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ocs.fcc.gov/public/attachments/DOC-368272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urldefense.com/v3/__https:/docs.fcc.gov/public/attachments/DOC-368271A1.pdf__;!!F7jv3iA!m13olgZ0cSG_3jouIBHdTZsoe-HyNyzDpHt4Jm_i33u7QqM3G245t11hNHUgJK5k6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51-00-0000-minutes-19nov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2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concerns?</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_</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2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cont. </a:t>
            </a:r>
            <a:r>
              <a:rPr lang="en-US" sz="1600" dirty="0"/>
              <a:t>(until xx:35)</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  </a:t>
            </a:r>
            <a:r>
              <a:rPr lang="en-US" sz="1800" dirty="0">
                <a:solidFill>
                  <a:schemeClr val="tx1"/>
                </a:solidFill>
                <a:sym typeface="Wingdings" panose="05000000000000000000" pitchFamily="2" charset="2"/>
              </a:rPr>
              <a:t> next week</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19nov20: Many go-to meetings.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For 6GHz, there are </a:t>
            </a:r>
            <a:r>
              <a:rPr lang="en-US" sz="1400" dirty="0">
                <a:solidFill>
                  <a:schemeClr val="tx1"/>
                </a:solidFill>
                <a:effectLst/>
                <a:ea typeface="Calibri" panose="020F0502020204030204" pitchFamily="34" charset="0"/>
              </a:rPr>
              <a:t>many contributions for the 20Nov20 (tonight) call and would like to see many of those make it into the standard.   </a:t>
            </a:r>
          </a:p>
          <a:p>
            <a:pPr lvl="2">
              <a:spcBef>
                <a:spcPts val="0"/>
              </a:spcBef>
              <a:buFont typeface="Arial" panose="020B0604020202020204" pitchFamily="34" charset="0"/>
              <a:buChar char="•"/>
            </a:pPr>
            <a:r>
              <a:rPr lang="en-US" sz="1400" b="0" i="0" dirty="0">
                <a:solidFill>
                  <a:srgbClr val="000000"/>
                </a:solidFill>
                <a:effectLst/>
              </a:rPr>
              <a:t>DEN/BRAN-230021 (EN 303 687) HS for 6 GHz RLANs – </a:t>
            </a:r>
            <a:r>
              <a:rPr lang="en-US" sz="1400" dirty="0">
                <a:solidFill>
                  <a:schemeClr val="tx1"/>
                </a:solidFill>
                <a:ea typeface="Calibri" panose="020F0502020204030204" pitchFamily="34" charset="0"/>
              </a:rPr>
              <a:t>version 0.0.10 was approved as the first stable draft at ad-hoc last week, 09Nov20.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 12nov20: Have planned for 6 GHz work, 20 and 30 </a:t>
            </a:r>
            <a:r>
              <a:rPr lang="en-US" sz="1400" dirty="0">
                <a:solidFill>
                  <a:schemeClr val="tx1"/>
                </a:solidFill>
                <a:ea typeface="Calibri" panose="020F0502020204030204" pitchFamily="34" charset="0"/>
              </a:rPr>
              <a:t>Nov</a:t>
            </a:r>
            <a:r>
              <a:rPr lang="en-US" sz="1400" dirty="0">
                <a:solidFill>
                  <a:schemeClr val="tx1"/>
                </a:solidFill>
                <a:effectLst/>
                <a:ea typeface="Calibri" panose="020F0502020204030204" pitchFamily="34" charset="0"/>
              </a:rPr>
              <a:t> calls, getting ready for meeting #108.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Bran had one resolution meeting regarding "meeting minutes" since last week.</a:t>
            </a:r>
          </a:p>
          <a:p>
            <a:pPr marL="857250" lvl="2" indent="0">
              <a:spcBef>
                <a:spcPts val="0"/>
              </a:spcBef>
            </a:pPr>
            <a:endParaRPr lang="en-US" sz="1200" dirty="0">
              <a:solidFill>
                <a:schemeClr val="tx1"/>
              </a:solidFill>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call, on TR 103  665 resolution meeting, </a:t>
            </a:r>
            <a:r>
              <a:rPr lang="en-US" sz="1400" dirty="0">
                <a:solidFill>
                  <a:schemeClr val="tx1"/>
                </a:solidFill>
                <a:highlight>
                  <a:srgbClr val="C0C0C0"/>
                </a:highlight>
              </a:rPr>
              <a:t>24Nov20</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last call,  #54 Plenary, 17-20Nov20   		(#55-01-05Mar21)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19nov: ECC DEC (20)01 decision was approved. The decision is as it is today for ECC. </a:t>
            </a:r>
          </a:p>
          <a:p>
            <a:pPr lvl="2">
              <a:spcBef>
                <a:spcPts val="0"/>
              </a:spcBef>
              <a:buFont typeface="Arial" panose="020B0604020202020204" pitchFamily="34" charset="0"/>
              <a:buChar char="•"/>
            </a:pPr>
            <a:r>
              <a:rPr lang="en-US" sz="1400" dirty="0">
                <a:solidFill>
                  <a:schemeClr val="tx1"/>
                </a:solidFill>
              </a:rPr>
              <a:t>Questionnaire out if the decision can be implemented by 18May21?  Replies dues this week.   </a:t>
            </a:r>
          </a:p>
          <a:p>
            <a:pPr lvl="2">
              <a:spcBef>
                <a:spcPts val="0"/>
              </a:spcBef>
              <a:buFont typeface="Arial" panose="020B0604020202020204" pitchFamily="34" charset="0"/>
              <a:buChar char="•"/>
            </a:pPr>
            <a:r>
              <a:rPr lang="en-US" sz="1400" dirty="0">
                <a:solidFill>
                  <a:schemeClr val="tx1"/>
                </a:solidFill>
              </a:rPr>
              <a:t>List of counties with replies should show up in the ECC minutes. </a:t>
            </a:r>
          </a:p>
          <a:p>
            <a:pPr lvl="2">
              <a:spcBef>
                <a:spcPts val="0"/>
              </a:spcBef>
              <a:buFont typeface="Arial" panose="020B0604020202020204" pitchFamily="34" charset="0"/>
              <a:buChar char="•"/>
            </a:pPr>
            <a:r>
              <a:rPr lang="en-US" sz="1400" dirty="0">
                <a:solidFill>
                  <a:schemeClr val="tx1"/>
                </a:solidFill>
              </a:rPr>
              <a:t>March is 2</a:t>
            </a:r>
            <a:r>
              <a:rPr lang="en-US" sz="1400" baseline="30000" dirty="0">
                <a:solidFill>
                  <a:schemeClr val="tx1"/>
                </a:solidFill>
              </a:rPr>
              <a:t>nd</a:t>
            </a:r>
            <a:r>
              <a:rPr lang="en-US" sz="1400" dirty="0">
                <a:solidFill>
                  <a:schemeClr val="tx1"/>
                </a:solidFill>
              </a:rPr>
              <a:t> meeting of </a:t>
            </a:r>
            <a:r>
              <a:rPr lang="en-US" sz="1400" dirty="0" err="1">
                <a:solidFill>
                  <a:schemeClr val="tx1"/>
                </a:solidFill>
              </a:rPr>
              <a:t>RSComm</a:t>
            </a:r>
            <a:r>
              <a:rPr lang="en-US" sz="1400" dirty="0">
                <a:solidFill>
                  <a:schemeClr val="tx1"/>
                </a:solidFill>
              </a:rPr>
              <a:t>, with all the admins, and will make final decision. </a:t>
            </a:r>
          </a:p>
          <a:p>
            <a:pPr>
              <a:buFont typeface="Wingdings" panose="05000000000000000000" pitchFamily="2" charset="2"/>
              <a:buChar char="v"/>
            </a:pPr>
            <a:endParaRPr lang="en-US" sz="1600" u="sng" dirty="0">
              <a:solidFill>
                <a:srgbClr val="0070C0"/>
              </a:solidFill>
            </a:endParaRPr>
          </a:p>
          <a:p>
            <a:pPr>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p>
          <a:p>
            <a:pPr lvl="1">
              <a:spcBef>
                <a:spcPts val="0"/>
              </a:spcBef>
              <a:spcAft>
                <a:spcPts val="0"/>
              </a:spcAft>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algn="l">
              <a:buFont typeface="Arial" panose="020B0604020202020204" pitchFamily="34" charset="0"/>
              <a:buChar char="•"/>
            </a:pPr>
            <a:r>
              <a:rPr lang="en-US" sz="1600" b="0" i="0" dirty="0">
                <a:solidFill>
                  <a:schemeClr val="tx1"/>
                </a:solidFill>
                <a:effectLst/>
              </a:rPr>
              <a:t> </a:t>
            </a:r>
          </a:p>
          <a:p>
            <a:pPr algn="l">
              <a:buFont typeface="Arial" panose="020B0604020202020204" pitchFamily="34" charset="0"/>
              <a:buChar char="•"/>
            </a:pPr>
            <a:r>
              <a:rPr lang="en-US" sz="1600" b="0" dirty="0">
                <a:solidFill>
                  <a:schemeClr val="tx1"/>
                </a:solidFill>
              </a:rPr>
              <a:t> </a:t>
            </a:r>
          </a:p>
          <a:p>
            <a:pPr algn="l">
              <a:buFont typeface="Arial" panose="020B0604020202020204" pitchFamily="34" charset="0"/>
              <a:buChar char="•"/>
            </a:pPr>
            <a:r>
              <a:rPr lang="en-US" sz="1600" b="0" i="0" dirty="0">
                <a:solidFill>
                  <a:schemeClr val="tx1"/>
                </a:solidFill>
                <a:effectLs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3"/>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rPr>
              <a:t>Next-get a Viewpoint document started like one for WRC-19 AIs</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effectLst/>
                <a:ea typeface="Times New Roman" panose="02020603050405020304" pitchFamily="18" charset="0"/>
              </a:rPr>
              <a:t>Need to get IEEE 802 recognized by APT as an SDO for comments. </a:t>
            </a:r>
            <a:r>
              <a:rPr lang="en-US" sz="1400" dirty="0">
                <a:effectLst/>
                <a:ea typeface="Times New Roman" panose="02020603050405020304" pitchFamily="18" charset="0"/>
                <a:sym typeface="Wingdings" panose="05000000000000000000" pitchFamily="2" charset="2"/>
              </a:rPr>
              <a:t> being worked</a:t>
            </a:r>
            <a:endParaRPr lang="en-US" sz="1400" dirty="0">
              <a:effectLst/>
              <a:ea typeface="SimSun" panose="02010600030101010101" pitchFamily="2" charset="-122"/>
            </a:endParaRP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685800" y="6081409"/>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400" b="1" dirty="0">
                <a:solidFill>
                  <a:srgbClr val="333333"/>
                </a:solidFill>
                <a:highlight>
                  <a:srgbClr val="D5F4FF"/>
                </a:highlight>
                <a:ea typeface="Times New Roman" panose="02020603050405020304" pitchFamily="18" charset="0"/>
              </a:rPr>
              <a:t>Proceeding:</a:t>
            </a:r>
            <a:r>
              <a:rPr lang="en-US" sz="1200" b="1" dirty="0">
                <a:solidFill>
                  <a:srgbClr val="333333"/>
                </a:solidFill>
                <a:ea typeface="Times New Roman" panose="02020603050405020304" pitchFamily="18" charset="0"/>
              </a:rPr>
              <a:t>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With </a:t>
            </a:r>
            <a:r>
              <a:rPr lang="en-US" sz="1600" b="0" dirty="0">
                <a:solidFill>
                  <a:schemeClr val="tx1"/>
                </a:solidFill>
                <a:effectLst/>
                <a:ea typeface="Times New Roman" panose="02020603050405020304" pitchFamily="18" charset="0"/>
              </a:rPr>
              <a:t>DoT  </a:t>
            </a:r>
            <a:r>
              <a:rPr lang="en-US" sz="1600" b="0" dirty="0">
                <a:solidFill>
                  <a:schemeClr val="tx1"/>
                </a:solidFill>
                <a:effectLst/>
                <a:ea typeface="Times New Roman" panose="02020603050405020304" pitchFamily="18" charset="0"/>
                <a:hlinkClick r:id="rId4"/>
              </a:rPr>
              <a:t>strong letter </a:t>
            </a:r>
            <a:r>
              <a:rPr lang="en-US" sz="1600" b="0" dirty="0">
                <a:solidFill>
                  <a:schemeClr val="tx1"/>
                </a:solidFill>
                <a:effectLst/>
                <a:ea typeface="Times New Roman" panose="02020603050405020304" pitchFamily="18" charset="0"/>
              </a:rPr>
              <a:t>to the FCC and on the draft and FNPRM.</a:t>
            </a:r>
            <a:endParaRPr lang="en-US" sz="1600" dirty="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November Open Meeting approved final R&amp;O and FNPRM: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hlinkClick r:id="rId5"/>
              </a:rPr>
              <a:t>https://mentor.ieee.org/802.18/dcn/20/18-20-0154-00-0000-fcc-r-o-and-fnprm-revisiting-use-of-the-5-850-5-925-ghz-band.docx</a:t>
            </a:r>
            <a:r>
              <a:rPr lang="en-US" sz="1400" dirty="0">
                <a:solidFill>
                  <a:srgbClr val="333333"/>
                </a:solidFill>
                <a:ea typeface="Times New Roman" panose="02020603050405020304" pitchFamily="18" charset="0"/>
              </a:rPr>
              <a:t> 			60 seek comments  (only 51 in draft)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It was shared in earlier .18 call plan is to make it easy for C-V2X to put up test areas.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802.11bd 5.9GHz still important in other countries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TG may look to broaden the amendment to pick up some in US.  </a:t>
            </a:r>
          </a:p>
          <a:p>
            <a:pPr marL="285750" marR="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With final FNPRM out, anything else to do now? </a:t>
            </a:r>
            <a:endParaRPr lang="en-US" sz="14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200" dirty="0"/>
              <a:t>Including Outside/Field testing</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Last MSG meeting – 20Nov20 </a:t>
            </a:r>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7617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IEEE 802 cha</a:t>
            </a:r>
            <a:r>
              <a:rPr lang="en-US" sz="1800" b="0" dirty="0">
                <a:latin typeface="Segoe UI" panose="020B0502040204020203" pitchFamily="34" charset="0"/>
                <a:ea typeface="Times New Roman" panose="02020603050405020304" pitchFamily="18" charset="0"/>
                <a:cs typeface="Times New Roman" panose="02020603050405020304" pitchFamily="18" charset="0"/>
              </a:rPr>
              <a:t>ir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was on an interesting NSF Workshop Panel for the Spectrum Innovation Initiative National Center for Wireless Spectrum Research.  A former 802 member</a:t>
            </a:r>
            <a:r>
              <a:rPr lang="en-US" sz="1800" b="0" dirty="0">
                <a:latin typeface="Segoe UI" panose="020B0502040204020203" pitchFamily="34" charset="0"/>
                <a:ea typeface="Times New Roman" panose="02020603050405020304" pitchFamily="18" charset="0"/>
                <a:cs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was also on the panel.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They</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had a lively discussion on 802.11/cellular coexistence and fair sharing of unlicensed spectrum.  One of the points made is that deliberations on fair sharing must include economic considerations.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Coincidentally it was discovered these notices from the FCC regarding the importance of including economics into the decision-making process.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Press release: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https://docs.fcc.gov/public/attachments/DOC-368272A1.pdf</a:t>
            </a:r>
            <a:endParaRPr lang="en-US" sz="1600" b="0" u="sng"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Memorandum: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https://docs.fcc.gov/public/attachments/DOC-368271A1.pdf</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Does this affect anything </a:t>
            </a:r>
            <a:r>
              <a:rPr lang="en-US" sz="1800" b="0" dirty="0">
                <a:latin typeface="Segoe UI" panose="020B0502040204020203" pitchFamily="34" charset="0"/>
                <a:ea typeface="Times New Roman" panose="02020603050405020304" pitchFamily="18" charset="0"/>
                <a:cs typeface="Times New Roman" panose="02020603050405020304" pitchFamily="18" charset="0"/>
              </a:rPr>
              <a:t>our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Radio Regulatory group is doing or to 	consider moving forward?</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comments on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285750" indent="-285750">
              <a:buClr>
                <a:srgbClr val="00B0F0"/>
              </a:buClr>
              <a:buFont typeface="Wingdings" panose="05000000000000000000" pitchFamily="2" charset="2"/>
              <a:buChar char="q"/>
            </a:pPr>
            <a:r>
              <a:rPr lang="en-US" sz="1800" b="0" dirty="0">
                <a:solidFill>
                  <a:srgbClr val="00B0F0"/>
                </a:solidFill>
              </a:rPr>
              <a:t>Work with APT so IEEE 802 is a recognized SDO for comments.</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42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42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8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a:t>
            </a:r>
            <a:r>
              <a:rPr lang="en-US" sz="1800" dirty="0"/>
              <a:t>10Dec20–</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15:____________________56et</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03Dec20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03Dec20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03Dec20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03Dec20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Table of Frequency Bands</a:t>
            </a:r>
            <a:r>
              <a:rPr lang="en-US" sz="1400" dirty="0"/>
              <a:t> – IEEE 802 Stds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MSG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APT introduction</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(until ~xx:35) </a:t>
            </a:r>
          </a:p>
          <a:p>
            <a:pPr lvl="1">
              <a:spcBef>
                <a:spcPts val="0"/>
              </a:spcBef>
              <a:buFont typeface="Arial" panose="020B0604020202020204" pitchFamily="34" charset="0"/>
              <a:buChar char="•"/>
            </a:pPr>
            <a:r>
              <a:rPr lang="en-US" altLang="en-US" sz="1400" kern="0" dirty="0">
                <a:solidFill>
                  <a:schemeClr val="tx1"/>
                </a:solidFill>
              </a:rPr>
              <a:t>Input from EC and how to move forward</a:t>
            </a:r>
            <a:endParaRPr lang="en-US" altLang="en-US" sz="1400" b="0" kern="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5.9 GHz</a:t>
            </a:r>
          </a:p>
          <a:p>
            <a:pPr lvl="1">
              <a:spcBef>
                <a:spcPts val="0"/>
              </a:spcBef>
              <a:buFont typeface="Arial" panose="020B0604020202020204" pitchFamily="34" charset="0"/>
              <a:buChar char="•"/>
            </a:pPr>
            <a:r>
              <a:rPr lang="en-US" altLang="en-US" sz="1400" kern="0" dirty="0">
                <a:solidFill>
                  <a:schemeClr val="tx1"/>
                </a:solidFill>
              </a:rPr>
              <a:t>FNPRM is out		</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Economics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19 November</a:t>
            </a:r>
            <a:r>
              <a:rPr lang="en-GB" sz="1600" b="0" dirty="0">
                <a:effectLst/>
                <a:ea typeface="SimSun" panose="02010600030101010101" pitchFamily="2" charset="-122"/>
              </a:rPr>
              <a:t> October 2020 in document </a:t>
            </a:r>
            <a:r>
              <a:rPr lang="en-GB" sz="1600" b="0" dirty="0">
                <a:solidFill>
                  <a:schemeClr val="bg1">
                    <a:lumMod val="75000"/>
                  </a:schemeClr>
                </a:solidFill>
                <a:ea typeface="SimSun" panose="02010600030101010101" pitchFamily="2" charset="-122"/>
                <a:hlinkClick r:id="rId3"/>
              </a:rPr>
              <a:t>https://mentor.ieee.org/802.18/dcn/20/18-20-0151-00-0000-minutes-19nov20-rrtag-teleconference.docx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20-Nov-2020 21:51:18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sz="1600" dirty="0">
              <a:solidFill>
                <a:schemeClr val="tx1"/>
              </a:solidFill>
              <a:cs typeface="+mn-cs"/>
            </a:endParaRP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this Tuesday (01Dec) approved </a:t>
            </a:r>
            <a:r>
              <a:rPr lang="en-US" altLang="en-US" sz="1600" dirty="0">
                <a:solidFill>
                  <a:schemeClr val="tx1"/>
                </a:solidFill>
              </a:rPr>
              <a:t>to cancel the in-person part</a:t>
            </a:r>
            <a:r>
              <a:rPr lang="en-US" altLang="en-US" sz="1600" b="0" dirty="0">
                <a:solidFill>
                  <a:schemeClr val="tx1"/>
                </a:solidFill>
              </a:rPr>
              <a:t> of the March 21 Plenary originally at Hyatt Denver and to hold an electronic session for the plenary.  The EC will take up the rule exceptions needed like in July and Nov.  </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56285</TotalTime>
  <Words>6255</Words>
  <Application>Microsoft Office PowerPoint</Application>
  <PresentationFormat>On-screen Show (4:3)</PresentationFormat>
  <Paragraphs>668</Paragraphs>
  <Slides>30</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Consolas</vt:lpstr>
      <vt:lpstr>Helvetica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Table of Frequency Bands – IEEE 802 Stds</vt:lpstr>
      <vt:lpstr>Table of Frequency Bands – cont. (until xx:35)</vt:lpstr>
      <vt:lpstr>EU items to share -1</vt:lpstr>
      <vt:lpstr>EU items to share -2</vt:lpstr>
      <vt:lpstr>Other regions (outside EU-Stds and USA), items to share</vt:lpstr>
      <vt:lpstr>ITU-R items to share  -</vt:lpstr>
      <vt:lpstr>FCC FNPRM 5.9 GHz</vt:lpstr>
      <vt:lpstr>MSG - 6 GHz</vt:lpstr>
      <vt:lpstr>General Discussion Items</vt:lpstr>
      <vt:lpstr>Actions Required</vt:lpstr>
      <vt:lpstr>Any Other Business</vt:lpstr>
      <vt:lpstr>Adjourn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3472</cp:revision>
  <cp:lastPrinted>1601-01-01T00:00:00Z</cp:lastPrinted>
  <dcterms:created xsi:type="dcterms:W3CDTF">2016-03-03T14:54:45Z</dcterms:created>
  <dcterms:modified xsi:type="dcterms:W3CDTF">2020-12-03T14:13:09Z</dcterms:modified>
</cp:coreProperties>
</file>