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691" r:id="rId15"/>
    <p:sldId id="685" r:id="rId16"/>
    <p:sldId id="650" r:id="rId17"/>
    <p:sldId id="498" r:id="rId18"/>
    <p:sldId id="402" r:id="rId19"/>
    <p:sldId id="403" r:id="rId20"/>
    <p:sldId id="692" r:id="rId21"/>
    <p:sldId id="736" r:id="rId22"/>
    <p:sldId id="728" r:id="rId23"/>
    <p:sldId id="425" r:id="rId24"/>
    <p:sldId id="652" r:id="rId25"/>
    <p:sldId id="689" r:id="rId26"/>
    <p:sldId id="549" r:id="rId27"/>
    <p:sldId id="656" r:id="rId28"/>
    <p:sldId id="65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135"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30-Oct-20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 </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566279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29Oct20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29Oct20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29Oct20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802.18-20/0145r01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22.xml"/><Relationship Id="rId4" Type="http://schemas.openxmlformats.org/officeDocument/2006/relationships/hyperlink" Target="https://www.itu.int/events/eventdetails.asp?eventid=17587"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3" Type="http://schemas.openxmlformats.org/officeDocument/2006/relationships/hyperlink" Target="https://www.fcc.gov/ecfs/search/filings?proceedings_name=19-138&amp;sort=date_disseminated,DESC" TargetMode="External"/><Relationship Id="rId7"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 Id="rId5" Type="http://schemas.openxmlformats.org/officeDocument/2006/relationships/hyperlink" Target="https://mentor.ieee.org/802.18/dcn/20/18-20-0144-00-0000-fcc-r-o-draft-revisiting-use-of-the-5-850-5-925-ghz-band.docx" TargetMode="External"/><Relationship Id="rId4" Type="http://schemas.openxmlformats.org/officeDocument/2006/relationships/hyperlink" Target="https://www.fcc.gov/document/modernizing-59-ghz-band-wi-fi-and-automotive-safety"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4.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2-00-0000-minutes-22oct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29Oct20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29 October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22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bg1">
                    <a:lumMod val="75000"/>
                  </a:schemeClr>
                </a:solidFill>
                <a:effectLst/>
                <a:ea typeface="Calibri" panose="020F0502020204030204" pitchFamily="34" charset="0"/>
              </a:rPr>
              <a:t> </a:t>
            </a:r>
            <a:r>
              <a:rPr lang="en-US" sz="1600" dirty="0">
                <a:solidFill>
                  <a:schemeClr val="tx1"/>
                </a:solidFill>
                <a:effectLst/>
                <a:ea typeface="Calibri" panose="020F0502020204030204" pitchFamily="34" charset="0"/>
              </a:rPr>
              <a:t>nothing to share today</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15Oct: A</a:t>
            </a:r>
            <a:r>
              <a:rPr lang="en-US" sz="1400" dirty="0">
                <a:effectLst/>
                <a:ea typeface="Calibri" panose="020F0502020204030204" pitchFamily="34" charset="0"/>
              </a:rPr>
              <a:t> draft v0.1 for EN 303 753 60 GHz is already available in the .11 members portal.  </a:t>
            </a:r>
            <a:r>
              <a:rPr lang="en-US" sz="1400" dirty="0">
                <a:ea typeface="Calibri" panose="020F0502020204030204" pitchFamily="34" charset="0"/>
              </a:rPr>
              <a:t>I</a:t>
            </a:r>
            <a:r>
              <a:rPr lang="en-US" sz="1400" dirty="0">
                <a:effectLst/>
                <a:ea typeface="Calibri" panose="020F0502020204030204" pitchFamily="34" charset="0"/>
              </a:rPr>
              <a:t>t </a:t>
            </a:r>
          </a:p>
          <a:p>
            <a:pPr lvl="2">
              <a:spcBef>
                <a:spcPts val="0"/>
              </a:spcBef>
              <a:buFont typeface="Arial" panose="020B0604020202020204" pitchFamily="34" charset="0"/>
              <a:buChar char="•"/>
            </a:pPr>
            <a:r>
              <a:rPr lang="en-US" sz="1400" dirty="0">
                <a:effectLst/>
                <a:ea typeface="Calibri" panose="020F0502020204030204" pitchFamily="34" charset="0"/>
              </a:rPr>
              <a:t>started with BRAN(20)107029.</a:t>
            </a:r>
            <a:endParaRPr lang="en-US" sz="1400" b="0" i="0" u="none" strike="noStrike" dirty="0">
              <a:solidFill>
                <a:schemeClr val="bg1">
                  <a:lumMod val="75000"/>
                </a:schemeClr>
              </a:solidFill>
              <a:effectLst/>
            </a:endParaRPr>
          </a:p>
          <a:p>
            <a:pPr lvl="2">
              <a:spcBef>
                <a:spcPts val="0"/>
              </a:spcBef>
              <a:buFont typeface="Arial" panose="020B0604020202020204" pitchFamily="34" charset="0"/>
              <a:buChar char="•"/>
            </a:pPr>
            <a:r>
              <a:rPr lang="en-US" sz="1400" dirty="0"/>
              <a:t>Proposed process is out on how to update the draft, with updates as contributions ahead of time, and notices sent out when new contributions come in, etc.</a:t>
            </a:r>
          </a:p>
          <a:p>
            <a:pPr lvl="2">
              <a:spcBef>
                <a:spcPts val="0"/>
              </a:spcBef>
              <a:buFont typeface="Arial" panose="020B0604020202020204" pitchFamily="34" charset="0"/>
              <a:buChar char="•"/>
            </a:pPr>
            <a:r>
              <a:rPr lang="en-US" sz="1400" dirty="0"/>
              <a:t>The key is no ‘editing’ on the screen, just review, adjust and then agree on contributions.</a:t>
            </a:r>
          </a:p>
          <a:p>
            <a:pPr lvl="2">
              <a:spcBef>
                <a:spcPts val="0"/>
              </a:spcBef>
              <a:buFont typeface="Arial" panose="020B0604020202020204" pitchFamily="34" charset="0"/>
              <a:buChar char="•"/>
            </a:pPr>
            <a:r>
              <a:rPr lang="en-US" sz="1400" dirty="0"/>
              <a:t>A similar process being used for 5GHz (TBD if done in #108)  and 6GHz (goal is ‘stable’ in #108) drafts. </a:t>
            </a:r>
          </a:p>
          <a:p>
            <a:pPr lvl="2">
              <a:spcBef>
                <a:spcPts val="0"/>
              </a:spcBef>
              <a:buFont typeface="Arial" panose="020B0604020202020204" pitchFamily="34" charset="0"/>
              <a:buChar char="•"/>
            </a:pPr>
            <a:r>
              <a:rPr lang="en-US" sz="1400" dirty="0"/>
              <a:t>These processes have been updated in the past week and where BRAN will be going moving forward. </a:t>
            </a:r>
          </a:p>
          <a:p>
            <a:pPr lvl="1">
              <a:spcBef>
                <a:spcPts val="0"/>
              </a:spcBef>
              <a:buFont typeface="Arial" panose="020B0604020202020204" pitchFamily="34" charset="0"/>
              <a:buChar char="•"/>
            </a:pPr>
            <a:r>
              <a:rPr lang="en-US" sz="1400" dirty="0"/>
              <a:t>01Oct:  </a:t>
            </a:r>
            <a:r>
              <a:rPr lang="en-US" sz="1400" b="0" i="0" u="none" strike="noStrike" dirty="0">
                <a:solidFill>
                  <a:srgbClr val="000000"/>
                </a:solidFill>
                <a:effectLst/>
              </a:rPr>
              <a:t>BRAN(20)107033rx </a:t>
            </a:r>
            <a:r>
              <a:rPr lang="en-US" sz="14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TR 103 721, 5 725-5 850MHz, draft visible as document</a:t>
            </a:r>
            <a:r>
              <a:rPr lang="en-US" sz="1400" dirty="0">
                <a:ea typeface="Calibri" panose="020F0502020204030204" pitchFamily="34" charset="0"/>
                <a:cs typeface="Times New Roman" panose="02020603050405020304" pitchFamily="18" charset="0"/>
              </a:rPr>
              <a:t> BRAN(20)</a:t>
            </a:r>
            <a:r>
              <a:rPr lang="en-US" sz="14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400" dirty="0">
                <a:ea typeface="Calibri" panose="020F0502020204030204" pitchFamily="34" charset="0"/>
                <a:cs typeface="Times New Roman" panose="02020603050405020304" pitchFamily="18" charset="0"/>
              </a:rPr>
              <a:t>6 GHz draft is out: </a:t>
            </a:r>
            <a:r>
              <a:rPr lang="en-US" sz="1400" u="sng" dirty="0">
                <a:solidFill>
                  <a:srgbClr val="0000FF"/>
                </a:solidFill>
                <a:ea typeface="Calibri" panose="020F0502020204030204" pitchFamily="34" charset="0"/>
                <a:hlinkClick r:id="rId6"/>
              </a:rPr>
              <a:t>BRAN(20)107048r1 - Proposed text for the next draft v0.0.10 of EN 303 687</a:t>
            </a:r>
            <a:r>
              <a:rPr lang="en-US" sz="1400" dirty="0">
                <a:ea typeface="Calibri" panose="020F0502020204030204" pitchFamily="34" charset="0"/>
              </a:rPr>
              <a:t> </a:t>
            </a:r>
            <a:endParaRPr lang="en-US" sz="1400" dirty="0">
              <a:ea typeface="Calibri" panose="020F0502020204030204" pitchFamily="34" charset="0"/>
              <a:cs typeface="Times New Roman" panose="02020603050405020304" pitchFamily="18" charset="0"/>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 Nov20   (</a:t>
            </a:r>
            <a:r>
              <a:rPr lang="en-US" sz="1400" dirty="0">
                <a:solidFill>
                  <a:schemeClr val="tx1"/>
                </a:solidFill>
                <a:sym typeface="Wingdings" panose="05000000000000000000" pitchFamily="2" charset="2"/>
              </a:rPr>
              <a:t>next week)</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17-20Nov20,</a:t>
            </a:r>
            <a:endParaRPr lang="en-US" sz="1400" u="sng"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Wingdings" panose="05000000000000000000" pitchFamily="2" charset="2"/>
              <a:buChar char="v"/>
            </a:pPr>
            <a:r>
              <a:rPr lang="en-US" sz="1600" u="sng" dirty="0">
                <a:solidFill>
                  <a:srgbClr val="0070C0"/>
                </a:solidFill>
              </a:rPr>
              <a:t>All paths are heading to be done before RSC (EC votes included) 10Dec20, with final decisions.  This is to make standards in the OJEU in April2021. </a:t>
            </a: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call/meeting  </a:t>
            </a:r>
            <a:r>
              <a:rPr lang="en-US" sz="1600" dirty="0"/>
              <a:t>#87,  11-15 Jan 21 </a:t>
            </a:r>
            <a:endParaRPr lang="en-US" sz="1600" dirty="0">
              <a:highlight>
                <a:srgbClr val="FFFF00"/>
              </a:highlight>
            </a:endParaRPr>
          </a:p>
          <a:p>
            <a:pPr lvl="1">
              <a:spcBef>
                <a:spcPts val="0"/>
              </a:spcBef>
              <a:buFont typeface="Arial" panose="020B0604020202020204" pitchFamily="34" charset="0"/>
              <a:buChar char="•"/>
            </a:pPr>
            <a:r>
              <a:rPr lang="en-US" sz="1200" dirty="0">
                <a:solidFill>
                  <a:schemeClr val="tx1"/>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call/meeting: none</a:t>
            </a:r>
          </a:p>
          <a:p>
            <a:pPr>
              <a:buFont typeface="Arial" panose="020B0604020202020204" pitchFamily="34" charset="0"/>
              <a:buChar char="•"/>
            </a:pPr>
            <a:r>
              <a:rPr lang="en-US" sz="1600" dirty="0">
                <a:solidFill>
                  <a:schemeClr val="tx1"/>
                </a:solidFill>
              </a:rPr>
              <a:t>CEPT – ECC </a:t>
            </a:r>
            <a:r>
              <a:rPr lang="en-US" altLang="en-US" sz="1600" b="0" dirty="0">
                <a:hlinkClick r:id="rId6"/>
              </a:rPr>
              <a:t>&lt;WGFM&gt;</a:t>
            </a:r>
            <a:r>
              <a:rPr lang="en-US" altLang="en-US" sz="1600" b="0" dirty="0"/>
              <a:t>  </a:t>
            </a:r>
            <a:r>
              <a:rPr lang="en-US" altLang="en-US" sz="1600" dirty="0">
                <a:solidFill>
                  <a:schemeClr val="tx1"/>
                </a:solidFill>
              </a:rPr>
              <a:t>next meeting #98, 8-12Feb21</a:t>
            </a:r>
          </a:p>
          <a:p>
            <a:pPr lvl="1">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WGFM sent LS to ETSI to fill the specifics of 6 GHz rules in draft Harmonized Standard.</a:t>
            </a:r>
          </a:p>
          <a:p>
            <a:pPr lvl="2">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E.g. better definition of Narrow Band use, as previous reports there was very little there </a:t>
            </a:r>
          </a:p>
          <a:p>
            <a:pPr lvl="1">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For 5350 – 5470 MHz, radars are starting to move in there, so must being getting cleared out from prior users</a:t>
            </a:r>
          </a:p>
          <a:p>
            <a:pPr lvl="1">
              <a:buFont typeface="Arial" panose="020B0604020202020204" pitchFamily="34" charset="0"/>
              <a:buChar char="•"/>
            </a:pPr>
            <a:r>
              <a:rPr lang="en-US" sz="1600" b="0" dirty="0">
                <a:ea typeface="SimSun" panose="02010600030101010101" pitchFamily="2" charset="-122"/>
                <a:cs typeface="Times New Roman" panose="02020603050405020304" pitchFamily="18" charset="0"/>
              </a:rPr>
              <a:t>Also sent decision to ECC for their Nov. meeting, then it would go to RSC 10Dec20. </a:t>
            </a:r>
            <a:endParaRPr lang="en-US" sz="1600" b="0" dirty="0">
              <a:ea typeface="SimSun" panose="02010600030101010101" pitchFamily="2" charset="-122"/>
            </a:endParaRPr>
          </a:p>
          <a:p>
            <a:pPr lvl="1">
              <a:spcBef>
                <a:spcPts val="0"/>
              </a:spcBef>
              <a:buFont typeface="Arial" panose="020B0604020202020204" pitchFamily="34" charset="0"/>
              <a:buChar char="•"/>
            </a:pPr>
            <a:endParaRPr lang="en-US" sz="1200" b="0" dirty="0">
              <a:latin typeface="Times New Roman" panose="02020603050405020304" pitchFamily="18" charset="0"/>
              <a:ea typeface="SimSun" panose="02010600030101010101" pitchFamily="2" charset="-122"/>
            </a:endParaRPr>
          </a:p>
          <a:p>
            <a:pPr lvl="1">
              <a:spcBef>
                <a:spcPts val="0"/>
              </a:spcBef>
              <a:buFont typeface="Arial" panose="020B0604020202020204" pitchFamily="34" charset="0"/>
              <a:buChar char="•"/>
            </a:pPr>
            <a:r>
              <a:rPr lang="en-US" sz="1200" b="0" dirty="0">
                <a:latin typeface="Times New Roman" panose="02020603050405020304" pitchFamily="18" charset="0"/>
                <a:ea typeface="SimSun" panose="02010600030101010101" pitchFamily="2" charset="-122"/>
              </a:rPr>
              <a:t>22Oct: The draft </a:t>
            </a:r>
            <a:r>
              <a:rPr lang="en-US" sz="1200" dirty="0">
                <a:latin typeface="Times New Roman" panose="02020603050405020304" pitchFamily="18" charset="0"/>
                <a:ea typeface="SimSun" panose="02010600030101010101" pitchFamily="2" charset="-122"/>
              </a:rPr>
              <a:t>ECC decision has been posted: </a:t>
            </a:r>
          </a:p>
          <a:p>
            <a:pPr lvl="2">
              <a:spcBef>
                <a:spcPts val="0"/>
              </a:spcBef>
              <a:buFont typeface="Arial" panose="020B0604020202020204" pitchFamily="34" charset="0"/>
              <a:buChar char="•"/>
            </a:pPr>
            <a:r>
              <a:rPr lang="en-US" sz="1200" b="0" dirty="0">
                <a:latin typeface="Times New Roman" panose="02020603050405020304" pitchFamily="18" charset="0"/>
                <a:ea typeface="SimSun" panose="02010600030101010101" pitchFamily="2" charset="-122"/>
              </a:rPr>
              <a:t>No Country Determination Capability required.</a:t>
            </a:r>
          </a:p>
          <a:p>
            <a:pPr lvl="2">
              <a:spcBef>
                <a:spcPts val="0"/>
              </a:spcBef>
              <a:buFont typeface="Arial" panose="020B0604020202020204" pitchFamily="34" charset="0"/>
              <a:buChar char="•"/>
            </a:pPr>
            <a:r>
              <a:rPr lang="en-US" sz="1200" b="0" dirty="0">
                <a:latin typeface="Times New Roman" panose="02020603050405020304" pitchFamily="18" charset="0"/>
                <a:ea typeface="SimSun" panose="02010600030101010101" pitchFamily="2" charset="-122"/>
              </a:rPr>
              <a:t>Created 5915-5935 MHz urban rail private spectrum across 27 member states.</a:t>
            </a:r>
          </a:p>
          <a:p>
            <a:pPr lvl="2">
              <a:spcBef>
                <a:spcPts val="0"/>
              </a:spcBef>
              <a:buFont typeface="Arial" panose="020B0604020202020204" pitchFamily="34" charset="0"/>
              <a:buChar char="•"/>
            </a:pPr>
            <a:endParaRPr lang="en-US" sz="1200" b="0" dirty="0">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SimSun" panose="02010600030101010101" pitchFamily="2" charset="-122"/>
              </a:rPr>
              <a:t> </a:t>
            </a:r>
            <a:r>
              <a:rPr lang="en-US" sz="1600" dirty="0">
                <a:solidFill>
                  <a:schemeClr val="tx1"/>
                </a:solidFill>
              </a:rPr>
              <a:t>CEPT – ECC </a:t>
            </a:r>
            <a:r>
              <a:rPr lang="en-US" altLang="en-US" sz="1600" b="0" dirty="0">
                <a:hlinkClick r:id="rId7"/>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spcBef>
                <a:spcPts val="0"/>
              </a:spcBef>
              <a:buFont typeface="Arial" panose="020B0604020202020204" pitchFamily="34" charset="0"/>
              <a:buChar char="•"/>
            </a:pPr>
            <a:r>
              <a:rPr lang="en-US" sz="1400" dirty="0">
                <a:solidFill>
                  <a:schemeClr val="tx1"/>
                </a:solidFill>
              </a:rPr>
              <a:t>nothing to share today</a:t>
            </a:r>
          </a:p>
          <a:p>
            <a:pPr lvl="1">
              <a:spcBef>
                <a:spcPts val="0"/>
              </a:spcBef>
              <a:buFont typeface="Arial" panose="020B0604020202020204" pitchFamily="34" charset="0"/>
              <a:buChar char="•"/>
            </a:pPr>
            <a:r>
              <a:rPr lang="en-US" sz="12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200" dirty="0">
                <a:ea typeface="Calibri" panose="020F0502020204030204" pitchFamily="34" charset="0"/>
              </a:rPr>
              <a:t>UK contribution offering OOBE limits, if no agreement on what came out of FM57. </a:t>
            </a:r>
            <a:endParaRPr lang="en-US" sz="12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0"/>
            <a:ext cx="8271387" cy="5205391"/>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a:spcBef>
                <a:spcPts val="0"/>
              </a:spcBef>
              <a:spcAft>
                <a:spcPts val="0"/>
              </a:spcAft>
              <a:buFont typeface="Arial" panose="020B0604020202020204" pitchFamily="34" charset="0"/>
              <a:buChar char="•"/>
            </a:pPr>
            <a:r>
              <a:rPr lang="en-US" sz="1400" b="0" dirty="0">
                <a:solidFill>
                  <a:schemeClr val="tx1"/>
                </a:solidFill>
              </a:rPr>
              <a:t>nothing to share today</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a:p>
            <a:pPr marL="0">
              <a:spcBef>
                <a:spcPts val="0"/>
              </a:spcBef>
              <a:spcAft>
                <a:spcPts val="0"/>
              </a:spcAft>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229600" cy="5463999"/>
          </a:xfrm>
        </p:spPr>
        <p:txBody>
          <a:bodyPr/>
          <a:lstStyle/>
          <a:p>
            <a:pPr marL="285750">
              <a:buFont typeface="Arial" panose="020B0604020202020204" pitchFamily="34" charset="0"/>
              <a:buChar char="•"/>
            </a:pPr>
            <a:r>
              <a:rPr lang="en-US" sz="1800" b="0" dirty="0">
                <a:solidFill>
                  <a:schemeClr val="tx1"/>
                </a:solidFill>
              </a:rPr>
              <a:t>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     And s</a:t>
            </a:r>
            <a:r>
              <a:rPr lang="en-US" sz="1600" dirty="0">
                <a:solidFill>
                  <a:schemeClr val="tx1"/>
                </a:solidFill>
              </a:rPr>
              <a:t>haring studies due June 2021</a:t>
            </a:r>
            <a:endParaRPr lang="en-US" sz="1600" b="0" dirty="0">
              <a:solidFill>
                <a:schemeClr val="tx1"/>
              </a:solidFill>
            </a:endParaRPr>
          </a:p>
          <a:p>
            <a:pPr marL="685800" lvl="1">
              <a:spcBef>
                <a:spcPts val="0"/>
              </a:spcBef>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Update in next week or two.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 </a:t>
            </a: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b="0" dirty="0">
              <a:solidFill>
                <a:schemeClr val="tx1"/>
              </a:solidFill>
            </a:endParaRPr>
          </a:p>
          <a:p>
            <a:pPr marL="685800" lvl="1">
              <a:spcBef>
                <a:spcPts val="0"/>
              </a:spcBef>
              <a:buFont typeface="Arial" panose="020B0604020202020204" pitchFamily="34" charset="0"/>
              <a:buChar char="•"/>
            </a:pPr>
            <a:endParaRPr lang="en-US" sz="1400" dirty="0">
              <a:solidFill>
                <a:schemeClr val="tx1"/>
              </a:solidFill>
            </a:endParaRPr>
          </a:p>
          <a:p>
            <a:pPr lvl="3">
              <a:spcBef>
                <a:spcPts val="0"/>
              </a:spcBef>
              <a:buFont typeface="Arial" panose="020B0604020202020204" pitchFamily="34" charset="0"/>
              <a:buChar char="•"/>
            </a:pPr>
            <a:endParaRPr lang="en-US" sz="800" b="0" dirty="0">
              <a:solidFill>
                <a:schemeClr val="tx1"/>
              </a:solidFill>
            </a:endParaRPr>
          </a:p>
          <a:p>
            <a:pPr>
              <a:spcBef>
                <a:spcPts val="0"/>
              </a:spcBef>
              <a:buFont typeface="Arial" panose="020B0604020202020204" pitchFamily="34" charset="0"/>
              <a:buChar char="•"/>
            </a:pPr>
            <a:r>
              <a:rPr lang="en-US" sz="1800" u="sng" dirty="0">
                <a:solidFill>
                  <a:schemeClr val="tx1"/>
                </a:solidFill>
              </a:rPr>
              <a:t>APG </a:t>
            </a:r>
            <a:r>
              <a:rPr lang="en-US" sz="1800" b="0" dirty="0">
                <a:solidFill>
                  <a:schemeClr val="tx1"/>
                </a:solidFill>
              </a:rPr>
              <a:t>– WRC-23 prep-any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2">
              <a:spcBef>
                <a:spcPts val="0"/>
              </a:spcBef>
              <a:buFont typeface="Arial" panose="020B0604020202020204" pitchFamily="34" charset="0"/>
              <a:buChar char="•"/>
            </a:pPr>
            <a:r>
              <a:rPr lang="en-US" sz="1400" dirty="0">
                <a:solidFill>
                  <a:schemeClr val="tx1"/>
                </a:solidFill>
              </a:rPr>
              <a:t>We have some time though could get away from us.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a:p>
            <a:pPr lvl="1">
              <a:spcBef>
                <a:spcPts val="0"/>
              </a:spcBef>
              <a:buFont typeface="Arial" panose="020B0604020202020204" pitchFamily="34" charset="0"/>
              <a:buChar char="•"/>
            </a:pPr>
            <a:r>
              <a:rPr lang="en-US" sz="1600" dirty="0">
                <a:solidFill>
                  <a:srgbClr val="00B0F0"/>
                </a:solidFill>
              </a:rPr>
              <a:t> </a:t>
            </a:r>
          </a:p>
          <a:p>
            <a:pPr lvl="1">
              <a:spcBef>
                <a:spcPts val="0"/>
              </a:spcBef>
              <a:buFont typeface="Arial" panose="020B0604020202020204" pitchFamily="34" charset="0"/>
              <a:buChar char="•"/>
            </a:pPr>
            <a:r>
              <a:rPr lang="en-US" sz="12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one - Multi-stake holder group (MSG) to discuss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Work streams: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a:spcBef>
                <a:spcPts val="0"/>
              </a:spcBef>
              <a:buFont typeface="Arial" panose="020B0604020202020204" pitchFamily="34" charset="0"/>
              <a:buChar char="•"/>
            </a:pPr>
            <a:r>
              <a:rPr lang="en-US" sz="1800" dirty="0"/>
              <a:t>Next MSG meeting – 30Oct20		</a:t>
            </a:r>
            <a:r>
              <a:rPr lang="en-US" sz="1800" b="0" dirty="0">
                <a:sym typeface="Wingdings" panose="05000000000000000000" pitchFamily="2" charset="2"/>
              </a:rPr>
              <a:t> tomorrow</a:t>
            </a:r>
            <a:r>
              <a:rPr lang="en-US" sz="1800" b="0" dirty="0"/>
              <a:t>	</a:t>
            </a:r>
            <a:r>
              <a:rPr lang="en-US" sz="1800" dirty="0"/>
              <a:t>	</a:t>
            </a:r>
          </a:p>
          <a:p>
            <a:pPr lvl="1">
              <a:spcBef>
                <a:spcPts val="0"/>
              </a:spcBef>
              <a:buFont typeface="Arial" panose="020B0604020202020204" pitchFamily="34" charset="0"/>
              <a:buChar char="•"/>
            </a:pPr>
            <a:r>
              <a:rPr lang="en-US" sz="1600" dirty="0"/>
              <a:t>Overall </a:t>
            </a:r>
            <a:r>
              <a:rPr lang="en-US" sz="1600" b="0" dirty="0"/>
              <a:t>Co-chairs:  NPSTC(APCO), UTC, WFA, WISPA</a:t>
            </a:r>
          </a:p>
          <a:p>
            <a:pPr lvl="1">
              <a:spcBef>
                <a:spcPts val="0"/>
              </a:spcBef>
              <a:buFont typeface="Arial" panose="020B0604020202020204" pitchFamily="34" charset="0"/>
              <a:buChar char="•"/>
            </a:pPr>
            <a:r>
              <a:rPr lang="en-US" sz="1600" dirty="0">
                <a:effectLst/>
                <a:ea typeface="SimSun" panose="02010600030101010101" pitchFamily="2" charset="-122"/>
              </a:rPr>
              <a:t>4</a:t>
            </a:r>
            <a:r>
              <a:rPr lang="en-US" sz="1600" baseline="30000" dirty="0">
                <a:effectLst/>
                <a:ea typeface="SimSun" panose="02010600030101010101" pitchFamily="2" charset="-122"/>
              </a:rPr>
              <a:t>th</a:t>
            </a:r>
            <a:r>
              <a:rPr lang="en-US" sz="1600" dirty="0">
                <a:effectLst/>
                <a:ea typeface="SimSun" panose="02010600030101010101" pitchFamily="2" charset="-122"/>
              </a:rPr>
              <a:t> work stream will be reviewed by the co-chairs</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Note1: Work stream 1 and 3 have meeting scheduled now. </a:t>
            </a:r>
          </a:p>
          <a:p>
            <a:pPr lvl="1">
              <a:spcBef>
                <a:spcPts val="0"/>
              </a:spcBef>
              <a:buFont typeface="Arial" panose="020B0604020202020204" pitchFamily="34" charset="0"/>
              <a:buChar char="•"/>
            </a:pPr>
            <a:r>
              <a:rPr lang="en-US" sz="1600" dirty="0"/>
              <a:t>Note2: Work steam 5 on Field/Outdoor Testing is being discussed. </a:t>
            </a:r>
            <a:endParaRPr lang="en-US" sz="16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29Oct20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 - fyi</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FCC NPRM on 5.9GHz ex </a:t>
            </a:r>
            <a:r>
              <a:rPr lang="en-US" sz="1600" b="1" dirty="0" err="1">
                <a:solidFill>
                  <a:srgbClr val="333333"/>
                </a:solidFill>
                <a:effectLst/>
                <a:ea typeface="Times New Roman" panose="02020603050405020304" pitchFamily="18" charset="0"/>
              </a:rPr>
              <a:t>parte</a:t>
            </a:r>
            <a:r>
              <a:rPr lang="en-US" sz="1600" b="1" dirty="0">
                <a:solidFill>
                  <a:srgbClr val="333333"/>
                </a:solidFill>
                <a:effectLst/>
                <a:ea typeface="Times New Roman" panose="02020603050405020304" pitchFamily="18" charset="0"/>
              </a:rPr>
              <a:t> has been approved by the LMCS(EC) and is now uploaded.</a:t>
            </a:r>
          </a:p>
          <a:p>
            <a:pPr marL="685800" lvl="1">
              <a:spcBef>
                <a:spcPts val="0"/>
              </a:spcBef>
              <a:spcAft>
                <a:spcPts val="0"/>
              </a:spcAft>
              <a:buFont typeface="Arial" panose="020B0604020202020204" pitchFamily="34" charset="0"/>
              <a:buChar char="•"/>
            </a:pPr>
            <a:r>
              <a:rPr lang="en-US" sz="1400" b="1" dirty="0">
                <a:solidFill>
                  <a:srgbClr val="333333"/>
                </a:solidFill>
                <a:ea typeface="Times New Roman" panose="02020603050405020304" pitchFamily="18" charset="0"/>
              </a:rPr>
              <a:t>Note the draft R&amp;O did come out yesterday (28Oct20) as predicted.</a:t>
            </a:r>
          </a:p>
          <a:p>
            <a:pPr marL="685800" lvl="1">
              <a:spcBef>
                <a:spcPts val="0"/>
              </a:spcBef>
              <a:spcAft>
                <a:spcPts val="0"/>
              </a:spcAft>
              <a:buFont typeface="Arial" panose="020B0604020202020204" pitchFamily="34" charset="0"/>
              <a:buChar char="•"/>
            </a:pPr>
            <a:r>
              <a:rPr lang="en-US" sz="1200" b="1" dirty="0">
                <a:solidFill>
                  <a:srgbClr val="333333"/>
                </a:solidFill>
                <a:ea typeface="Times New Roman" panose="02020603050405020304" pitchFamily="18" charset="0"/>
              </a:rPr>
              <a:t>Proceeding: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p>
          <a:p>
            <a:pPr marL="866775" lvl="2">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hlinkClick r:id="rId4"/>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b="1" u="sng" dirty="0">
                <a:solidFill>
                  <a:srgbClr val="191919"/>
                </a:solidFill>
                <a:ea typeface="Times New Roman" panose="02020603050405020304" pitchFamily="18" charset="0"/>
              </a:rPr>
              <a:t>The Draft R&amp;O and FNPRM (117 pages): </a:t>
            </a:r>
          </a:p>
          <a:p>
            <a:pPr marL="866775" lvl="2">
              <a:spcBef>
                <a:spcPts val="0"/>
              </a:spcBef>
              <a:spcAft>
                <a:spcPts val="0"/>
              </a:spcAft>
              <a:buFont typeface="Arial" panose="020B0604020202020204" pitchFamily="34" charset="0"/>
              <a:buChar char="•"/>
            </a:pPr>
            <a:r>
              <a:rPr lang="en-US" sz="1200" b="0" dirty="0">
                <a:solidFill>
                  <a:srgbClr val="191919"/>
                </a:solidFill>
                <a:ea typeface="Times New Roman" panose="02020603050405020304" pitchFamily="18" charset="0"/>
                <a:hlinkClick r:id="rId5"/>
              </a:rPr>
              <a:t>https://mentor.ieee.org/802.18/dcn/20/18-20-0144-00-0000-fcc-r-o-draft-revisiting-use-of-the-5-850-5-925-ghz-band.docx</a:t>
            </a:r>
            <a:r>
              <a:rPr lang="en-US" sz="1200" b="0" dirty="0">
                <a:solidFill>
                  <a:srgbClr val="191919"/>
                </a:solidFill>
                <a:ea typeface="Times New Roman" panose="02020603050405020304" pitchFamily="18" charset="0"/>
              </a:rPr>
              <a:t> </a:t>
            </a:r>
            <a:endParaRPr lang="en-US" sz="1200" dirty="0">
              <a:solidFill>
                <a:srgbClr val="191919"/>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Points for discussion include, seemed more questions than answers in the end. </a:t>
            </a:r>
          </a:p>
          <a:p>
            <a:pPr marL="866775" lvl="2">
              <a:spcBef>
                <a:spcPts val="0"/>
              </a:spcBef>
              <a:spcAft>
                <a:spcPts val="0"/>
              </a:spcAft>
              <a:buFont typeface="Arial" panose="020B0604020202020204" pitchFamily="34" charset="0"/>
              <a:buChar char="•"/>
            </a:pPr>
            <a:r>
              <a:rPr lang="en-US" sz="1400" dirty="0">
                <a:solidFill>
                  <a:srgbClr val="191919"/>
                </a:solidFill>
                <a:ea typeface="Times New Roman" panose="02020603050405020304" pitchFamily="18" charset="0"/>
              </a:rPr>
              <a:t>Also, C-V2X brought out notably, but not till the end it was defined as </a:t>
            </a:r>
            <a:r>
              <a:rPr lang="en-US" sz="1400" dirty="0" err="1">
                <a:solidFill>
                  <a:srgbClr val="191919"/>
                </a:solidFill>
                <a:ea typeface="Times New Roman" panose="02020603050405020304" pitchFamily="18" charset="0"/>
              </a:rPr>
              <a:t>rel</a:t>
            </a:r>
            <a:r>
              <a:rPr lang="en-US" sz="1400" dirty="0">
                <a:solidFill>
                  <a:srgbClr val="191919"/>
                </a:solidFill>
                <a:ea typeface="Times New Roman" panose="02020603050405020304" pitchFamily="18" charset="0"/>
              </a:rPr>
              <a:t> 14 / 4G.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rPr>
              <a:t>Other points, Paragraph 38 reallocation of the 45MHz, indoo</a:t>
            </a:r>
            <a:r>
              <a:rPr lang="en-US" sz="1400" dirty="0">
                <a:solidFill>
                  <a:srgbClr val="191919"/>
                </a:solidFill>
                <a:ea typeface="Times New Roman" panose="02020603050405020304" pitchFamily="18" charset="0"/>
              </a:rPr>
              <a:t>r use of unlicensed and client to client operation.</a:t>
            </a:r>
          </a:p>
          <a:p>
            <a:pPr marL="866775" lvl="2">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It was also mentioned how radiolocation systems should be protected. Class 2 permissive change if software upgrade works. </a:t>
            </a:r>
          </a:p>
          <a:p>
            <a:pPr marL="866775" lvl="2">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Chair asks for pointers to topics for FNPRM to be provided now. </a:t>
            </a:r>
          </a:p>
          <a:p>
            <a:pPr marL="1323975" lvl="3">
              <a:spcBef>
                <a:spcPts val="0"/>
              </a:spcBef>
              <a:spcAft>
                <a:spcPts val="0"/>
              </a:spcAft>
              <a:buFont typeface="Arial" panose="020B0604020202020204" pitchFamily="34" charset="0"/>
              <a:buChar char="•"/>
            </a:pPr>
            <a:r>
              <a:rPr lang="en-US" sz="1200" dirty="0">
                <a:solidFill>
                  <a:srgbClr val="000000"/>
                </a:solidFill>
                <a:effectLst/>
                <a:ea typeface="Calibri" panose="020F0502020204030204" pitchFamily="34" charset="0"/>
                <a:cs typeface="Times New Roman" panose="02020603050405020304" pitchFamily="18" charset="0"/>
              </a:rPr>
              <a:t>FNPRM </a:t>
            </a:r>
            <a:r>
              <a:rPr lang="en-US" sz="1200" dirty="0">
                <a:effectLst/>
                <a:ea typeface="Calibri" panose="020F0502020204030204" pitchFamily="34" charset="0"/>
                <a:cs typeface="Times New Roman" panose="02020603050405020304" pitchFamily="18" charset="0"/>
              </a:rPr>
              <a:t>Comment period likely will be 30 days from when the R&amp;O appears in the FR. Effective comment period probably is January. </a:t>
            </a:r>
          </a:p>
          <a:p>
            <a:pPr marL="466725" lvl="1">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So, we need to review further the next week or two and does IEEE 802 want to do comments on that part depending on the pointer raised? </a:t>
            </a:r>
            <a:endParaRPr lang="en-US" sz="1400" b="0" dirty="0">
              <a:solidFill>
                <a:srgbClr val="00B0F0"/>
              </a:solidFill>
              <a:effectLst/>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000" b="0" dirty="0">
              <a:solidFill>
                <a:srgbClr val="191919"/>
              </a:solidFill>
              <a:effectLst/>
              <a:ea typeface="Times New Roman" panose="02020603050405020304" pitchFamily="18" charset="0"/>
            </a:endParaRPr>
          </a:p>
          <a:p>
            <a:pPr marL="66675" marR="0">
              <a:spcBef>
                <a:spcPts val="0"/>
              </a:spcBef>
              <a:spcAft>
                <a:spcPts val="0"/>
              </a:spcAft>
              <a:buFont typeface="Arial" panose="020B0604020202020204" pitchFamily="34" charset="0"/>
              <a:buChar char="•"/>
            </a:pPr>
            <a:r>
              <a:rPr lang="en-US" sz="1600" b="0" dirty="0">
                <a:solidFill>
                  <a:srgbClr val="191919"/>
                </a:solidFill>
                <a:effectLst/>
                <a:ea typeface="Times New Roman" panose="02020603050405020304" pitchFamily="18" charset="0"/>
              </a:rPr>
              <a:t>FCC - Notice </a:t>
            </a:r>
            <a:r>
              <a:rPr lang="en-US" sz="1600" b="0" dirty="0">
                <a:solidFill>
                  <a:srgbClr val="333333"/>
                </a:solidFill>
                <a:effectLst/>
                <a:ea typeface="Times New Roman" panose="02020603050405020304" pitchFamily="18" charset="0"/>
              </a:rPr>
              <a:t>Termination of Dormant Proceedings </a:t>
            </a:r>
            <a:r>
              <a:rPr lang="en-US" sz="1600" b="0" dirty="0">
                <a:effectLst/>
                <a:ea typeface="Times New Roman" panose="02020603050405020304" pitchFamily="18" charset="0"/>
                <a:cs typeface="Calibri" panose="020F0502020204030204" pitchFamily="34" charset="0"/>
              </a:rPr>
              <a:t>FR Document:</a:t>
            </a:r>
            <a:r>
              <a:rPr lang="en-US" sz="1600" b="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6"/>
              </a:rPr>
              <a:t>2020-23680</a:t>
            </a:r>
            <a:r>
              <a:rPr lang="en-US" sz="1600" b="0" dirty="0">
                <a:solidFill>
                  <a:srgbClr val="000000"/>
                </a:solidFill>
                <a:effectLst/>
                <a:ea typeface="Times New Roman" panose="02020603050405020304" pitchFamily="18" charset="0"/>
              </a:rPr>
              <a:t> </a:t>
            </a:r>
            <a:r>
              <a:rPr lang="en-US" sz="1600" b="0" dirty="0">
                <a:solidFill>
                  <a:srgbClr val="000000"/>
                </a:solidFill>
                <a:effectLst/>
                <a:ea typeface="Times New Roman" panose="02020603050405020304" pitchFamily="18" charset="0"/>
                <a:cs typeface="Calibri" panose="020F0502020204030204" pitchFamily="34" charset="0"/>
              </a:rPr>
              <a:t>Citation:</a:t>
            </a:r>
            <a:r>
              <a:rPr lang="en-US" sz="1600" b="0" dirty="0">
                <a:solidFill>
                  <a:srgbClr val="000000"/>
                </a:solidFill>
                <a:effectLst/>
                <a:ea typeface="Times New Roman" panose="02020603050405020304" pitchFamily="18" charset="0"/>
              </a:rPr>
              <a:t> 85 FR 68067  </a:t>
            </a:r>
            <a:r>
              <a:rPr lang="en-US" sz="1600" b="0" u="sng" dirty="0">
                <a:solidFill>
                  <a:srgbClr val="3071A9"/>
                </a:solidFill>
                <a:effectLst/>
                <a:ea typeface="Times New Roman" panose="02020603050405020304" pitchFamily="18" charset="0"/>
                <a:cs typeface="Calibri" panose="020F0502020204030204" pitchFamily="34" charset="0"/>
                <a:hlinkClick r:id="rId7"/>
              </a:rPr>
              <a:t>PDF</a:t>
            </a:r>
            <a:r>
              <a:rPr lang="en-US" sz="1600" b="0" dirty="0">
                <a:solidFill>
                  <a:srgbClr val="000000"/>
                </a:solidFill>
                <a:effectLst/>
                <a:ea typeface="Times New Roman" panose="02020603050405020304" pitchFamily="18" charset="0"/>
                <a:cs typeface="Calibri" panose="020F0502020204030204" pitchFamily="34" charset="0"/>
              </a:rPr>
              <a:t> </a:t>
            </a:r>
            <a:r>
              <a:rPr lang="en-US" sz="1600" b="0" dirty="0">
                <a:solidFill>
                  <a:srgbClr val="000000"/>
                </a:solidFill>
                <a:effectLst/>
                <a:ea typeface="Times New Roman" panose="02020603050405020304" pitchFamily="18" charset="0"/>
              </a:rPr>
              <a:t>Page 68067 </a:t>
            </a:r>
            <a:r>
              <a:rPr lang="en-US" sz="1600" b="0" i="1" dirty="0">
                <a:solidFill>
                  <a:srgbClr val="000000"/>
                </a:solidFill>
                <a:effectLst/>
                <a:ea typeface="Times New Roman" panose="02020603050405020304" pitchFamily="18" charset="0"/>
                <a:cs typeface="Calibri" panose="020F0502020204030204" pitchFamily="34" charset="0"/>
              </a:rPr>
              <a:t>(1 page) </a:t>
            </a:r>
            <a:r>
              <a:rPr lang="en-US" sz="1600" b="0" u="sng" dirty="0">
                <a:solidFill>
                  <a:srgbClr val="3071A9"/>
                </a:solidFill>
                <a:effectLst/>
                <a:ea typeface="Times New Roman" panose="02020603050405020304" pitchFamily="18" charset="0"/>
                <a:cs typeface="Calibri" panose="020F0502020204030204" pitchFamily="34" charset="0"/>
                <a:hlinkClick r:id="rId8"/>
              </a:rPr>
              <a:t>Permalink</a:t>
            </a:r>
            <a:r>
              <a:rPr lang="en-US" sz="1600" b="0" dirty="0">
                <a:solidFill>
                  <a:srgbClr val="000000"/>
                </a:solidFill>
                <a:effectLst/>
                <a:ea typeface="Times New Roman" panose="02020603050405020304" pitchFamily="18" charset="0"/>
                <a:cs typeface="Calibri" panose="020F0502020204030204" pitchFamily="34" charset="0"/>
              </a:rPr>
              <a:t> </a:t>
            </a:r>
            <a:endParaRPr lang="en-US" sz="1600" b="0" dirty="0">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400" b="0" dirty="0">
                <a:solidFill>
                  <a:srgbClr val="000000"/>
                </a:solidFill>
                <a:effectLst/>
                <a:ea typeface="Times New Roman" panose="02020603050405020304" pitchFamily="18" charset="0"/>
                <a:cs typeface="Calibri" panose="020F0502020204030204" pitchFamily="34" charset="0"/>
              </a:rPr>
              <a:t>Abstract:</a:t>
            </a:r>
            <a:r>
              <a:rPr lang="en-US" sz="1400" b="0" dirty="0">
                <a:solidFill>
                  <a:srgbClr val="000000"/>
                </a:solidFill>
                <a:effectLst/>
                <a:ea typeface="Times New Roman" panose="02020603050405020304" pitchFamily="18" charset="0"/>
              </a:rPr>
              <a:t> In this document, the Consumer and Governmental Affairs Bureau announces the availability of FCC order terminating, as dormant, certain docketed Commission proceedings.  </a:t>
            </a:r>
            <a:r>
              <a:rPr lang="en-US" sz="1400" dirty="0">
                <a:ea typeface="Times New Roman" panose="02020603050405020304" pitchFamily="18" charset="0"/>
              </a:rPr>
              <a:t>(~</a:t>
            </a:r>
            <a:r>
              <a:rPr lang="en-US" sz="1400" b="0" dirty="0">
                <a:solidFill>
                  <a:srgbClr val="000000"/>
                </a:solidFill>
                <a:effectLst/>
                <a:ea typeface="Times New Roman" panose="02020603050405020304" pitchFamily="18" charset="0"/>
              </a:rPr>
              <a:t>655 dockets on list) </a:t>
            </a:r>
            <a:endParaRPr lang="en-US" sz="1400" b="0" dirty="0">
              <a:effectLst/>
              <a:ea typeface="Calibri" panose="020F0502020204030204" pitchFamily="34" charset="0"/>
            </a:endParaRPr>
          </a:p>
          <a:p>
            <a:pPr marL="285750" marR="0" indent="-285750">
              <a:spcBef>
                <a:spcPts val="0"/>
              </a:spcBef>
              <a:spcAft>
                <a:spcPts val="0"/>
              </a:spcAft>
              <a:buFont typeface="Arial" panose="020B0604020202020204" pitchFamily="34" charset="0"/>
              <a:buChar char="•"/>
            </a:pP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29Oct20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rPr>
              <a:t>Chair – finalize ITU-R contributions and be sure ITU-R liaison has them. </a:t>
            </a:r>
          </a:p>
          <a:p>
            <a:pPr marL="0" indent="0">
              <a:buClr>
                <a:srgbClr val="00B0F0"/>
              </a:buClr>
            </a:pPr>
            <a:r>
              <a:rPr lang="en-US" sz="1800" b="0" dirty="0">
                <a:solidFill>
                  <a:schemeClr val="tx1"/>
                </a:solidFill>
                <a:sym typeface="Wingdings" panose="05000000000000000000" pitchFamily="2" charset="2"/>
              </a:rPr>
              <a:t> </a:t>
            </a:r>
            <a:r>
              <a:rPr lang="en-US" sz="1800" b="0" dirty="0">
                <a:solidFill>
                  <a:schemeClr val="tx1"/>
                </a:solidFill>
              </a:rPr>
              <a:t>Chair – upload FCC 5.8GHz ex </a:t>
            </a:r>
            <a:r>
              <a:rPr lang="en-US" sz="1800" b="0" dirty="0" err="1">
                <a:solidFill>
                  <a:schemeClr val="tx1"/>
                </a:solidFill>
              </a:rPr>
              <a:t>parte</a:t>
            </a:r>
            <a:r>
              <a:rPr lang="en-US" sz="1800" b="0" dirty="0">
                <a:solidFill>
                  <a:schemeClr val="tx1"/>
                </a:solidFill>
              </a:rPr>
              <a:t> if approved and not done yet. </a:t>
            </a:r>
          </a:p>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All – what are points and topics for possible FCC FNPRM on 5.9GHz</a:t>
            </a:r>
            <a:endParaRPr lang="en-US" sz="1800" b="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b="0" dirty="0">
                <a:solidFill>
                  <a:srgbClr val="00B0F0"/>
                </a:solidFill>
              </a:rPr>
              <a:t>All – consider and pass along some basic text for the start of a contribution to APG for their WRC-23 prep on the 6GHz band from our viewpoint to be considered. </a:t>
            </a:r>
          </a:p>
          <a:p>
            <a:pPr marL="285750" indent="-285750">
              <a:buClr>
                <a:srgbClr val="00B0F0"/>
              </a:buClr>
              <a:buFont typeface="Wingdings" panose="05000000000000000000" pitchFamily="2" charset="2"/>
              <a:buChar char="q"/>
            </a:pPr>
            <a:endParaRPr 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29Oct20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For WRC-23 and did any AIs come over from previous WRCs, a member did find (thanks) WRC-19, did close out:</a:t>
            </a:r>
          </a:p>
          <a:p>
            <a:pPr marL="400050" lvl="1">
              <a:spcBef>
                <a:spcPts val="0"/>
              </a:spcBef>
              <a:spcAft>
                <a:spcPts val="0"/>
              </a:spcAft>
              <a:buFont typeface="Arial" panose="020B0604020202020204" pitchFamily="34" charset="0"/>
              <a:buChar char="•"/>
            </a:pPr>
            <a:r>
              <a:rPr lang="en-US" sz="1600" b="0" dirty="0">
                <a:solidFill>
                  <a:schemeClr val="tx1"/>
                </a:solidFill>
              </a:rPr>
              <a:t>AI 1.16 (to consider issues related to wireless access systems, including radio local area networks (WAS/RLAN), in the frequency bands between 5 150 MHz and 5 925 MHz) and </a:t>
            </a:r>
          </a:p>
          <a:p>
            <a:pPr marL="400050" lvl="1">
              <a:spcBef>
                <a:spcPts val="0"/>
              </a:spcBef>
              <a:spcAft>
                <a:spcPts val="0"/>
              </a:spcAft>
              <a:buFont typeface="Arial" panose="020B0604020202020204" pitchFamily="34" charset="0"/>
              <a:buChar char="•"/>
            </a:pPr>
            <a:r>
              <a:rPr lang="en-US" sz="1600" b="0" dirty="0">
                <a:solidFill>
                  <a:schemeClr val="tx1"/>
                </a:solidFill>
              </a:rPr>
              <a:t>AI 9.1.5 (</a:t>
            </a:r>
            <a:r>
              <a:rPr lang="en-US" sz="1600" b="0" dirty="0">
                <a:solidFill>
                  <a:schemeClr val="tx1"/>
                </a:solidFill>
                <a:effectLst/>
                <a:ea typeface="Calibri" panose="020F0502020204030204" pitchFamily="34" charset="0"/>
                <a:cs typeface="Times New Roman" panose="02020603050405020304" pitchFamily="18" charset="0"/>
              </a:rPr>
              <a:t>regulatory impacts on the services referred to in Nos. 5.447F and 5.450A that would result from referencing Recommendation ITU-R M.1638-1 in place of Recommendation ITU-R M.1638-0 in those footnotes.  And impacts from adding new reference in ITU-R M.1849-1.) </a:t>
            </a:r>
          </a:p>
          <a:p>
            <a:pPr marL="0">
              <a:spcBef>
                <a:spcPts val="0"/>
              </a:spcBef>
              <a:spcAft>
                <a:spcPts val="0"/>
              </a:spcAft>
              <a:buFont typeface="Arial" panose="020B0604020202020204" pitchFamily="34" charset="0"/>
              <a:buChar char="•"/>
            </a:pPr>
            <a:endParaRPr lang="en-US" sz="1800" b="0" dirty="0">
              <a:solidFill>
                <a:schemeClr val="tx1"/>
              </a:solidFill>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dirty="0">
                <a:solidFill>
                  <a:schemeClr val="tx1"/>
                </a:solidFill>
                <a:cs typeface="Times New Roman" panose="02020603050405020304" pitchFamily="18" charset="0"/>
              </a:rPr>
              <a:t>With that the list for WRC-23 AIs that is published and in    should be good for IEEE 802 to review.</a:t>
            </a: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29Oct20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_18_ and voters on-line: _12_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 </a:t>
            </a:r>
            <a:r>
              <a:rPr lang="en-US" sz="1800" dirty="0"/>
              <a:t>19Nov20–</a:t>
            </a:r>
            <a:r>
              <a:rPr lang="en-US" sz="1800" i="1" u="sng" dirty="0"/>
              <a:t>15:00–&lt;15:55</a:t>
            </a:r>
            <a:r>
              <a:rPr lang="en-US" sz="1800" dirty="0"/>
              <a:t> ET</a:t>
            </a:r>
            <a:r>
              <a:rPr lang="en-US" sz="2000" dirty="0"/>
              <a: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15:41</a:t>
            </a:r>
          </a:p>
          <a:p>
            <a:pPr lvl="1">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29Oct20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32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32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29Oct20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29Oct20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29Oct20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29Oct20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26</a:t>
            </a:fld>
            <a:endParaRPr lang="en-US" altLang="en-US" sz="1200" b="0" dirty="0"/>
          </a:p>
        </p:txBody>
      </p:sp>
      <p:sp>
        <p:nvSpPr>
          <p:cNvPr id="2" name="Date Placeholder 1"/>
          <p:cNvSpPr>
            <a:spLocks noGrp="1"/>
          </p:cNvSpPr>
          <p:nvPr>
            <p:ph type="dt" idx="15"/>
          </p:nvPr>
        </p:nvSpPr>
        <p:spPr/>
        <p:txBody>
          <a:bodyPr/>
          <a:lstStyle/>
          <a:p>
            <a:r>
              <a:rPr lang="en-US"/>
              <a:t>29Oct20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29Oct20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29Oct20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29Oct20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29Oct20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29Oct20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Proceed with ITU-R submissions. </a:t>
            </a:r>
          </a:p>
          <a:p>
            <a:pPr lvl="1">
              <a:buFont typeface="Arial" panose="020B0604020202020204" pitchFamily="34" charset="0"/>
              <a:buChar char="•"/>
            </a:pPr>
            <a:r>
              <a:rPr lang="en-US" altLang="en-US" sz="1400" dirty="0">
                <a:solidFill>
                  <a:schemeClr val="tx1"/>
                </a:solidFill>
              </a:rPr>
              <a:t>APG contribution input</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contributions status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5.9GHz ex </a:t>
            </a:r>
            <a:r>
              <a:rPr lang="en-US" altLang="en-US" sz="1400" kern="0" dirty="0" err="1">
                <a:solidFill>
                  <a:schemeClr val="tx1"/>
                </a:solidFill>
              </a:rPr>
              <a:t>parte</a:t>
            </a:r>
            <a:r>
              <a:rPr lang="en-US" altLang="en-US" sz="1400" kern="0" dirty="0">
                <a:solidFill>
                  <a:schemeClr val="tx1"/>
                </a:solidFill>
              </a:rPr>
              <a:t> status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Mike  L</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22 October 2020 in document </a:t>
            </a:r>
            <a:r>
              <a:rPr lang="en-GB" sz="1600" b="0" dirty="0">
                <a:solidFill>
                  <a:schemeClr val="bg1">
                    <a:lumMod val="75000"/>
                  </a:schemeClr>
                </a:solidFill>
                <a:ea typeface="SimSun" panose="02010600030101010101" pitchFamily="2" charset="-122"/>
                <a:hlinkClick r:id="rId3"/>
              </a:rPr>
              <a:t>https://mentor.ieee.org/802.18/dcn/20/18-20-0142-00-0000-minutes-22oct20-rrtag-teleconference.docx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23-Oct-2020 09:43:54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29Oct20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1800" dirty="0"/>
              <a:t>no changes</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is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u="sng" dirty="0">
                <a:solidFill>
                  <a:schemeClr val="tx1"/>
                </a:solidFill>
                <a:cs typeface="+mn-cs"/>
              </a:rPr>
              <a:t>As RR-TAG has done in plenaries, it will take attending both calls for attendance credit.</a:t>
            </a:r>
          </a:p>
          <a:p>
            <a:pPr lvl="1">
              <a:buFont typeface="Arial" panose="020B0604020202020204" pitchFamily="34" charset="0"/>
              <a:buChar char="•"/>
            </a:pPr>
            <a:r>
              <a:rPr lang="en-US" sz="1600" b="1" u="sng" dirty="0">
                <a:solidFill>
                  <a:schemeClr val="tx1"/>
                </a:solidFill>
                <a:cs typeface="+mn-cs"/>
              </a:rPr>
              <a:t>IMAT is setup and will be used for voting membership attendance credit.</a:t>
            </a:r>
          </a:p>
          <a:p>
            <a:pPr lvl="1">
              <a:buFont typeface="Arial" panose="020B0604020202020204" pitchFamily="34" charset="0"/>
              <a:buChar char="•"/>
            </a:pPr>
            <a:r>
              <a:rPr lang="en-US" sz="1600" b="1" u="sng" dirty="0">
                <a:solidFill>
                  <a:schemeClr val="tx1"/>
                </a:solidFill>
                <a:cs typeface="+mn-cs"/>
              </a:rPr>
              <a:t>Note: </a:t>
            </a:r>
            <a:r>
              <a:rPr lang="en-US" sz="1600" dirty="0">
                <a:solidFill>
                  <a:schemeClr val="tx1"/>
                </a:solidFill>
                <a:cs typeface="+mn-cs"/>
              </a:rPr>
              <a:t>be sure your affiliation(s) is up to date, e.g. in my Project and when you sign in. </a:t>
            </a: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EC call of what all the Hyatt Denver is doing (w/450 guess on attendees) and from an SME on the international hotel industry. At this time the EC will take it up again in their Dec 2020 call, though could wait till Jan21 call, which seemed to be the lean.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29Oct20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55781</TotalTime>
  <Words>6984</Words>
  <Application>Microsoft Office PowerPoint</Application>
  <PresentationFormat>On-screen Show (4:3)</PresentationFormat>
  <Paragraphs>684</Paragraphs>
  <Slides>28</Slides>
  <Notes>14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1" baseType="lpstr">
      <vt:lpstr>Arial</vt:lpstr>
      <vt:lpstr>Calibri</vt:lpstr>
      <vt:lpstr>Century Gothic</vt:lpstr>
      <vt:lpstr>Consolas</vt:lpstr>
      <vt:lpstr>Helvetica</vt:lpstr>
      <vt:lpstr>Helvetica Neue</vt:lpstr>
      <vt:lpstr>Monotype Sorts</vt:lpstr>
      <vt:lpstr>Roboto</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changes</vt:lpstr>
      <vt:lpstr>EU items to share -1</vt:lpstr>
      <vt:lpstr>EU items to share -2</vt:lpstr>
      <vt:lpstr>Other regions (outside EU-Stds and USA), items to share</vt:lpstr>
      <vt:lpstr>ITU-R items to share  -</vt:lpstr>
      <vt:lpstr>FCC 6 GHz</vt:lpstr>
      <vt:lpstr>General Discussion Items - fyi</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3419</cp:revision>
  <cp:lastPrinted>1601-01-01T00:00:00Z</cp:lastPrinted>
  <dcterms:created xsi:type="dcterms:W3CDTF">2016-03-03T14:54:45Z</dcterms:created>
  <dcterms:modified xsi:type="dcterms:W3CDTF">2020-10-30T14:43:30Z</dcterms:modified>
</cp:coreProperties>
</file>