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685" r:id="rId16"/>
    <p:sldId id="650" r:id="rId17"/>
    <p:sldId id="498" r:id="rId18"/>
    <p:sldId id="402" r:id="rId19"/>
    <p:sldId id="403" r:id="rId20"/>
    <p:sldId id="692" r:id="rId21"/>
    <p:sldId id="736"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135" autoAdjust="0"/>
  </p:normalViewPr>
  <p:slideViewPr>
    <p:cSldViewPr>
      <p:cViewPr varScale="1">
        <p:scale>
          <a:sx n="101" d="100"/>
          <a:sy n="101" d="100"/>
        </p:scale>
        <p:origin x="390"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 </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29Oct20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802.18-20/0145r00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22.xml"/><Relationship Id="rId4" Type="http://schemas.openxmlformats.org/officeDocument/2006/relationships/hyperlink" Target="https://www.itu.int/events/eventdetails.asp?eventid=1758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3" Type="http://schemas.openxmlformats.org/officeDocument/2006/relationships/hyperlink" Target="https://www.fcc.gov/ecfs/search/filings?proceedings_name=19-138&amp;sort=date_disseminated,DESC" TargetMode="External"/><Relationship Id="rId7"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 Id="rId5" Type="http://schemas.openxmlformats.org/officeDocument/2006/relationships/hyperlink" Target="https://mentor.ieee.org/802.18/dcn/20/18-20-0144-00-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2-00-0000-minutes-22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29Oct20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29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21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bg1">
                    <a:lumMod val="75000"/>
                  </a:schemeClr>
                </a:solidFill>
                <a:effectLst/>
                <a:ea typeface="Calibri" panose="020F0502020204030204" pitchFamily="34" charset="0"/>
              </a:rPr>
              <a:t> nothing to share today</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15Oct: A</a:t>
            </a:r>
            <a:r>
              <a:rPr lang="en-US" sz="1400" dirty="0">
                <a:effectLst/>
                <a:ea typeface="Calibri" panose="020F0502020204030204" pitchFamily="34" charset="0"/>
              </a:rPr>
              <a:t> draft v0.1 for EN 303 753 60 GHz is already available in the .11 members portal.  </a:t>
            </a:r>
            <a:r>
              <a:rPr lang="en-US" sz="1400" dirty="0">
                <a:ea typeface="Calibri" panose="020F0502020204030204" pitchFamily="34" charset="0"/>
              </a:rPr>
              <a:t>I</a:t>
            </a:r>
            <a:r>
              <a:rPr lang="en-US" sz="1400" dirty="0">
                <a:effectLst/>
                <a:ea typeface="Calibri" panose="020F0502020204030204" pitchFamily="34" charset="0"/>
              </a:rPr>
              <a:t>t </a:t>
            </a:r>
          </a:p>
          <a:p>
            <a:pPr lvl="2">
              <a:spcBef>
                <a:spcPts val="0"/>
              </a:spcBef>
              <a:buFont typeface="Arial" panose="020B0604020202020204" pitchFamily="34" charset="0"/>
              <a:buChar char="•"/>
            </a:pPr>
            <a:r>
              <a:rPr lang="en-US" sz="1400" dirty="0">
                <a:effectLst/>
                <a:ea typeface="Calibri" panose="020F0502020204030204" pitchFamily="34" charset="0"/>
              </a:rPr>
              <a:t>started with BRAN(20)107029.</a:t>
            </a:r>
            <a:endParaRPr lang="en-US" sz="1400" b="0" i="0" u="none" strike="noStrike" dirty="0">
              <a:solidFill>
                <a:schemeClr val="bg1">
                  <a:lumMod val="75000"/>
                </a:schemeClr>
              </a:solidFill>
              <a:effectLst/>
            </a:endParaRPr>
          </a:p>
          <a:p>
            <a:pPr lvl="2">
              <a:spcBef>
                <a:spcPts val="0"/>
              </a:spcBef>
              <a:buFont typeface="Arial" panose="020B0604020202020204" pitchFamily="34" charset="0"/>
              <a:buChar char="•"/>
            </a:pPr>
            <a:r>
              <a:rPr lang="en-US" sz="1400" dirty="0"/>
              <a:t>Proposed process is out on how to update the draft, with updates as contributions ahead of time, and notices sent out when new contributions come in, etc.</a:t>
            </a:r>
          </a:p>
          <a:p>
            <a:pPr lvl="2">
              <a:spcBef>
                <a:spcPts val="0"/>
              </a:spcBef>
              <a:buFont typeface="Arial" panose="020B0604020202020204" pitchFamily="34" charset="0"/>
              <a:buChar char="•"/>
            </a:pPr>
            <a:r>
              <a:rPr lang="en-US" sz="1400" dirty="0"/>
              <a:t>The key is no ‘editing’ on the screen, just review, adjust and then agree on contributions.</a:t>
            </a:r>
          </a:p>
          <a:p>
            <a:pPr lvl="2">
              <a:spcBef>
                <a:spcPts val="0"/>
              </a:spcBef>
              <a:buFont typeface="Arial" panose="020B0604020202020204" pitchFamily="34" charset="0"/>
              <a:buChar char="•"/>
            </a:pPr>
            <a:r>
              <a:rPr lang="en-US" sz="1400" dirty="0"/>
              <a:t>A similar process being used for 5GHz (TBD if done in #108)  and 6GHz (goal is ‘stable’ in #108) drafts. </a:t>
            </a:r>
          </a:p>
          <a:p>
            <a:pPr lvl="2">
              <a:spcBef>
                <a:spcPts val="0"/>
              </a:spcBef>
              <a:buFont typeface="Arial" panose="020B0604020202020204" pitchFamily="34" charset="0"/>
              <a:buChar char="•"/>
            </a:pPr>
            <a:r>
              <a:rPr lang="en-US" sz="1400" dirty="0"/>
              <a:t>These processes have been updated in the past week and where BRAN will be going moving forward. </a:t>
            </a: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   (</a:t>
            </a:r>
            <a:r>
              <a:rPr lang="en-US" sz="1400" dirty="0">
                <a:solidFill>
                  <a:schemeClr val="tx1"/>
                </a:solidFill>
                <a:sym typeface="Wingdings" panose="05000000000000000000" pitchFamily="2" charset="2"/>
              </a:rPr>
              <a:t>next week)</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17-20Nov20,</a:t>
            </a:r>
            <a:endParaRPr lang="en-US" sz="1400" u="sng"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April2021.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call/meeting  </a:t>
            </a:r>
            <a:r>
              <a:rPr lang="en-US" sz="1600" dirty="0"/>
              <a:t>#87,  11-15 Jan 21 </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#98, 8-12Feb21</a:t>
            </a:r>
          </a:p>
          <a:p>
            <a:pPr lvl="1">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22Oct: The draft </a:t>
            </a:r>
            <a:r>
              <a:rPr lang="en-US" sz="1600" dirty="0">
                <a:latin typeface="Times New Roman" panose="02020603050405020304" pitchFamily="18" charset="0"/>
                <a:ea typeface="SimSun" panose="02010600030101010101" pitchFamily="2" charset="-122"/>
              </a:rPr>
              <a:t>ECC decision has been posted: </a:t>
            </a:r>
          </a:p>
          <a:p>
            <a:pPr lvl="2">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No Country Determination Capability required.</a:t>
            </a:r>
          </a:p>
          <a:p>
            <a:pPr lvl="2">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Created 5915-5935 MHz urban rail private spectrum across 27 member states.</a:t>
            </a:r>
          </a:p>
          <a:p>
            <a:pPr lvl="2">
              <a:buFont typeface="Arial" panose="020B0604020202020204" pitchFamily="34" charset="0"/>
              <a:buChar char="•"/>
            </a:pPr>
            <a:endParaRPr lang="en-US" sz="1400" dirty="0">
              <a:latin typeface="Times New Roman" panose="02020603050405020304" pitchFamily="18" charset="0"/>
              <a:ea typeface="SimSun" panose="02010600030101010101" pitchFamily="2" charset="-122"/>
            </a:endParaRPr>
          </a:p>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r>
              <a:rPr lang="en-US" sz="1600" dirty="0">
                <a:solidFill>
                  <a:schemeClr val="tx1"/>
                </a:solidFill>
              </a:rPr>
              <a:t>CEPT – ECC </a:t>
            </a:r>
            <a:r>
              <a:rPr lang="en-US" altLang="en-US" sz="1600" b="0" dirty="0">
                <a:hlinkClick r:id="rId7"/>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a:p>
            <a:pPr lvl="2">
              <a:spcBef>
                <a:spcPts val="0"/>
              </a:spcBef>
              <a:buFont typeface="Arial" panose="020B0604020202020204" pitchFamily="34" charset="0"/>
              <a:buChar char="•"/>
            </a:pPr>
            <a:r>
              <a:rPr lang="en-US" sz="1400" dirty="0">
                <a:ea typeface="Calibri" panose="020F0502020204030204" pitchFamily="34" charset="0"/>
              </a:rPr>
              <a:t>Next is WGFM meeting next week to work these.  </a:t>
            </a:r>
          </a:p>
          <a:p>
            <a:pPr lvl="1">
              <a:spcBef>
                <a:spcPts val="0"/>
              </a:spcBef>
              <a:buFont typeface="Arial" panose="020B0604020202020204" pitchFamily="34" charset="0"/>
              <a:buChar char="•"/>
            </a:pPr>
            <a:r>
              <a:rPr lang="en-US" sz="1400" dirty="0">
                <a:effectLst/>
                <a:ea typeface="Calibri" panose="020F0502020204030204" pitchFamily="34" charset="0"/>
              </a:rPr>
              <a:t>08Oct: After hours of discussion on 6 GHz draft report no real conclusions or decisions so sending WG SE </a:t>
            </a:r>
            <a:r>
              <a:rPr lang="en-US" sz="1400" dirty="0">
                <a:ea typeface="Calibri" panose="020F0502020204030204" pitchFamily="34" charset="0"/>
              </a:rPr>
              <a:t>version</a:t>
            </a:r>
            <a:r>
              <a:rPr lang="en-US" sz="1400" dirty="0">
                <a:effectLst/>
                <a:ea typeface="Calibri" panose="020F0502020204030204" pitchFamily="34" charset="0"/>
              </a:rPr>
              <a:t> with [] </a:t>
            </a:r>
            <a:r>
              <a:rPr lang="en-US" sz="1400" dirty="0">
                <a:ea typeface="Calibri" panose="020F0502020204030204" pitchFamily="34" charset="0"/>
              </a:rPr>
              <a:t>on</a:t>
            </a:r>
            <a:r>
              <a:rPr lang="en-US" sz="1400" dirty="0">
                <a:effectLst/>
                <a:ea typeface="Calibri" panose="020F0502020204030204" pitchFamily="34" charset="0"/>
              </a:rPr>
              <a:t> VLP , back to WG FM.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0"/>
            <a:ext cx="8271387" cy="5205391"/>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a:spcBef>
                <a:spcPts val="0"/>
              </a:spcBef>
              <a:spcAft>
                <a:spcPts val="0"/>
              </a:spcAft>
              <a:buFont typeface="Arial" panose="020B0604020202020204" pitchFamily="34" charset="0"/>
              <a:buChar char="•"/>
            </a:pPr>
            <a:r>
              <a:rPr lang="en-US" sz="1400" b="0" dirty="0">
                <a:solidFill>
                  <a:schemeClr val="bg1">
                    <a:lumMod val="75000"/>
                  </a:schemeClr>
                </a:solidFill>
              </a:rPr>
              <a:t>nothing to share today</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229600" cy="5463999"/>
          </a:xfrm>
        </p:spPr>
        <p:txBody>
          <a:bodyPr/>
          <a:lstStyle/>
          <a:p>
            <a:pPr marL="285750">
              <a:buFont typeface="Arial" panose="020B0604020202020204" pitchFamily="34" charset="0"/>
              <a:buChar char="•"/>
            </a:pPr>
            <a:r>
              <a:rPr lang="en-US" sz="1800" b="0" dirty="0">
                <a:solidFill>
                  <a:schemeClr val="tx1"/>
                </a:solidFill>
              </a:rPr>
              <a:t>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     And s</a:t>
            </a:r>
            <a:r>
              <a:rPr lang="en-US" sz="1600" dirty="0">
                <a:solidFill>
                  <a:schemeClr val="tx1"/>
                </a:solidFill>
              </a:rPr>
              <a:t>haring studies due June 2021</a:t>
            </a:r>
            <a:endParaRPr lang="en-US" sz="1600" b="0" dirty="0">
              <a:solidFill>
                <a:schemeClr val="tx1"/>
              </a:solidFill>
            </a:endParaRPr>
          </a:p>
          <a:p>
            <a:pPr marL="685800" lvl="1">
              <a:spcBef>
                <a:spcPts val="0"/>
              </a:spcBef>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Update is coming</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dirty="0">
              <a:solidFill>
                <a:schemeClr val="tx1"/>
              </a:solidFill>
            </a:endParaRPr>
          </a:p>
          <a:p>
            <a:pPr lvl="3">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800" u="sng" dirty="0">
                <a:solidFill>
                  <a:schemeClr val="tx1"/>
                </a:solidFill>
              </a:rPr>
              <a:t>APG </a:t>
            </a:r>
            <a:r>
              <a:rPr lang="en-US" sz="1800" b="0" dirty="0">
                <a:solidFill>
                  <a:schemeClr val="tx1"/>
                </a:solidFill>
              </a:rPr>
              <a:t>– WRC-23 prep-any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2">
              <a:spcBef>
                <a:spcPts val="0"/>
              </a:spcBef>
              <a:buFont typeface="Arial" panose="020B0604020202020204" pitchFamily="34" charset="0"/>
              <a:buChar char="•"/>
            </a:pPr>
            <a:r>
              <a:rPr lang="en-US" sz="1400" dirty="0">
                <a:solidFill>
                  <a:schemeClr val="tx1"/>
                </a:solidFill>
              </a:rPr>
              <a:t>We have some time though could get away from us.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a:p>
            <a:pPr lvl="1">
              <a:spcBef>
                <a:spcPts val="0"/>
              </a:spcBef>
              <a:buFont typeface="Arial" panose="020B0604020202020204" pitchFamily="34" charset="0"/>
              <a:buChar char="•"/>
            </a:pPr>
            <a:r>
              <a:rPr lang="en-US" sz="1600" dirty="0">
                <a:solidFill>
                  <a:srgbClr val="00B0F0"/>
                </a:solidFill>
              </a:rPr>
              <a:t> </a:t>
            </a:r>
          </a:p>
          <a:p>
            <a:pPr lvl="1">
              <a:spcBef>
                <a:spcPts val="0"/>
              </a:spcBef>
              <a:buFont typeface="Arial" panose="020B0604020202020204" pitchFamily="34" charset="0"/>
              <a:buChar char="•"/>
            </a:pPr>
            <a:r>
              <a:rPr lang="en-US" sz="12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Work streams: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a:spcBef>
                <a:spcPts val="0"/>
              </a:spcBef>
              <a:buFont typeface="Arial" panose="020B0604020202020204" pitchFamily="34" charset="0"/>
              <a:buChar char="•"/>
            </a:pPr>
            <a:r>
              <a:rPr lang="en-US" sz="1800" dirty="0"/>
              <a:t>Next MSG meeting – 30Oct20		</a:t>
            </a:r>
            <a:r>
              <a:rPr lang="en-US" sz="1800" b="0" dirty="0">
                <a:sym typeface="Wingdings" panose="05000000000000000000" pitchFamily="2" charset="2"/>
              </a:rPr>
              <a:t> tomorrow</a:t>
            </a:r>
            <a:r>
              <a:rPr lang="en-US" sz="1800" b="0" dirty="0"/>
              <a:t>	</a:t>
            </a:r>
            <a:r>
              <a:rPr lang="en-US" sz="1800" dirty="0"/>
              <a:t>	</a:t>
            </a:r>
          </a:p>
          <a:p>
            <a:pPr lvl="1">
              <a:spcBef>
                <a:spcPts val="0"/>
              </a:spcBef>
              <a:buFont typeface="Arial" panose="020B0604020202020204" pitchFamily="34" charset="0"/>
              <a:buChar char="•"/>
            </a:pPr>
            <a:r>
              <a:rPr lang="en-US" sz="1600" dirty="0"/>
              <a:t>Overall </a:t>
            </a:r>
            <a:r>
              <a:rPr lang="en-US" sz="1600" b="0" dirty="0"/>
              <a:t>Co-chairs:  NPSTC(APCO), UTC, WFA, WISPA</a:t>
            </a:r>
          </a:p>
          <a:p>
            <a:pPr lvl="1">
              <a:spcBef>
                <a:spcPts val="0"/>
              </a:spcBef>
              <a:buFont typeface="Arial" panose="020B0604020202020204" pitchFamily="34" charset="0"/>
              <a:buChar char="•"/>
            </a:pPr>
            <a:r>
              <a:rPr lang="en-US" sz="1600" dirty="0">
                <a:effectLst/>
                <a:ea typeface="SimSun" panose="02010600030101010101" pitchFamily="2" charset="-122"/>
              </a:rPr>
              <a:t>4</a:t>
            </a:r>
            <a:r>
              <a:rPr lang="en-US" sz="1600" baseline="30000" dirty="0">
                <a:effectLst/>
                <a:ea typeface="SimSun" panose="02010600030101010101" pitchFamily="2" charset="-122"/>
              </a:rPr>
              <a:t>th</a:t>
            </a:r>
            <a:r>
              <a:rPr lang="en-US" sz="1600" dirty="0">
                <a:effectLst/>
                <a:ea typeface="SimSun" panose="02010600030101010101" pitchFamily="2" charset="-122"/>
              </a:rPr>
              <a:t> work stream will be reviewed by the co-chairs</a:t>
            </a:r>
          </a:p>
          <a:p>
            <a:pPr lvl="1">
              <a:spcBef>
                <a:spcPts val="0"/>
              </a:spcBef>
              <a:buFont typeface="Arial" panose="020B0604020202020204" pitchFamily="34" charset="0"/>
              <a:buChar char="•"/>
            </a:pPr>
            <a:r>
              <a:rPr lang="en-US" sz="1600" dirty="0"/>
              <a:t> </a:t>
            </a:r>
            <a:endParaRPr lang="en-US" sz="16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29Oct20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FCC NPRM on 5.9GHz ex </a:t>
            </a:r>
            <a:r>
              <a:rPr lang="en-US" sz="1800" b="1" dirty="0" err="1">
                <a:solidFill>
                  <a:srgbClr val="333333"/>
                </a:solidFill>
                <a:effectLst/>
                <a:ea typeface="Times New Roman" panose="02020603050405020304" pitchFamily="18" charset="0"/>
              </a:rPr>
              <a:t>parte</a:t>
            </a:r>
            <a:r>
              <a:rPr lang="en-US" sz="1800" b="1" dirty="0">
                <a:solidFill>
                  <a:srgbClr val="333333"/>
                </a:solidFill>
                <a:effectLst/>
                <a:ea typeface="Times New Roman" panose="02020603050405020304" pitchFamily="18" charset="0"/>
              </a:rPr>
              <a:t> has been approved by the LMCS(EC) and if not uploaded already will be quick.</a:t>
            </a:r>
          </a:p>
          <a:p>
            <a:pPr marL="685800" lvl="1">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Note the draft R&amp;O did come out yesterday (28Oct20) as predicted.</a:t>
            </a:r>
          </a:p>
          <a:p>
            <a:pPr marL="685800" lvl="1">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Proceeding: </a:t>
            </a:r>
          </a:p>
          <a:p>
            <a:pPr marL="685800" lvl="1">
              <a:spcBef>
                <a:spcPts val="0"/>
              </a:spcBef>
              <a:spcAft>
                <a:spcPts val="0"/>
              </a:spcAft>
              <a:buFont typeface="Arial" panose="020B0604020202020204" pitchFamily="34" charset="0"/>
              <a:buChar char="•"/>
            </a:pPr>
            <a:r>
              <a:rPr lang="en-US" sz="1600" u="sng" dirty="0">
                <a:solidFill>
                  <a:srgbClr val="0563C1"/>
                </a:solidFill>
                <a:effectLst/>
                <a:ea typeface="Calibri" panose="020F0502020204030204" pitchFamily="34" charset="0"/>
                <a:hlinkClick r:id="rId3"/>
              </a:rPr>
              <a:t>https://www.fcc.gov/ecfs/search/filings?proceedings_name=19-138&amp;sort=date_disseminated,DESC</a:t>
            </a:r>
            <a:r>
              <a:rPr lang="en-US" sz="1600" dirty="0">
                <a:effectLst/>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600" b="0" dirty="0">
                <a:solidFill>
                  <a:srgbClr val="191919"/>
                </a:solidFill>
                <a:effectLst/>
                <a:ea typeface="Times New Roman" panose="02020603050405020304" pitchFamily="18" charset="0"/>
              </a:rPr>
              <a:t>November Agenda Item: </a:t>
            </a:r>
          </a:p>
          <a:p>
            <a:pPr marL="866775" lvl="2">
              <a:spcBef>
                <a:spcPts val="0"/>
              </a:spcBef>
              <a:spcAft>
                <a:spcPts val="0"/>
              </a:spcAft>
              <a:buFont typeface="Arial" panose="020B0604020202020204" pitchFamily="34" charset="0"/>
              <a:buChar char="•"/>
            </a:pPr>
            <a:r>
              <a:rPr lang="en-US" sz="1600" b="0" dirty="0">
                <a:solidFill>
                  <a:srgbClr val="191919"/>
                </a:solidFill>
                <a:effectLst/>
                <a:ea typeface="Times New Roman" panose="02020603050405020304" pitchFamily="18" charset="0"/>
                <a:hlinkClick r:id="rId4"/>
              </a:rPr>
              <a:t>https://www.fcc.gov/document/modernizing-59-ghz-band-wi-fi-and-automotive-safety</a:t>
            </a:r>
            <a:r>
              <a:rPr lang="en-US" sz="1600" dirty="0">
                <a:solidFill>
                  <a:srgbClr val="191919"/>
                </a:solidFill>
                <a:ea typeface="Times New Roman" panose="02020603050405020304" pitchFamily="18" charset="0"/>
              </a:rPr>
              <a:t> </a:t>
            </a:r>
            <a:r>
              <a:rPr lang="en-US" sz="1600" b="0" dirty="0">
                <a:solidFill>
                  <a:srgbClr val="191919"/>
                </a:solidFill>
                <a:effectLst/>
                <a:ea typeface="Times New Roman" panose="02020603050405020304" pitchFamily="18" charset="0"/>
              </a:rPr>
              <a:t> </a:t>
            </a:r>
            <a:endParaRPr lang="en-US" sz="10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The Draft R&amp;O: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5"/>
              </a:rPr>
              <a:t>https://mentor.ieee.org/802.18/dcn/20/18-20-0144-00-0000-fcc-r-o-draft-revisiting-use-of-the-5-850-5-925-ghz-band.docx</a:t>
            </a:r>
            <a:r>
              <a:rPr lang="en-US" sz="1400" b="0" dirty="0">
                <a:solidFill>
                  <a:srgbClr val="191919"/>
                </a:solidFill>
                <a:ea typeface="Times New Roman" panose="02020603050405020304" pitchFamily="18" charset="0"/>
              </a:rPr>
              <a:t> </a:t>
            </a:r>
            <a:endParaRPr lang="en-US" sz="1400" b="0" dirty="0">
              <a:solidFill>
                <a:srgbClr val="191919"/>
              </a:solidFill>
              <a:effectLst/>
              <a:ea typeface="Times New Roman" panose="02020603050405020304" pitchFamily="18" charset="0"/>
            </a:endParaRPr>
          </a:p>
          <a:p>
            <a:pPr marL="66675" marR="0">
              <a:spcBef>
                <a:spcPts val="0"/>
              </a:spcBef>
              <a:spcAft>
                <a:spcPts val="0"/>
              </a:spcAft>
              <a:buFont typeface="Arial" panose="020B0604020202020204" pitchFamily="34" charset="0"/>
              <a:buChar char="•"/>
            </a:pPr>
            <a:endParaRPr lang="en-US" sz="1600" b="0" dirty="0">
              <a:solidFill>
                <a:srgbClr val="191919"/>
              </a:solidFill>
              <a:ea typeface="Times New Roman" panose="02020603050405020304" pitchFamily="18" charset="0"/>
            </a:endParaRPr>
          </a:p>
          <a:p>
            <a:pPr marL="66675" marR="0">
              <a:spcBef>
                <a:spcPts val="0"/>
              </a:spcBef>
              <a:spcAft>
                <a:spcPts val="0"/>
              </a:spcAft>
              <a:buFont typeface="Arial" panose="020B0604020202020204" pitchFamily="34" charset="0"/>
              <a:buChar char="•"/>
            </a:pPr>
            <a:endParaRPr lang="en-US" sz="1600" b="0" dirty="0">
              <a:solidFill>
                <a:srgbClr val="191919"/>
              </a:solidFill>
              <a:effectLst/>
              <a:ea typeface="Times New Roman" panose="02020603050405020304" pitchFamily="18" charset="0"/>
            </a:endParaRPr>
          </a:p>
          <a:p>
            <a:pPr marL="66675" marR="0">
              <a:spcBef>
                <a:spcPts val="0"/>
              </a:spcBef>
              <a:spcAft>
                <a:spcPts val="0"/>
              </a:spcAft>
              <a:buFont typeface="Arial" panose="020B0604020202020204" pitchFamily="34" charset="0"/>
              <a:buChar char="•"/>
            </a:pPr>
            <a:endParaRPr lang="en-US" sz="1600" b="0" dirty="0">
              <a:solidFill>
                <a:srgbClr val="191919"/>
              </a:solidFill>
              <a:ea typeface="Times New Roman" panose="02020603050405020304" pitchFamily="18" charset="0"/>
            </a:endParaRPr>
          </a:p>
          <a:p>
            <a:pPr marL="66675" marR="0">
              <a:spcBef>
                <a:spcPts val="0"/>
              </a:spcBef>
              <a:spcAft>
                <a:spcPts val="0"/>
              </a:spcAft>
              <a:buFont typeface="Arial" panose="020B0604020202020204" pitchFamily="34" charset="0"/>
              <a:buChar char="•"/>
            </a:pPr>
            <a:endParaRPr lang="en-US" sz="1600" b="0" dirty="0">
              <a:solidFill>
                <a:srgbClr val="191919"/>
              </a:solidFill>
              <a:effectLst/>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800" b="0" dirty="0">
                <a:solidFill>
                  <a:srgbClr val="191919"/>
                </a:solidFill>
                <a:effectLst/>
                <a:ea typeface="Times New Roman" panose="02020603050405020304" pitchFamily="18" charset="0"/>
              </a:rPr>
              <a:t>FCC - Notice </a:t>
            </a:r>
            <a:r>
              <a:rPr lang="en-US" sz="1800" b="0" dirty="0">
                <a:solidFill>
                  <a:srgbClr val="333333"/>
                </a:solidFill>
                <a:effectLst/>
                <a:ea typeface="Times New Roman" panose="02020603050405020304" pitchFamily="18" charset="0"/>
              </a:rPr>
              <a:t>Termination of Dormant Proceedings </a:t>
            </a:r>
            <a:r>
              <a:rPr lang="en-US" sz="1800" b="0" dirty="0">
                <a:effectLst/>
                <a:ea typeface="Times New Roman" panose="02020603050405020304" pitchFamily="18" charset="0"/>
                <a:cs typeface="Calibri" panose="020F0502020204030204" pitchFamily="34" charset="0"/>
              </a:rPr>
              <a:t>FR Document:</a:t>
            </a:r>
            <a:r>
              <a:rPr lang="en-US" sz="1800" b="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6"/>
              </a:rPr>
              <a:t>2020-23680</a:t>
            </a:r>
            <a:r>
              <a:rPr lang="en-US" sz="1800" b="0" dirty="0">
                <a:solidFill>
                  <a:srgbClr val="000000"/>
                </a:solidFill>
                <a:effectLst/>
                <a:ea typeface="Times New Roman" panose="02020603050405020304" pitchFamily="18" charset="0"/>
              </a:rPr>
              <a:t> </a:t>
            </a:r>
            <a:r>
              <a:rPr lang="en-US" sz="1800" b="0" dirty="0">
                <a:solidFill>
                  <a:srgbClr val="000000"/>
                </a:solidFill>
                <a:effectLst/>
                <a:ea typeface="Times New Roman" panose="02020603050405020304" pitchFamily="18" charset="0"/>
                <a:cs typeface="Calibri" panose="020F0502020204030204" pitchFamily="34" charset="0"/>
              </a:rPr>
              <a:t>Citation:</a:t>
            </a:r>
            <a:r>
              <a:rPr lang="en-US" sz="1800" b="0" dirty="0">
                <a:solidFill>
                  <a:srgbClr val="000000"/>
                </a:solidFill>
                <a:effectLst/>
                <a:ea typeface="Times New Roman" panose="02020603050405020304" pitchFamily="18" charset="0"/>
              </a:rPr>
              <a:t> 85 FR 68067  </a:t>
            </a:r>
            <a:r>
              <a:rPr lang="en-US" sz="1800" b="0" u="sng" dirty="0">
                <a:solidFill>
                  <a:srgbClr val="3071A9"/>
                </a:solidFill>
                <a:effectLst/>
                <a:ea typeface="Times New Roman" panose="02020603050405020304" pitchFamily="18" charset="0"/>
                <a:cs typeface="Calibri" panose="020F0502020204030204" pitchFamily="34" charset="0"/>
                <a:hlinkClick r:id="rId7"/>
              </a:rPr>
              <a:t>PDF</a:t>
            </a:r>
            <a:r>
              <a:rPr lang="en-US" sz="1800" b="0" dirty="0">
                <a:solidFill>
                  <a:srgbClr val="000000"/>
                </a:solidFill>
                <a:effectLst/>
                <a:ea typeface="Times New Roman" panose="02020603050405020304" pitchFamily="18" charset="0"/>
                <a:cs typeface="Calibri" panose="020F0502020204030204" pitchFamily="34" charset="0"/>
              </a:rPr>
              <a:t> </a:t>
            </a:r>
            <a:r>
              <a:rPr lang="en-US" sz="1800" b="0" dirty="0">
                <a:solidFill>
                  <a:srgbClr val="000000"/>
                </a:solidFill>
                <a:effectLst/>
                <a:ea typeface="Times New Roman" panose="02020603050405020304" pitchFamily="18" charset="0"/>
              </a:rPr>
              <a:t>Page 68067 </a:t>
            </a:r>
            <a:r>
              <a:rPr lang="en-US" sz="1800" b="0" i="1" dirty="0">
                <a:solidFill>
                  <a:srgbClr val="000000"/>
                </a:solidFill>
                <a:effectLst/>
                <a:ea typeface="Times New Roman" panose="02020603050405020304" pitchFamily="18" charset="0"/>
                <a:cs typeface="Calibri" panose="020F0502020204030204" pitchFamily="34" charset="0"/>
              </a:rPr>
              <a:t>(1 page) </a:t>
            </a:r>
            <a:r>
              <a:rPr lang="en-US" sz="1800" b="0" u="sng" dirty="0">
                <a:solidFill>
                  <a:srgbClr val="3071A9"/>
                </a:solidFill>
                <a:effectLst/>
                <a:ea typeface="Times New Roman" panose="02020603050405020304" pitchFamily="18" charset="0"/>
                <a:cs typeface="Calibri" panose="020F0502020204030204" pitchFamily="34" charset="0"/>
                <a:hlinkClick r:id="rId8"/>
              </a:rPr>
              <a:t>Permalink</a:t>
            </a:r>
            <a:r>
              <a:rPr lang="en-US" sz="1800" b="0" dirty="0">
                <a:solidFill>
                  <a:srgbClr val="000000"/>
                </a:solidFill>
                <a:effectLst/>
                <a:ea typeface="Times New Roman" panose="02020603050405020304" pitchFamily="18" charset="0"/>
                <a:cs typeface="Calibri" panose="020F0502020204030204" pitchFamily="34" charset="0"/>
              </a:rPr>
              <a:t> </a:t>
            </a:r>
            <a:endParaRPr lang="en-US" sz="1800" b="0" dirty="0">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Calibri" panose="020F0502020204030204" pitchFamily="34" charset="0"/>
              </a:rPr>
              <a:t>Abstract:</a:t>
            </a:r>
            <a:r>
              <a:rPr lang="en-US" sz="1600" b="0" dirty="0">
                <a:solidFill>
                  <a:srgbClr val="000000"/>
                </a:solidFill>
                <a:effectLst/>
                <a:ea typeface="Times New Roman" panose="02020603050405020304" pitchFamily="18" charset="0"/>
              </a:rPr>
              <a:t> In this document, the Consumer and Governmental Affairs Bureau announces the availability of the FCC order terminating, as dormant, certain docketed Commission proceedings.   </a:t>
            </a:r>
            <a:r>
              <a:rPr lang="en-US" sz="1600" dirty="0">
                <a:ea typeface="Times New Roman" panose="02020603050405020304" pitchFamily="18" charset="0"/>
              </a:rPr>
              <a:t>(~</a:t>
            </a:r>
            <a:r>
              <a:rPr lang="en-US" sz="1600" b="0" dirty="0">
                <a:solidFill>
                  <a:srgbClr val="000000"/>
                </a:solidFill>
                <a:effectLst/>
                <a:ea typeface="Times New Roman" panose="02020603050405020304" pitchFamily="18" charset="0"/>
              </a:rPr>
              <a:t>655 dockets on the list) </a:t>
            </a:r>
            <a:endParaRPr lang="en-US" sz="1600" b="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29Oct20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rPr>
              <a:t>Chair – finalize ITU-R contributions and be sure ITU-R liaison has them. </a:t>
            </a:r>
          </a:p>
          <a:p>
            <a:pPr marL="285750" indent="-285750">
              <a:buClr>
                <a:srgbClr val="00B0F0"/>
              </a:buClr>
              <a:buFont typeface="Wingdings" panose="05000000000000000000" pitchFamily="2" charset="2"/>
              <a:buChar char="q"/>
            </a:pPr>
            <a:r>
              <a:rPr lang="en-US" sz="1800" b="0" dirty="0">
                <a:solidFill>
                  <a:srgbClr val="00B0F0"/>
                </a:solidFill>
              </a:rPr>
              <a:t> Chair – upload FCC 5.8GHz ex </a:t>
            </a:r>
            <a:r>
              <a:rPr lang="en-US" sz="1800" b="0" dirty="0" err="1">
                <a:solidFill>
                  <a:srgbClr val="00B0F0"/>
                </a:solidFill>
              </a:rPr>
              <a:t>parte</a:t>
            </a:r>
            <a:r>
              <a:rPr lang="en-US" sz="1800" b="0" dirty="0">
                <a:solidFill>
                  <a:srgbClr val="00B0F0"/>
                </a:solidFill>
              </a:rPr>
              <a:t> if approved and not done yet. </a:t>
            </a:r>
          </a:p>
          <a:p>
            <a:pPr marL="285750" indent="-285750">
              <a:buClr>
                <a:srgbClr val="00B0F0"/>
              </a:buClr>
              <a:buFont typeface="Wingdings" panose="05000000000000000000" pitchFamily="2" charset="2"/>
              <a:buChar char="q"/>
            </a:pPr>
            <a:r>
              <a:rPr lang="en-US" sz="1800" b="0" dirty="0">
                <a:solidFill>
                  <a:srgbClr val="00B0F0"/>
                </a:solidFill>
              </a:rPr>
              <a:t>All – consider and pass along some basic text for the start of a contribution to APG for their WRC-23 prep on the 6GHz band from our viewpoint to be considered.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29Oct20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a:t>
            </a:r>
            <a:r>
              <a:rPr lang="en-US" sz="1800" dirty="0"/>
              <a:t>19Nov20–</a:t>
            </a:r>
            <a:r>
              <a:rPr lang="en-US" sz="1800" i="1" u="sng" dirty="0"/>
              <a:t>15:00–&lt;15:55</a:t>
            </a:r>
            <a:r>
              <a:rPr lang="en-US" sz="1800" dirty="0"/>
              <a:t> ET</a:t>
            </a:r>
            <a:r>
              <a:rPr lang="en-US" sz="2000" dirty="0"/>
              <a: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15:____________________56</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29Oct20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31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31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29Oct20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29Oct20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29Oct20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29Oct20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29Oct20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Proceed with ITU-R submissions. </a:t>
            </a:r>
          </a:p>
          <a:p>
            <a:pPr lvl="1">
              <a:buFont typeface="Arial" panose="020B0604020202020204" pitchFamily="34" charset="0"/>
              <a:buChar char="•"/>
            </a:pPr>
            <a:r>
              <a:rPr lang="en-US" altLang="en-US" sz="1400" dirty="0">
                <a:solidFill>
                  <a:schemeClr val="tx1"/>
                </a:solidFill>
              </a:rPr>
              <a:t>FCC 5.9 GHz ex </a:t>
            </a:r>
            <a:r>
              <a:rPr lang="en-US" altLang="en-US" sz="1400" dirty="0" err="1">
                <a:solidFill>
                  <a:schemeClr val="tx1"/>
                </a:solidFill>
              </a:rPr>
              <a:t>parte</a:t>
            </a:r>
            <a:r>
              <a:rPr lang="en-US" altLang="en-US" sz="1400" dirty="0">
                <a:solidFill>
                  <a:schemeClr val="tx1"/>
                </a:solidFill>
              </a:rPr>
              <a:t> </a:t>
            </a:r>
          </a:p>
          <a:p>
            <a:pPr lvl="1">
              <a:buFont typeface="Arial" panose="020B0604020202020204" pitchFamily="34" charset="0"/>
              <a:buChar char="•"/>
            </a:pPr>
            <a:r>
              <a:rPr lang="en-US" altLang="en-US" sz="1400" dirty="0">
                <a:solidFill>
                  <a:schemeClr val="tx1"/>
                </a:solidFill>
              </a:rPr>
              <a:t>APG contribution input</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5.9GHz ex </a:t>
            </a:r>
            <a:r>
              <a:rPr lang="en-US" altLang="en-US" sz="1400" kern="0" dirty="0" err="1">
                <a:solidFill>
                  <a:schemeClr val="tx1"/>
                </a:solidFill>
              </a:rPr>
              <a:t>parte</a:t>
            </a:r>
            <a:r>
              <a:rPr lang="en-US" altLang="en-US" sz="1400" kern="0" dirty="0">
                <a:solidFill>
                  <a:schemeClr val="tx1"/>
                </a:solidFill>
              </a:rPr>
              <a:t> status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22 October 2020 in document </a:t>
            </a:r>
            <a:r>
              <a:rPr lang="en-GB" sz="1600" b="0" dirty="0">
                <a:solidFill>
                  <a:schemeClr val="bg1">
                    <a:lumMod val="75000"/>
                  </a:schemeClr>
                </a:solidFill>
                <a:ea typeface="SimSun" panose="02010600030101010101" pitchFamily="2" charset="-122"/>
                <a:hlinkClick r:id="rId3"/>
              </a:rPr>
              <a:t>https://mentor.ieee.org/802.18/dcn/20/18-20-0142-00-0000-minutes-22oct20-rrtag-teleconference.docx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23-Oct-2020 09:43:54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Edward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29Oct20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1800" dirty="0"/>
              <a:t>no changes</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is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u="sng" dirty="0">
                <a:solidFill>
                  <a:schemeClr val="tx1"/>
                </a:solidFill>
                <a:cs typeface="+mn-cs"/>
              </a:rPr>
              <a:t>As RR-TAG has done in plenaries, it will take attending both calls for attendance credit.</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r>
              <a:rPr lang="en-US" sz="1600" b="1" u="sng" dirty="0">
                <a:solidFill>
                  <a:schemeClr val="tx1"/>
                </a:solidFill>
                <a:cs typeface="+mn-cs"/>
              </a:rPr>
              <a:t>Note: </a:t>
            </a:r>
            <a:r>
              <a:rPr lang="en-US" sz="1600" dirty="0">
                <a:solidFill>
                  <a:schemeClr val="tx1"/>
                </a:solidFill>
                <a:cs typeface="+mn-cs"/>
              </a:rPr>
              <a:t>be sure your affiliation(s) are up to date, e.g. in my Project and when you sign in. </a:t>
            </a: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 to 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29Oct20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55694</TotalTime>
  <Words>6640</Words>
  <Application>Microsoft Office PowerPoint</Application>
  <PresentationFormat>On-screen Show (4:3)</PresentationFormat>
  <Paragraphs>677</Paragraphs>
  <Slides>28</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1" baseType="lpstr">
      <vt:lpstr>Arial</vt:lpstr>
      <vt:lpstr>Calibri</vt:lpstr>
      <vt:lpstr>Century Gothic</vt:lpstr>
      <vt:lpstr>Consolas</vt:lpstr>
      <vt:lpstr>Helvetica</vt:lpstr>
      <vt:lpstr>Helvetica Neue</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changes</vt:lpstr>
      <vt:lpstr>EU items to share -1</vt:lpstr>
      <vt:lpstr>EU items to share -2</vt:lpstr>
      <vt:lpstr>Other regions (outside EU-Stds and USA), items to share</vt:lpstr>
      <vt:lpstr>ITU-R items to share  -</vt:lpstr>
      <vt:lpstr>FCC 6 GHz</vt:lpstr>
      <vt:lpstr>General Discussion Items - fyi</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3409</cp:revision>
  <cp:lastPrinted>1601-01-01T00:00:00Z</cp:lastPrinted>
  <dcterms:created xsi:type="dcterms:W3CDTF">2016-03-03T14:54:45Z</dcterms:created>
  <dcterms:modified xsi:type="dcterms:W3CDTF">2020-10-29T03:08:27Z</dcterms:modified>
</cp:coreProperties>
</file>