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341" r:id="rId3"/>
    <p:sldId id="329" r:id="rId4"/>
    <p:sldId id="330" r:id="rId5"/>
    <p:sldId id="516" r:id="rId6"/>
    <p:sldId id="331" r:id="rId7"/>
    <p:sldId id="539" r:id="rId8"/>
    <p:sldId id="545" r:id="rId9"/>
    <p:sldId id="549" r:id="rId10"/>
    <p:sldId id="517" r:id="rId11"/>
    <p:sldId id="486" r:id="rId12"/>
    <p:sldId id="536" r:id="rId13"/>
    <p:sldId id="541" r:id="rId14"/>
    <p:sldId id="543" r:id="rId15"/>
    <p:sldId id="528" r:id="rId16"/>
    <p:sldId id="533" r:id="rId17"/>
    <p:sldId id="537" r:id="rId18"/>
    <p:sldId id="550" r:id="rId19"/>
    <p:sldId id="540" r:id="rId20"/>
    <p:sldId id="542" r:id="rId21"/>
    <p:sldId id="530" r:id="rId22"/>
    <p:sldId id="532" r:id="rId23"/>
    <p:sldId id="547" r:id="rId24"/>
    <p:sldId id="535" r:id="rId25"/>
    <p:sldId id="552" r:id="rId26"/>
    <p:sldId id="548" r:id="rId27"/>
    <p:sldId id="555" r:id="rId28"/>
    <p:sldId id="554" r:id="rId29"/>
    <p:sldId id="551" r:id="rId30"/>
    <p:sldId id="524" r:id="rId31"/>
    <p:sldId id="498" r:id="rId32"/>
    <p:sldId id="402" r:id="rId33"/>
    <p:sldId id="403" r:id="rId34"/>
    <p:sldId id="546" r:id="rId35"/>
    <p:sldId id="513" r:id="rId36"/>
    <p:sldId id="527" r:id="rId37"/>
    <p:sldId id="477" r:id="rId38"/>
    <p:sldId id="522" r:id="rId39"/>
    <p:sldId id="509" r:id="rId40"/>
    <p:sldId id="523" r:id="rId41"/>
    <p:sldId id="429" r:id="rId42"/>
    <p:sldId id="399" r:id="rId4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00" autoAdjust="0"/>
    <p:restoredTop sz="96046" autoAdjust="0"/>
  </p:normalViewPr>
  <p:slideViewPr>
    <p:cSldViewPr>
      <p:cViewPr varScale="1">
        <p:scale>
          <a:sx n="76" d="100"/>
          <a:sy n="76" d="100"/>
        </p:scale>
        <p:origin x="102" y="960"/>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22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17-Jan-19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504766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571257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3304381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909774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15-17 January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15-17 January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15-17 January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802.18-19/0005r04</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portal.etsi.org/webapp/MeetingCalendar/MeetingDetails.asp?m_id=35799" TargetMode="External"/><Relationship Id="rId3" Type="http://schemas.openxmlformats.org/officeDocument/2006/relationships/hyperlink" Target="https://ec.europa.eu/growth/single-market/european-standards/harmonised-standards/" TargetMode="External"/><Relationship Id="rId7" Type="http://schemas.openxmlformats.org/officeDocument/2006/relationships/hyperlink" Target="http://portal.etsi.org/webapp/MeetingCalendar/MeetingDetails.asp?m_id=35800"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portal.etsi.org/webapp/MeetingCalendar/MeetingDetails.asp?m_id=35801" TargetMode="External"/><Relationship Id="rId5" Type="http://schemas.openxmlformats.org/officeDocument/2006/relationships/hyperlink" Target="http://portal.etsi.org/webapp/MeetingCalendar/MeetingDetails.asp?m_id=34883" TargetMode="External"/><Relationship Id="rId10" Type="http://schemas.openxmlformats.org/officeDocument/2006/relationships/hyperlink" Target="https://portal.etsi.org/tb.aspx?tbid=729&amp;SubTB=729"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tb.aspx?tbid=442&amp;SubTB=442"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cept.org/Documents/se-45/48447/se45-18-123a1_draft-ecc-report-rlan-in-6-ghz" TargetMode="External"/><Relationship Id="rId2" Type="http://schemas.openxmlformats.org/officeDocument/2006/relationships/hyperlink" Target="https://cept.org/ecc/groups/ecc/wg-se/se-45/client/introduction/" TargetMode="Externa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Documents/se-45/48449/se45-18-123_draft-minutes-of-se456-meetin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8/18-18-0147-00-0000-ieee-802-draft-press-release-supporting-us-spectrum-strategy.docx" TargetMode="External"/><Relationship Id="rId2" Type="http://schemas.openxmlformats.org/officeDocument/2006/relationships/hyperlink" Target="https://mentor.ieee.org/802.18/dcn/18/18-18-0168-00-0000-developing-a-sustainable-spectrum-strategy-for-america-s-future-ntia-request-for-comments.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urldefense.proofpoint.com/v2/url?u=https-3A__ec.europa.eu_info_law_better-2Dregulation_initiatives_ares-2D2017-2D2592333-5Fen-23isc-2D2018-2D08207&amp;d=DwMFAg&amp;c=pqcuzKEN_84c78MOSc5_fw&amp;r=z8R-nWJ8GIxwjOjNKhEFByb-tZ6XE3GZXWSggNdVo-w&amp;m=IHRKZ4TyKO236Jqb08bEB_oaVJx567dVqQOVMQvZxww&amp;s=YW9ZhMp3aTUzjKhFe_wc7QNOufyElAqclS8eAMVCmPQ&amp;e="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transportation.gov/v2x" TargetMode="External"/><Relationship Id="rId2" Type="http://schemas.openxmlformats.org/officeDocument/2006/relationships/hyperlink" Target="https://www.nhtsa.gov/press-releases/us-department-transportation-releases-request-comment-rfc-vehicle-everything-v2x" TargetMode="External"/><Relationship Id="rId1" Type="http://schemas.openxmlformats.org/officeDocument/2006/relationships/slideLayout" Target="../slideLayouts/slideLayout1.xml"/><Relationship Id="rId5" Type="http://schemas.openxmlformats.org/officeDocument/2006/relationships/hyperlink" Target="https://www.regulations.gov/document?D=DOT-OST-2018-0210-0001" TargetMode="External"/><Relationship Id="rId4" Type="http://schemas.openxmlformats.org/officeDocument/2006/relationships/hyperlink" Target="https://mentor.ieee.org/802.18/dcn/18/18-18-0166-00-0000-usdot-v2x-communciations-request-for-comments.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transportation.gov/v2x" TargetMode="External"/><Relationship Id="rId2" Type="http://schemas.openxmlformats.org/officeDocument/2006/relationships/hyperlink" Target="https://www.federalregister.gov/documents/2018/12/26/2018-27785/notice-of-request-for-comments-v2x-communications?utm_campaign=subscription%20mailing%20list&amp;utm_source=federalregister.gov&amp;utm_medium=email"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8/dcn/19/18-19-0008-00-0000-usdot-v2x-communciations-rfc-ieee-802-comments.docx"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8/18-18-0163-00-0000-consultation-paper-proposed-updates-to-class-licensing-arrangements-supporting-5g-and-other-technology-innovations.docx" TargetMode="External"/><Relationship Id="rId2" Type="http://schemas.openxmlformats.org/officeDocument/2006/relationships/hyperlink" Target="https://www.acma.gov.au/theACMA/class-licensing-updates-supporting-5g-and-other-technology-innovations" TargetMode="External"/><Relationship Id="rId1" Type="http://schemas.openxmlformats.org/officeDocument/2006/relationships/slideLayout" Target="../slideLayouts/slideLayout1.xml"/><Relationship Id="rId5" Type="http://schemas.openxmlformats.org/officeDocument/2006/relationships/hyperlink" Target="https://mentor.ieee.org/802.18/dcn/18/18-18-0165-00-0000-notice-under-subsection-136-radiocommunications-act-1992-proposed-variation-of-lipd-class-licence-2015.docx" TargetMode="External"/><Relationship Id="rId4" Type="http://schemas.openxmlformats.org/officeDocument/2006/relationships/hyperlink" Target="https://mentor.ieee.org/802.18/dcn/18/18-18-0164-00-0000-draft-radiocommunications-low-interference-potential-devices-class-licence-variation-2019-no-1.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cn/18/18-18-0166-00-0000-usdot-v2x-communciations-request-for-comments.docx" TargetMode="External"/><Relationship Id="rId2" Type="http://schemas.openxmlformats.org/officeDocument/2006/relationships/hyperlink" Target="http://www.transportation.gov/v2x" TargetMode="External"/><Relationship Id="rId1" Type="http://schemas.openxmlformats.org/officeDocument/2006/relationships/slideLayout" Target="../slideLayouts/slideLayout1.xml"/><Relationship Id="rId5" Type="http://schemas.openxmlformats.org/officeDocument/2006/relationships/hyperlink" Target="https://mentor.ieee.org/802.18/dcn/19/18-19-0008-00-0000-usdot-v2x-communciations-rfc-ieee-802-comments.docx" TargetMode="External"/><Relationship Id="rId4" Type="http://schemas.openxmlformats.org/officeDocument/2006/relationships/hyperlink" Target="https://www.transportation.gov/v2x"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8/dcn/19/18-19-0008-00-0000-usdot-v2x-communciations-rfc-ieee-802-comments.docx"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19/18-19-0007-00-0000-european-commission-v2x-draft-law.docx" TargetMode="External"/><Relationship Id="rId2" Type="http://schemas.openxmlformats.org/officeDocument/2006/relationships/hyperlink" Target="https://urldefense.proofpoint.com/v2/url?u=https-3A__ec.europa.eu_info_law_better-2Dregulation_initiatives_ares-2D2017-2D2592333-5Fen-23isc-2D2018-2D08207&amp;d=DwMFAg&amp;c=pqcuzKEN_84c78MOSc5_fw&amp;r=z8R-nWJ8GIxwjOjNKhEFByb-tZ6XE3GZXWSggNdVo-w&amp;m=IHRKZ4TyKO236Jqb08bEB_oaVJx567dVqQOVMQvZxww&amp;s=YW9ZhMp3aTUzjKhFe_wc7QNOufyElAqclS8eAMVCmPQ&amp;e="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s://www.acma.gov.au/theACMA/class-licensing-updates-supporting-5g-and-other-technology-innovations"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41490.pdf"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8/dcn/18/18-18-0134-00-0000-developing-a-sustainable-spectrum-strategy-for-america-s-futur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8/dcn/18/18-18-0147-00-0000-ieee-802-draft-press-release-supporting-us-spectrum-strategy.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8/dcn/18/18-18-0129-00-0000-fresh-look-ex-parte-10-15-18-et-13-49-dsrc.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fcc.gov/document/commissioner-rosenworcel-statement-59-ghz-band" TargetMode="External"/><Relationship Id="rId5" Type="http://schemas.openxmlformats.org/officeDocument/2006/relationships/hyperlink" Target="https://www.fcc.gov/document/commissioner-orielly-statement-ncta-59-ghz-letter" TargetMode="External"/><Relationship Id="rId4" Type="http://schemas.openxmlformats.org/officeDocument/2006/relationships/hyperlink" Target="https://www.fcc.gov/ecfs/search/filings?proceedings_name=13-49&amp;sort=date_disseminated,DESC"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49-00-0000-meeting-minutes-bangkok-f2f.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18/18-18-0167-00-0000-minutes-20dec18-rr-tag-teleconference.doc"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15-17 January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Wireless Interim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15 – 17 January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179"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solidFill>
                  <a:schemeClr val="tx1"/>
                </a:solidFill>
              </a:rPr>
              <a:t>General EU news?</a:t>
            </a:r>
            <a:r>
              <a:rPr lang="en-US" altLang="en-US" sz="1800" dirty="0"/>
              <a:t> </a:t>
            </a:r>
            <a:r>
              <a:rPr lang="en-US" altLang="en-US" sz="1800" b="0" dirty="0">
                <a:hlinkClick r:id="rId2"/>
              </a:rPr>
              <a:t>&lt;</a:t>
            </a:r>
            <a:r>
              <a:rPr lang="en-US" altLang="en-US" sz="1800" b="0" dirty="0" err="1">
                <a:hlinkClick r:id="rId2"/>
              </a:rPr>
              <a:t>ojeu</a:t>
            </a:r>
            <a:r>
              <a:rPr lang="en-US" altLang="en-US" sz="1800" b="0" dirty="0">
                <a:hlinkClick r:id="rId2"/>
              </a:rPr>
              <a:t>&gt;</a:t>
            </a:r>
            <a:r>
              <a:rPr lang="en-US" altLang="en-US" sz="1800" b="0" dirty="0"/>
              <a:t>   </a:t>
            </a:r>
            <a:r>
              <a:rPr lang="en-US" altLang="en-US" sz="1800" b="0" dirty="0">
                <a:hlinkClick r:id="rId3"/>
              </a:rPr>
              <a:t>&lt;</a:t>
            </a:r>
            <a:r>
              <a:rPr lang="en-US" altLang="en-US" sz="1800" b="0" dirty="0" err="1">
                <a:hlinkClick r:id="rId3"/>
              </a:rPr>
              <a:t>HStds</a:t>
            </a:r>
            <a:r>
              <a:rPr lang="en-US" altLang="en-US" sz="1800" b="0" dirty="0">
                <a:hlinkClick r:id="rId3"/>
              </a:rPr>
              <a:t>&gt;</a:t>
            </a:r>
            <a:r>
              <a:rPr lang="en-US" altLang="en-US" sz="1800" b="0" dirty="0"/>
              <a:t>   </a:t>
            </a:r>
          </a:p>
          <a:p>
            <a:pPr lvl="1">
              <a:buFont typeface="Arial" panose="020B0604020202020204" pitchFamily="34" charset="0"/>
              <a:buChar char="•"/>
            </a:pPr>
            <a:r>
              <a:rPr lang="en-US" sz="1600" dirty="0"/>
              <a:t>There was an ERM </a:t>
            </a:r>
            <a:r>
              <a:rPr lang="en-US" sz="1600" dirty="0" err="1"/>
              <a:t>goto</a:t>
            </a:r>
            <a:r>
              <a:rPr lang="en-US" sz="1600" dirty="0"/>
              <a:t> meeting on 9th Jan related to the substantial objections that had been received against the WI REG/ERM-587 to revise the ETSI Guide (EG 203 336). The substantial objections are detailed in document ERM(18)000019r2  from France, Ofcom UK and some other administrations.</a:t>
            </a:r>
          </a:p>
          <a:p>
            <a:pPr lvl="1">
              <a:buFont typeface="Arial" panose="020B0604020202020204" pitchFamily="34" charset="0"/>
              <a:buChar char="•"/>
            </a:pPr>
            <a:r>
              <a:rPr lang="en-US" sz="1600" dirty="0"/>
              <a:t>No agreement could be reached by interested parties and this has therefore gone to the ETSI Board for decision at their next meeting 30-31st Jan.  Failure of the board to come to a decision will lead to an ERM vote.</a:t>
            </a:r>
          </a:p>
          <a:p>
            <a:pPr lvl="2">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f2f meeting: </a:t>
            </a:r>
            <a:r>
              <a:rPr lang="en-US" sz="1800" b="0" dirty="0">
                <a:hlinkClick r:id="rId5"/>
              </a:rPr>
              <a:t>BRAN#101</a:t>
            </a:r>
            <a:r>
              <a:rPr lang="en-US" sz="1800" b="0" dirty="0"/>
              <a:t>  25-28 Feb; Sophia Antipolis FR</a:t>
            </a: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rPr>
              <a:t>Call: 29 Jan: </a:t>
            </a:r>
            <a:r>
              <a:rPr lang="en-US" sz="1600" dirty="0">
                <a:hlinkClick r:id="rId6"/>
              </a:rPr>
              <a:t>Paused COT in EN 301 893</a:t>
            </a:r>
            <a:endParaRPr lang="en-US" sz="1600" dirty="0"/>
          </a:p>
          <a:p>
            <a:pPr lvl="1">
              <a:spcBef>
                <a:spcPts val="0"/>
              </a:spcBef>
              <a:buFont typeface="Arial" panose="020B0604020202020204" pitchFamily="34" charset="0"/>
              <a:buChar char="•"/>
            </a:pPr>
            <a:r>
              <a:rPr lang="en-US" sz="1600" dirty="0">
                <a:solidFill>
                  <a:schemeClr val="tx1"/>
                </a:solidFill>
              </a:rPr>
              <a:t>Call: 30 Jan: </a:t>
            </a:r>
            <a:r>
              <a:rPr lang="nl-NL" sz="1600" dirty="0">
                <a:hlinkClick r:id="rId7"/>
              </a:rPr>
              <a:t>RX Req. in EN 301 893</a:t>
            </a:r>
            <a:r>
              <a:rPr lang="nl-NL" sz="1600" dirty="0"/>
              <a:t> </a:t>
            </a:r>
          </a:p>
          <a:p>
            <a:pPr lvl="1">
              <a:spcBef>
                <a:spcPts val="0"/>
              </a:spcBef>
              <a:buFont typeface="Arial" panose="020B0604020202020204" pitchFamily="34" charset="0"/>
              <a:buChar char="•"/>
            </a:pPr>
            <a:r>
              <a:rPr lang="nl-NL" sz="1600" dirty="0"/>
              <a:t>Call: 01 Feb: </a:t>
            </a:r>
            <a:r>
              <a:rPr lang="nl-NL" sz="1600" dirty="0">
                <a:hlinkClick r:id="rId8"/>
              </a:rPr>
              <a:t>5.8 GHz in EN 301 893</a:t>
            </a:r>
            <a:endParaRPr lang="nl-NL" sz="1600" dirty="0"/>
          </a:p>
          <a:p>
            <a:pPr lvl="3">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9"/>
              </a:rPr>
              <a:t>&lt;TG-11&gt;</a:t>
            </a:r>
            <a:r>
              <a:rPr lang="en-US" altLang="en-US" sz="1800" b="0" dirty="0"/>
              <a:t>  </a:t>
            </a:r>
            <a:r>
              <a:rPr lang="en-US" sz="1800" dirty="0">
                <a:solidFill>
                  <a:schemeClr val="tx1"/>
                </a:solidFill>
              </a:rPr>
              <a:t>next meeting # 55 - 08-11 Apr 2019, Sophia Antipolis</a:t>
            </a:r>
          </a:p>
          <a:p>
            <a:pPr lvl="1">
              <a:spcBef>
                <a:spcPts val="0"/>
              </a:spcBef>
              <a:buFont typeface="Arial" panose="020B0604020202020204" pitchFamily="34" charset="0"/>
              <a:buChar char="•"/>
            </a:pPr>
            <a:r>
              <a:rPr lang="en-US" sz="1600" dirty="0">
                <a:solidFill>
                  <a:schemeClr val="tx1"/>
                </a:solidFill>
              </a:rPr>
              <a:t>EN 300 328, does have an RE-D std, now the consultant has approved all the changes, including not having Rcvr requirements. </a:t>
            </a:r>
          </a:p>
          <a:p>
            <a:pPr lvl="1">
              <a:spcBef>
                <a:spcPts val="0"/>
              </a:spcBef>
              <a:buFont typeface="Arial" panose="020B0604020202020204" pitchFamily="34" charset="0"/>
              <a:buChar char="•"/>
            </a:pPr>
            <a:r>
              <a:rPr lang="en-US" sz="1600" dirty="0">
                <a:solidFill>
                  <a:schemeClr val="tx1"/>
                </a:solidFill>
              </a:rPr>
              <a:t>Will this set a precedence and can be adopted in other standards? </a:t>
            </a:r>
          </a:p>
          <a:p>
            <a:pPr lvl="2">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10"/>
              </a:rPr>
              <a:t>&lt;TG-UWB&gt;</a:t>
            </a:r>
            <a:r>
              <a:rPr lang="en-US" sz="1800" b="0" dirty="0">
                <a:solidFill>
                  <a:schemeClr val="tx1"/>
                </a:solidFill>
              </a:rPr>
              <a:t>  </a:t>
            </a:r>
            <a:r>
              <a:rPr lang="en-US" sz="1800" dirty="0">
                <a:solidFill>
                  <a:schemeClr val="tx1"/>
                </a:solidFill>
              </a:rPr>
              <a:t>next call # 47-bis – 01 Feb 2019 </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reported.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a:t>
            </a:r>
            <a:r>
              <a:rPr lang="en-US" altLang="en-US" sz="1800" b="0" dirty="0">
                <a:hlinkClick r:id="rId2"/>
              </a:rPr>
              <a:t>&lt;SE45&gt;</a:t>
            </a:r>
            <a:r>
              <a:rPr lang="en-US" altLang="en-US" sz="1800" b="0" dirty="0"/>
              <a:t> </a:t>
            </a:r>
            <a:r>
              <a:rPr lang="en-US" altLang="en-US" sz="1600" b="0" dirty="0"/>
              <a:t> </a:t>
            </a:r>
            <a:r>
              <a:rPr lang="en-US" sz="1600" dirty="0"/>
              <a:t>f2f  #7 in ECO, Copenhagen, 24 - 25 April 2019, 2</a:t>
            </a:r>
            <a:r>
              <a:rPr lang="en-US" sz="1600" baseline="30000" dirty="0"/>
              <a:t>nd</a:t>
            </a:r>
            <a:r>
              <a:rPr lang="en-US" sz="1600" dirty="0"/>
              <a:t> meeting is on 26 April.   Then another meeting in May. </a:t>
            </a:r>
          </a:p>
          <a:p>
            <a:pPr lvl="1">
              <a:buFont typeface="Arial" panose="020B0604020202020204" pitchFamily="34" charset="0"/>
              <a:buChar char="•"/>
            </a:pPr>
            <a:r>
              <a:rPr lang="en-US" sz="1800" dirty="0">
                <a:solidFill>
                  <a:schemeClr val="tx1"/>
                </a:solidFill>
              </a:rPr>
              <a:t>Draft report is close.  It will go to Working Group SE in Jan.  Then will go out to public consultation where results will be discussed in the April meetings, </a:t>
            </a:r>
          </a:p>
          <a:p>
            <a:pPr lvl="1">
              <a:buFont typeface="Arial" panose="020B0604020202020204" pitchFamily="34" charset="0"/>
              <a:buChar char="•"/>
            </a:pPr>
            <a:r>
              <a:rPr lang="en-US" sz="1800" dirty="0">
                <a:solidFill>
                  <a:schemeClr val="tx1"/>
                </a:solidFill>
              </a:rPr>
              <a:t>From before:</a:t>
            </a:r>
          </a:p>
          <a:p>
            <a:pPr lvl="1">
              <a:buFont typeface="Arial" panose="020B0604020202020204" pitchFamily="34" charset="0"/>
              <a:buChar char="•"/>
            </a:pPr>
            <a:r>
              <a:rPr lang="en-US" sz="1800" dirty="0"/>
              <a:t>Did complete the draft report, </a:t>
            </a:r>
            <a:r>
              <a:rPr lang="en-GB" sz="1600" u="sng" dirty="0">
                <a:hlinkClick r:id="rId3"/>
              </a:rPr>
              <a:t>SE45(18)123A1</a:t>
            </a:r>
            <a:r>
              <a:rPr lang="en-US" dirty="0"/>
              <a:t>. </a:t>
            </a:r>
            <a:r>
              <a:rPr lang="en-US" sz="1400" dirty="0"/>
              <a:t>(it looks to be a larger doc…) </a:t>
            </a:r>
            <a:endParaRPr lang="en-US" sz="1800" dirty="0"/>
          </a:p>
          <a:p>
            <a:pPr lvl="2">
              <a:buFont typeface="Arial" panose="020B0604020202020204" pitchFamily="34" charset="0"/>
              <a:buChar char="•"/>
            </a:pPr>
            <a:r>
              <a:rPr lang="en-US" dirty="0"/>
              <a:t>Included all the inputs from all parties, FSS, Astronomy, UWB, etc.  </a:t>
            </a:r>
          </a:p>
          <a:p>
            <a:pPr lvl="1">
              <a:buFont typeface="Arial" panose="020B0604020202020204" pitchFamily="34" charset="0"/>
              <a:buChar char="•"/>
            </a:pPr>
            <a:r>
              <a:rPr lang="en-US" sz="1800" dirty="0"/>
              <a:t>Watch for minutes, actually draft is already out, </a:t>
            </a:r>
            <a:r>
              <a:rPr lang="en-US" sz="1600" dirty="0">
                <a:hlinkClick r:id="rId4"/>
              </a:rPr>
              <a:t>SE45(18)123</a:t>
            </a:r>
            <a:r>
              <a:rPr lang="en-US" sz="1600" dirty="0"/>
              <a:t> .</a:t>
            </a:r>
          </a:p>
          <a:p>
            <a:pPr lvl="1">
              <a:buFont typeface="Arial" panose="020B0604020202020204" pitchFamily="34" charset="0"/>
              <a:buChar char="•"/>
            </a:pPr>
            <a:endParaRPr lang="en-US" sz="1600" dirty="0"/>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altLang="en-US" sz="1600" b="0" dirty="0"/>
              <a:t> </a:t>
            </a:r>
            <a:r>
              <a:rPr lang="en-US" sz="1600" dirty="0"/>
              <a:t>web meeting #4.1  28 January 2019;  	#5  -  26 Apr 19 </a:t>
            </a:r>
          </a:p>
          <a:p>
            <a:pPr lvl="1">
              <a:buFont typeface="Arial" panose="020B0604020202020204" pitchFamily="34" charset="0"/>
              <a:buChar char="•"/>
            </a:pPr>
            <a:r>
              <a:rPr lang="en-US" dirty="0"/>
              <a:t>This web meeting will work on the draft CEPT Report A.</a:t>
            </a:r>
            <a:r>
              <a:rPr lang="en-US" sz="18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305800" cy="450850"/>
          </a:xfrm>
        </p:spPr>
        <p:txBody>
          <a:bodyPr/>
          <a:lstStyle/>
          <a:p>
            <a:pPr>
              <a:spcBef>
                <a:spcPts val="0"/>
              </a:spcBef>
            </a:pPr>
            <a:r>
              <a:rPr lang="en-US" sz="2400" dirty="0"/>
              <a:t>NTIA soliciting comments on National Spectrum Strategy </a:t>
            </a:r>
            <a:r>
              <a:rPr lang="en-US" sz="1400" dirty="0"/>
              <a:t>-1 of 3</a:t>
            </a:r>
          </a:p>
        </p:txBody>
      </p:sp>
      <p:sp>
        <p:nvSpPr>
          <p:cNvPr id="3" name="Content Placeholder 2"/>
          <p:cNvSpPr>
            <a:spLocks noGrp="1"/>
          </p:cNvSpPr>
          <p:nvPr>
            <p:ph idx="1"/>
          </p:nvPr>
        </p:nvSpPr>
        <p:spPr>
          <a:xfrm>
            <a:off x="457200" y="1066800"/>
            <a:ext cx="8534400" cy="5293520"/>
          </a:xfrm>
        </p:spPr>
        <p:txBody>
          <a:bodyPr/>
          <a:lstStyle/>
          <a:p>
            <a:pPr>
              <a:buFont typeface="Arial" panose="020B0604020202020204" pitchFamily="34" charset="0"/>
              <a:buChar char="•"/>
            </a:pPr>
            <a:r>
              <a:rPr lang="en-US" sz="1800" dirty="0"/>
              <a:t>SUMMARY: </a:t>
            </a:r>
            <a:r>
              <a:rPr lang="en-US" sz="1800" b="0" dirty="0"/>
              <a:t>On behalf of the U.S. Secretary of Commerce, the National Telecommunications and Information Administration (NTIA) requests comments from interested parties with regard to development of a comprehensive, long-term national spectrum strategy. NTIA seeks broad input from interested stakeholders, including private industry, academia, civil society, and other experts.</a:t>
            </a:r>
          </a:p>
          <a:p>
            <a:pPr>
              <a:buFont typeface="Arial" panose="020B0604020202020204" pitchFamily="34" charset="0"/>
              <a:buChar char="•"/>
            </a:pPr>
            <a:r>
              <a:rPr lang="en-US" sz="1800" b="0" dirty="0"/>
              <a:t>Comments must be received by January 22, 2019</a:t>
            </a:r>
          </a:p>
          <a:p>
            <a:pPr>
              <a:buFont typeface="Arial" panose="020B0604020202020204" pitchFamily="34" charset="0"/>
              <a:buChar char="•"/>
            </a:pPr>
            <a:r>
              <a:rPr lang="en-US" sz="1800" b="0" dirty="0">
                <a:hlinkClick r:id="rId2"/>
              </a:rPr>
              <a:t>https://mentor.ieee.org/802.18/dcn/18/18-18-0168-00-0000-developing-a-sustainable-spectrum-strategy-for-america-s-future-ntia-request-for-comments.pdf</a:t>
            </a:r>
            <a:r>
              <a:rPr lang="en-US" sz="1800" b="0" dirty="0"/>
              <a:t>  </a:t>
            </a:r>
          </a:p>
          <a:p>
            <a:pPr>
              <a:buFont typeface="Arial" panose="020B0604020202020204" pitchFamily="34" charset="0"/>
              <a:buChar char="•"/>
            </a:pPr>
            <a:r>
              <a:rPr lang="en-US" sz="1800" b="0" dirty="0"/>
              <a:t>This is related to the presidential memorandum from November plenary: </a:t>
            </a:r>
          </a:p>
          <a:p>
            <a:pPr lvl="1">
              <a:buFont typeface="Arial" panose="020B0604020202020204" pitchFamily="34" charset="0"/>
              <a:buChar char="•"/>
            </a:pPr>
            <a:r>
              <a:rPr lang="en-US" sz="1600" dirty="0">
                <a:hlinkClick r:id="rId3"/>
              </a:rPr>
              <a:t>https://mentor.ieee.org/802.18/dcn/18/18-18-0134-00-0000-developing-a-sustainable-spectrum-strategy-for-america-s-future.docx</a:t>
            </a:r>
          </a:p>
          <a:p>
            <a:pPr lvl="1">
              <a:buFont typeface="Arial" panose="020B0604020202020204" pitchFamily="34" charset="0"/>
              <a:buChar char="•"/>
            </a:pPr>
            <a:r>
              <a:rPr lang="en-US" sz="1600" dirty="0">
                <a:hlinkClick r:id="rId3"/>
              </a:rPr>
              <a:t>https://mentor.ieee.org/802.18/dcn/18/18-18-0147-00-0000-ieee-802-draft-press-release-supporting-us-spectrum-strategy.docx</a:t>
            </a:r>
            <a:r>
              <a:rPr lang="en-US" sz="1600" dirty="0"/>
              <a:t> </a:t>
            </a:r>
          </a:p>
          <a:p>
            <a:pPr>
              <a:buFont typeface="Arial" panose="020B0604020202020204" pitchFamily="34" charset="0"/>
              <a:buChar char="•"/>
            </a:pPr>
            <a:r>
              <a:rPr lang="en-US" sz="1800" b="0" dirty="0"/>
              <a:t>There are 5 points and 7 questions </a:t>
            </a:r>
          </a:p>
          <a:p>
            <a:pPr>
              <a:buFont typeface="Arial" panose="020B0604020202020204" pitchFamily="34" charset="0"/>
              <a:buChar char="•"/>
            </a:pPr>
            <a:r>
              <a:rPr lang="en-US" sz="1800" dirty="0"/>
              <a:t>Have been asked to have 802.18 to review and do comments if/where appropriate. </a:t>
            </a:r>
          </a:p>
          <a:p>
            <a:pPr>
              <a:buFont typeface="Arial" panose="020B0604020202020204" pitchFamily="34" charset="0"/>
              <a:buChar char="•"/>
            </a:pPr>
            <a:r>
              <a:rPr lang="en-US" sz="1800" b="0" dirty="0"/>
              <a:t>However need to vote on them by Tuesday (today), should we do something and file late?   </a:t>
            </a:r>
            <a:r>
              <a:rPr lang="en-US" sz="1800" dirty="0"/>
              <a:t>As the times asked before, there was no interest, so 802.18 will pass. </a:t>
            </a: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1745921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305800" cy="450850"/>
          </a:xfrm>
        </p:spPr>
        <p:txBody>
          <a:bodyPr/>
          <a:lstStyle/>
          <a:p>
            <a:pPr>
              <a:spcBef>
                <a:spcPts val="0"/>
              </a:spcBef>
            </a:pPr>
            <a:r>
              <a:rPr lang="en-US" sz="2400" dirty="0"/>
              <a:t>NTIA soliciting comments on National Spectrum Strategy </a:t>
            </a:r>
            <a:r>
              <a:rPr lang="en-US" sz="1400" dirty="0"/>
              <a:t>-2 of 3</a:t>
            </a:r>
          </a:p>
        </p:txBody>
      </p:sp>
      <p:sp>
        <p:nvSpPr>
          <p:cNvPr id="3" name="Content Placeholder 2"/>
          <p:cNvSpPr>
            <a:spLocks noGrp="1"/>
          </p:cNvSpPr>
          <p:nvPr>
            <p:ph idx="1"/>
          </p:nvPr>
        </p:nvSpPr>
        <p:spPr>
          <a:xfrm>
            <a:off x="685800" y="1066800"/>
            <a:ext cx="8305800" cy="5293520"/>
          </a:xfrm>
        </p:spPr>
        <p:txBody>
          <a:bodyPr/>
          <a:lstStyle/>
          <a:p>
            <a:r>
              <a:rPr lang="en-US" sz="1600" dirty="0"/>
              <a:t>The National Spectrum Strategy is to include legislative, regulatory, or other policy recommendations to:</a:t>
            </a:r>
          </a:p>
          <a:p>
            <a:pPr>
              <a:spcAft>
                <a:spcPts val="1200"/>
              </a:spcAft>
            </a:pPr>
            <a:r>
              <a:rPr lang="en-US" sz="1600" dirty="0"/>
              <a:t>(a) Increase spectrum access for all users, including on a shared basis, through transparency of spectrum use and improved cooperation and collaboration between Federal and non- Federal spectrum stakeholders;</a:t>
            </a:r>
          </a:p>
          <a:p>
            <a:pPr>
              <a:spcAft>
                <a:spcPts val="1200"/>
              </a:spcAft>
            </a:pPr>
            <a:r>
              <a:rPr lang="en-US" sz="1600" dirty="0"/>
              <a:t>(b) Create flexible models for spectrum management, including standards, incentives, and enforcement mechanisms that promote efficient and effective spectrum use, including flexible-use spectrum licenses, while accounting for critical safety and security concerns;</a:t>
            </a:r>
          </a:p>
          <a:p>
            <a:pPr>
              <a:spcAft>
                <a:spcPts val="1200"/>
              </a:spcAft>
            </a:pPr>
            <a:r>
              <a:rPr lang="en-US" sz="1600" dirty="0"/>
              <a:t>(c) Use ongoing research, development, testing, and evaluation [RDT&amp;E] to develop advanced technologies, innovative spectrum utilization methods, and spectrum sharing tools and techniques that increase spectrum access, efficiency, and effectiveness;</a:t>
            </a:r>
          </a:p>
          <a:p>
            <a:pPr>
              <a:spcAft>
                <a:spcPts val="1200"/>
              </a:spcAft>
            </a:pPr>
            <a:r>
              <a:rPr lang="en-US" sz="1600" dirty="0"/>
              <a:t>(d) Build a secure, automated capability to facilitate assessments of spectrum use and expedite coordination of shared access among Federal and non-Federal spectrum stakeholders; and </a:t>
            </a:r>
          </a:p>
          <a:p>
            <a:pPr>
              <a:spcAft>
                <a:spcPts val="1200"/>
              </a:spcAft>
            </a:pPr>
            <a:r>
              <a:rPr lang="en-US" sz="1600" dirty="0"/>
              <a:t>(e) Improve the global competitiveness of United States terrestrial and space-related industries and augment the mission capabilities of Federal entities through spectrum policies, domestic regulations, and leadership in international forums.3</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2146972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305800" cy="450850"/>
          </a:xfrm>
        </p:spPr>
        <p:txBody>
          <a:bodyPr/>
          <a:lstStyle/>
          <a:p>
            <a:pPr>
              <a:spcBef>
                <a:spcPts val="0"/>
              </a:spcBef>
            </a:pPr>
            <a:r>
              <a:rPr lang="en-US" sz="2400" dirty="0"/>
              <a:t>NTIA soliciting comments on National Spectrum Strategy </a:t>
            </a:r>
            <a:r>
              <a:rPr lang="en-US" sz="1400" dirty="0"/>
              <a:t>-3 of 3</a:t>
            </a:r>
          </a:p>
        </p:txBody>
      </p:sp>
      <p:sp>
        <p:nvSpPr>
          <p:cNvPr id="3" name="Content Placeholder 2"/>
          <p:cNvSpPr>
            <a:spLocks noGrp="1"/>
          </p:cNvSpPr>
          <p:nvPr>
            <p:ph idx="1"/>
          </p:nvPr>
        </p:nvSpPr>
        <p:spPr>
          <a:xfrm>
            <a:off x="685800" y="1066800"/>
            <a:ext cx="8305800" cy="5293520"/>
          </a:xfrm>
        </p:spPr>
        <p:txBody>
          <a:bodyPr/>
          <a:lstStyle/>
          <a:p>
            <a:r>
              <a:rPr lang="en-US" sz="1600" dirty="0"/>
              <a:t>NTIA invites comment on the full range of issues raised in this RFC. NTIA also seeks comment on the following specific questions:</a:t>
            </a:r>
          </a:p>
          <a:p>
            <a:r>
              <a:rPr lang="en-US" sz="1600" dirty="0"/>
              <a:t>1. In what ways could the predictability of spectrum access for all users be improved?</a:t>
            </a:r>
          </a:p>
          <a:p>
            <a:r>
              <a:rPr lang="en-US" sz="1600" dirty="0"/>
              <a:t>2. To what extent would the introduction of automation facilitate assessments of spectrum use and expedite the coordination of shared access, especially among Federal and non-Federal spectrum stakeholders?</a:t>
            </a:r>
          </a:p>
          <a:p>
            <a:r>
              <a:rPr lang="en-US" sz="1600" dirty="0"/>
              <a:t>3. What is the practical extent of applying standards, incentives, and enforcement mechanisms to promote efficient and effective spectrum use? </a:t>
            </a:r>
          </a:p>
          <a:p>
            <a:r>
              <a:rPr lang="en-US" sz="1600" dirty="0"/>
              <a:t>4. How might investment in RDT&amp;E improve spectrum-utilization methods, and spectrum-sharing tools and techniques?</a:t>
            </a:r>
          </a:p>
          <a:p>
            <a:r>
              <a:rPr lang="en-US" sz="1600" dirty="0"/>
              <a:t>5. What are the risks, if any, to the global competitiveness of U.S. industries associated with spectrum management and policy actions?</a:t>
            </a:r>
          </a:p>
          <a:p>
            <a:r>
              <a:rPr lang="en-US" sz="1600" dirty="0"/>
              <a:t>6. How could a spectrum management paradigm be structured such that it satisfies the needs of commercial interests while preserving the spectrum access necessary to satisfy the mission requirements and operations of Federal entities?</a:t>
            </a:r>
          </a:p>
          <a:p>
            <a:r>
              <a:rPr lang="en-US" sz="1600" dirty="0"/>
              <a:t>7. What are the likely future needs of spectrum users, both terrestrially and for space-based applications, within the next 15 years? In particular, are present allocations of spectrum sufficient to provide next generation services like Fifth Generation (5G) cellular services and emerging space-based applications?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1759980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EC Draft Law on Vehicle Communications</a:t>
            </a:r>
            <a:endParaRPr lang="en-US" sz="1400" dirty="0"/>
          </a:p>
        </p:txBody>
      </p:sp>
      <p:sp>
        <p:nvSpPr>
          <p:cNvPr id="3" name="Content Placeholder 2"/>
          <p:cNvSpPr>
            <a:spLocks noGrp="1"/>
          </p:cNvSpPr>
          <p:nvPr>
            <p:ph idx="1"/>
          </p:nvPr>
        </p:nvSpPr>
        <p:spPr>
          <a:xfrm>
            <a:off x="685800" y="1066800"/>
            <a:ext cx="8305800" cy="5293520"/>
          </a:xfrm>
        </p:spPr>
        <p:txBody>
          <a:bodyPr/>
          <a:lstStyle/>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Communication standards for connected and autonomous vehicles; </a:t>
            </a:r>
          </a:p>
          <a:p>
            <a:pPr marL="285750" indent="-285750">
              <a:buFont typeface="Arial" panose="020B0604020202020204" pitchFamily="34" charset="0"/>
              <a:buChar char="•"/>
            </a:pPr>
            <a:r>
              <a:rPr lang="en-US" altLang="en-US" sz="2000" dirty="0"/>
              <a:t>Feedback due 08 Feb. </a:t>
            </a:r>
          </a:p>
          <a:p>
            <a:pPr marL="285750" indent="-285750">
              <a:buFont typeface="Arial" panose="020B0604020202020204" pitchFamily="34" charset="0"/>
              <a:buChar char="•"/>
            </a:pPr>
            <a:r>
              <a:rPr lang="en-US" sz="2000" u="sng" dirty="0">
                <a:hlinkClick r:id="rId2"/>
              </a:rPr>
              <a:t>https://ec.europa.eu/info/law/better-regulation/initiatives/ares-2017-2592333_en#isc-2018-08207</a:t>
            </a:r>
            <a:endParaRPr lang="en-US" sz="2000" dirty="0"/>
          </a:p>
          <a:p>
            <a:pPr marL="285750" indent="-285750">
              <a:buFont typeface="Arial" panose="020B0604020202020204" pitchFamily="34" charset="0"/>
              <a:buChar char="•"/>
            </a:pPr>
            <a:r>
              <a:rPr lang="en-US" altLang="en-US" sz="2000" dirty="0"/>
              <a:t>Is there anything in this we could use in DoT comments?   Yes</a:t>
            </a:r>
          </a:p>
          <a:p>
            <a:pPr marL="285750" indent="-285750">
              <a:buFont typeface="Arial" panose="020B0604020202020204" pitchFamily="34" charset="0"/>
              <a:buChar char="•"/>
            </a:pPr>
            <a:r>
              <a:rPr lang="en-US" altLang="en-US" sz="2000" dirty="0"/>
              <a:t>Do we consider feedback? tbd</a:t>
            </a:r>
          </a:p>
          <a:p>
            <a:pPr marL="285750" indent="-285750">
              <a:buFont typeface="Arial" panose="020B0604020202020204" pitchFamily="34" charset="0"/>
              <a:buChar char="•"/>
            </a:pPr>
            <a:endParaRPr lang="en-US" altLang="en-US" sz="2000" dirty="0"/>
          </a:p>
          <a:p>
            <a:pPr marL="285750" indent="-285750">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3964160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-1 of 3</a:t>
            </a:r>
            <a:endParaRPr lang="en-US" sz="2400" dirty="0"/>
          </a:p>
        </p:txBody>
      </p:sp>
      <p:sp>
        <p:nvSpPr>
          <p:cNvPr id="3" name="Content Placeholder 2"/>
          <p:cNvSpPr>
            <a:spLocks noGrp="1"/>
          </p:cNvSpPr>
          <p:nvPr>
            <p:ph idx="1"/>
          </p:nvPr>
        </p:nvSpPr>
        <p:spPr>
          <a:xfrm>
            <a:off x="688952" y="1166549"/>
            <a:ext cx="8150031" cy="5059552"/>
          </a:xfrm>
        </p:spPr>
        <p:txBody>
          <a:bodyPr/>
          <a:lstStyle/>
          <a:p>
            <a:pPr>
              <a:buFont typeface="Arial" panose="020B0604020202020204" pitchFamily="34" charset="0"/>
              <a:buChar char="•"/>
            </a:pPr>
            <a:r>
              <a:rPr lang="en-US" sz="1800" b="0" u="sng" dirty="0">
                <a:hlinkClick r:id="rId2"/>
              </a:rPr>
              <a:t>https://www.nhtsa.gov/press-releases/us-department-transportation-releases-request-comment-rfc-vehicle-everything-v2x</a:t>
            </a:r>
            <a:r>
              <a:rPr lang="en-US" sz="1800" b="0" dirty="0"/>
              <a:t> </a:t>
            </a:r>
          </a:p>
          <a:p>
            <a:pPr>
              <a:buFont typeface="Arial" panose="020B0604020202020204" pitchFamily="34" charset="0"/>
              <a:buChar char="•"/>
            </a:pPr>
            <a:r>
              <a:rPr lang="en-US" sz="1800" b="0" dirty="0"/>
              <a:t>The RFC can be found at </a:t>
            </a:r>
            <a:r>
              <a:rPr lang="en-US" sz="1800" b="0" u="sng" dirty="0">
                <a:hlinkClick r:id="rId3"/>
              </a:rPr>
              <a:t>www.transportation.gov/v2x</a:t>
            </a:r>
            <a:endParaRPr lang="en-US" sz="1800" b="0" dirty="0"/>
          </a:p>
          <a:p>
            <a:pPr marL="365760" indent="-365760">
              <a:spcBef>
                <a:spcPts val="0"/>
              </a:spcBef>
              <a:buFont typeface="Arial" panose="020B0604020202020204" pitchFamily="34" charset="0"/>
              <a:buChar char="•"/>
            </a:pPr>
            <a:r>
              <a:rPr lang="en-US" sz="1800" b="0" dirty="0"/>
              <a:t>Or in Mentor:  </a:t>
            </a:r>
            <a:r>
              <a:rPr lang="en-US" sz="1800" b="0" dirty="0">
                <a:hlinkClick r:id="rId4"/>
              </a:rPr>
              <a:t>https://mentor.ieee.org/802.18/dcn/18/18-18-0166-00-0000-usdot-v2x-communciations-request-for-comments.docx</a:t>
            </a:r>
            <a:r>
              <a:rPr lang="en-US" sz="1800" b="0" dirty="0"/>
              <a:t> </a:t>
            </a:r>
          </a:p>
          <a:p>
            <a:pPr marL="285750" indent="-285750">
              <a:spcBef>
                <a:spcPts val="0"/>
              </a:spcBef>
              <a:buFont typeface="Arial" panose="020B0604020202020204" pitchFamily="34" charset="0"/>
              <a:buChar char="•"/>
            </a:pPr>
            <a:endParaRPr lang="en-US" sz="1800" dirty="0"/>
          </a:p>
          <a:p>
            <a:pPr marL="285750" indent="-285750">
              <a:spcBef>
                <a:spcPts val="0"/>
              </a:spcBef>
              <a:buFont typeface="Arial" panose="020B0604020202020204" pitchFamily="34" charset="0"/>
              <a:buChar char="•"/>
            </a:pPr>
            <a:r>
              <a:rPr lang="en-US" sz="1800" dirty="0"/>
              <a:t>Comments filed here:</a:t>
            </a:r>
          </a:p>
          <a:p>
            <a:pPr marL="685800" lvl="1">
              <a:spcBef>
                <a:spcPts val="0"/>
              </a:spcBef>
              <a:buFont typeface="Arial" panose="020B0604020202020204" pitchFamily="34" charset="0"/>
              <a:buChar char="•"/>
            </a:pPr>
            <a:r>
              <a:rPr lang="en-US" sz="1800" dirty="0">
                <a:hlinkClick r:id="rId5"/>
              </a:rPr>
              <a:t>https://www.regulations.gov/document?D=DOT-OST-2018-0210-0001</a:t>
            </a:r>
            <a:r>
              <a:rPr lang="en-US" sz="1800" dirty="0"/>
              <a:t> </a:t>
            </a:r>
          </a:p>
          <a:p>
            <a:pPr marL="285750" indent="-285750">
              <a:spcBef>
                <a:spcPts val="0"/>
              </a:spcBef>
              <a:buFont typeface="Arial" panose="020B0604020202020204" pitchFamily="34" charset="0"/>
              <a:buChar char="•"/>
            </a:pPr>
            <a:endParaRPr lang="en-US" sz="1800" dirty="0"/>
          </a:p>
          <a:p>
            <a:pPr marL="365760" indent="-365760">
              <a:spcBef>
                <a:spcPts val="0"/>
              </a:spcBef>
              <a:buFont typeface="Arial" panose="020B0604020202020204" pitchFamily="34" charset="0"/>
              <a:buChar char="•"/>
            </a:pPr>
            <a:r>
              <a:rPr lang="en-US" sz="1800" dirty="0"/>
              <a:t>SUMMARY: </a:t>
            </a:r>
            <a:r>
              <a:rPr lang="en-US" sz="1800" b="0" dirty="0"/>
              <a:t>Over the past several years, the Department of Transportation and its operating administrations have engaged in numerous activities related to connected vehicles, including vehicle-to-vehicle (V2V), vehicle-to-infrastructure (V2I), and vehicle-to-pedestrian (V2P) communications, collectively referred to as “V2X” communications. Recently, there have been developments in core aspects of the communication technologies that could be associated with V2X. This notice requests comment on how these developments impact both V2X in general and the Department’s role in encouraging the integration of V2X. </a:t>
            </a:r>
          </a:p>
          <a:p>
            <a:pPr marL="285750" indent="-285750">
              <a:spcBef>
                <a:spcPts val="0"/>
              </a:spcBef>
              <a:buFont typeface="Arial" panose="020B0604020202020204" pitchFamily="34" charset="0"/>
              <a:buChar char="•"/>
            </a:pPr>
            <a:endParaRPr lang="en-US" sz="2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03293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-2 of 3</a:t>
            </a:r>
            <a:endParaRPr lang="en-US" sz="2400" dirty="0"/>
          </a:p>
        </p:txBody>
      </p:sp>
      <p:sp>
        <p:nvSpPr>
          <p:cNvPr id="3" name="Content Placeholder 2"/>
          <p:cNvSpPr>
            <a:spLocks noGrp="1"/>
          </p:cNvSpPr>
          <p:nvPr>
            <p:ph idx="1"/>
          </p:nvPr>
        </p:nvSpPr>
        <p:spPr>
          <a:xfrm>
            <a:off x="688952" y="1166549"/>
            <a:ext cx="8302648" cy="5059552"/>
          </a:xfrm>
        </p:spPr>
        <p:txBody>
          <a:bodyPr/>
          <a:lstStyle/>
          <a:p>
            <a:pPr marL="365760" indent="-365760">
              <a:spcBef>
                <a:spcPts val="0"/>
              </a:spcBef>
              <a:buFont typeface="Arial" panose="020B0604020202020204" pitchFamily="34" charset="0"/>
              <a:buChar char="•"/>
            </a:pPr>
            <a:endParaRPr lang="en-US" sz="2000" dirty="0"/>
          </a:p>
          <a:p>
            <a:pPr marL="365760" indent="-365760">
              <a:spcBef>
                <a:spcPts val="0"/>
              </a:spcBef>
              <a:buFont typeface="Arial" panose="020B0604020202020204" pitchFamily="34" charset="0"/>
              <a:buChar char="•"/>
            </a:pPr>
            <a:r>
              <a:rPr lang="en-US" sz="1800" dirty="0"/>
              <a:t>DATES</a:t>
            </a:r>
            <a:r>
              <a:rPr lang="en-US" sz="1800" b="0" dirty="0"/>
              <a:t>: You should submit your comments within 30 days after the date of publication in the Federal Register </a:t>
            </a:r>
          </a:p>
          <a:p>
            <a:pPr marL="365760" indent="-365760">
              <a:spcBef>
                <a:spcPts val="0"/>
              </a:spcBef>
              <a:buFont typeface="Arial" panose="020B0604020202020204" pitchFamily="34" charset="0"/>
              <a:buChar char="•"/>
            </a:pPr>
            <a:r>
              <a:rPr lang="en-US" sz="1800" dirty="0"/>
              <a:t>Was published in the Federal Register on 26 Dec, add 30 days:</a:t>
            </a:r>
          </a:p>
          <a:p>
            <a:pPr marL="365760" indent="-365760">
              <a:spcBef>
                <a:spcPts val="0"/>
              </a:spcBef>
              <a:buFont typeface="Arial" panose="020B0604020202020204" pitchFamily="34" charset="0"/>
              <a:buChar char="•"/>
            </a:pPr>
            <a:r>
              <a:rPr lang="en-US" sz="1800" dirty="0"/>
              <a:t>Comments due 25 Jan 19. </a:t>
            </a:r>
          </a:p>
          <a:p>
            <a:pPr lvl="1">
              <a:spcBef>
                <a:spcPts val="0"/>
              </a:spcBef>
              <a:buFont typeface="Arial" panose="020B0604020202020204" pitchFamily="34" charset="0"/>
              <a:buChar char="•"/>
            </a:pPr>
            <a:r>
              <a:rPr lang="en-US" sz="1400" b="0" dirty="0">
                <a:hlinkClick r:id="rId2"/>
              </a:rPr>
              <a:t>https://www.federalregister.gov/documents/2018/12/26/2018-27785/notice-of-request-for-comments-v2x-communications?utm_campaign=subscription%20mailing%20list&amp;utm_source=federalregister.gov&amp;utm_medium=email</a:t>
            </a:r>
            <a:r>
              <a:rPr lang="en-US" sz="1400" b="0" dirty="0"/>
              <a:t> </a:t>
            </a:r>
          </a:p>
          <a:p>
            <a:pPr>
              <a:spcBef>
                <a:spcPts val="0"/>
              </a:spcBef>
              <a:buFont typeface="Arial" panose="020B0604020202020204" pitchFamily="34" charset="0"/>
              <a:buChar char="•"/>
            </a:pPr>
            <a:endParaRPr lang="en-US" sz="1800" b="0" dirty="0"/>
          </a:p>
          <a:p>
            <a:pPr>
              <a:spcBef>
                <a:spcPts val="0"/>
              </a:spcBef>
              <a:buFont typeface="Arial" panose="020B0604020202020204" pitchFamily="34" charset="0"/>
              <a:buChar char="•"/>
            </a:pPr>
            <a:r>
              <a:rPr lang="en-US" sz="1800" dirty="0"/>
              <a:t>Unofficial (since in US Government shutdown) on official web site:</a:t>
            </a:r>
          </a:p>
          <a:p>
            <a:pPr>
              <a:spcBef>
                <a:spcPts val="0"/>
              </a:spcBef>
              <a:buFont typeface="Arial" panose="020B0604020202020204" pitchFamily="34" charset="0"/>
              <a:buChar char="•"/>
            </a:pPr>
            <a:r>
              <a:rPr lang="en-US" sz="1800" dirty="0"/>
              <a:t>… the Department intends to consider all comments that are submitted within 30 calendar days following expiration of the comment period. </a:t>
            </a:r>
          </a:p>
          <a:p>
            <a:pPr lvl="1">
              <a:spcBef>
                <a:spcPts val="0"/>
              </a:spcBef>
              <a:buFont typeface="Arial" panose="020B0604020202020204" pitchFamily="34" charset="0"/>
              <a:buChar char="•"/>
            </a:pPr>
            <a:r>
              <a:rPr lang="en-US" u="sng" dirty="0">
                <a:hlinkClick r:id="rId3"/>
              </a:rPr>
              <a:t>https://www.transportation.gov/v2x</a:t>
            </a:r>
            <a:endParaRPr lang="en-US"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2000" b="1" dirty="0">
                <a:solidFill>
                  <a:schemeClr val="tx1"/>
                </a:solidFill>
              </a:rPr>
              <a:t>Needed to approve by our Thursday AM1 session in St. Louis to meet official deadline. </a:t>
            </a:r>
            <a:endParaRPr lang="en-US" altLang="en-US" sz="1600" dirty="0">
              <a:solidFill>
                <a:schemeClr val="tx1"/>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06036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-3 of 3</a:t>
            </a:r>
            <a:endParaRPr lang="en-US" sz="2400" dirty="0"/>
          </a:p>
        </p:txBody>
      </p:sp>
      <p:sp>
        <p:nvSpPr>
          <p:cNvPr id="3" name="Content Placeholder 2"/>
          <p:cNvSpPr>
            <a:spLocks noGrp="1"/>
          </p:cNvSpPr>
          <p:nvPr>
            <p:ph idx="1"/>
          </p:nvPr>
        </p:nvSpPr>
        <p:spPr>
          <a:xfrm>
            <a:off x="688952" y="1166549"/>
            <a:ext cx="8302648" cy="5059552"/>
          </a:xfrm>
        </p:spPr>
        <p:txBody>
          <a:bodyPr/>
          <a:lstStyle/>
          <a:p>
            <a:pPr marL="365760" indent="-365760">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2000" dirty="0"/>
              <a:t>There are 9 basic questions. </a:t>
            </a:r>
          </a:p>
          <a:p>
            <a:pPr>
              <a:spcBef>
                <a:spcPts val="0"/>
              </a:spcBef>
              <a:buFont typeface="Arial" panose="020B0604020202020204" pitchFamily="34" charset="0"/>
              <a:buChar char="•"/>
            </a:pPr>
            <a:endParaRPr lang="en-US" altLang="en-US" sz="1800" dirty="0">
              <a:solidFill>
                <a:schemeClr val="tx1"/>
              </a:solidFill>
            </a:endParaRPr>
          </a:p>
          <a:p>
            <a:pPr>
              <a:spcBef>
                <a:spcPts val="0"/>
              </a:spcBef>
              <a:buFont typeface="Arial" panose="020B0604020202020204" pitchFamily="34" charset="0"/>
              <a:buChar char="•"/>
            </a:pPr>
            <a:r>
              <a:rPr lang="en-US" altLang="en-US" sz="2000" dirty="0">
                <a:solidFill>
                  <a:schemeClr val="tx1"/>
                </a:solidFill>
              </a:rPr>
              <a:t>Do we want to comment and if so which questions? </a:t>
            </a:r>
          </a:p>
          <a:p>
            <a:pPr lvl="1">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2000" dirty="0">
                <a:solidFill>
                  <a:schemeClr val="tx1"/>
                </a:solidFill>
              </a:rPr>
              <a:t>Did send FYI to 802.11bd, for any inputs/comment text they would have this week.  (They meet later today)</a:t>
            </a: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r>
              <a:rPr lang="en-US" altLang="en-US" sz="2000" dirty="0">
                <a:solidFill>
                  <a:schemeClr val="tx1"/>
                </a:solidFill>
              </a:rPr>
              <a:t>The chair has a boiler plate document for comments with the 9 questions. </a:t>
            </a: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r>
              <a:rPr lang="en-US" altLang="en-US" sz="2000" dirty="0">
                <a:solidFill>
                  <a:schemeClr val="tx1"/>
                </a:solidFill>
              </a:rPr>
              <a:t>The rest of the meeting we worked on identifying bullet items for the nine questions, see: </a:t>
            </a:r>
          </a:p>
          <a:p>
            <a:pPr lvl="1">
              <a:spcBef>
                <a:spcPts val="0"/>
              </a:spcBef>
              <a:buFont typeface="Arial" panose="020B0604020202020204" pitchFamily="34" charset="0"/>
              <a:buChar char="•"/>
            </a:pPr>
            <a:r>
              <a:rPr lang="en-US" altLang="en-US" sz="1800" dirty="0">
                <a:solidFill>
                  <a:schemeClr val="tx1"/>
                </a:solidFill>
                <a:hlinkClick r:id="rId2"/>
              </a:rPr>
              <a:t>https://mentor.ieee.org/802.18/dcn/19/18-19-0008-00-0000-usdot-v2x-communciations-rfc-ieee-802-comments.docx</a:t>
            </a:r>
            <a:r>
              <a:rPr lang="en-US" altLang="en-US" sz="1800" dirty="0">
                <a:solidFill>
                  <a:schemeClr val="tx1"/>
                </a:solidFill>
              </a:rPr>
              <a:t> </a:t>
            </a: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22333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RFC on V2X 9 questions </a:t>
            </a:r>
            <a:r>
              <a:rPr lang="en-US" sz="1400" dirty="0"/>
              <a:t>-1 of 2</a:t>
            </a:r>
            <a:endParaRPr lang="en-US" sz="2400" dirty="0"/>
          </a:p>
        </p:txBody>
      </p:sp>
      <p:sp>
        <p:nvSpPr>
          <p:cNvPr id="3" name="Content Placeholder 2"/>
          <p:cNvSpPr>
            <a:spLocks noGrp="1"/>
          </p:cNvSpPr>
          <p:nvPr>
            <p:ph idx="1"/>
          </p:nvPr>
        </p:nvSpPr>
        <p:spPr>
          <a:xfrm>
            <a:off x="688952" y="1166549"/>
            <a:ext cx="8150031" cy="5059552"/>
          </a:xfrm>
        </p:spPr>
        <p:txBody>
          <a:bodyPr/>
          <a:lstStyle/>
          <a:p>
            <a:pPr marL="457200" lvl="0" indent="-457200">
              <a:spcAft>
                <a:spcPts val="1200"/>
              </a:spcAft>
              <a:buFont typeface="+mj-lt"/>
              <a:buAutoNum type="arabicPeriod"/>
            </a:pPr>
            <a:r>
              <a:rPr lang="en-US" sz="1800" dirty="0"/>
              <a:t>Please provide information on what existing or future technologies could be used for V2X communications,. …</a:t>
            </a:r>
          </a:p>
          <a:p>
            <a:pPr marL="457200" lvl="0" indent="-457200">
              <a:spcAft>
                <a:spcPts val="1200"/>
              </a:spcAft>
              <a:buFont typeface="+mj-lt"/>
              <a:buAutoNum type="arabicPeriod"/>
            </a:pPr>
            <a:r>
              <a:rPr lang="en-US" sz="1800" dirty="0"/>
              <a:t>… at present only DSRC is permitted to be used in the 5.9 GHz spectrum band for transportation applications. If that allocation were to be changed to allow any communication technology for transportation applications, could DSRC and other technologies operate in the same spectrum band or even the same channel without interference?</a:t>
            </a:r>
          </a:p>
          <a:p>
            <a:pPr marL="457200" lvl="0" indent="-457200">
              <a:spcAft>
                <a:spcPts val="1200"/>
              </a:spcAft>
              <a:buFont typeface="+mj-lt"/>
              <a:buAutoNum type="arabicPeriod"/>
            </a:pPr>
            <a:r>
              <a:rPr lang="en-US" sz="1800" dirty="0"/>
              <a:t>To what extent is it technically feasible for multiple V2X communications technologies and protocols to be interoperable with one another? </a:t>
            </a:r>
          </a:p>
          <a:p>
            <a:pPr marL="457200" lvl="0" indent="-457200">
              <a:spcAft>
                <a:spcPts val="1200"/>
              </a:spcAft>
              <a:buFont typeface="+mj-lt"/>
              <a:buAutoNum type="arabicPeriod"/>
            </a:pPr>
            <a:r>
              <a:rPr lang="en-US" sz="1800" dirty="0"/>
              <a:t>To what extent is it technically feasible for different generations of the same V2X communications technologies and protocols to be interoperable with one another? </a:t>
            </a:r>
          </a:p>
          <a:p>
            <a:pPr marL="457200" lvl="0" indent="-457200">
              <a:spcAft>
                <a:spcPts val="1200"/>
              </a:spcAft>
              <a:buFont typeface="+mj-lt"/>
              <a:buAutoNum type="arabicPeriod"/>
            </a:pPr>
            <a:r>
              <a:rPr lang="en-US" sz="1800" dirty="0"/>
              <a:t>Even if they are interoperable across different technologies and generations of the same technology, would there be advantages if a single communications protocol were to be used for V2V safety communications?</a:t>
            </a:r>
          </a:p>
          <a:p>
            <a:pPr marL="0" indent="0">
              <a:spcBef>
                <a:spcPts val="0"/>
              </a:spcBef>
              <a:spcAft>
                <a:spcPts val="1200"/>
              </a:spcAft>
            </a:pPr>
            <a:endParaRPr lang="en-US" altLang="en-US" sz="12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0519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looking for someone</a:t>
            </a:r>
          </a:p>
          <a:p>
            <a:pPr lvl="1">
              <a:defRPr/>
            </a:pPr>
            <a:r>
              <a:rPr lang="en-US" sz="1600" dirty="0"/>
              <a:t>Secretary, looking for someone</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2;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r>
              <a:rPr lang="en-US" sz="1400" dirty="0">
                <a:solidFill>
                  <a:schemeClr val="bg1"/>
                </a:solidFill>
              </a:rPr>
              <a:t>2018. </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15-17 January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450332537"/>
              </p:ext>
            </p:extLst>
          </p:nvPr>
        </p:nvGraphicFramePr>
        <p:xfrm>
          <a:off x="7031035" y="5655072"/>
          <a:ext cx="1295400" cy="489744"/>
        </p:xfrm>
        <a:graphic>
          <a:graphicData uri="http://schemas.openxmlformats.org/presentationml/2006/ole">
            <mc:AlternateContent xmlns:mc="http://schemas.openxmlformats.org/markup-compatibility/2006">
              <mc:Choice xmlns:v="urn:schemas-microsoft-com:vml" Requires="v">
                <p:oleObj spid="_x0000_s6033"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031035" y="5655072"/>
                        <a:ext cx="1295400" cy="489744"/>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RFC on V2X 9 questions </a:t>
            </a:r>
            <a:r>
              <a:rPr lang="en-US" sz="1400" dirty="0"/>
              <a:t>-2 of 2</a:t>
            </a:r>
            <a:endParaRPr lang="en-US" sz="2400" dirty="0"/>
          </a:p>
        </p:txBody>
      </p:sp>
      <p:sp>
        <p:nvSpPr>
          <p:cNvPr id="3" name="Content Placeholder 2"/>
          <p:cNvSpPr>
            <a:spLocks noGrp="1"/>
          </p:cNvSpPr>
          <p:nvPr>
            <p:ph idx="1"/>
          </p:nvPr>
        </p:nvSpPr>
        <p:spPr>
          <a:xfrm>
            <a:off x="688952" y="1166549"/>
            <a:ext cx="8150031" cy="5059552"/>
          </a:xfrm>
        </p:spPr>
        <p:txBody>
          <a:bodyPr/>
          <a:lstStyle/>
          <a:p>
            <a:pPr marL="457200" lvl="0" indent="-457200">
              <a:spcAft>
                <a:spcPts val="1200"/>
              </a:spcAft>
              <a:buFont typeface="+mj-lt"/>
              <a:buAutoNum type="arabicPeriod" startAt="6"/>
            </a:pPr>
            <a:r>
              <a:rPr lang="en-US" sz="1800" dirty="0"/>
              <a:t>How would the development of alternative communication technologies affect other V2I and V2P communications, such as those supporting mobility or environmental applications?</a:t>
            </a:r>
          </a:p>
          <a:p>
            <a:pPr marL="457200" lvl="0" indent="-457200">
              <a:spcAft>
                <a:spcPts val="1200"/>
              </a:spcAft>
              <a:buFont typeface="+mj-lt"/>
              <a:buAutoNum type="arabicPeriod" startAt="6"/>
            </a:pPr>
            <a:r>
              <a:rPr lang="en-US" sz="1800" dirty="0"/>
              <a:t>Do different communication technologies present different issues concerning physical security, message security, or other issues such as cybersecurity or privacy? </a:t>
            </a:r>
          </a:p>
          <a:p>
            <a:pPr marL="457200" lvl="0" indent="-457200">
              <a:spcAft>
                <a:spcPts val="1200"/>
              </a:spcAft>
              <a:buFont typeface="+mj-lt"/>
              <a:buAutoNum type="arabicPeriod" startAt="6"/>
            </a:pPr>
            <a:r>
              <a:rPr lang="en-US" sz="1800" dirty="0"/>
              <a:t>How could communications technologies (DSRC, C-V2X, 5G or some other technology) be leveraged to support current and emerging automated vehicle applications?</a:t>
            </a:r>
          </a:p>
          <a:p>
            <a:pPr marL="457200" lvl="0" indent="-457200">
              <a:spcAft>
                <a:spcPts val="1200"/>
              </a:spcAft>
              <a:buFont typeface="+mj-lt"/>
              <a:buAutoNum type="arabicPeriod" startAt="6"/>
            </a:pPr>
            <a:r>
              <a:rPr lang="en-US" sz="1800" dirty="0"/>
              <a:t>How could deployments, both existing and planned, assess communications needs and determine which technologies are most appropriate and whether and how interoperability could be achieved?</a:t>
            </a:r>
          </a:p>
          <a:p>
            <a:pPr>
              <a:spcBef>
                <a:spcPts val="0"/>
              </a:spcBef>
              <a:buFont typeface="Arial" panose="020B0604020202020204" pitchFamily="34" charset="0"/>
              <a:buChar char="•"/>
            </a:pPr>
            <a:endParaRPr lang="en-US" altLang="en-US" sz="1800" dirty="0">
              <a:solidFill>
                <a:schemeClr val="tx1"/>
              </a:solidFill>
            </a:endParaRPr>
          </a:p>
          <a:p>
            <a:pPr>
              <a:spcBef>
                <a:spcPts val="0"/>
              </a:spcBef>
              <a:buFont typeface="Arial" panose="020B0604020202020204" pitchFamily="34" charset="0"/>
              <a:buChar char="•"/>
            </a:pPr>
            <a:endParaRPr lang="en-US" altLang="en-US" sz="1800" dirty="0">
              <a:solidFill>
                <a:schemeClr val="tx1"/>
              </a:solidFill>
            </a:endParaRPr>
          </a:p>
          <a:p>
            <a:pPr marL="0" indent="0">
              <a:spcBef>
                <a:spcPts val="0"/>
              </a:spcBef>
            </a:pPr>
            <a:endParaRPr lang="en-US" altLang="en-US" sz="1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72017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0031" cy="631751"/>
          </a:xfrm>
        </p:spPr>
        <p:txBody>
          <a:bodyPr/>
          <a:lstStyle/>
          <a:p>
            <a:r>
              <a:rPr lang="en-AU" sz="2000" dirty="0"/>
              <a:t>ACMA - Proposed updates to class licensing arrangements supporting 5G and other technology innovations</a:t>
            </a:r>
            <a:r>
              <a:rPr lang="en-AU" sz="2400" dirty="0"/>
              <a:t> </a:t>
            </a:r>
            <a:r>
              <a:rPr lang="en-AU" sz="1400" dirty="0"/>
              <a:t>-1 of 2</a:t>
            </a:r>
            <a:r>
              <a:rPr lang="en-AU" sz="2400" dirty="0"/>
              <a:t> </a:t>
            </a:r>
            <a:endParaRPr lang="en-US" sz="1800" dirty="0"/>
          </a:p>
        </p:txBody>
      </p:sp>
      <p:sp>
        <p:nvSpPr>
          <p:cNvPr id="3" name="Content Placeholder 2"/>
          <p:cNvSpPr>
            <a:spLocks noGrp="1"/>
          </p:cNvSpPr>
          <p:nvPr>
            <p:ph idx="1"/>
          </p:nvPr>
        </p:nvSpPr>
        <p:spPr>
          <a:xfrm>
            <a:off x="697523" y="1415861"/>
            <a:ext cx="8302431" cy="5059552"/>
          </a:xfrm>
        </p:spPr>
        <p:txBody>
          <a:bodyPr/>
          <a:lstStyle/>
          <a:p>
            <a:pPr>
              <a:buFont typeface="Arial" panose="020B0604020202020204" pitchFamily="34" charset="0"/>
              <a:buChar char="•"/>
            </a:pPr>
            <a:r>
              <a:rPr lang="en-AU" sz="1800" dirty="0"/>
              <a:t>[1] The proposed variation considers updating and expending 60 GHz arrangements (57-66 GHz) for data communication systems, including 5G. Specifically:</a:t>
            </a:r>
            <a:endParaRPr lang="en-US" sz="1800" dirty="0"/>
          </a:p>
          <a:p>
            <a:pPr lvl="1">
              <a:buFont typeface="Arial" panose="020B0604020202020204" pitchFamily="34" charset="0"/>
              <a:buChar char="•"/>
            </a:pPr>
            <a:r>
              <a:rPr lang="en-AU" sz="1600" b="1" dirty="0"/>
              <a:t>adding 66-71 GHz frequency band</a:t>
            </a:r>
            <a:endParaRPr lang="en-US" sz="1600" b="1" dirty="0"/>
          </a:p>
          <a:p>
            <a:pPr lvl="1">
              <a:buFont typeface="Arial" panose="020B0604020202020204" pitchFamily="34" charset="0"/>
              <a:buChar char="•"/>
            </a:pPr>
            <a:r>
              <a:rPr lang="en-AU" sz="1600" b="1" dirty="0"/>
              <a:t>updating existing arrangement in 57-66 GHz regarding indoor and outdoor data communication systems.</a:t>
            </a:r>
            <a:endParaRPr lang="en-US" sz="1600" b="1" dirty="0"/>
          </a:p>
          <a:p>
            <a:pPr>
              <a:buFont typeface="Arial" panose="020B0604020202020204" pitchFamily="34" charset="0"/>
              <a:buChar char="•"/>
            </a:pPr>
            <a:r>
              <a:rPr lang="en-AU" sz="1800" dirty="0"/>
              <a:t>For more details see </a:t>
            </a:r>
            <a:r>
              <a:rPr lang="en-US" sz="1800" u="sng" dirty="0">
                <a:hlinkClick r:id="rId2"/>
              </a:rPr>
              <a:t>IFC 45/2018 Class licensing updates: Supporting 5G and other technology innovations</a:t>
            </a:r>
            <a:r>
              <a:rPr lang="en-US" sz="1800" dirty="0"/>
              <a:t>  (</a:t>
            </a:r>
            <a:r>
              <a:rPr lang="en-US" sz="1800" b="0" dirty="0"/>
              <a:t>18 December 2018, </a:t>
            </a:r>
            <a:r>
              <a:rPr lang="en-US" sz="1800" dirty="0"/>
              <a:t>closes 22 February 2019).</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The three documents are on Mentor: </a:t>
            </a:r>
          </a:p>
          <a:p>
            <a:pPr>
              <a:buFont typeface="Arial" panose="020B0604020202020204" pitchFamily="34" charset="0"/>
              <a:buChar char="•"/>
            </a:pPr>
            <a:r>
              <a:rPr lang="en-US" sz="1600" dirty="0">
                <a:hlinkClick r:id="rId3"/>
              </a:rPr>
              <a:t>https://mentor.ieee.org/802.18/dcn/18/18-18-0163-00-0000-consultation-paper-proposed-updates-to-class-licensing-arrangements-supporting-5g-and-other-technology-innovations.docx</a:t>
            </a:r>
            <a:r>
              <a:rPr lang="en-US" sz="1600" dirty="0"/>
              <a:t> </a:t>
            </a:r>
          </a:p>
          <a:p>
            <a:pPr>
              <a:buFont typeface="Arial" panose="020B0604020202020204" pitchFamily="34" charset="0"/>
              <a:buChar char="•"/>
            </a:pPr>
            <a:r>
              <a:rPr lang="en-US" sz="1600" dirty="0">
                <a:hlinkClick r:id="rId4"/>
              </a:rPr>
              <a:t>https://mentor.ieee.org/802.18/dcn/18/18-18-0164-00-0000-draft-radiocommunications-low-interference-potential-devices-class-licence-variation-2019-no-1.docx</a:t>
            </a:r>
            <a:r>
              <a:rPr lang="en-US" sz="1600" dirty="0"/>
              <a:t> </a:t>
            </a:r>
          </a:p>
          <a:p>
            <a:pPr>
              <a:buFont typeface="Arial" panose="020B0604020202020204" pitchFamily="34" charset="0"/>
              <a:buChar char="•"/>
            </a:pPr>
            <a:r>
              <a:rPr lang="en-US" sz="1600" dirty="0">
                <a:hlinkClick r:id="rId5"/>
              </a:rPr>
              <a:t>https://mentor.ieee.org/802.18/dcn/18/18-18-0165-00-0000-notice-under-subsection-136-radiocommunications-act-1992-proposed-variation-of-lipd-class-licence-2015.docx</a:t>
            </a:r>
            <a:r>
              <a:rPr lang="en-US" sz="1600" dirty="0"/>
              <a:t> </a:t>
            </a:r>
          </a:p>
          <a:p>
            <a:pPr>
              <a:spcBef>
                <a:spcPts val="0"/>
              </a:spcBef>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25202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000" dirty="0"/>
              <a:t>ACMA - Proposed updates to class licensing arrangements supporting 5G and other technology innovations </a:t>
            </a:r>
            <a:r>
              <a:rPr lang="en-AU" sz="1200" dirty="0"/>
              <a:t>-2 of 2</a:t>
            </a:r>
            <a:r>
              <a:rPr lang="en-AU" sz="2000" dirty="0"/>
              <a:t> </a:t>
            </a:r>
            <a:endParaRPr lang="en-US" sz="20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sz="1600" u="sng" dirty="0"/>
              <a:t>Additional from what was sent to 802.18 list server: </a:t>
            </a:r>
          </a:p>
          <a:p>
            <a:r>
              <a:rPr lang="en-US" sz="1600" dirty="0"/>
              <a:t>[2] adding new arrangements for "All transmitters" in the 57-64 GHz band.</a:t>
            </a:r>
          </a:p>
          <a:p>
            <a:r>
              <a:rPr lang="en-US" sz="1600" dirty="0"/>
              <a:t>[3] revising arrangements for underground transmitters in certain bands supporting fixed and mobile services between 70-520 </a:t>
            </a:r>
            <a:r>
              <a:rPr lang="en-US" sz="1600" dirty="0" err="1"/>
              <a:t>MHz.</a:t>
            </a:r>
            <a:endParaRPr lang="en-US" sz="1600" dirty="0"/>
          </a:p>
          <a:p>
            <a:r>
              <a:rPr lang="en-US" sz="1600" dirty="0"/>
              <a:t>[4] adding support for higher power radiodetermination transmitters i.e. radars operating in the 76-77 GHz frequency band [5] adding support for ground and wall penetration radar as adjunct to current apparatus </a:t>
            </a:r>
            <a:r>
              <a:rPr lang="en-US" sz="1600" dirty="0" err="1"/>
              <a:t>licence</a:t>
            </a:r>
            <a:r>
              <a:rPr lang="en-US" sz="1600" dirty="0"/>
              <a:t> arrangements (30-12400 MHz) [6] aligning existing arrangements for ultra-wideband devices with US and European arrangements for generic (indoor and hand-held) devices (3100-3400 MHz  and 8500-9000 MHz) and aircraft applications (6000-8500 MHz).</a:t>
            </a:r>
          </a:p>
          <a:p>
            <a:pPr>
              <a:buFont typeface="Arial" panose="020B0604020202020204" pitchFamily="34" charset="0"/>
              <a:buChar char="•"/>
            </a:pPr>
            <a:r>
              <a:rPr lang="en-US" sz="1600" u="sng" dirty="0"/>
              <a:t>And further inputs from members:</a:t>
            </a:r>
          </a:p>
          <a:p>
            <a:pPr lvl="1">
              <a:buFont typeface="Arial" panose="020B0604020202020204" pitchFamily="34" charset="0"/>
              <a:buChar char="•"/>
            </a:pPr>
            <a:r>
              <a:rPr lang="en-US" sz="1600" b="1" dirty="0"/>
              <a:t>Proposed UWB rules look to be positive.</a:t>
            </a:r>
          </a:p>
          <a:p>
            <a:pPr lvl="1">
              <a:buFont typeface="Arial" panose="020B0604020202020204" pitchFamily="34" charset="0"/>
              <a:buChar char="•"/>
            </a:pPr>
            <a:r>
              <a:rPr lang="en-US" sz="1600" b="1" dirty="0"/>
              <a:t>Supporting the </a:t>
            </a:r>
            <a:r>
              <a:rPr lang="en-US" sz="1600" b="1" dirty="0" err="1"/>
              <a:t>mmWave</a:t>
            </a:r>
            <a:r>
              <a:rPr lang="en-US" sz="1600" b="1" dirty="0"/>
              <a:t> band expansion, considering both 802.11 and </a:t>
            </a:r>
            <a:br>
              <a:rPr lang="en-US" sz="1600" b="1" dirty="0"/>
            </a:br>
            <a:r>
              <a:rPr lang="en-US" sz="1600" b="1" dirty="0"/>
              <a:t>802.15.3 systems are being implemented and deployed which the expanded </a:t>
            </a:r>
            <a:br>
              <a:rPr lang="en-US" sz="1600" b="1" dirty="0"/>
            </a:br>
            <a:r>
              <a:rPr lang="en-US" sz="1600" b="1" dirty="0"/>
              <a:t>60 GHz band.</a:t>
            </a:r>
          </a:p>
          <a:p>
            <a:pPr lvl="1">
              <a:buFont typeface="Arial" panose="020B0604020202020204" pitchFamily="34" charset="0"/>
              <a:buChar char="•"/>
            </a:pPr>
            <a:r>
              <a:rPr lang="en-US" sz="1600" b="1" dirty="0"/>
              <a:t>May also want to look at [2] above to see if there are any negative impacts on the 802.11 and 802.15.3 </a:t>
            </a:r>
            <a:r>
              <a:rPr lang="en-US" sz="1600" b="1" dirty="0" err="1"/>
              <a:t>mmWave</a:t>
            </a:r>
            <a:r>
              <a:rPr lang="en-US" sz="1600" b="1" dirty="0"/>
              <a:t> based systems.</a:t>
            </a:r>
          </a:p>
          <a:p>
            <a:pPr lvl="4">
              <a:buFont typeface="Arial" panose="020B0604020202020204" pitchFamily="34" charset="0"/>
              <a:buChar char="•"/>
            </a:pPr>
            <a:endParaRPr lang="en-US" altLang="en-US" sz="800" dirty="0">
              <a:solidFill>
                <a:schemeClr val="tx1"/>
              </a:solidFill>
            </a:endParaRPr>
          </a:p>
          <a:p>
            <a:pPr>
              <a:spcBef>
                <a:spcPts val="0"/>
              </a:spcBef>
              <a:buFont typeface="Arial" panose="020B0604020202020204" pitchFamily="34" charset="0"/>
              <a:buChar char="•"/>
            </a:pPr>
            <a:r>
              <a:rPr lang="en-US" altLang="en-US" sz="1800" dirty="0">
                <a:solidFill>
                  <a:schemeClr val="tx1"/>
                </a:solidFill>
              </a:rPr>
              <a:t>Some members are working on comments.  </a:t>
            </a:r>
            <a:r>
              <a:rPr lang="en-US" altLang="en-US" sz="1800" dirty="0">
                <a:solidFill>
                  <a:srgbClr val="00B0F0"/>
                </a:solidFill>
              </a:rPr>
              <a:t>Goal to approve by 07 Feb 18.  </a:t>
            </a:r>
            <a:endParaRPr lang="en-US" sz="1800" b="1" dirty="0">
              <a:solidFill>
                <a:srgbClr val="00B0F0"/>
              </a:solidFill>
            </a:endParaRPr>
          </a:p>
          <a:p>
            <a:pPr>
              <a:spcBef>
                <a:spcPts val="0"/>
              </a:spcBef>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6040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Recess</a:t>
            </a:r>
            <a:endParaRPr lang="en-US" sz="24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altLang="en-US" sz="2000" dirty="0"/>
              <a:t>Actions required: </a:t>
            </a:r>
          </a:p>
          <a:p>
            <a:pPr lvl="1">
              <a:buFont typeface="Arial" panose="020B0604020202020204" pitchFamily="34" charset="0"/>
              <a:buChar char="•"/>
            </a:pPr>
            <a:r>
              <a:rPr lang="en-US" altLang="en-US" sz="1800" dirty="0"/>
              <a:t>Please, any comment text for US DoT RFC on V2X, send to chair or post on list server. </a:t>
            </a:r>
          </a:p>
          <a:p>
            <a:pPr lvl="2">
              <a:buFont typeface="Arial" panose="020B0604020202020204" pitchFamily="34" charset="0"/>
              <a:buChar char="•"/>
            </a:pPr>
            <a:r>
              <a:rPr lang="en-US" altLang="en-US" sz="1600" dirty="0"/>
              <a:t>Plan is to ID some members of 802.11bd (this afternoon at their PM2) to do an ad hoc on Wednesday to get further on the comments. </a:t>
            </a:r>
          </a:p>
          <a:p>
            <a:pPr lvl="2">
              <a:buFont typeface="Arial" panose="020B0604020202020204" pitchFamily="34" charset="0"/>
              <a:buChar char="•"/>
            </a:pPr>
            <a:r>
              <a:rPr lang="en-US" altLang="en-US" sz="1600" dirty="0"/>
              <a:t>If not to final draft Thursday, will move filing into the unofficial 30 day grace period noted on the U.S. DoT site. </a:t>
            </a:r>
            <a:endParaRPr lang="en-US" altLang="en-US" sz="14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AOB before Recess to Thursday AM1.</a:t>
            </a:r>
          </a:p>
          <a:p>
            <a:pPr lvl="1">
              <a:buFont typeface="Arial" panose="020B0604020202020204" pitchFamily="34" charset="0"/>
              <a:buChar char="•"/>
            </a:pPr>
            <a:r>
              <a:rPr lang="en-US" altLang="en-US" sz="1600" dirty="0"/>
              <a:t>EC ballot on our 5GAA waiver request comments is due to finish tomorrow, wed. and only 4 of 15 have voted.  (need  67% / 10 approves)  </a:t>
            </a:r>
          </a:p>
          <a:p>
            <a:pPr>
              <a:buFont typeface="Arial" panose="020B0604020202020204" pitchFamily="34" charset="0"/>
              <a:buChar char="•"/>
            </a:pPr>
            <a:endParaRPr lang="en-US" altLang="en-US" sz="20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solidFill>
                  <a:schemeClr val="tx1"/>
                </a:solidFill>
              </a:rPr>
              <a:t>We recessed until Thursday AM1,  at 12:27 CT (local)</a:t>
            </a:r>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883423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Thursday Agenda</a:t>
            </a:r>
            <a:endParaRPr lang="en-US" sz="2400" dirty="0"/>
          </a:p>
        </p:txBody>
      </p:sp>
      <p:sp>
        <p:nvSpPr>
          <p:cNvPr id="3" name="Content Placeholder 2"/>
          <p:cNvSpPr>
            <a:spLocks noGrp="1"/>
          </p:cNvSpPr>
          <p:nvPr>
            <p:ph idx="1"/>
          </p:nvPr>
        </p:nvSpPr>
        <p:spPr>
          <a:xfrm>
            <a:off x="689169" y="1265048"/>
            <a:ext cx="8150031" cy="5059552"/>
          </a:xfrm>
        </p:spPr>
        <p:txBody>
          <a:bodyPr/>
          <a:lstStyle/>
          <a:p>
            <a:pPr>
              <a:buFont typeface="Arial" panose="020B0604020202020204" pitchFamily="34" charset="0"/>
              <a:buChar char="•"/>
            </a:pPr>
            <a:r>
              <a:rPr lang="en-US" altLang="en-US" sz="2000" dirty="0"/>
              <a:t>Reminder of IEEE policies we are under.</a:t>
            </a:r>
          </a:p>
          <a:p>
            <a:pPr lvl="1">
              <a:buFont typeface="Arial" panose="020B0604020202020204" pitchFamily="34" charset="0"/>
              <a:buChar char="•"/>
            </a:pPr>
            <a:r>
              <a:rPr lang="en-US" altLang="en-US" sz="1600" dirty="0"/>
              <a:t>Attendance server is open.</a:t>
            </a:r>
          </a:p>
          <a:p>
            <a:pPr lvl="1">
              <a:buFont typeface="Arial" panose="020B0604020202020204" pitchFamily="34" charset="0"/>
              <a:buChar char="•"/>
            </a:pPr>
            <a:r>
              <a:rPr lang="en-US" altLang="en-US" sz="1600" dirty="0"/>
              <a:t>Remember to state your name, affiliation, employer and/or clients first time you speak.</a:t>
            </a:r>
          </a:p>
          <a:p>
            <a:pPr lvl="1">
              <a:buFont typeface="Arial" panose="020B0604020202020204" pitchFamily="34" charset="0"/>
              <a:buChar char="•"/>
            </a:pPr>
            <a:r>
              <a:rPr lang="en-US" altLang="en-US" sz="1600" dirty="0"/>
              <a:t>Call for a recording secretary: Peter Ecclesine </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Items from Tuesday or new.</a:t>
            </a:r>
          </a:p>
          <a:p>
            <a:pPr lvl="1">
              <a:buFont typeface="Arial" panose="020B0604020202020204" pitchFamily="34" charset="0"/>
              <a:buChar char="•"/>
            </a:pPr>
            <a:r>
              <a:rPr lang="en-US" altLang="en-US" sz="1600" dirty="0"/>
              <a:t>Work on US DoT V2X comments </a:t>
            </a:r>
          </a:p>
          <a:p>
            <a:pPr lvl="1">
              <a:buFont typeface="Arial" panose="020B0604020202020204" pitchFamily="34" charset="0"/>
              <a:buChar char="•"/>
            </a:pPr>
            <a:r>
              <a:rPr lang="en-US" altLang="en-US" sz="1600" dirty="0"/>
              <a:t>Setup for EC Draft Law feedback, tbd.  </a:t>
            </a:r>
          </a:p>
          <a:p>
            <a:pPr lvl="1">
              <a:buFont typeface="Arial" panose="020B0604020202020204" pitchFamily="34" charset="0"/>
              <a:buChar char="•"/>
            </a:pPr>
            <a:r>
              <a:rPr lang="en-US" altLang="en-US" sz="1600" dirty="0"/>
              <a:t>Setup for ACMA comments</a:t>
            </a:r>
          </a:p>
          <a:p>
            <a:pPr lvl="4">
              <a:buFont typeface="Arial" panose="020B0604020202020204" pitchFamily="34" charset="0"/>
              <a:buChar char="•"/>
            </a:pPr>
            <a:endParaRPr lang="en-US" altLang="en-US" sz="1200" dirty="0"/>
          </a:p>
          <a:p>
            <a:pPr>
              <a:buFont typeface="Arial" panose="020B0604020202020204" pitchFamily="34" charset="0"/>
              <a:buChar char="•"/>
            </a:pPr>
            <a:r>
              <a:rPr lang="en-US" altLang="en-US" sz="2000" dirty="0"/>
              <a:t>Actions Required</a:t>
            </a:r>
          </a:p>
          <a:p>
            <a:pPr>
              <a:buFont typeface="Arial" panose="020B0604020202020204" pitchFamily="34" charset="0"/>
              <a:buChar char="•"/>
            </a:pPr>
            <a:r>
              <a:rPr lang="en-US" altLang="en-US" sz="2000" dirty="0"/>
              <a:t>AOB</a:t>
            </a:r>
          </a:p>
          <a:p>
            <a:pPr>
              <a:buFont typeface="Arial" panose="020B0604020202020204" pitchFamily="34" charset="0"/>
              <a:buChar char="•"/>
            </a:pPr>
            <a:r>
              <a:rPr lang="en-US" altLang="en-US" sz="2000" dirty="0"/>
              <a:t>Adjourn</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-1 of 2</a:t>
            </a:r>
            <a:endParaRPr lang="en-US" sz="2400" dirty="0"/>
          </a:p>
        </p:txBody>
      </p:sp>
      <p:sp>
        <p:nvSpPr>
          <p:cNvPr id="3" name="Content Placeholder 2"/>
          <p:cNvSpPr>
            <a:spLocks noGrp="1"/>
          </p:cNvSpPr>
          <p:nvPr>
            <p:ph idx="1"/>
          </p:nvPr>
        </p:nvSpPr>
        <p:spPr>
          <a:xfrm>
            <a:off x="688952" y="1166549"/>
            <a:ext cx="8302648" cy="5059552"/>
          </a:xfrm>
        </p:spPr>
        <p:txBody>
          <a:bodyPr/>
          <a:lstStyle/>
          <a:p>
            <a:pPr>
              <a:buFont typeface="Arial" panose="020B0604020202020204" pitchFamily="34" charset="0"/>
              <a:buChar char="•"/>
            </a:pPr>
            <a:r>
              <a:rPr lang="en-US" sz="1600" dirty="0"/>
              <a:t>The RFC </a:t>
            </a:r>
            <a:r>
              <a:rPr lang="en-US" sz="1600" b="0" dirty="0"/>
              <a:t>can be found at </a:t>
            </a:r>
            <a:r>
              <a:rPr lang="en-US" sz="1600" b="0" u="sng" dirty="0">
                <a:hlinkClick r:id="rId2"/>
              </a:rPr>
              <a:t>www.transportation.gov/v2x</a:t>
            </a:r>
            <a:endParaRPr lang="en-US" sz="1600" b="0" dirty="0"/>
          </a:p>
          <a:p>
            <a:pPr marL="365760" indent="-365760">
              <a:spcBef>
                <a:spcPts val="0"/>
              </a:spcBef>
              <a:buFont typeface="Arial" panose="020B0604020202020204" pitchFamily="34" charset="0"/>
              <a:buChar char="•"/>
            </a:pPr>
            <a:r>
              <a:rPr lang="en-US" sz="1600" b="0" dirty="0"/>
              <a:t>Or in Mentor:  </a:t>
            </a:r>
            <a:r>
              <a:rPr lang="en-US" sz="1600" b="0" dirty="0">
                <a:hlinkClick r:id="rId3"/>
              </a:rPr>
              <a:t>https://mentor.ieee.org/802.18/dcn/18/18-18-0166-00-0000-usdot-v2x-communciations-request-for-comments.docx</a:t>
            </a:r>
            <a:r>
              <a:rPr lang="en-US" sz="1600" b="0" dirty="0"/>
              <a:t> </a:t>
            </a:r>
          </a:p>
          <a:p>
            <a:pPr>
              <a:spcBef>
                <a:spcPts val="0"/>
              </a:spcBef>
              <a:buFont typeface="Arial" panose="020B0604020202020204" pitchFamily="34" charset="0"/>
              <a:buChar char="•"/>
            </a:pPr>
            <a:r>
              <a:rPr lang="en-US" sz="1600" dirty="0"/>
              <a:t>Unofficial (since in US Government shutdown) on official web site, 30 day grace.  </a:t>
            </a:r>
            <a:r>
              <a:rPr lang="en-US" sz="1600" b="0" u="sng" dirty="0">
                <a:hlinkClick r:id="rId4"/>
              </a:rPr>
              <a:t>https://www.transportation.gov/v2x</a:t>
            </a:r>
            <a:endParaRPr lang="en-US" sz="1600" b="0" u="sng" dirty="0"/>
          </a:p>
          <a:p>
            <a:pPr lvl="1">
              <a:spcBef>
                <a:spcPts val="0"/>
              </a:spcBef>
              <a:buFont typeface="Arial" panose="020B0604020202020204" pitchFamily="34" charset="0"/>
              <a:buChar char="•"/>
            </a:pPr>
            <a:r>
              <a:rPr lang="en-US" sz="1400" dirty="0"/>
              <a:t>This would be 24 February, would allow 2 teleconferences for normal 10 day EC ballot,  31Jan and 07 Feb. (Same time frame as ACMA comments.) </a:t>
            </a:r>
          </a:p>
          <a:p>
            <a:pPr lvl="1">
              <a:spcBef>
                <a:spcPts val="0"/>
              </a:spcBef>
              <a:buFont typeface="Arial" panose="020B0604020202020204" pitchFamily="34" charset="0"/>
              <a:buChar char="•"/>
            </a:pPr>
            <a:r>
              <a:rPr lang="en-US" sz="1400" b="1" u="sng" dirty="0"/>
              <a:t>Or 3 teleconferences with 5 day / early close EC ballot. </a:t>
            </a:r>
          </a:p>
          <a:p>
            <a:pPr>
              <a:spcBef>
                <a:spcPts val="0"/>
              </a:spcBef>
              <a:buFont typeface="Arial" panose="020B0604020202020204" pitchFamily="34" charset="0"/>
              <a:buChar char="•"/>
            </a:pPr>
            <a:r>
              <a:rPr lang="en-US" altLang="en-US" sz="1600" b="1" dirty="0">
                <a:solidFill>
                  <a:schemeClr val="tx1"/>
                </a:solidFill>
              </a:rPr>
              <a:t>Work on comments in </a:t>
            </a:r>
            <a:r>
              <a:rPr lang="en-US" altLang="en-US" sz="1600" dirty="0">
                <a:solidFill>
                  <a:schemeClr val="tx1"/>
                </a:solidFill>
                <a:hlinkClick r:id="rId5"/>
              </a:rPr>
              <a:t>https://mentor.ieee.org/802.18/dcn/19/18-19-0008-00-0000-usdot-v2x-communciations-rfc-ieee-802-comments.docx</a:t>
            </a:r>
            <a:r>
              <a:rPr lang="en-US" altLang="en-US" sz="1600" dirty="0">
                <a:solidFill>
                  <a:schemeClr val="tx1"/>
                </a:solidFill>
              </a:rPr>
              <a:t> </a:t>
            </a:r>
          </a:p>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600" dirty="0"/>
              <a:t>Do we add a paragraph 10 or better yet, to inject into our answers info from  the EC draft law and point out a few bullets from it. </a:t>
            </a:r>
          </a:p>
          <a:p>
            <a:pPr>
              <a:spcBef>
                <a:spcPts val="0"/>
              </a:spcBef>
              <a:buFont typeface="Arial" panose="020B0604020202020204" pitchFamily="34" charset="0"/>
              <a:buChar char="•"/>
            </a:pPr>
            <a:r>
              <a:rPr lang="en-US" altLang="en-US" sz="1600" i="1" u="sng" dirty="0"/>
              <a:t>Need 802.11bd outcome from this week to help with our response to the DoT. </a:t>
            </a:r>
          </a:p>
          <a:p>
            <a:pPr>
              <a:spcBef>
                <a:spcPts val="0"/>
              </a:spcBef>
              <a:buFont typeface="Arial" panose="020B0604020202020204" pitchFamily="34" charset="0"/>
              <a:buChar char="•"/>
            </a:pPr>
            <a:r>
              <a:rPr lang="en-US" altLang="en-US" sz="1600" dirty="0"/>
              <a:t>Then, should we assign x questions to certain members to help with comments?  We can, though keep in mind later questions will be covered to some degree by answers above. </a:t>
            </a:r>
          </a:p>
          <a:p>
            <a:pPr>
              <a:spcBef>
                <a:spcPts val="0"/>
              </a:spcBef>
              <a:buFont typeface="Arial" panose="020B0604020202020204" pitchFamily="34" charset="0"/>
              <a:buChar char="•"/>
            </a:pPr>
            <a:r>
              <a:rPr lang="en-US" altLang="en-US" sz="1600" dirty="0"/>
              <a:t>We may outline a response not exactly to the format of the 9 questions, tbd. </a:t>
            </a:r>
          </a:p>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600" dirty="0"/>
              <a:t>Goal: to have draft comments by 31 Jan teleconference.  Working off-line/ad hock/emails/list server until then.  </a:t>
            </a:r>
          </a:p>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2165878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400" dirty="0"/>
              <a:t>Motion – DoT RFC on V2X</a:t>
            </a:r>
            <a:r>
              <a:rPr lang="en-US" sz="1400" dirty="0"/>
              <a:t> - 2 of 2</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CAC0BA75-A8BB-4E62-B1F9-9AD1F4E7CD71}"/>
              </a:ext>
            </a:extLst>
          </p:cNvPr>
          <p:cNvSpPr txBox="1">
            <a:spLocks/>
          </p:cNvSpPr>
          <p:nvPr/>
        </p:nvSpPr>
        <p:spPr bwMode="auto">
          <a:xfrm>
            <a:off x="724289" y="1181893"/>
            <a:ext cx="8305800" cy="52935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sz="2200" u="sng" kern="0" dirty="0"/>
          </a:p>
          <a:p>
            <a:pPr>
              <a:buFont typeface="Arial" panose="020B0604020202020204" pitchFamily="34" charset="0"/>
              <a:buChar char="•"/>
            </a:pPr>
            <a:r>
              <a:rPr lang="en-US" sz="1600" u="sng" kern="0" dirty="0"/>
              <a:t>Motion:</a:t>
            </a:r>
            <a:r>
              <a:rPr lang="en-US" sz="1600" kern="0" dirty="0"/>
              <a:t> </a:t>
            </a:r>
            <a:r>
              <a:rPr lang="en-US" sz="1600" b="0" kern="0" dirty="0"/>
              <a:t>Move to approve the comments in </a:t>
            </a:r>
            <a:r>
              <a:rPr lang="en-US" altLang="en-US" sz="1600" b="0" dirty="0">
                <a:solidFill>
                  <a:schemeClr val="tx1"/>
                </a:solidFill>
                <a:hlinkClick r:id="rId2"/>
              </a:rPr>
              <a:t>https://mentor.ieee.org/802.18/dcn/19/18-19-0008-</a:t>
            </a:r>
            <a:r>
              <a:rPr lang="en-US" altLang="en-US" sz="1600" b="0" dirty="0">
                <a:solidFill>
                  <a:schemeClr val="tx1"/>
                </a:solidFill>
                <a:highlight>
                  <a:srgbClr val="FFFF00"/>
                </a:highlight>
                <a:hlinkClick r:id="rId2"/>
              </a:rPr>
              <a:t>00</a:t>
            </a:r>
            <a:r>
              <a:rPr lang="en-US" altLang="en-US" sz="1600" b="0" dirty="0">
                <a:solidFill>
                  <a:schemeClr val="tx1"/>
                </a:solidFill>
                <a:hlinkClick r:id="rId2"/>
              </a:rPr>
              <a:t>-0000-usdot-v2x-communciations-rfc-ieee-802-comments.docx</a:t>
            </a:r>
            <a:r>
              <a:rPr lang="en-US" altLang="en-US" sz="1600" b="0" dirty="0">
                <a:solidFill>
                  <a:schemeClr val="tx1"/>
                </a:solidFill>
              </a:rPr>
              <a:t> </a:t>
            </a:r>
            <a:r>
              <a:rPr lang="en-US" sz="1600" b="0" kern="0" dirty="0"/>
              <a:t>to U.S. DoT’s request for comments (</a:t>
            </a:r>
            <a:r>
              <a:rPr lang="en-GB" sz="1600" b="0" dirty="0"/>
              <a:t>Docket No. DOT-OST-2018-0210</a:t>
            </a:r>
            <a:r>
              <a:rPr lang="en-US" sz="1600" b="0" kern="0" dirty="0"/>
              <a:t>) on V2X. With the chair of 802.18 to have editorial privileges and send to the EC for review/approval and submission to the FCC on or before </a:t>
            </a:r>
            <a:r>
              <a:rPr lang="en-US" sz="1600" b="0" strike="sngStrike" kern="0" dirty="0">
                <a:highlight>
                  <a:srgbClr val="FFFF00"/>
                </a:highlight>
              </a:rPr>
              <a:t>25 January </a:t>
            </a:r>
            <a:r>
              <a:rPr lang="en-US" altLang="en-US" sz="1600" kern="0" dirty="0">
                <a:solidFill>
                  <a:schemeClr val="tx1"/>
                </a:solidFill>
                <a:highlight>
                  <a:srgbClr val="FFFF00"/>
                </a:highlight>
              </a:rPr>
              <a:t>24 February  </a:t>
            </a:r>
            <a:r>
              <a:rPr lang="en-US" sz="1600" b="0" kern="0" dirty="0"/>
              <a:t>2019.</a:t>
            </a:r>
          </a:p>
          <a:p>
            <a:endParaRPr lang="en-US" altLang="en-US" sz="1600" kern="0" dirty="0">
              <a:solidFill>
                <a:schemeClr val="tx1"/>
              </a:solidFill>
            </a:endParaRPr>
          </a:p>
          <a:p>
            <a:r>
              <a:rPr lang="en-US" altLang="en-US" sz="1600" kern="0" dirty="0"/>
              <a:t>		Moved by:  	 	</a:t>
            </a:r>
          </a:p>
          <a:p>
            <a:pPr lvl="1"/>
            <a:r>
              <a:rPr lang="en-US" altLang="en-US" sz="1600" b="1" kern="0" dirty="0"/>
              <a:t>Seconded by:  	</a:t>
            </a:r>
          </a:p>
          <a:p>
            <a:pPr lvl="1"/>
            <a:r>
              <a:rPr lang="en-US" altLang="en-US" sz="1600" b="1" kern="0" dirty="0"/>
              <a:t>Discussion?		none</a:t>
            </a:r>
          </a:p>
          <a:p>
            <a:pPr lvl="1"/>
            <a:r>
              <a:rPr lang="en-US" altLang="en-US" sz="1600" b="1" kern="0" dirty="0">
                <a:solidFill>
                  <a:schemeClr val="tx1"/>
                </a:solidFill>
              </a:rPr>
              <a:t>Vote:  ___Y   /  ___N   /  ___A </a:t>
            </a:r>
          </a:p>
          <a:p>
            <a:pPr lvl="1"/>
            <a:endParaRPr lang="en-US" altLang="en-US" b="1" kern="0" dirty="0">
              <a:solidFill>
                <a:schemeClr val="tx1"/>
              </a:solidFill>
            </a:endParaRPr>
          </a:p>
          <a:p>
            <a:pPr marL="800100" lvl="1" indent="-342900">
              <a:buFont typeface="Wingdings" panose="05000000000000000000" pitchFamily="2" charset="2"/>
              <a:buChar char="v"/>
            </a:pPr>
            <a:r>
              <a:rPr lang="en-US" altLang="en-US" b="1" kern="0" dirty="0">
                <a:solidFill>
                  <a:schemeClr val="tx1"/>
                </a:solidFill>
              </a:rPr>
              <a:t>On hold for now.</a:t>
            </a:r>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36458361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EC Draft Law on Vehicle Communications</a:t>
            </a:r>
            <a:endParaRPr lang="en-US" sz="1400" dirty="0"/>
          </a:p>
        </p:txBody>
      </p:sp>
      <p:sp>
        <p:nvSpPr>
          <p:cNvPr id="3" name="Content Placeholder 2"/>
          <p:cNvSpPr>
            <a:spLocks noGrp="1"/>
          </p:cNvSpPr>
          <p:nvPr>
            <p:ph idx="1"/>
          </p:nvPr>
        </p:nvSpPr>
        <p:spPr>
          <a:xfrm>
            <a:off x="685800" y="1066800"/>
            <a:ext cx="8305800" cy="5293520"/>
          </a:xfrm>
        </p:spPr>
        <p:txBody>
          <a:bodyPr/>
          <a:lstStyle/>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Communication standards for connected and autonomous vehicles; </a:t>
            </a:r>
          </a:p>
          <a:p>
            <a:pPr marL="285750" indent="-285750">
              <a:buFont typeface="Arial" panose="020B0604020202020204" pitchFamily="34" charset="0"/>
              <a:buChar char="•"/>
            </a:pPr>
            <a:r>
              <a:rPr lang="en-US" altLang="en-US" sz="2000" dirty="0"/>
              <a:t>Feedback due 08 Feb. </a:t>
            </a:r>
          </a:p>
          <a:p>
            <a:pPr marL="285750" indent="-285750">
              <a:buFont typeface="Arial" panose="020B0604020202020204" pitchFamily="34" charset="0"/>
              <a:buChar char="•"/>
            </a:pPr>
            <a:r>
              <a:rPr lang="en-US" sz="2000" u="sng" dirty="0">
                <a:hlinkClick r:id="rId2"/>
              </a:rPr>
              <a:t>https://ec.europa.eu/info/law/better-regulation/initiatives/ares-2017-2592333_en#isc-2018-08207</a:t>
            </a:r>
            <a:endParaRPr lang="en-US" sz="2000" dirty="0"/>
          </a:p>
          <a:p>
            <a:pPr marL="285750" indent="-285750">
              <a:buFont typeface="Arial" panose="020B0604020202020204" pitchFamily="34" charset="0"/>
              <a:buChar char="•"/>
            </a:pPr>
            <a:r>
              <a:rPr lang="en-US" altLang="en-US" sz="2000" dirty="0"/>
              <a:t>In mentor:  </a:t>
            </a:r>
            <a:r>
              <a:rPr lang="en-US" altLang="en-US" sz="2000" dirty="0">
                <a:hlinkClick r:id="rId3"/>
              </a:rPr>
              <a:t>https://mentor.ieee.org/802.18/dcn/19/18-19-0007-00-0000-european-commission-v2x-draft-law.docx</a:t>
            </a:r>
            <a:r>
              <a:rPr lang="en-US" altLang="en-US" sz="2000" dirty="0"/>
              <a:t> </a:t>
            </a:r>
          </a:p>
          <a:p>
            <a:pPr marL="285750" indent="-285750">
              <a:buFont typeface="Arial" panose="020B0604020202020204" pitchFamily="34" charset="0"/>
              <a:buChar char="•"/>
            </a:pPr>
            <a:endParaRPr lang="en-US" altLang="en-US" sz="2000" dirty="0"/>
          </a:p>
          <a:p>
            <a:pPr marL="285750" indent="-285750">
              <a:buFont typeface="Arial" panose="020B0604020202020204" pitchFamily="34" charset="0"/>
              <a:buChar char="•"/>
            </a:pPr>
            <a:r>
              <a:rPr lang="en-US" altLang="en-US" sz="2000" dirty="0"/>
              <a:t>Do we consider feedback?   _no _</a:t>
            </a:r>
          </a:p>
          <a:p>
            <a:pPr marL="685800" lvl="1">
              <a:buFont typeface="Arial" panose="020B0604020202020204" pitchFamily="34" charset="0"/>
              <a:buChar char="•"/>
            </a:pPr>
            <a:r>
              <a:rPr lang="en-US" altLang="en-US" sz="1800" b="1" strike="sngStrike" dirty="0">
                <a:solidFill>
                  <a:schemeClr val="tx1"/>
                </a:solidFill>
              </a:rPr>
              <a:t>Only one teleconference, 31 January,  to do, review and approve feedback, with early close EC ballot. </a:t>
            </a:r>
          </a:p>
          <a:p>
            <a:pPr marL="685800" lvl="1">
              <a:buFont typeface="Arial" panose="020B0604020202020204" pitchFamily="34" charset="0"/>
              <a:buChar char="•"/>
            </a:pPr>
            <a:r>
              <a:rPr lang="en-US" altLang="en-US" sz="1800" b="1" dirty="0"/>
              <a:t>And need to prioritize with DoT and ACMA comments. </a:t>
            </a:r>
          </a:p>
          <a:p>
            <a:pPr marL="285750">
              <a:buFont typeface="Arial" panose="020B0604020202020204" pitchFamily="34" charset="0"/>
              <a:buChar char="•"/>
            </a:pPr>
            <a:endParaRPr lang="en-US" altLang="en-US" sz="2200" dirty="0"/>
          </a:p>
          <a:p>
            <a:pPr marL="285750">
              <a:buFont typeface="Arial" panose="020B0604020202020204" pitchFamily="34" charset="0"/>
              <a:buChar char="•"/>
            </a:pPr>
            <a:r>
              <a:rPr lang="en-US" altLang="en-US" sz="2000" b="1" dirty="0"/>
              <a:t>However, all should review and send out points / topics on what can be used in the DoT comments on V2X. </a:t>
            </a:r>
          </a:p>
          <a:p>
            <a:pPr marL="285750" indent="-285750">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8987976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23" y="784110"/>
            <a:ext cx="8150031" cy="631751"/>
          </a:xfrm>
        </p:spPr>
        <p:txBody>
          <a:bodyPr/>
          <a:lstStyle/>
          <a:p>
            <a:r>
              <a:rPr lang="en-AU" sz="2000" dirty="0"/>
              <a:t>ACMA - Proposed updates to class licensing arrangements supporting 5G and other technology innovations</a:t>
            </a:r>
            <a:r>
              <a:rPr lang="en-AU" sz="2400" dirty="0"/>
              <a:t> </a:t>
            </a:r>
            <a:endParaRPr lang="en-US" sz="1800" dirty="0"/>
          </a:p>
        </p:txBody>
      </p:sp>
      <p:sp>
        <p:nvSpPr>
          <p:cNvPr id="3" name="Content Placeholder 2"/>
          <p:cNvSpPr>
            <a:spLocks noGrp="1"/>
          </p:cNvSpPr>
          <p:nvPr>
            <p:ph idx="1"/>
          </p:nvPr>
        </p:nvSpPr>
        <p:spPr>
          <a:xfrm>
            <a:off x="685800" y="1596836"/>
            <a:ext cx="8302431" cy="4878577"/>
          </a:xfrm>
        </p:spPr>
        <p:txBody>
          <a:bodyPr/>
          <a:lstStyle/>
          <a:p>
            <a:pPr>
              <a:buFont typeface="Arial" panose="020B0604020202020204" pitchFamily="34" charset="0"/>
              <a:buChar char="•"/>
            </a:pPr>
            <a:r>
              <a:rPr lang="en-AU" sz="1800" dirty="0"/>
              <a:t>[1] The proposed variation considers updating and expending 60 GHz arrangements (57-66 GHz) for data communication systems, including 5G. Specifically:</a:t>
            </a:r>
            <a:endParaRPr lang="en-US" sz="1800" dirty="0"/>
          </a:p>
          <a:p>
            <a:pPr lvl="1">
              <a:buFont typeface="Arial" panose="020B0604020202020204" pitchFamily="34" charset="0"/>
              <a:buChar char="•"/>
            </a:pPr>
            <a:r>
              <a:rPr lang="en-AU" sz="1600" b="1" dirty="0"/>
              <a:t>adding 66-71 GHz frequency band</a:t>
            </a:r>
            <a:endParaRPr lang="en-US" sz="1600" b="1" dirty="0"/>
          </a:p>
          <a:p>
            <a:pPr lvl="1">
              <a:buFont typeface="Arial" panose="020B0604020202020204" pitchFamily="34" charset="0"/>
              <a:buChar char="•"/>
            </a:pPr>
            <a:r>
              <a:rPr lang="en-AU" sz="1600" b="1" dirty="0"/>
              <a:t>updating existing arrangement in 57-66 GHz regarding indoor and outdoor data communication systems.</a:t>
            </a:r>
            <a:endParaRPr lang="en-US" sz="1600" b="1" dirty="0"/>
          </a:p>
          <a:p>
            <a:pPr>
              <a:buFont typeface="Arial" panose="020B0604020202020204" pitchFamily="34" charset="0"/>
              <a:buChar char="•"/>
            </a:pPr>
            <a:r>
              <a:rPr lang="en-AU" sz="1800" dirty="0"/>
              <a:t>For more details see </a:t>
            </a:r>
            <a:r>
              <a:rPr lang="en-US" sz="1800" u="sng" dirty="0">
                <a:hlinkClick r:id="rId2"/>
              </a:rPr>
              <a:t>IFC 45/2018 Class licensing updates: Supporting 5G and other technology innovations</a:t>
            </a:r>
            <a:r>
              <a:rPr lang="en-US" sz="1800" dirty="0"/>
              <a:t>  (18 December 2018, closes 22 February 2019).</a:t>
            </a:r>
          </a:p>
          <a:p>
            <a:pPr lvl="4">
              <a:buFont typeface="Arial" panose="020B0604020202020204" pitchFamily="34" charset="0"/>
              <a:buChar char="•"/>
            </a:pPr>
            <a:endParaRPr lang="en-US" sz="1000" dirty="0"/>
          </a:p>
          <a:p>
            <a:pPr>
              <a:buFont typeface="Arial" panose="020B0604020202020204" pitchFamily="34" charset="0"/>
              <a:buChar char="•"/>
            </a:pPr>
            <a:r>
              <a:rPr lang="en-US" altLang="en-US" sz="1800" dirty="0">
                <a:solidFill>
                  <a:schemeClr val="tx1"/>
                </a:solidFill>
              </a:rPr>
              <a:t>Some members are working on comments.  </a:t>
            </a:r>
          </a:p>
          <a:p>
            <a:pPr lvl="1">
              <a:buFont typeface="Arial" panose="020B0604020202020204" pitchFamily="34" charset="0"/>
              <a:buChar char="•"/>
            </a:pPr>
            <a:r>
              <a:rPr lang="en-US" altLang="en-US" sz="1600" dirty="0">
                <a:solidFill>
                  <a:schemeClr val="tx1"/>
                </a:solidFill>
              </a:rPr>
              <a:t>Need to approve by 07 Feb. for normal 10 day EC ballot. (only 2 teleconferences) </a:t>
            </a:r>
          </a:p>
          <a:p>
            <a:pPr lvl="1">
              <a:buFont typeface="Arial" panose="020B0604020202020204" pitchFamily="34" charset="0"/>
              <a:buChar char="•"/>
            </a:pPr>
            <a:r>
              <a:rPr lang="en-US" altLang="en-US" sz="1600" dirty="0">
                <a:solidFill>
                  <a:schemeClr val="tx1"/>
                </a:solidFill>
              </a:rPr>
              <a:t>Or by 14 Feb. for 5 day early close ballot, will see how comments are coming along. </a:t>
            </a:r>
          </a:p>
          <a:p>
            <a:pPr lvl="1">
              <a:buFont typeface="Arial" panose="020B0604020202020204" pitchFamily="34" charset="0"/>
              <a:buChar char="•"/>
            </a:pPr>
            <a:r>
              <a:rPr lang="en-US" altLang="en-US" sz="1600" dirty="0">
                <a:solidFill>
                  <a:schemeClr val="tx1"/>
                </a:solidFill>
              </a:rPr>
              <a:t>Keeping in mind this is in parallel to the DoT comments. </a:t>
            </a:r>
          </a:p>
          <a:p>
            <a:pPr>
              <a:spcBef>
                <a:spcPts val="0"/>
              </a:spcBef>
              <a:buFont typeface="Arial" panose="020B0604020202020204" pitchFamily="34" charset="0"/>
              <a:buChar char="•"/>
            </a:pPr>
            <a:endParaRPr lang="en-US" altLang="en-US" sz="1800" dirty="0">
              <a:solidFill>
                <a:schemeClr val="tx1"/>
              </a:solidFill>
            </a:endParaRPr>
          </a:p>
          <a:p>
            <a:pPr>
              <a:spcBef>
                <a:spcPts val="0"/>
              </a:spcBef>
              <a:buFont typeface="Arial" panose="020B0604020202020204" pitchFamily="34" charset="0"/>
              <a:buChar char="•"/>
            </a:pPr>
            <a:r>
              <a:rPr lang="en-US" altLang="en-US" sz="1800" dirty="0">
                <a:solidFill>
                  <a:schemeClr val="tx1"/>
                </a:solidFill>
              </a:rPr>
              <a:t>Goal is to have a draft/start of comments on 31 Jan teleconference.  </a:t>
            </a: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225846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9169" y="1265048"/>
            <a:ext cx="8150031" cy="5059552"/>
          </a:xfrm>
        </p:spPr>
        <p:txBody>
          <a:bodyPr/>
          <a:lstStyle/>
          <a:p>
            <a:pPr>
              <a:buFont typeface="Arial" panose="020B0604020202020204" pitchFamily="34" charset="0"/>
              <a:buChar char="•"/>
            </a:pPr>
            <a:r>
              <a:rPr lang="en-US" sz="2000" b="0" dirty="0"/>
              <a:t>The EC Ballot on the 5GAA ballot did pass.  Now to make final PDF, permission from EC chair and then upload (to at least get in queue in ECFS).    </a:t>
            </a:r>
          </a:p>
          <a:p>
            <a:pPr>
              <a:buFont typeface="Arial" panose="020B0604020202020204" pitchFamily="34" charset="0"/>
              <a:buChar char="•"/>
            </a:pPr>
            <a:r>
              <a:rPr lang="en-US" sz="2000" b="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16070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15-17 January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lvl="4">
              <a:buFont typeface="Arial" panose="020B0604020202020204" pitchFamily="34" charset="0"/>
              <a:buChar char="•"/>
            </a:pPr>
            <a:endParaRPr lang="en-US" sz="1200" dirty="0"/>
          </a:p>
          <a:p>
            <a:pPr>
              <a:buFont typeface="Arial" panose="020B0604020202020204" pitchFamily="34" charset="0"/>
              <a:buChar char="•"/>
            </a:pPr>
            <a:r>
              <a:rPr lang="en-US" sz="2000" dirty="0">
                <a:solidFill>
                  <a:srgbClr val="00B0F0"/>
                </a:solidFill>
              </a:rPr>
              <a:t>Send in inputs on the U.S. DoT V2X comments.</a:t>
            </a:r>
          </a:p>
          <a:p>
            <a:pPr lvl="1">
              <a:buFont typeface="Arial" panose="020B0604020202020204" pitchFamily="34" charset="0"/>
              <a:buChar char="•"/>
            </a:pPr>
            <a:r>
              <a:rPr lang="en-US" sz="1800" dirty="0">
                <a:solidFill>
                  <a:srgbClr val="00B0F0"/>
                </a:solidFill>
              </a:rPr>
              <a:t>(and review EC Draft law for points to add to DoT comments)</a:t>
            </a:r>
          </a:p>
          <a:p>
            <a:pPr>
              <a:buFont typeface="Arial" panose="020B0604020202020204" pitchFamily="34" charset="0"/>
              <a:buChar char="•"/>
            </a:pPr>
            <a:endParaRPr lang="en-US" sz="2000" dirty="0">
              <a:solidFill>
                <a:srgbClr val="00B0F0"/>
              </a:solidFill>
            </a:endParaRPr>
          </a:p>
          <a:p>
            <a:pPr>
              <a:buFont typeface="Arial" panose="020B0604020202020204" pitchFamily="34" charset="0"/>
              <a:buChar char="•"/>
            </a:pPr>
            <a:r>
              <a:rPr lang="en-US" sz="2000" dirty="0">
                <a:solidFill>
                  <a:srgbClr val="00B0F0"/>
                </a:solidFill>
              </a:rPr>
              <a:t>Send in comment text on ACMA consultation that had 60GHz.</a:t>
            </a:r>
            <a:r>
              <a:rPr lang="en-US" sz="2000" dirty="0"/>
              <a:t>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a:t>
            </a:r>
            <a:r>
              <a:rPr lang="en-US" sz="1400" u="sng" dirty="0">
                <a:hlinkClick r:id="rId2"/>
              </a:rPr>
              <a:t>https://www.cisco.com/c/en/us/solutions/collateral/service-provider/visual-networking-index-vni/white-paper-c11-741490.pdf</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1160" y="1293265"/>
            <a:ext cx="8296126" cy="4943632"/>
          </a:xfrm>
        </p:spPr>
        <p:txBody>
          <a:bodyPr/>
          <a:lstStyle/>
          <a:p>
            <a:pPr>
              <a:buFont typeface="Arial" panose="020B0604020202020204" pitchFamily="34" charset="0"/>
              <a:buChar char="•"/>
            </a:pPr>
            <a:r>
              <a:rPr lang="en-US" sz="1800" dirty="0">
                <a:solidFill>
                  <a:schemeClr val="tx1"/>
                </a:solidFill>
              </a:rPr>
              <a:t>Next f2f is Plenary in Vancouver, BC, Canada from 11 March 2019.  </a:t>
            </a:r>
          </a:p>
          <a:p>
            <a:pPr lvl="1">
              <a:buFont typeface="Arial" panose="020B0604020202020204" pitchFamily="34" charset="0"/>
              <a:buChar char="•"/>
            </a:pPr>
            <a:r>
              <a:rPr lang="en-US" sz="1800" dirty="0">
                <a:solidFill>
                  <a:schemeClr val="tx1"/>
                </a:solidFill>
              </a:rPr>
              <a:t>Registration is open.   </a:t>
            </a:r>
          </a:p>
          <a:p>
            <a:pPr>
              <a:buFont typeface="Arial" panose="020B0604020202020204" pitchFamily="34" charset="0"/>
              <a:buChar char="•"/>
            </a:pPr>
            <a:endParaRPr lang="en-US" sz="2200" dirty="0">
              <a:solidFill>
                <a:schemeClr val="tx1"/>
              </a:solidFill>
            </a:endParaRPr>
          </a:p>
          <a:p>
            <a:pPr>
              <a:buFont typeface="Arial" panose="020B0604020202020204" pitchFamily="34" charset="0"/>
              <a:buChar char="•"/>
            </a:pPr>
            <a:r>
              <a:rPr lang="en-US" sz="1800" dirty="0"/>
              <a:t>Straw Poll</a:t>
            </a:r>
          </a:p>
          <a:p>
            <a:pPr lvl="1"/>
            <a:r>
              <a:rPr lang="en-US" dirty="0"/>
              <a:t>How many people would like to come back to this St. Louis venue? </a:t>
            </a:r>
          </a:p>
          <a:p>
            <a:pPr lvl="1"/>
            <a:r>
              <a:rPr lang="en-US" sz="2200" dirty="0"/>
              <a:t>Yes  -  0		If not in winter: Yes  -	0   and another  Yes - 10</a:t>
            </a:r>
          </a:p>
          <a:p>
            <a:pPr lvl="1"/>
            <a:r>
              <a:rPr lang="en-US" sz="2200" dirty="0"/>
              <a:t>No -  10 				            No - 	10	Hotel?		  No -  0</a:t>
            </a:r>
          </a:p>
          <a:p>
            <a:pPr lvl="2"/>
            <a:r>
              <a:rPr lang="en-US" sz="2200" dirty="0"/>
              <a:t>(rooms were marginal)						(e.g. Union Station)</a:t>
            </a:r>
          </a:p>
          <a:p>
            <a:pPr lvl="2"/>
            <a:r>
              <a:rPr lang="en-US" sz="2200" dirty="0"/>
              <a:t>	</a:t>
            </a:r>
          </a:p>
          <a:p>
            <a:pPr lvl="1"/>
            <a:r>
              <a:rPr lang="en-US" dirty="0"/>
              <a:t>Like the Social –  	8	 </a:t>
            </a:r>
          </a:p>
          <a:p>
            <a:pPr lvl="1"/>
            <a:r>
              <a:rPr lang="en-US" dirty="0"/>
              <a:t>Disliked the Social –  1	 </a:t>
            </a:r>
          </a:p>
          <a:p>
            <a:pPr lvl="1"/>
            <a:r>
              <a:rPr lang="en-US" dirty="0"/>
              <a:t>Did not go to Social – 1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15-17 January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31 Jan 2019 – </a:t>
            </a:r>
            <a:r>
              <a:rPr lang="en-US" sz="2000" i="1" u="sng" dirty="0"/>
              <a:t>15:00 – &lt;15:55</a:t>
            </a:r>
            <a:r>
              <a:rPr lang="en-US" sz="2000" dirty="0"/>
              <a:t> ET </a:t>
            </a:r>
          </a:p>
          <a:p>
            <a:pPr lvl="1">
              <a:buFont typeface="Arial" panose="020B0604020202020204" pitchFamily="34" charset="0"/>
              <a:buChar char="•"/>
            </a:pPr>
            <a:r>
              <a:rPr lang="en-US" sz="1800" b="1" dirty="0"/>
              <a:t>No teleconference on 24 Jan 2019.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(note:  new call in for 2019)</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08:55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11-15 March 19 the Plenary in the Hyatt Regency Vancouver and Fairmont Hotel Vancouver, Vancouver, BC, Canada</a:t>
            </a:r>
          </a:p>
          <a:p>
            <a:pPr lvl="1">
              <a:buFont typeface="Arial" panose="020B0604020202020204" pitchFamily="34" charset="0"/>
              <a:buChar char="•"/>
            </a:pPr>
            <a:r>
              <a:rPr lang="en-US" sz="1600" dirty="0"/>
              <a:t>Time slots, Tuesday AM2 and Thursday AM1</a:t>
            </a:r>
            <a:endParaRPr lang="en-US" sz="1200" dirty="0"/>
          </a:p>
          <a:p>
            <a:pPr>
              <a:buFont typeface="Arial" panose="020B0604020202020204" pitchFamily="34" charset="0"/>
              <a:buChar char="•"/>
            </a:pPr>
            <a:r>
              <a:rPr lang="en-US" dirty="0"/>
              <a:t>Safe Travels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15-17 January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15-17 January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34</a:t>
            </a:fld>
            <a:endParaRPr lang="en-GB" dirty="0"/>
          </a:p>
        </p:txBody>
      </p:sp>
      <p:sp>
        <p:nvSpPr>
          <p:cNvPr id="8" name="Title 1">
            <a:extLst>
              <a:ext uri="{FF2B5EF4-FFF2-40B4-BE49-F238E27FC236}">
                <a16:creationId xmlns:a16="http://schemas.microsoft.com/office/drawing/2014/main" id="{58A3144A-67B4-438B-AF29-11B41A19636F}"/>
              </a:ext>
            </a:extLst>
          </p:cNvPr>
          <p:cNvSpPr txBox="1">
            <a:spLocks/>
          </p:cNvSpPr>
          <p:nvPr/>
        </p:nvSpPr>
        <p:spPr>
          <a:xfrm>
            <a:off x="691161" y="621103"/>
            <a:ext cx="7770813" cy="674298"/>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400" kern="0"/>
              <a:t>Responsibilities of Working Group Officers</a:t>
            </a:r>
            <a:endParaRPr lang="en-US" sz="2400" kern="0" dirty="0"/>
          </a:p>
        </p:txBody>
      </p:sp>
      <p:sp>
        <p:nvSpPr>
          <p:cNvPr id="10" name="Content Placeholder 2">
            <a:extLst>
              <a:ext uri="{FF2B5EF4-FFF2-40B4-BE49-F238E27FC236}">
                <a16:creationId xmlns:a16="http://schemas.microsoft.com/office/drawing/2014/main" id="{2293CE5A-74BB-4F31-8AA4-156CCD3FEE5A}"/>
              </a:ext>
            </a:extLst>
          </p:cNvPr>
          <p:cNvSpPr txBox="1">
            <a:spLocks/>
          </p:cNvSpPr>
          <p:nvPr/>
        </p:nvSpPr>
        <p:spPr>
          <a:xfrm>
            <a:off x="696703" y="1066800"/>
            <a:ext cx="8296126" cy="41132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400" kern="0" dirty="0"/>
              <a:t>3.0 Officers</a:t>
            </a:r>
          </a:p>
          <a:p>
            <a:r>
              <a:rPr lang="en-US" sz="1400" b="0" kern="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kern="0" dirty="0"/>
              <a:t>The Chair and Vice Chair(s) shall each be IEEE members of any grade, except Student grade, or IEEE Society affiliates, and also be members of IEEE-SA.</a:t>
            </a:r>
          </a:p>
          <a:p>
            <a:r>
              <a:rPr lang="en-US" sz="1400" kern="0" dirty="0"/>
              <a:t>3.4 Responsibilities of Working Group Officers</a:t>
            </a:r>
          </a:p>
          <a:p>
            <a:r>
              <a:rPr lang="en-US" sz="1400" b="0" kern="0" dirty="0"/>
              <a:t>When carrying out the duties of an officer described in IEEE’s policies and procedures, officers of the Working Group:</a:t>
            </a:r>
          </a:p>
          <a:p>
            <a:r>
              <a:rPr lang="en-US" sz="1400" b="0" kern="0" dirty="0"/>
              <a:t>a) shall not act:</a:t>
            </a:r>
          </a:p>
          <a:p>
            <a:r>
              <a:rPr lang="en-US" sz="1400" b="0" kern="0" dirty="0"/>
              <a:t>1) in bad faith;</a:t>
            </a:r>
          </a:p>
          <a:p>
            <a:r>
              <a:rPr lang="en-US" sz="1400" b="0" kern="0" dirty="0"/>
              <a:t>2) to the detriment of IEEE-SA;</a:t>
            </a:r>
          </a:p>
          <a:p>
            <a:r>
              <a:rPr lang="en-US" sz="1400" b="0" kern="0" dirty="0"/>
              <a:t>3) to further the interest of any party outside IEEE over the interest of IEEE; or</a:t>
            </a:r>
          </a:p>
          <a:p>
            <a:r>
              <a:rPr lang="en-US" sz="1400" b="0" kern="0" dirty="0"/>
              <a:t>4) in a manner that is inconsistent with the purposes or objectives of IEEE, and;</a:t>
            </a:r>
          </a:p>
          <a:p>
            <a:r>
              <a:rPr lang="en-US" sz="1400" b="0" kern="0" dirty="0"/>
              <a:t>b) shall use best efforts to ensure that participants of the working group conduct themselves in accordance with applicable policies and procedures including, but not limited to, SASB Bylaws 5.2.1.</a:t>
            </a:r>
          </a:p>
          <a:p>
            <a:r>
              <a:rPr lang="en-US" sz="1400" b="0" kern="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kern="0" dirty="0"/>
          </a:p>
          <a:p>
            <a:pPr>
              <a:buFont typeface="Arial" panose="020B0604020202020204" pitchFamily="34" charset="0"/>
              <a:buChar char="•"/>
            </a:pPr>
            <a:endParaRPr lang="en-US" sz="2000" kern="0" dirty="0"/>
          </a:p>
          <a:p>
            <a:pPr>
              <a:buFont typeface="Arial" panose="020B0604020202020204" pitchFamily="34" charset="0"/>
              <a:buChar char="•"/>
            </a:pPr>
            <a:endParaRPr lang="en-US" sz="2000" kern="0" dirty="0"/>
          </a:p>
          <a:p>
            <a:pPr lvl="1">
              <a:buFont typeface="Arial" panose="020B0604020202020204" pitchFamily="34" charset="0"/>
              <a:buChar char="•"/>
            </a:pPr>
            <a:endParaRPr lang="en-US" sz="1600" kern="0" dirty="0"/>
          </a:p>
        </p:txBody>
      </p:sp>
    </p:spTree>
    <p:extLst>
      <p:ext uri="{BB962C8B-B14F-4D97-AF65-F5344CB8AC3E}">
        <p14:creationId xmlns:p14="http://schemas.microsoft.com/office/powerpoint/2010/main" val="17698351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01151"/>
            <a:ext cx="8153400" cy="5174262"/>
          </a:xfrm>
        </p:spPr>
        <p:txBody>
          <a:bodyPr/>
          <a:lstStyle/>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hlinkClick r:id="rId3"/>
              </a:rPr>
              <a:t>https://mentor.ieee.org/802.18/dcn/18/18-18-0134-00-0000-developing-a-sustainable-spectrum-strategy-for-america-s-future.docx</a:t>
            </a:r>
            <a:r>
              <a:rPr lang="en-US" sz="1800" dirty="0"/>
              <a:t>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dirty="0"/>
              <a:t>A couple of highlights: </a:t>
            </a:r>
          </a:p>
          <a:p>
            <a:pPr lvl="1">
              <a:spcBef>
                <a:spcPts val="0"/>
              </a:spcBef>
              <a:buFont typeface="Arial" panose="020B0604020202020204" pitchFamily="34" charset="0"/>
              <a:buChar char="•"/>
            </a:pPr>
            <a:r>
              <a:rPr lang="en-US" sz="1800" dirty="0"/>
              <a:t>In the growing digital economy, wireless technologies expand opportunities to increase economic output of rural communities and connect them with urban markets, and offer safety benefits that save lives, prevent injuries, and reduce the cost of transportation incidents. </a:t>
            </a:r>
          </a:p>
          <a:p>
            <a:pPr lvl="1">
              <a:spcBef>
                <a:spcPts val="0"/>
              </a:spcBef>
              <a:buFont typeface="Arial" panose="020B0604020202020204" pitchFamily="34" charset="0"/>
              <a:buChar char="•"/>
            </a:pPr>
            <a:r>
              <a:rPr lang="en-US" sz="1800" dirty="0"/>
              <a:t>Moreover, it is imperative that America be first in fifth-generation (5G) wireless technologies -- wireless technologies capable of meeting the high-capacity, low-latency, and high-speed requirements that can unleash innovation broadly across diverse sectors of the economy and the public sector.  </a:t>
            </a:r>
          </a:p>
          <a:p>
            <a:pPr lvl="1">
              <a:spcBef>
                <a:spcPts val="0"/>
              </a:spcBef>
              <a:buFont typeface="Arial" panose="020B0604020202020204" pitchFamily="34" charset="0"/>
              <a:buChar char="•"/>
            </a:pPr>
            <a:r>
              <a:rPr lang="en-US" sz="1800" dirty="0"/>
              <a:t>… create flexible models for spectrum management, including standards, incentives, and enforcement mechanisms that promote efficient and effective spectrum use, including flexible-use spectrum licenses, while accounting for critical safety and security concerns; </a:t>
            </a:r>
          </a:p>
          <a:p>
            <a:pPr lvl="1">
              <a:spcBef>
                <a:spcPts val="0"/>
              </a:spcBef>
              <a:buFont typeface="Arial" panose="020B0604020202020204" pitchFamily="34" charset="0"/>
              <a:buChar char="•"/>
            </a:pPr>
            <a:r>
              <a:rPr lang="en-US" sz="1800" dirty="0"/>
              <a:t>There are more.</a:t>
            </a:r>
          </a:p>
          <a:p>
            <a:pPr lvl="5">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
        <p:nvSpPr>
          <p:cNvPr id="9" name="Title 1">
            <a:extLst>
              <a:ext uri="{FF2B5EF4-FFF2-40B4-BE49-F238E27FC236}">
                <a16:creationId xmlns:a16="http://schemas.microsoft.com/office/drawing/2014/main" id="{725F1CDC-84E7-42B8-8680-153ADDEABE68}"/>
              </a:ext>
            </a:extLst>
          </p:cNvPr>
          <p:cNvSpPr txBox="1">
            <a:spLocks/>
          </p:cNvSpPr>
          <p:nvPr/>
        </p:nvSpPr>
        <p:spPr bwMode="auto">
          <a:xfrm>
            <a:off x="685800" y="615950"/>
            <a:ext cx="8153400" cy="67945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Presidential Memorandum on </a:t>
            </a:r>
            <a:br>
              <a:rPr lang="en-US" sz="2000" kern="0" dirty="0"/>
            </a:br>
            <a:r>
              <a:rPr lang="en-US" sz="2000" kern="0" dirty="0"/>
              <a:t>Developing a Sustainable Spectrum Strategy for America's Future </a:t>
            </a:r>
            <a:r>
              <a:rPr lang="en-US" sz="1400" kern="0" dirty="0"/>
              <a:t>-1 of 2</a:t>
            </a:r>
            <a:endParaRPr lang="en-US" sz="2000" kern="0" dirty="0"/>
          </a:p>
        </p:txBody>
      </p:sp>
    </p:spTree>
    <p:extLst>
      <p:ext uri="{BB962C8B-B14F-4D97-AF65-F5344CB8AC3E}">
        <p14:creationId xmlns:p14="http://schemas.microsoft.com/office/powerpoint/2010/main" val="29657675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53400" cy="679450"/>
          </a:xfrm>
        </p:spPr>
        <p:txBody>
          <a:bodyPr/>
          <a:lstStyle/>
          <a:p>
            <a:r>
              <a:rPr lang="en-US" sz="2000" dirty="0"/>
              <a:t>Presidential Memorandum on </a:t>
            </a:r>
            <a:br>
              <a:rPr lang="en-US" sz="2000" dirty="0"/>
            </a:br>
            <a:r>
              <a:rPr lang="en-US" sz="2000" dirty="0"/>
              <a:t>Developing a Sustainable Spectrum Strategy for America's Future </a:t>
            </a:r>
            <a:r>
              <a:rPr lang="en-US" sz="1400" dirty="0"/>
              <a:t>-2 of 2</a:t>
            </a:r>
            <a:endParaRPr lang="en-US" sz="2000" dirty="0"/>
          </a:p>
        </p:txBody>
      </p:sp>
      <p:sp>
        <p:nvSpPr>
          <p:cNvPr id="3" name="Content Placeholder 2"/>
          <p:cNvSpPr>
            <a:spLocks noGrp="1"/>
          </p:cNvSpPr>
          <p:nvPr>
            <p:ph idx="1"/>
          </p:nvPr>
        </p:nvSpPr>
        <p:spPr>
          <a:xfrm>
            <a:off x="685800" y="1084054"/>
            <a:ext cx="8153400" cy="5391360"/>
          </a:xfrm>
        </p:spPr>
        <p:txBody>
          <a:bodyPr/>
          <a:lstStyle/>
          <a:p>
            <a:pPr lvl="4">
              <a:spcBef>
                <a:spcPts val="0"/>
              </a:spcBef>
              <a:buFont typeface="Arial" panose="020B0604020202020204" pitchFamily="34" charset="0"/>
              <a:buChar char="•"/>
            </a:pPr>
            <a:endParaRPr lang="en-US" sz="1200" dirty="0"/>
          </a:p>
          <a:p>
            <a:pPr lvl="5">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b="1" dirty="0"/>
              <a:t>How can we support this policy? </a:t>
            </a:r>
          </a:p>
          <a:p>
            <a:pPr lvl="1">
              <a:spcBef>
                <a:spcPts val="0"/>
              </a:spcBef>
              <a:buFont typeface="Arial" panose="020B0604020202020204" pitchFamily="34" charset="0"/>
              <a:buChar char="•"/>
            </a:pPr>
            <a:r>
              <a:rPr lang="en-US" sz="1600" dirty="0"/>
              <a:t>From plenary: Members were not seeing it from 802.18, though asked to review later. </a:t>
            </a:r>
          </a:p>
          <a:p>
            <a:pPr lvl="2">
              <a:spcBef>
                <a:spcPts val="0"/>
              </a:spcBef>
              <a:buFont typeface="Arial" panose="020B0604020202020204" pitchFamily="34" charset="0"/>
              <a:buChar char="•"/>
            </a:pPr>
            <a:r>
              <a:rPr lang="en-US" sz="1600" dirty="0"/>
              <a:t>Also, maybe the EC could do a Press Release on some of the topics.</a:t>
            </a:r>
          </a:p>
          <a:p>
            <a:pPr lvl="2">
              <a:spcBef>
                <a:spcPts val="0"/>
              </a:spcBef>
              <a:buFont typeface="Arial" panose="020B0604020202020204" pitchFamily="34" charset="0"/>
              <a:buChar char="•"/>
            </a:pPr>
            <a:endParaRPr lang="en-US" sz="1600" b="1" dirty="0"/>
          </a:p>
          <a:p>
            <a:pPr lvl="1">
              <a:spcBef>
                <a:spcPts val="0"/>
              </a:spcBef>
              <a:buFont typeface="Arial" panose="020B0604020202020204" pitchFamily="34" charset="0"/>
              <a:buChar char="•"/>
            </a:pPr>
            <a:r>
              <a:rPr lang="en-US" sz="1600" b="1" dirty="0"/>
              <a:t>Here is a start of a response leveraging from IEEE SA Spectrum Statement.</a:t>
            </a:r>
            <a:endParaRPr lang="en-US" sz="1600" dirty="0"/>
          </a:p>
          <a:p>
            <a:pPr lvl="1">
              <a:spcBef>
                <a:spcPts val="0"/>
              </a:spcBef>
              <a:buFont typeface="Arial" panose="020B0604020202020204" pitchFamily="34" charset="0"/>
              <a:buChar char="•"/>
            </a:pPr>
            <a:r>
              <a:rPr lang="en-US" sz="1600" dirty="0">
                <a:hlinkClick r:id="rId3"/>
              </a:rPr>
              <a:t>https://mentor.ieee.org/802.18/dcn/18/18-18-0147-00-0000-ieee-802-draft-press-release-supporting-us-spectrum-strategy.docx</a:t>
            </a:r>
            <a:r>
              <a:rPr lang="en-US" sz="1600" dirty="0"/>
              <a:t>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802.18 discussed in some depth and still not seeing anything from 802.18.  </a:t>
            </a:r>
          </a:p>
          <a:p>
            <a:pPr lvl="1">
              <a:spcBef>
                <a:spcPts val="0"/>
              </a:spcBef>
              <a:buFont typeface="Arial" panose="020B0604020202020204" pitchFamily="34" charset="0"/>
              <a:buChar char="•"/>
            </a:pPr>
            <a:r>
              <a:rPr lang="en-US" sz="1600" dirty="0"/>
              <a:t>This is not like a public comment solicitation that .18 would normally respond to. </a:t>
            </a:r>
          </a:p>
          <a:p>
            <a:pPr lvl="1">
              <a:spcBef>
                <a:spcPts val="0"/>
              </a:spcBef>
              <a:buFont typeface="Arial" panose="020B0604020202020204" pitchFamily="34" charset="0"/>
              <a:buChar char="•"/>
            </a:pPr>
            <a:r>
              <a:rPr lang="en-US" sz="1600" dirty="0"/>
              <a:t>Question asked, what value will we add to the process,  as we are not part of the executive branches being asked for input?  We agree there is a critical need.  </a:t>
            </a:r>
          </a:p>
          <a:p>
            <a:pPr lvl="1">
              <a:spcBef>
                <a:spcPts val="0"/>
              </a:spcBef>
              <a:buFont typeface="Arial" panose="020B0604020202020204" pitchFamily="34" charset="0"/>
              <a:buChar char="•"/>
            </a:pPr>
            <a:r>
              <a:rPr lang="en-US" sz="1600" dirty="0"/>
              <a:t>This is something we should keep our eyes on. May not have immediate impact, but could go off the rail some time.</a:t>
            </a:r>
          </a:p>
          <a:p>
            <a:pPr lvl="1">
              <a:spcBef>
                <a:spcPts val="0"/>
              </a:spcBef>
              <a:buFont typeface="Arial" panose="020B0604020202020204" pitchFamily="34" charset="0"/>
              <a:buChar char="•"/>
            </a:pPr>
            <a:r>
              <a:rPr lang="en-US" sz="1600" dirty="0"/>
              <a:t>It does have some connection to the IEEE SA position statement they just released on unlicensed spectrum allocation and management.  Should a response come from IEEE SA or even IEEE USA? </a:t>
            </a:r>
          </a:p>
          <a:p>
            <a:pPr lvl="1">
              <a:spcBef>
                <a:spcPts val="0"/>
              </a:spcBef>
              <a:buFont typeface="Arial" panose="020B0604020202020204" pitchFamily="34" charset="0"/>
              <a:buChar char="•"/>
            </a:pPr>
            <a:r>
              <a:rPr lang="en-US" sz="1600" dirty="0"/>
              <a:t>This could be an opportunity for us to remind people that we need a balance between license and unlicensed spectrum allocation.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34798506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400" dirty="0"/>
              <a:t>-3 of 6</a:t>
            </a:r>
            <a:endParaRPr lang="en-US" sz="2400" dirty="0"/>
          </a:p>
        </p:txBody>
      </p:sp>
      <p:sp>
        <p:nvSpPr>
          <p:cNvPr id="3" name="Content Placeholder 2"/>
          <p:cNvSpPr>
            <a:spLocks noGrp="1"/>
          </p:cNvSpPr>
          <p:nvPr>
            <p:ph idx="1"/>
          </p:nvPr>
        </p:nvSpPr>
        <p:spPr>
          <a:xfrm>
            <a:off x="685800" y="1143000"/>
            <a:ext cx="8153400" cy="5332413"/>
          </a:xfrm>
        </p:spPr>
        <p:txBody>
          <a:bodyPr/>
          <a:lstStyle/>
          <a:p>
            <a:pPr>
              <a:spcBef>
                <a:spcPts val="0"/>
              </a:spcBef>
              <a:buFont typeface="Arial" panose="020B0604020202020204" pitchFamily="34" charset="0"/>
              <a:buChar char="•"/>
            </a:pPr>
            <a:r>
              <a:rPr lang="en-US" sz="1800" dirty="0"/>
              <a:t>DSRC ex </a:t>
            </a:r>
            <a:r>
              <a:rPr lang="en-US" sz="1800" dirty="0" err="1"/>
              <a:t>parte</a:t>
            </a:r>
            <a:r>
              <a:rPr lang="en-US" sz="1800" dirty="0"/>
              <a:t> from NCTA </a:t>
            </a:r>
          </a:p>
          <a:p>
            <a:pPr>
              <a:spcBef>
                <a:spcPts val="0"/>
              </a:spcBef>
              <a:buFont typeface="Arial" panose="020B0604020202020204" pitchFamily="34" charset="0"/>
              <a:buChar char="•"/>
            </a:pPr>
            <a:r>
              <a:rPr lang="en-US" sz="1400" dirty="0">
                <a:hlinkClick r:id="rId3"/>
              </a:rPr>
              <a:t>https://mentor.ieee.org/802.18/dcn/18/18-18-0129-00-0000-fresh-look-ex-parte-10-15-18-et-13-49-dsrc.pdf</a:t>
            </a:r>
            <a:endParaRPr lang="en-US" sz="1400" dirty="0"/>
          </a:p>
          <a:p>
            <a:pPr>
              <a:spcBef>
                <a:spcPts val="0"/>
              </a:spcBef>
              <a:buFont typeface="Arial" panose="020B0604020202020204" pitchFamily="34" charset="0"/>
              <a:buChar char="•"/>
            </a:pPr>
            <a:r>
              <a:rPr lang="en-US" sz="1400" dirty="0">
                <a:hlinkClick r:id="rId4"/>
              </a:rPr>
              <a:t>https://www.fcc.gov/ecfs/search/filings?proceedings_name=13-49&amp;sort=date_disseminated,DESC</a:t>
            </a:r>
            <a:r>
              <a:rPr lang="en-US" sz="1400" dirty="0"/>
              <a:t> </a:t>
            </a:r>
          </a:p>
          <a:p>
            <a:pPr>
              <a:spcBef>
                <a:spcPts val="0"/>
              </a:spcBef>
              <a:buFont typeface="Arial" panose="020B0604020202020204" pitchFamily="34" charset="0"/>
              <a:buChar char="•"/>
            </a:pPr>
            <a:r>
              <a:rPr lang="en-US" sz="1400" dirty="0">
                <a:hlinkClick r:id="rId5"/>
              </a:rPr>
              <a:t>https://www.fcc.gov/document/commissioner-orielly-statement-ncta-59-ghz-letter</a:t>
            </a:r>
            <a:endParaRPr lang="en-US" sz="1400" dirty="0"/>
          </a:p>
          <a:p>
            <a:pPr algn="ctr">
              <a:spcBef>
                <a:spcPts val="0"/>
              </a:spcBef>
            </a:pPr>
            <a:r>
              <a:rPr lang="en-US" sz="1400" cap="all" dirty="0"/>
              <a:t>STATEMENT OF Commissioner MICHAEL </a:t>
            </a:r>
            <a:r>
              <a:rPr lang="en-US" sz="1400" cap="all" dirty="0" err="1"/>
              <a:t>O’Rielly</a:t>
            </a:r>
            <a:r>
              <a:rPr lang="en-US" sz="1400" cap="all" dirty="0"/>
              <a:t> </a:t>
            </a:r>
            <a:endParaRPr lang="en-US" sz="1400" dirty="0"/>
          </a:p>
          <a:p>
            <a:pPr>
              <a:spcBef>
                <a:spcPts val="0"/>
              </a:spcBef>
            </a:pPr>
            <a:r>
              <a:rPr lang="en-US" sz="1400" i="1" cap="all" dirty="0"/>
              <a:t>	</a:t>
            </a:r>
            <a:r>
              <a:rPr lang="en-US" sz="1200" dirty="0"/>
              <a:t>WASHINGTON, October 16, 2018. – “It is pure folly to believe that DSRC will ever work as envisioned, as time and technology advancements elsewhere have undermined previous use cases.  As NCTA correctly seeks in today’s ex </a:t>
            </a:r>
            <a:r>
              <a:rPr lang="en-US" sz="1200" dirty="0" err="1"/>
              <a:t>parte</a:t>
            </a:r>
            <a:r>
              <a:rPr lang="en-US" sz="1200" dirty="0"/>
              <a:t> letter, the Commission should quickly reexamine the 5.9 GHz band for repurposing.  Once concluded, I am confident that at least 45 megahertz can be reallocated for unlicensed services without jeopardizing automobile safety.”</a:t>
            </a:r>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600" b="0" dirty="0"/>
              <a:t>DOT has had this spectrum for nearly 20 years and still not getting to done.  </a:t>
            </a:r>
          </a:p>
          <a:p>
            <a:pPr>
              <a:spcBef>
                <a:spcPts val="0"/>
              </a:spcBef>
              <a:buFont typeface="Arial" panose="020B0604020202020204" pitchFamily="34" charset="0"/>
              <a:buChar char="•"/>
            </a:pPr>
            <a:r>
              <a:rPr lang="en-US" sz="1600" b="0" dirty="0"/>
              <a:t>We tried before  (11p, …) and not looking we could get single voice out of .11 now, e.g. NGV etc. </a:t>
            </a:r>
          </a:p>
          <a:p>
            <a:pPr>
              <a:spcBef>
                <a:spcPts val="0"/>
              </a:spcBef>
              <a:buFont typeface="Arial" panose="020B0604020202020204" pitchFamily="34" charset="0"/>
              <a:buChar char="•"/>
            </a:pPr>
            <a:r>
              <a:rPr lang="en-US" sz="1600" dirty="0"/>
              <a:t>At the teleconferences, decided to hold and see what happens.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Additional:</a:t>
            </a:r>
          </a:p>
          <a:p>
            <a:pPr>
              <a:spcBef>
                <a:spcPts val="0"/>
              </a:spcBef>
              <a:buFont typeface="Arial" panose="020B0604020202020204" pitchFamily="34" charset="0"/>
              <a:buChar char="•"/>
            </a:pPr>
            <a:r>
              <a:rPr lang="en-US" sz="1600" dirty="0">
                <a:hlinkClick r:id="rId6"/>
              </a:rPr>
              <a:t>https://www.fcc.gov/document/commissioner-rosenworcel-statement-59-ghz-band</a:t>
            </a:r>
            <a:r>
              <a:rPr lang="en-US" sz="1600" dirty="0"/>
              <a:t> </a:t>
            </a:r>
          </a:p>
          <a:p>
            <a:pPr marL="0" indent="0" algn="ctr">
              <a:spcBef>
                <a:spcPts val="0"/>
              </a:spcBef>
            </a:pPr>
            <a:r>
              <a:rPr lang="en-US" sz="1400" dirty="0"/>
              <a:t>STATEMENT OF COMMISSIONER JESSICA ROSENWORCEL </a:t>
            </a:r>
          </a:p>
          <a:p>
            <a:pPr marL="0" indent="0">
              <a:spcBef>
                <a:spcPts val="0"/>
              </a:spcBef>
            </a:pPr>
            <a:r>
              <a:rPr lang="en-US" sz="1200" dirty="0"/>
              <a:t>	“I continue to support efforts to facilitate safe, unlicensed access to the 5.9 GHz band.  In the nearly twenty years 	since the FCC allocated this spectrum, autonomous and connected vehicles have largely moved beyond dedicated 	short range communications technology to newer, market-driven alternatives.  It is time to take a fresh look at this 	band to allow a broader range of uses.  By taking these steps now, we can support automobile safety, increase 	spectrum for Wi-Fi, and grow our wireless economy.”</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42711717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err="1"/>
              <a:t>O’Reily’s</a:t>
            </a:r>
            <a:r>
              <a:rPr lang="en-US" sz="1800" b="0" dirty="0"/>
              <a:t>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earlier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15-17 January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St. Louis Wireless Interim</a:t>
            </a:r>
          </a:p>
        </p:txBody>
      </p:sp>
      <p:sp>
        <p:nvSpPr>
          <p:cNvPr id="7" name="Date Placeholder 6"/>
          <p:cNvSpPr>
            <a:spLocks noGrp="1"/>
          </p:cNvSpPr>
          <p:nvPr>
            <p:ph type="dt" sz="quarter" idx="4294967295"/>
          </p:nvPr>
        </p:nvSpPr>
        <p:spPr>
          <a:xfrm>
            <a:off x="696912" y="304801"/>
            <a:ext cx="2198688" cy="304800"/>
          </a:xfrm>
          <a:prstGeom prst="rect">
            <a:avLst/>
          </a:prstGeom>
        </p:spPr>
        <p:txBody>
          <a:bodyPr/>
          <a:lstStyle/>
          <a:p>
            <a:pPr>
              <a:defRPr/>
            </a:pPr>
            <a:r>
              <a:rPr lang="en-US"/>
              <a:t>15-17 January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998020"/>
            <a:ext cx="3875088"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tx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Ecclesine, Thanks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NTIA National Spectrum Strategy </a:t>
            </a:r>
          </a:p>
          <a:p>
            <a:pPr lvl="1">
              <a:buFont typeface="Arial" panose="020B0604020202020204" pitchFamily="34" charset="0"/>
              <a:buChar char="•"/>
            </a:pPr>
            <a:r>
              <a:rPr lang="en-US" sz="1400" dirty="0"/>
              <a:t>EC Draft Law - Vehicle communications</a:t>
            </a:r>
          </a:p>
          <a:p>
            <a:pPr lvl="1">
              <a:buFont typeface="Arial" panose="020B0604020202020204" pitchFamily="34" charset="0"/>
              <a:buChar char="•"/>
            </a:pPr>
            <a:r>
              <a:rPr lang="en-US" sz="1400" dirty="0"/>
              <a:t>U.S. DoT RFC on V2X Communications</a:t>
            </a:r>
          </a:p>
          <a:p>
            <a:pPr lvl="1">
              <a:buFont typeface="Arial" panose="020B0604020202020204" pitchFamily="34" charset="0"/>
              <a:buChar char="•"/>
            </a:pPr>
            <a:r>
              <a:rPr lang="en-US" altLang="en-US" sz="1400" dirty="0"/>
              <a:t>ACMA consultation 5G &amp; 60GHz band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US DoT comments - tbd</a:t>
            </a:r>
          </a:p>
          <a:p>
            <a:pPr lvl="1">
              <a:buFont typeface="Arial" panose="020B0604020202020204" pitchFamily="34" charset="0"/>
              <a:buChar char="•"/>
            </a:pPr>
            <a:r>
              <a:rPr lang="en-US" altLang="en-US" sz="1400" dirty="0">
                <a:solidFill>
                  <a:schemeClr val="tx1"/>
                </a:solidFill>
              </a:rPr>
              <a:t>EC draft law comments - tbd</a:t>
            </a:r>
          </a:p>
          <a:p>
            <a:pPr lvl="1">
              <a:buFont typeface="Arial" panose="020B0604020202020204" pitchFamily="34" charset="0"/>
              <a:buChar char="•"/>
            </a:pPr>
            <a:r>
              <a:rPr lang="en-US" altLang="en-US" sz="1400" dirty="0">
                <a:solidFill>
                  <a:schemeClr val="tx1"/>
                </a:solidFill>
              </a:rPr>
              <a:t>ACMA comments</a:t>
            </a:r>
          </a:p>
          <a:p>
            <a:pPr lvl="1">
              <a:buFont typeface="Arial" panose="020B0604020202020204" pitchFamily="34" charset="0"/>
              <a:buChar char="•"/>
            </a:pPr>
            <a:r>
              <a:rPr lang="en-US" altLang="en-US" sz="1400" dirty="0">
                <a:solidFill>
                  <a:schemeClr val="tx1"/>
                </a:solidFill>
              </a:rPr>
              <a:t>And anything new today</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66799"/>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NTIA soliciting comments on National Spectrum Strategy</a:t>
            </a:r>
          </a:p>
          <a:p>
            <a:pPr lvl="1">
              <a:spcBef>
                <a:spcPts val="0"/>
              </a:spcBef>
              <a:buFont typeface="Arial" panose="020B0604020202020204" pitchFamily="34" charset="0"/>
              <a:buChar char="•"/>
            </a:pPr>
            <a:r>
              <a:rPr lang="en-US" altLang="en-US" sz="1400" dirty="0"/>
              <a:t>Comments due 22 Jan (need Tuesday) </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EC Draft law</a:t>
            </a:r>
          </a:p>
          <a:p>
            <a:pPr lvl="1">
              <a:spcBef>
                <a:spcPts val="0"/>
              </a:spcBef>
              <a:buFont typeface="Arial" panose="020B0604020202020204" pitchFamily="34" charset="0"/>
              <a:buChar char="•"/>
            </a:pPr>
            <a:r>
              <a:rPr lang="en-US" sz="1400" dirty="0"/>
              <a:t>Communication standards for connected and autonomous vehicles; (</a:t>
            </a:r>
            <a:r>
              <a:rPr lang="en-US" altLang="en-US" sz="1400" kern="0" dirty="0"/>
              <a:t>Comments due 08 Feb.) </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U.S. DoT Releases Request for Comment (RFC) on Vehicle-to-Everything (V2X) Communications</a:t>
            </a:r>
          </a:p>
          <a:p>
            <a:pPr lvl="1">
              <a:spcBef>
                <a:spcPts val="0"/>
              </a:spcBef>
              <a:buFont typeface="Arial" panose="020B0604020202020204" pitchFamily="34" charset="0"/>
              <a:buChar char="•"/>
            </a:pPr>
            <a:r>
              <a:rPr lang="en-US" altLang="en-US" sz="1400" b="0" kern="0" dirty="0"/>
              <a:t>Comments due 25 Jan  +?</a:t>
            </a:r>
          </a:p>
          <a:p>
            <a:pPr lvl="1">
              <a:spcBef>
                <a:spcPts val="0"/>
              </a:spcBef>
              <a:buFont typeface="Arial" panose="020B0604020202020204" pitchFamily="34" charset="0"/>
              <a:buChar char="•"/>
            </a:pPr>
            <a:r>
              <a:rPr lang="en-US" altLang="en-US" sz="1400" kern="0" dirty="0"/>
              <a:t>Need to vote Thursday </a:t>
            </a:r>
            <a:endParaRPr lang="en-US" altLang="en-US" sz="1400" b="0" kern="0" dirty="0"/>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ACMA consultation for 5G and 60GHz band.</a:t>
            </a:r>
          </a:p>
          <a:p>
            <a:pPr lvl="1">
              <a:spcBef>
                <a:spcPts val="0"/>
              </a:spcBef>
              <a:buFont typeface="Arial" panose="020B0604020202020204" pitchFamily="34" charset="0"/>
              <a:buChar char="•"/>
            </a:pPr>
            <a:r>
              <a:rPr lang="en-US" altLang="en-US" sz="1400" kern="0" dirty="0"/>
              <a:t>Comments due 22 Feb  </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endParaRPr lang="en-US" altLang="en-US" sz="1000" b="0" kern="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808037"/>
            <a:ext cx="8229602" cy="4821848"/>
          </a:xfrm>
        </p:spPr>
        <p:txBody>
          <a:bodyPr/>
          <a:lstStyle/>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bg1"/>
                </a:solidFill>
              </a:rPr>
              <a:t>After 01 Jan,  we are in need of a secretary, is there anyone than can help? ________</a:t>
            </a:r>
          </a:p>
          <a:p>
            <a:pPr>
              <a:buFont typeface="Arial" panose="020B0604020202020204" pitchFamily="34" charset="0"/>
              <a:buChar char="•"/>
            </a:pPr>
            <a:r>
              <a:rPr lang="en-US" altLang="en-US" sz="1600" dirty="0">
                <a:solidFill>
                  <a:srgbClr val="7030A0"/>
                </a:solidFill>
              </a:rPr>
              <a:t>Is anyone able to be  liaison to 802.11 mid-week here in St. Louis? Peter and Jay</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Stuart Kerry</a:t>
            </a:r>
          </a:p>
          <a:p>
            <a:r>
              <a:rPr lang="en-US" altLang="en-US" sz="1600" b="1" dirty="0">
                <a:solidFill>
                  <a:schemeClr val="tx1"/>
                </a:solidFill>
              </a:rPr>
              <a:t>		Seconded by:	Guido Hiertz</a:t>
            </a:r>
            <a:endParaRPr lang="en-US" altLang="en-US" sz="1600" dirty="0">
              <a:solidFill>
                <a:schemeClr val="bg1">
                  <a:lumMod val="85000"/>
                </a:schemeClr>
              </a:solidFill>
            </a:endParaRPr>
          </a:p>
          <a:p>
            <a:pPr lvl="1"/>
            <a:r>
              <a:rPr lang="en-US" altLang="en-US" sz="1600" b="1" dirty="0"/>
              <a:t>Discussion?  </a:t>
            </a:r>
          </a:p>
          <a:p>
            <a:pPr lvl="1"/>
            <a:r>
              <a:rPr lang="en-US" altLang="en-US" sz="1600" b="1" dirty="0">
                <a:solidFill>
                  <a:schemeClr val="tx1"/>
                </a:solidFill>
              </a:rPr>
              <a:t>Vote:  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Plenary meeting 13-15 November 2018 (BKK) in document: </a:t>
            </a:r>
            <a:r>
              <a:rPr lang="en-US" altLang="en-US" sz="1600" dirty="0">
                <a:hlinkClick r:id="rId2"/>
              </a:rPr>
              <a:t>https://mentor.ieee.org/802.18/dcn/18/18-18-0149-00-0000-meeting-minutes-bangkok-f2f.docx</a:t>
            </a:r>
            <a:r>
              <a:rPr lang="en-US" altLang="en-US" sz="1600" dirty="0"/>
              <a:t>     </a:t>
            </a:r>
            <a:r>
              <a:rPr lang="en-US" altLang="en-US" sz="1600" b="1" dirty="0"/>
              <a:t>Posted</a:t>
            </a:r>
            <a:r>
              <a:rPr lang="en-US" altLang="en-US" sz="1600" dirty="0"/>
              <a:t>:   </a:t>
            </a:r>
            <a:r>
              <a:rPr lang="en-US" sz="1600" b="0" dirty="0"/>
              <a:t>21-Nov-2018 10:55:17 ET</a:t>
            </a:r>
            <a:r>
              <a:rPr lang="en-US" altLang="en-US" sz="1100" dirty="0"/>
              <a:t> </a:t>
            </a:r>
            <a:endParaRPr lang="en-US" sz="1100" dirty="0"/>
          </a:p>
          <a:p>
            <a:r>
              <a:rPr lang="en-US" altLang="en-US" sz="1600" b="0" dirty="0"/>
              <a:t>	</a:t>
            </a:r>
            <a:r>
              <a:rPr lang="en-US" altLang="en-US" sz="1600" dirty="0">
                <a:solidFill>
                  <a:schemeClr val="tx1"/>
                </a:solidFill>
              </a:rPr>
              <a:t>Moved by:  	Stuart Kerry							</a:t>
            </a:r>
            <a:endParaRPr lang="en-US" altLang="en-US" sz="1600" dirty="0">
              <a:solidFill>
                <a:schemeClr val="bg1">
                  <a:lumMod val="75000"/>
                </a:schemeClr>
              </a:solidFill>
            </a:endParaRPr>
          </a:p>
          <a:p>
            <a:r>
              <a:rPr lang="en-US" altLang="en-US" sz="1600" dirty="0">
                <a:solidFill>
                  <a:schemeClr val="tx1"/>
                </a:solidFill>
              </a:rPr>
              <a:t>	Seconded by:	Tim Jefferies  </a:t>
            </a:r>
          </a:p>
          <a:p>
            <a:r>
              <a:rPr lang="en-US" altLang="en-US" sz="1600" b="1" dirty="0">
                <a:solidFill>
                  <a:schemeClr val="tx1"/>
                </a:solidFill>
              </a:rPr>
              <a:t>	</a:t>
            </a:r>
            <a:r>
              <a:rPr lang="en-US" altLang="en-US" sz="1600" b="1" dirty="0"/>
              <a:t>Discussion?  </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tx1"/>
                </a:solidFill>
              </a:rPr>
              <a:t>Unanimous consent</a:t>
            </a:r>
            <a:endParaRPr lang="en-US" altLang="en-US" dirty="0">
              <a:solidFill>
                <a:schemeClr val="tx1"/>
              </a:solidFill>
            </a:endParaRPr>
          </a:p>
          <a:p>
            <a:pPr>
              <a:buFont typeface="Arial" panose="020B0604020202020204" pitchFamily="34" charset="0"/>
              <a:buChar char="•"/>
            </a:pPr>
            <a:r>
              <a:rPr lang="en-US" altLang="en-US" sz="1000" dirty="0">
                <a:solidFill>
                  <a:schemeClr val="bg1"/>
                </a:solidFill>
              </a:rPr>
              <a:t>Does anyone have an interest in being the 802.18 Vice-Chair? </a:t>
            </a:r>
          </a:p>
          <a:p>
            <a:pPr lvl="1">
              <a:buFont typeface="Arial" panose="020B0604020202020204" pitchFamily="34" charset="0"/>
              <a:buChar char="•"/>
            </a:pPr>
            <a:r>
              <a:rPr lang="en-US" altLang="en-US" sz="1000" b="1" dirty="0">
                <a:solidFill>
                  <a:schemeClr val="bg1"/>
                </a:solidFill>
              </a:rPr>
              <a:t>Needs to be a member of the IEEE and also the SA, needs a declaration of term commitment and affiliation letters to the EC. </a:t>
            </a:r>
            <a:r>
              <a:rPr lang="en-US" altLang="en-US" sz="1000" dirty="0">
                <a:solidFill>
                  <a:schemeClr val="bg1"/>
                </a:solidFill>
              </a:rPr>
              <a:t>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15-17 January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808037"/>
            <a:ext cx="8229602" cy="4821848"/>
          </a:xfrm>
        </p:spPr>
        <p:txBody>
          <a:bodyPr/>
          <a:lstStyle/>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To approve the minutes from the IEEE 802.18 teleconference </a:t>
            </a:r>
            <a:r>
              <a:rPr lang="en-US" altLang="en-US" sz="1600" dirty="0">
                <a:highlight>
                  <a:srgbClr val="FFFF00"/>
                </a:highlight>
              </a:rPr>
              <a:t>20</a:t>
            </a:r>
            <a:r>
              <a:rPr lang="en-US" altLang="en-US" sz="1600" dirty="0"/>
              <a:t> December 2018 in document: </a:t>
            </a:r>
            <a:r>
              <a:rPr lang="en-US" altLang="en-US" sz="1600" dirty="0">
                <a:hlinkClick r:id="rId2"/>
              </a:rPr>
              <a:t>https://mentor.ieee.org/802.18/dcn/18/18-18-0167-00-0000-minutes-20dec18-rr-tag-teleconference.doc</a:t>
            </a:r>
            <a:r>
              <a:rPr lang="en-US" altLang="en-US" sz="1600" dirty="0"/>
              <a:t>       Posted:   </a:t>
            </a:r>
            <a:r>
              <a:rPr lang="en-US" sz="1600" b="0" dirty="0"/>
              <a:t>26-Dec-2018 23:38:04 ET</a:t>
            </a:r>
            <a:r>
              <a:rPr lang="en-US" altLang="en-US" sz="1600" dirty="0"/>
              <a:t> </a:t>
            </a:r>
            <a:endParaRPr lang="en-US" sz="1600" dirty="0"/>
          </a:p>
          <a:p>
            <a:r>
              <a:rPr lang="en-US" altLang="en-US" sz="1600" b="0" dirty="0"/>
              <a:t>	</a:t>
            </a:r>
            <a:r>
              <a:rPr lang="en-US" altLang="en-US" sz="1600" dirty="0">
                <a:solidFill>
                  <a:schemeClr val="tx1"/>
                </a:solidFill>
              </a:rPr>
              <a:t>Moved by:  	Tim	Jefferies </a:t>
            </a:r>
            <a:endParaRPr lang="en-US" altLang="en-US" sz="1600" dirty="0">
              <a:solidFill>
                <a:schemeClr val="bg1">
                  <a:lumMod val="75000"/>
                </a:schemeClr>
              </a:solidFill>
            </a:endParaRPr>
          </a:p>
          <a:p>
            <a:r>
              <a:rPr lang="en-US" altLang="en-US" sz="1600" dirty="0">
                <a:solidFill>
                  <a:schemeClr val="tx1"/>
                </a:solidFill>
              </a:rPr>
              <a:t>	Seconded by:	Jay Holcomb</a:t>
            </a:r>
          </a:p>
          <a:p>
            <a:r>
              <a:rPr lang="en-US" altLang="en-US" sz="1600" dirty="0">
                <a:solidFill>
                  <a:schemeClr val="tx1"/>
                </a:solidFill>
              </a:rPr>
              <a:t>	</a:t>
            </a:r>
            <a:r>
              <a:rPr lang="en-US" altLang="en-US" sz="1600" dirty="0"/>
              <a:t>Discussion?  Would like to have a count</a:t>
            </a:r>
          </a:p>
          <a:p>
            <a:r>
              <a:rPr lang="en-US" altLang="en-US" sz="1600" dirty="0">
                <a:solidFill>
                  <a:schemeClr val="tx1"/>
                </a:solidFill>
              </a:rPr>
              <a:t>	Vote:  7 / 0 / 2 </a:t>
            </a:r>
          </a:p>
          <a:p>
            <a:pPr>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r>
              <a:rPr lang="en-US" altLang="en-US" sz="1800" dirty="0">
                <a:solidFill>
                  <a:schemeClr val="tx1"/>
                </a:solidFill>
              </a:rPr>
              <a:t>Is anyone able to help as the 802.18 Vice-Chair? </a:t>
            </a:r>
          </a:p>
          <a:p>
            <a:pPr lvl="1">
              <a:buFont typeface="Arial" panose="020B0604020202020204" pitchFamily="34" charset="0"/>
              <a:buChar char="•"/>
            </a:pPr>
            <a:r>
              <a:rPr lang="en-US" altLang="en-US" sz="1800" b="1" dirty="0">
                <a:solidFill>
                  <a:schemeClr val="tx1"/>
                </a:solidFill>
              </a:rPr>
              <a:t>Needs to be a member of the IEEE and also the SA, needs a declaration of term commitment and affiliation letters to the EC. </a:t>
            </a:r>
            <a:r>
              <a:rPr lang="en-US" altLang="en-US" sz="1100" dirty="0">
                <a:solidFill>
                  <a:schemeClr val="bg1"/>
                </a:solidFill>
              </a:rPr>
              <a:t>O</a:t>
            </a:r>
          </a:p>
          <a:p>
            <a:pPr lvl="1">
              <a:buFont typeface="Arial" panose="020B0604020202020204" pitchFamily="34" charset="0"/>
              <a:buChar char="•"/>
            </a:pPr>
            <a:endParaRPr lang="en-US" altLang="en-US" sz="1100" b="1" dirty="0">
              <a:solidFill>
                <a:schemeClr val="bg1"/>
              </a:solidFill>
            </a:endParaRPr>
          </a:p>
          <a:p>
            <a:pPr lvl="1">
              <a:buFont typeface="Arial" panose="020B0604020202020204" pitchFamily="34" charset="0"/>
              <a:buChar char="•"/>
            </a:pPr>
            <a:endParaRPr lang="en-US" altLang="en-US" sz="1100" b="1" dirty="0">
              <a:solidFill>
                <a:schemeClr val="bg1"/>
              </a:solidFill>
            </a:endParaRPr>
          </a:p>
          <a:p>
            <a:pPr>
              <a:buFont typeface="Arial" panose="020B0604020202020204" pitchFamily="34" charset="0"/>
              <a:buChar char="•"/>
            </a:pPr>
            <a:r>
              <a:rPr lang="en-US" altLang="en-US" sz="1800" dirty="0">
                <a:solidFill>
                  <a:schemeClr val="tx1"/>
                </a:solidFill>
              </a:rPr>
              <a:t>Is anyone able to help as the 802.18 Secretary? </a:t>
            </a:r>
          </a:p>
          <a:p>
            <a:pPr lvl="1">
              <a:buFont typeface="Arial" panose="020B0604020202020204" pitchFamily="34" charset="0"/>
              <a:buChar char="•"/>
            </a:pPr>
            <a:r>
              <a:rPr lang="en-US" altLang="en-US" sz="1800" b="1" dirty="0">
                <a:solidFill>
                  <a:schemeClr val="tx1"/>
                </a:solidFill>
              </a:rPr>
              <a:t>Correction:  Secretary must be IEEE SA member</a:t>
            </a:r>
            <a:r>
              <a:rPr lang="en-US" altLang="en-US" sz="1800" dirty="0">
                <a:solidFill>
                  <a:schemeClr val="tx1"/>
                </a:solidFill>
              </a:rPr>
              <a:t>, though letters are not needed. </a:t>
            </a:r>
          </a:p>
          <a:p>
            <a:pPr lvl="1">
              <a:buFont typeface="Arial" panose="020B0604020202020204" pitchFamily="34" charset="0"/>
              <a:buChar char="•"/>
            </a:pPr>
            <a:endParaRPr lang="en-US" altLang="en-US" sz="1800" b="1"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7</a:t>
            </a:fld>
            <a:endParaRPr lang="en-US" altLang="en-US" sz="1200" b="0" dirty="0"/>
          </a:p>
        </p:txBody>
      </p:sp>
      <p:sp>
        <p:nvSpPr>
          <p:cNvPr id="2" name="Date Placeholder 1"/>
          <p:cNvSpPr>
            <a:spLocks noGrp="1"/>
          </p:cNvSpPr>
          <p:nvPr>
            <p:ph type="dt" idx="15"/>
          </p:nvPr>
        </p:nvSpPr>
        <p:spPr/>
        <p:txBody>
          <a:bodyPr/>
          <a:lstStyle/>
          <a:p>
            <a:r>
              <a:rPr lang="en-US"/>
              <a:t>15-17 January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12479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77850"/>
            <a:ext cx="7770813" cy="412750"/>
          </a:xfrm>
        </p:spPr>
        <p:txBody>
          <a:bodyPr/>
          <a:lstStyle/>
          <a:p>
            <a:r>
              <a:rPr lang="en-US" sz="2400" dirty="0"/>
              <a:t>Responsibilities of WG Vice Chair</a:t>
            </a:r>
            <a:endParaRPr lang="en-US" altLang="en-US" sz="2400" dirty="0"/>
          </a:p>
        </p:txBody>
      </p:sp>
      <p:sp>
        <p:nvSpPr>
          <p:cNvPr id="16387" name="Content Placeholder 2"/>
          <p:cNvSpPr>
            <a:spLocks noGrp="1"/>
          </p:cNvSpPr>
          <p:nvPr>
            <p:ph idx="1"/>
          </p:nvPr>
        </p:nvSpPr>
        <p:spPr>
          <a:xfrm>
            <a:off x="685799" y="850900"/>
            <a:ext cx="8229602" cy="4821848"/>
          </a:xfrm>
        </p:spPr>
        <p:txBody>
          <a:bodyPr/>
          <a:lstStyle/>
          <a:p>
            <a:pPr>
              <a:spcBef>
                <a:spcPts val="0"/>
              </a:spcBef>
              <a:buFont typeface="Arial" panose="020B0604020202020204" pitchFamily="34" charset="0"/>
              <a:buChar char="•"/>
            </a:pPr>
            <a:r>
              <a:rPr lang="en-US" sz="1600" dirty="0"/>
              <a:t>3.4.2 Vice Chair(s)</a:t>
            </a:r>
          </a:p>
          <a:p>
            <a:pPr>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Sunday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some research is needed for a topic, help on comments, etc.  </a:t>
            </a:r>
          </a:p>
          <a:p>
            <a:pPr marL="1200150" lvl="2" indent="-285750">
              <a:spcBef>
                <a:spcPts val="0"/>
              </a:spcBef>
              <a:spcAft>
                <a:spcPts val="300"/>
              </a:spcAft>
              <a:buFont typeface="Arial" panose="020B0604020202020204" pitchFamily="34" charset="0"/>
              <a:buChar char="•"/>
            </a:pPr>
            <a:r>
              <a:rPr lang="en-US" sz="1400" dirty="0"/>
              <a:t>Maybe once a month or so.  It will vary.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15-17 January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25240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0"/>
            <a:ext cx="7770813" cy="719931"/>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798" y="808037"/>
            <a:ext cx="8229602" cy="4821848"/>
          </a:xfrm>
        </p:spPr>
        <p:txBody>
          <a:bodyPr/>
          <a:lstStyle/>
          <a:p>
            <a:pPr marL="0" indent="0"/>
            <a:endParaRPr lang="en-US" altLang="en-US" sz="1600" u="sng" dirty="0">
              <a:solidFill>
                <a:schemeClr val="tx1"/>
              </a:solidFill>
            </a:endParaRPr>
          </a:p>
          <a:p>
            <a:pPr>
              <a:buFont typeface="Arial" panose="020B0604020202020204" pitchFamily="34" charset="0"/>
              <a:buChar char="•"/>
            </a:pPr>
            <a:r>
              <a:rPr lang="en-US" sz="1600" dirty="0"/>
              <a:t>3.4.3 Secretary</a:t>
            </a:r>
          </a:p>
          <a:p>
            <a:pPr lvl="1">
              <a:spcBef>
                <a:spcPts val="0"/>
              </a:spcBef>
            </a:pPr>
            <a:r>
              <a:rPr lang="en-US" sz="1400" b="1" dirty="0"/>
              <a:t>The responsibilities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15-17 January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32623</TotalTime>
  <Words>6146</Words>
  <Application>Microsoft Office PowerPoint</Application>
  <PresentationFormat>On-screen Show (4:3)</PresentationFormat>
  <Paragraphs>700</Paragraphs>
  <Slides>42</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42</vt:i4>
      </vt:variant>
    </vt:vector>
  </HeadingPairs>
  <TitlesOfParts>
    <vt:vector size="51" baseType="lpstr">
      <vt:lpstr>Arial</vt:lpstr>
      <vt:lpstr>Calibri</vt:lpstr>
      <vt:lpstr>Helvetica</vt:lpstr>
      <vt:lpstr>Monotype Sorts</vt:lpstr>
      <vt:lpstr>Times New Roman</vt:lpstr>
      <vt:lpstr>Wingdings</vt:lpstr>
      <vt:lpstr>Office Theme</vt:lpstr>
      <vt:lpstr>Document</vt:lpstr>
      <vt:lpstr>Presentation</vt:lpstr>
      <vt:lpstr>IEEE 802.18 RR-TAG Wireless Interim Agenda</vt:lpstr>
      <vt:lpstr>Call to Order / Administrative Items</vt:lpstr>
      <vt:lpstr>Other Guidelines for IEEE WG Meetings</vt:lpstr>
      <vt:lpstr>Participation in IEEE 802 Meetings</vt:lpstr>
      <vt:lpstr>Agenda for St. Louis Wireless Interim</vt:lpstr>
      <vt:lpstr>Administrative – Motions and more</vt:lpstr>
      <vt:lpstr>Administrative – Motions and more</vt:lpstr>
      <vt:lpstr>Responsibilities of WG Vice Chair</vt:lpstr>
      <vt:lpstr>Responsibilities of WG Secretary</vt:lpstr>
      <vt:lpstr>EU items to share -1</vt:lpstr>
      <vt:lpstr>EU items -2 </vt:lpstr>
      <vt:lpstr>NTIA soliciting comments on National Spectrum Strategy -1 of 3</vt:lpstr>
      <vt:lpstr>NTIA soliciting comments on National Spectrum Strategy -2 of 3</vt:lpstr>
      <vt:lpstr>NTIA soliciting comments on National Spectrum Strategy -3 of 3</vt:lpstr>
      <vt:lpstr>EC Draft Law on Vehicle Communications</vt:lpstr>
      <vt:lpstr>U.S. DoT Releases RFC on V2X Communications -1 of 3</vt:lpstr>
      <vt:lpstr>U.S. DoT Releases RFC on V2X Communications -2 of 3</vt:lpstr>
      <vt:lpstr>U.S. DoT Releases RFC on V2X Communications -3 of 3</vt:lpstr>
      <vt:lpstr>U.S. DoT RFC on V2X 9 questions -1 of 2</vt:lpstr>
      <vt:lpstr>U.S. DoT RFC on V2X 9 questions -2 of 2</vt:lpstr>
      <vt:lpstr>ACMA - Proposed updates to class licensing arrangements supporting 5G and other technology innovations -1 of 2 </vt:lpstr>
      <vt:lpstr>ACMA - Proposed updates to class licensing arrangements supporting 5G and other technology innovations -2 of 2 </vt:lpstr>
      <vt:lpstr>Recess</vt:lpstr>
      <vt:lpstr>Thursday Agenda</vt:lpstr>
      <vt:lpstr>U.S. DoT Releases RFC on V2X Communications -1 of 2</vt:lpstr>
      <vt:lpstr>Motion – DoT RFC on V2X - 2 of 2</vt:lpstr>
      <vt:lpstr>EC Draft Law on Vehicle Communications</vt:lpstr>
      <vt:lpstr>ACMA - Proposed updates to class licensing arrangements supporting 5G and other technology innovations </vt:lpstr>
      <vt:lpstr>General Discussion Items</vt:lpstr>
      <vt:lpstr>Actions Required</vt:lpstr>
      <vt:lpstr>Any Other Business</vt:lpstr>
      <vt:lpstr>Adjourn</vt:lpstr>
      <vt:lpstr>PowerPoint Presentation</vt:lpstr>
      <vt:lpstr>PowerPoint Presentation</vt:lpstr>
      <vt:lpstr>PowerPoint Presentation</vt:lpstr>
      <vt:lpstr>Presidential Memorandum on  Developing a Sustainable Spectrum Strategy for America's Future -2 of 2</vt:lpstr>
      <vt:lpstr>General Discussion Items -4</vt:lpstr>
      <vt:lpstr>General Discussion Items -3 of 6</vt:lpstr>
      <vt:lpstr>General Discussion Items -4a of 6</vt:lpstr>
      <vt:lpstr>General Discussion Items -4b of 6</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1194</cp:revision>
  <cp:lastPrinted>1601-01-01T00:00:00Z</cp:lastPrinted>
  <dcterms:created xsi:type="dcterms:W3CDTF">2016-03-03T14:54:45Z</dcterms:created>
  <dcterms:modified xsi:type="dcterms:W3CDTF">2019-01-17T21:07:41Z</dcterms:modified>
</cp:coreProperties>
</file>