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341" r:id="rId3"/>
    <p:sldId id="329" r:id="rId4"/>
    <p:sldId id="330" r:id="rId5"/>
    <p:sldId id="319" r:id="rId6"/>
    <p:sldId id="331" r:id="rId7"/>
    <p:sldId id="448" r:id="rId8"/>
    <p:sldId id="449" r:id="rId9"/>
    <p:sldId id="441" r:id="rId10"/>
    <p:sldId id="442" r:id="rId11"/>
    <p:sldId id="445" r:id="rId12"/>
    <p:sldId id="446" r:id="rId13"/>
    <p:sldId id="454" r:id="rId14"/>
    <p:sldId id="455" r:id="rId15"/>
    <p:sldId id="457" r:id="rId16"/>
    <p:sldId id="456" r:id="rId17"/>
    <p:sldId id="453" r:id="rId18"/>
    <p:sldId id="436" r:id="rId19"/>
    <p:sldId id="401" r:id="rId20"/>
    <p:sldId id="402" r:id="rId21"/>
    <p:sldId id="403" r:id="rId22"/>
    <p:sldId id="443" r:id="rId23"/>
    <p:sldId id="396" r:id="rId24"/>
    <p:sldId id="438" r:id="rId25"/>
    <p:sldId id="425" r:id="rId26"/>
    <p:sldId id="430" r:id="rId27"/>
    <p:sldId id="431" r:id="rId28"/>
    <p:sldId id="435" r:id="rId29"/>
    <p:sldId id="439" r:id="rId30"/>
    <p:sldId id="451" r:id="rId31"/>
    <p:sldId id="429" r:id="rId32"/>
    <p:sldId id="417" r:id="rId33"/>
    <p:sldId id="418" r:id="rId34"/>
    <p:sldId id="398" r:id="rId35"/>
    <p:sldId id="428" r:id="rId36"/>
    <p:sldId id="404" r:id="rId37"/>
    <p:sldId id="399" r:id="rId38"/>
    <p:sldId id="409" r:id="rId39"/>
    <p:sldId id="410" r:id="rId40"/>
    <p:sldId id="390" r:id="rId41"/>
    <p:sldId id="392"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7" autoAdjust="0"/>
    <p:restoredTop sz="94660"/>
  </p:normalViewPr>
  <p:slideViewPr>
    <p:cSldViewPr>
      <p:cViewPr varScale="1">
        <p:scale>
          <a:sx n="85" d="100"/>
          <a:sy n="85" d="100"/>
        </p:scale>
        <p:origin x="90" y="7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05-Jul-18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July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05 July 2018</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July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802.18-18/0077r01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fcc.gov/document/expanding-flexible-use-37-42-ghz-band"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hyperlink" Target="https://mentor.ieee.org/802.18/dcn/18/18-18-0076-00-0000-nprm-3-9-4-2ghz-gn-18-122.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mailto:vmitchell@tiaonline.org"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8/18-18-0010-05-0000-sa-use-of-spectrum-draft-position-06dec17.docx" TargetMode="External"/><Relationship Id="rId2" Type="http://schemas.openxmlformats.org/officeDocument/2006/relationships/hyperlink" Target="https://mentor.ieee.org/802.18/dcn/18/18-18-0010-04-0000-sa-use-of-spectrum-draft-position-06dec17.doc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apps.fcc.gov/edocs_public/attachmatch/DA-18-468A1.pdf" TargetMode="External"/><Relationship Id="rId7" Type="http://schemas.openxmlformats.org/officeDocument/2006/relationships/hyperlink" Target="https://www.fcc.gov/ecfs/search/filings?q=(proceedings.name:((07\-100*))%20OR%20proceedings.description:((07\-100*)))&amp;sort=date_disseminated,DESC" TargetMode="External"/><Relationship Id="rId2" Type="http://schemas.openxmlformats.org/officeDocument/2006/relationships/hyperlink" Target="https://www.federalregister.gov/documents/2018/05/07/2018-09416/49-ghz-band?utm_campaign=subscription%20mailing%20list&amp;utm_source=federalregister.gov&amp;utm_medium=email"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52-00-0000-fcc-fnprn-4-9-ghz-fcc-18-33-wp-07-100.pdf" TargetMode="External"/><Relationship Id="rId5" Type="http://schemas.openxmlformats.org/officeDocument/2006/relationships/hyperlink" Target="https://ecfsapi.fcc.gov/file/03231913715191/FCC-18-33A1.pdf" TargetMode="External"/><Relationship Id="rId4" Type="http://schemas.openxmlformats.org/officeDocument/2006/relationships/hyperlink" Target="https://mentor.ieee.org/802.18/dcn/18/18-18-0051-00-0000-fcc-pn-4-9-ghz-da-18-468-fcc-18-33-wp-07-100.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fcc.gov/ecfs/search/filings?proceedings_name=18-120&amp;sort=date_disseminated,DESC" TargetMode="External"/><Relationship Id="rId2" Type="http://schemas.openxmlformats.org/officeDocument/2006/relationships/hyperlink" Target="https://www.fcc.gov/ecfs/filing/0510125420096" TargetMode="External"/><Relationship Id="rId1" Type="http://schemas.openxmlformats.org/officeDocument/2006/relationships/slideLayout" Target="../slideLayouts/slideLayout1.xml"/><Relationship Id="rId4" Type="http://schemas.openxmlformats.org/officeDocument/2006/relationships/hyperlink" Target="https://www.federalregister.gov/documents/2018/06/07/2018-12183/transforming-the-25-ghz-band?utm_campaign=subscription%20mailing%20list&amp;utm_source=federalregister.gov&amp;utm_medium=emai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75-01-0000-minutes-28june18-rr-tag-teleconfere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etsi.org/webapp/workProgram/Report_Schedule.asp?WKI_ID=51206"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05 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05 July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32470208"/>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617"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 </a:t>
            </a:r>
            <a:r>
              <a:rPr lang="en-US" sz="2000" dirty="0"/>
              <a:t>-2</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endParaRPr lang="en-US" sz="1400" dirty="0"/>
          </a:p>
          <a:p>
            <a:r>
              <a:rPr lang="en-US" sz="1400" dirty="0"/>
              <a:t>Question 1: Do you agree with the </a:t>
            </a:r>
            <a:r>
              <a:rPr lang="en-US" sz="1400" dirty="0" err="1"/>
              <a:t>prioritisation</a:t>
            </a:r>
            <a:r>
              <a:rPr lang="en-US" sz="1400" dirty="0"/>
              <a:t> of the agenda items, as shown in Annex 5, and if not why</a:t>
            </a:r>
          </a:p>
          <a:p>
            <a:r>
              <a:rPr lang="en-US" sz="1400" dirty="0"/>
              <a:t> </a:t>
            </a:r>
          </a:p>
          <a:p>
            <a:r>
              <a:rPr lang="en-US" sz="1400" dirty="0"/>
              <a:t>Question 2: </a:t>
            </a:r>
            <a:r>
              <a:rPr lang="en-US" sz="1400" dirty="0" err="1"/>
              <a:t>Ofcom</a:t>
            </a:r>
            <a:r>
              <a:rPr lang="en-US" sz="1400" dirty="0"/>
              <a:t> is supporting the following three priority bands for IMT identification in the RRs: 24.25 – 27.5 GHz 40.5-43.5 GHz (as part of a wider global 37-43.5 GHz tuning range) 66 – 71 GHz If you don’t agree with any of these bands, or think we should be promoting other bands, please provide justification for your views.</a:t>
            </a:r>
            <a:endParaRPr lang="en-US" sz="1800" dirty="0"/>
          </a:p>
          <a:p>
            <a:r>
              <a:rPr lang="en-US" sz="1400" dirty="0"/>
              <a:t> </a:t>
            </a:r>
          </a:p>
          <a:p>
            <a:r>
              <a:rPr lang="en-US" sz="1400" dirty="0"/>
              <a:t>Question 3: What are your views on the suitability of the currently identified bands for HAPs and do you think there is a requirement for additional spectrum? </a:t>
            </a:r>
            <a:r>
              <a:rPr lang="en-US" sz="1400" dirty="0" err="1"/>
              <a:t>Recognising</a:t>
            </a:r>
            <a:r>
              <a:rPr lang="en-US" sz="1400" dirty="0"/>
              <a:t> that we support 26 GHz as a global band for IMT under agenda item </a:t>
            </a:r>
            <a:r>
              <a:rPr lang="en-US" sz="1400" u="heavy" dirty="0"/>
              <a:t>1.13</a:t>
            </a:r>
            <a:r>
              <a:rPr lang="en-US" sz="1400" dirty="0"/>
              <a:t>, what are your views on the bands currently under study for HAPs, both globally and in ITU-R Regions?</a:t>
            </a:r>
            <a:endParaRPr lang="en-US" sz="1800" dirty="0"/>
          </a:p>
          <a:p>
            <a:r>
              <a:rPr lang="en-US" sz="1400" dirty="0"/>
              <a:t> </a:t>
            </a:r>
          </a:p>
          <a:p>
            <a:r>
              <a:rPr lang="en-US" sz="1400" dirty="0"/>
              <a:t>Question 4: What are your views on the bands within scope of Agenda Item </a:t>
            </a:r>
            <a:r>
              <a:rPr lang="en-US" sz="1400" u="heavy" dirty="0"/>
              <a:t>1.16</a:t>
            </a:r>
            <a:r>
              <a:rPr lang="en-US" sz="1400" dirty="0"/>
              <a:t> and their suitability for Wi-Fi and Wi-Fi like services? Do you agree that </a:t>
            </a:r>
            <a:r>
              <a:rPr lang="en-US" sz="1400" dirty="0" err="1"/>
              <a:t>Ofcom</a:t>
            </a:r>
            <a:r>
              <a:rPr lang="en-US" sz="1400" dirty="0"/>
              <a:t> should support the CEPT position of No Change? If not, please provide evidence to support your view.</a:t>
            </a:r>
            <a:endParaRPr lang="en-US" sz="1800" dirty="0"/>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239787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 </a:t>
            </a:r>
            <a:r>
              <a:rPr lang="en-US" sz="2000" dirty="0"/>
              <a:t>-3</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r>
              <a:rPr lang="en-US" sz="1400" dirty="0"/>
              <a:t>				</a:t>
            </a:r>
          </a:p>
          <a:p>
            <a:r>
              <a:rPr lang="en-US" sz="1400" dirty="0"/>
              <a:t>Question 5: Do you agree that UK support the inclusion of the updated Recommendation M.1849-1 (“Technical and operational aspects of ground-based meteorological radars”) in footnote No.5450A? What are your views on the requirement to include a reference to ITU-R Recommendation ITU R M.1638 1 in footnotes No.5447A and 5.450A and the potential impact upon Wi-Fi (and similar technologies)?</a:t>
            </a:r>
          </a:p>
          <a:p>
            <a:pPr>
              <a:buFont typeface="Arial" panose="020B0604020202020204" pitchFamily="34" charset="0"/>
              <a:buChar char="•"/>
            </a:pPr>
            <a:endParaRPr lang="en-US" sz="1400" dirty="0">
              <a:solidFill>
                <a:schemeClr val="tx1"/>
              </a:solidFill>
            </a:endParaRPr>
          </a:p>
          <a:p>
            <a:r>
              <a:rPr lang="en-US" sz="1400" dirty="0"/>
              <a:t>Question 21: What are you views on Agenda Item </a:t>
            </a:r>
            <a:r>
              <a:rPr lang="en-US" sz="1400" u="heavy" dirty="0"/>
              <a:t>1.12</a:t>
            </a:r>
            <a:r>
              <a:rPr lang="en-US" sz="1400" dirty="0"/>
              <a:t> and do you agree that there is no requirement for specific identification to ITS in the Radio Regulations?</a:t>
            </a:r>
          </a:p>
          <a:p>
            <a:r>
              <a:rPr lang="en-US" sz="1400" dirty="0"/>
              <a:t> </a:t>
            </a:r>
          </a:p>
          <a:p>
            <a:r>
              <a:rPr lang="en-US" sz="1400" dirty="0"/>
              <a:t>Question 27: What are your views on Agenda Item </a:t>
            </a:r>
            <a:r>
              <a:rPr lang="en-US" sz="1400" u="heavy" dirty="0"/>
              <a:t>1.15</a:t>
            </a:r>
            <a:r>
              <a:rPr lang="en-US" sz="1400" dirty="0"/>
              <a:t>, particularly on the protection needs of passive services?</a:t>
            </a:r>
          </a:p>
          <a:p>
            <a:r>
              <a:rPr lang="en-US" sz="1400" dirty="0"/>
              <a:t> </a:t>
            </a:r>
          </a:p>
          <a:p>
            <a:r>
              <a:rPr lang="en-US" sz="1400" dirty="0"/>
              <a:t>Question 32: What changes to the Radio Regulations have you identified that would benefit from action at a WRC and why? Do you have any proposals regarding UK positions for future WRC agenda items or suggestions for other agenda items, needing changes to the Radio Regulations, that you would wish to see addressed by a future WRC?</a:t>
            </a:r>
          </a:p>
          <a:p>
            <a:r>
              <a:rPr lang="en-US" sz="1200" dirty="0"/>
              <a:t> </a:t>
            </a:r>
          </a:p>
          <a:p>
            <a:pPr>
              <a:buFont typeface="Arial" panose="020B0604020202020204" pitchFamily="34" charset="0"/>
              <a:buChar char="•"/>
            </a:pPr>
            <a:r>
              <a:rPr lang="en-US" sz="1200" dirty="0">
                <a:solidFill>
                  <a:schemeClr val="tx1"/>
                </a:solidFill>
              </a:rPr>
              <a:t> </a:t>
            </a:r>
          </a:p>
          <a:p>
            <a:pPr>
              <a:buFont typeface="Arial" panose="020B0604020202020204" pitchFamily="34" charset="0"/>
              <a:buChar char="•"/>
            </a:pPr>
            <a:r>
              <a:rPr lang="en-US" sz="1200" dirty="0">
                <a:solidFill>
                  <a:schemeClr val="tx1"/>
                </a:solidFill>
              </a:rPr>
              <a:t> </a:t>
            </a:r>
          </a:p>
          <a:p>
            <a:pPr marL="457200" lvl="1" indent="0"/>
            <a:r>
              <a:rPr lang="en-US" sz="1200" dirty="0">
                <a:solidFill>
                  <a:schemeClr val="tx1"/>
                </a:solidFill>
              </a:rPr>
              <a:t> </a:t>
            </a: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97662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 </a:t>
            </a:r>
            <a:r>
              <a:rPr lang="en-US" sz="2000" dirty="0"/>
              <a:t>-4</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Other possible questions: </a:t>
            </a:r>
          </a:p>
          <a:p>
            <a:r>
              <a:rPr lang="en-US" sz="1400" dirty="0"/>
              <a:t>				</a:t>
            </a:r>
          </a:p>
          <a:p>
            <a:r>
              <a:rPr lang="en-US" sz="1400" dirty="0"/>
              <a:t>? Question 6: Do you agree that UK support a position of not making changes to the Radio Regulations to reference specific bands for M2M/IoT usage?</a:t>
            </a:r>
          </a:p>
          <a:p>
            <a:pPr lvl="1">
              <a:buFont typeface="Arial" panose="020B0604020202020204" pitchFamily="34" charset="0"/>
              <a:buChar char="•"/>
            </a:pPr>
            <a:r>
              <a:rPr lang="en-US" sz="1400" dirty="0"/>
              <a:t>Should ask 802.15 if they have any interest on this one. </a:t>
            </a:r>
            <a:endParaRPr lang="en-US" sz="1200" dirty="0"/>
          </a:p>
          <a:p>
            <a:r>
              <a:rPr lang="en-US" sz="1400" dirty="0"/>
              <a:t> </a:t>
            </a:r>
          </a:p>
          <a:p>
            <a:r>
              <a:rPr lang="en-US" sz="1400" dirty="0"/>
              <a:t>? Question 13: Do you have any views on the bands being studied and are there any other considerations which you think should be taken into account? What are your views on the appropriateness of the current emission limits in the band 3 700 – 4 200 MHz?</a:t>
            </a:r>
          </a:p>
          <a:p>
            <a:pPr lvl="1">
              <a:buFont typeface="Arial" panose="020B0604020202020204" pitchFamily="34" charset="0"/>
              <a:buChar char="•"/>
            </a:pPr>
            <a:r>
              <a:rPr lang="en-US" sz="1200" dirty="0"/>
              <a:t>This question we may want to comment on, as in the context there is 6GHz.  Though need to work out the IEEE 802 as a whole consensus.</a:t>
            </a:r>
          </a:p>
          <a:p>
            <a:r>
              <a:rPr lang="en-US" sz="1400" dirty="0"/>
              <a:t> </a:t>
            </a:r>
          </a:p>
          <a:p>
            <a:pPr>
              <a:buFont typeface="Arial" panose="020B0604020202020204" pitchFamily="34" charset="0"/>
              <a:buChar char="•"/>
            </a:pPr>
            <a:r>
              <a:rPr lang="en-US" sz="2000" dirty="0">
                <a:solidFill>
                  <a:schemeClr val="tx1"/>
                </a:solidFill>
              </a:rPr>
              <a:t>Will walk through a markup draft and are the questions ID’d appropriate.   And setup for San Diego to start on our comments. </a:t>
            </a:r>
          </a:p>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endParaRPr lang="en-US" sz="2000" dirty="0">
              <a:solidFill>
                <a:schemeClr val="tx1"/>
              </a:solidFill>
            </a:endParaRP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552879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 Open Meeting next week</a:t>
            </a:r>
            <a:endParaRPr lang="en-US" sz="1400" dirty="0"/>
          </a:p>
        </p:txBody>
      </p:sp>
      <p:sp>
        <p:nvSpPr>
          <p:cNvPr id="3" name="Content Placeholder 2"/>
          <p:cNvSpPr>
            <a:spLocks noGrp="1"/>
          </p:cNvSpPr>
          <p:nvPr>
            <p:ph idx="1"/>
          </p:nvPr>
        </p:nvSpPr>
        <p:spPr>
          <a:xfrm>
            <a:off x="679269" y="1447800"/>
            <a:ext cx="8451908" cy="4494213"/>
          </a:xfrm>
        </p:spPr>
        <p:txBody>
          <a:bodyPr/>
          <a:lstStyle/>
          <a:p>
            <a:pPr>
              <a:buFont typeface="Arial" panose="020B0604020202020204" pitchFamily="34" charset="0"/>
              <a:buChar char="•"/>
            </a:pPr>
            <a:r>
              <a:rPr lang="en-US" sz="2000" dirty="0"/>
              <a:t>Expanding Flexible Use of the 3.7 to 4.2 GHz Band</a:t>
            </a:r>
            <a:br>
              <a:rPr lang="en-US" sz="2000" b="0" dirty="0"/>
            </a:br>
            <a:r>
              <a:rPr lang="en-US" sz="2000" b="0" dirty="0"/>
              <a:t>The Commission will consider an </a:t>
            </a:r>
            <a:r>
              <a:rPr lang="en-US" sz="2000" b="0" dirty="0">
                <a:hlinkClick r:id="rId2"/>
              </a:rPr>
              <a:t>Order and Notice of Proposed Rulemaking</a:t>
            </a:r>
            <a:r>
              <a:rPr lang="en-US" sz="2000" b="0" dirty="0"/>
              <a:t> that would continue the Commission’s efforts to make mid-band spectrum in the 3.7-4.2 GHz band available for expanded flexible use, primarily by seeking comment on mechanisms for clearing for mobile use and whether to allow point-to-multipoint use on a shared basis in portions of the band. To inform the Commission’s decision-making on the future of the band, it would also collect information from FSS earth stations and space stations to provide a clear understanding of the operations of current users. (GN Docket Nos. 18-122, 17-183; RM Nos. 11778, 11791)</a:t>
            </a:r>
          </a:p>
          <a:p>
            <a:pPr>
              <a:buFont typeface="Arial" panose="020B0604020202020204" pitchFamily="34" charset="0"/>
              <a:buChar char="•"/>
            </a:pPr>
            <a:r>
              <a:rPr lang="en-US" sz="2000" dirty="0"/>
              <a:t>Cellular Reform Third Report and Order</a:t>
            </a:r>
            <a:endParaRPr lang="en-US" sz="2000" b="0" dirty="0"/>
          </a:p>
          <a:p>
            <a:pPr>
              <a:buFont typeface="Arial" panose="020B0604020202020204" pitchFamily="34" charset="0"/>
              <a:buChar char="•"/>
            </a:pPr>
            <a:r>
              <a:rPr lang="en-US" sz="2000" dirty="0"/>
              <a:t>Children’s Television Programming Rules</a:t>
            </a:r>
            <a:endParaRPr lang="en-US" sz="2000" b="0" dirty="0"/>
          </a:p>
          <a:p>
            <a:pPr>
              <a:buFont typeface="Arial" panose="020B0604020202020204" pitchFamily="34" charset="0"/>
              <a:buChar char="•"/>
            </a:pPr>
            <a:r>
              <a:rPr lang="en-US" sz="2000" dirty="0"/>
              <a:t>Emergency Alert System and Wireless Emergency Alerts</a:t>
            </a:r>
            <a:endParaRPr lang="en-US" sz="2000" b="0" dirty="0"/>
          </a:p>
          <a:p>
            <a:pPr>
              <a:buFont typeface="Arial" panose="020B0604020202020204" pitchFamily="34" charset="0"/>
              <a:buChar char="•"/>
            </a:pPr>
            <a:r>
              <a:rPr lang="en-US" sz="2000" dirty="0"/>
              <a:t>Nationwide Number Portability</a:t>
            </a:r>
            <a:endParaRPr lang="en-US" sz="2000" b="0" dirty="0"/>
          </a:p>
          <a:p>
            <a:pPr>
              <a:buFont typeface="Arial" panose="020B0604020202020204" pitchFamily="34" charset="0"/>
              <a:buChar char="•"/>
            </a:pPr>
            <a:r>
              <a:rPr lang="en-US" sz="2000" dirty="0"/>
              <a:t>Formal Complaint Rules Consolidation Order</a:t>
            </a:r>
            <a:r>
              <a:rPr lang="en-US" sz="1100" dirty="0"/>
              <a:t> </a:t>
            </a:r>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4084789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 Flexible Use of the 3.7 to 4.2 GHz Band</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2000" dirty="0"/>
              <a:t>Mentor:  </a:t>
            </a:r>
            <a:r>
              <a:rPr lang="en-US" sz="2000" dirty="0">
                <a:hlinkClick r:id="rId2"/>
              </a:rPr>
              <a:t>https://mentor.ieee.org/802.18/dcn/18/18-18-0076-00-0000-nprm-3-9-4-2ghz-gn-18-122.pdf</a:t>
            </a:r>
            <a:r>
              <a:rPr lang="en-US" sz="2000" dirty="0"/>
              <a:t>     (note: this is a ‘draft’ NPRM) </a:t>
            </a:r>
          </a:p>
          <a:p>
            <a:pPr>
              <a:buFont typeface="Arial" panose="020B0604020202020204" pitchFamily="34" charset="0"/>
              <a:buChar char="•"/>
            </a:pPr>
            <a:r>
              <a:rPr lang="en-US" sz="2000" dirty="0"/>
              <a:t>ECFS: </a:t>
            </a:r>
            <a:r>
              <a:rPr lang="en-US" sz="2000" dirty="0">
                <a:hlinkClick r:id="rId3"/>
              </a:rPr>
              <a:t>https://www.fcc.gov/ecfs/search/filings?proceedings_name=18-122&amp;sort=date_disseminated,DESC</a:t>
            </a:r>
            <a:r>
              <a:rPr lang="en-US" sz="2000" dirty="0"/>
              <a:t>   </a:t>
            </a:r>
          </a:p>
          <a:p>
            <a:pPr marL="0" indent="0"/>
            <a:r>
              <a:rPr lang="en-US" sz="2000" dirty="0"/>
              <a:t> 				</a:t>
            </a:r>
          </a:p>
          <a:p>
            <a:pPr>
              <a:buFont typeface="Arial" panose="020B0604020202020204" pitchFamily="34" charset="0"/>
              <a:buChar char="•"/>
            </a:pPr>
            <a:r>
              <a:rPr lang="en-US" sz="2000" dirty="0"/>
              <a:t>Do we delay start of Thursday AM2 until after this agenda item and present the open meeting until then?</a:t>
            </a:r>
          </a:p>
          <a:p>
            <a:pPr lvl="1">
              <a:buFont typeface="Arial" panose="020B0604020202020204" pitchFamily="34" charset="0"/>
              <a:buChar char="•"/>
            </a:pPr>
            <a:r>
              <a:rPr lang="en-US" sz="1600" dirty="0"/>
              <a:t>Yes, this would be fine.  </a:t>
            </a:r>
          </a:p>
          <a:p>
            <a:pPr lvl="2">
              <a:buFont typeface="Arial" panose="020B0604020202020204" pitchFamily="34" charset="0"/>
              <a:buChar char="•"/>
            </a:pPr>
            <a:r>
              <a:rPr lang="en-US" sz="1400" dirty="0"/>
              <a:t>For those attending the FCC open session, they can get attendance credit for Thursday AM1.    </a:t>
            </a:r>
          </a:p>
          <a:p>
            <a:pPr>
              <a:buFont typeface="Arial" panose="020B0604020202020204" pitchFamily="34" charset="0"/>
              <a:buChar char="•"/>
            </a:pPr>
            <a:r>
              <a:rPr lang="en-US" sz="2000" dirty="0">
                <a:solidFill>
                  <a:schemeClr val="tx1"/>
                </a:solidFill>
              </a:rPr>
              <a:t>Did not walk through the NPRM for areas we may want to comment on?   </a:t>
            </a:r>
          </a:p>
          <a:p>
            <a:pPr lvl="1">
              <a:buFont typeface="Arial" panose="020B0604020202020204" pitchFamily="34" charset="0"/>
              <a:buChar char="•"/>
            </a:pPr>
            <a:r>
              <a:rPr lang="en-US" sz="1600" dirty="0">
                <a:solidFill>
                  <a:schemeClr val="tx1"/>
                </a:solidFill>
              </a:rPr>
              <a:t>With this a draft more changes are anticipated before the actual NPRM. </a:t>
            </a:r>
          </a:p>
          <a:p>
            <a:pPr lvl="1">
              <a:buFont typeface="Arial" panose="020B0604020202020204" pitchFamily="34" charset="0"/>
              <a:buChar char="•"/>
            </a:pPr>
            <a:r>
              <a:rPr lang="en-US" sz="1600" dirty="0"/>
              <a:t>So this version more an FYI to see what could be in the final NPRM. </a:t>
            </a:r>
          </a:p>
          <a:p>
            <a:pPr>
              <a:buFont typeface="Arial" panose="020B0604020202020204" pitchFamily="34" charset="0"/>
              <a:buChar char="•"/>
            </a:pPr>
            <a:r>
              <a:rPr lang="en-US" sz="2000" dirty="0"/>
              <a:t>Do any of the WGs have interests in this band now it is moving to a NPRM?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1384458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on 6GHz</a:t>
            </a:r>
            <a:endParaRPr lang="en-US" sz="1400" dirty="0"/>
          </a:p>
        </p:txBody>
      </p:sp>
      <p:sp>
        <p:nvSpPr>
          <p:cNvPr id="3" name="Content Placeholder 2"/>
          <p:cNvSpPr>
            <a:spLocks noGrp="1"/>
          </p:cNvSpPr>
          <p:nvPr>
            <p:ph idx="1"/>
          </p:nvPr>
        </p:nvSpPr>
        <p:spPr>
          <a:xfrm>
            <a:off x="701040" y="1447800"/>
            <a:ext cx="8451908" cy="4494213"/>
          </a:xfrm>
        </p:spPr>
        <p:txBody>
          <a:bodyPr/>
          <a:lstStyle/>
          <a:p>
            <a:pPr>
              <a:buFont typeface="Arial" panose="020B0604020202020204" pitchFamily="34" charset="0"/>
              <a:buChar char="•"/>
            </a:pPr>
            <a:r>
              <a:rPr lang="en-US" sz="2000" dirty="0"/>
              <a:t>At a high level, any </a:t>
            </a:r>
            <a:r>
              <a:rPr lang="en-US" sz="2000" i="1" u="sng" dirty="0"/>
              <a:t>new</a:t>
            </a:r>
            <a:r>
              <a:rPr lang="en-US" sz="2000" dirty="0"/>
              <a:t> thoughts on how to get IEEE 802 to a single voice on where to take the 6GHz band? </a:t>
            </a:r>
          </a:p>
          <a:p>
            <a:pPr>
              <a:buFont typeface="Arial" panose="020B0604020202020204" pitchFamily="34" charset="0"/>
              <a:buChar char="•"/>
            </a:pPr>
            <a:r>
              <a:rPr lang="en-US" sz="2000" dirty="0"/>
              <a:t>To bring up at the EC opening meeting.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Licensed incumbents have a strong voice with the commission, more than the UWB unlicensed incumbents. </a:t>
            </a:r>
          </a:p>
          <a:p>
            <a:pPr lvl="1">
              <a:buFont typeface="Arial" panose="020B0604020202020204" pitchFamily="34" charset="0"/>
              <a:buChar char="•"/>
            </a:pPr>
            <a:r>
              <a:rPr lang="en-US" sz="1800" dirty="0"/>
              <a:t>Protection of the (licensed) incumbents will be key.</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To go in with 2 opposing views or no inputs at all,  both have pluses and minuses. </a:t>
            </a:r>
          </a:p>
          <a:p>
            <a:pPr>
              <a:buFont typeface="Arial" panose="020B0604020202020204" pitchFamily="34" charset="0"/>
              <a:buChar char="•"/>
            </a:pPr>
            <a:endParaRPr lang="en-US" sz="2000" dirty="0"/>
          </a:p>
          <a:p>
            <a:pPr>
              <a:buFont typeface="Arial" panose="020B0604020202020204" pitchFamily="34" charset="0"/>
              <a:buChar char="•"/>
            </a:pPr>
            <a:r>
              <a:rPr lang="en-US" sz="2000" dirty="0"/>
              <a:t>Note:  802.11ax </a:t>
            </a:r>
            <a:r>
              <a:rPr lang="en-US" sz="2000" dirty="0" err="1"/>
              <a:t>CoEx</a:t>
            </a:r>
            <a:r>
              <a:rPr lang="en-US" sz="2000" dirty="0"/>
              <a:t> documents failed in an 802.19 vote.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767031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TR-51 SUN meeting invite</a:t>
            </a:r>
            <a:endParaRPr lang="en-US" sz="1400" dirty="0"/>
          </a:p>
        </p:txBody>
      </p:sp>
      <p:sp>
        <p:nvSpPr>
          <p:cNvPr id="3" name="Content Placeholder 2"/>
          <p:cNvSpPr>
            <a:spLocks noGrp="1"/>
          </p:cNvSpPr>
          <p:nvPr>
            <p:ph idx="1"/>
          </p:nvPr>
        </p:nvSpPr>
        <p:spPr>
          <a:xfrm>
            <a:off x="685800" y="1447800"/>
            <a:ext cx="8451908" cy="4494213"/>
          </a:xfrm>
        </p:spPr>
        <p:txBody>
          <a:bodyPr/>
          <a:lstStyle/>
          <a:p>
            <a:pPr>
              <a:buFont typeface="Arial" panose="020B0604020202020204" pitchFamily="34" charset="0"/>
              <a:buChar char="•"/>
            </a:pPr>
            <a:r>
              <a:rPr lang="en-US" sz="2000" dirty="0"/>
              <a:t>TIA's Director of Smart Building Programs, </a:t>
            </a:r>
            <a:r>
              <a:rPr lang="en-US" sz="2000" dirty="0" err="1"/>
              <a:t>Limor</a:t>
            </a:r>
            <a:r>
              <a:rPr lang="en-US" sz="2000" dirty="0"/>
              <a:t> </a:t>
            </a:r>
            <a:r>
              <a:rPr lang="en-US" sz="2000" dirty="0" err="1"/>
              <a:t>Schafman</a:t>
            </a:r>
            <a:r>
              <a:rPr lang="en-US" sz="2000" dirty="0"/>
              <a:t>, will be in San Diego.  </a:t>
            </a:r>
          </a:p>
          <a:p>
            <a:pPr>
              <a:buFont typeface="Arial" panose="020B0604020202020204" pitchFamily="34" charset="0"/>
              <a:buChar char="•"/>
            </a:pPr>
            <a:r>
              <a:rPr lang="en-US" sz="2000" dirty="0"/>
              <a:t>TIA's Director of Global Standards Programs, Victoria Mitchell has invited interested 802 participants to attend their TR-51 Smart Utility Networks meeting next Friday 13 July.  </a:t>
            </a:r>
          </a:p>
          <a:p>
            <a:pPr lvl="1">
              <a:buFont typeface="Arial" panose="020B0604020202020204" pitchFamily="34" charset="0"/>
              <a:buChar char="•"/>
            </a:pPr>
            <a:r>
              <a:rPr lang="en-US" dirty="0"/>
              <a:t>if interested in attending please RSVP to Victoria.  </a:t>
            </a:r>
            <a:r>
              <a:rPr lang="en-US" sz="1600" dirty="0"/>
              <a:t> </a:t>
            </a:r>
          </a:p>
          <a:p>
            <a:pPr lvl="1">
              <a:buFont typeface="Arial" panose="020B0604020202020204" pitchFamily="34" charset="0"/>
              <a:buChar char="•"/>
            </a:pPr>
            <a:r>
              <a:rPr lang="en-US" b="1" dirty="0"/>
              <a:t>Victoria Mitchell,  </a:t>
            </a:r>
            <a:r>
              <a:rPr lang="en-US" dirty="0"/>
              <a:t>Director, Global Standards Programs </a:t>
            </a:r>
            <a:br>
              <a:rPr lang="en-US" dirty="0"/>
            </a:br>
            <a:r>
              <a:rPr lang="en-US" dirty="0"/>
              <a:t>Telecommunications Industry Association (TIA) </a:t>
            </a:r>
            <a:br>
              <a:rPr lang="en-US" dirty="0"/>
            </a:br>
            <a:r>
              <a:rPr lang="en-US" u="sng" dirty="0">
                <a:hlinkClick r:id="rId2" tooltip="Click to send email to Victoria Mitchell"/>
              </a:rPr>
              <a:t>vmitchell@tiaonline.org</a:t>
            </a:r>
            <a:r>
              <a:rPr lang="en-US" dirty="0"/>
              <a:t>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4122042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 – Plenary San Diego</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05 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t>Call to Order</a:t>
            </a:r>
          </a:p>
          <a:p>
            <a:pPr lvl="1">
              <a:buFont typeface="Arial" panose="020B0604020202020204" pitchFamily="34" charset="0"/>
              <a:buChar char="•"/>
            </a:pPr>
            <a:r>
              <a:rPr lang="en-US" altLang="en-US" sz="1400" b="1" u="sng" dirty="0"/>
              <a:t>Attendance server is open</a:t>
            </a:r>
          </a:p>
          <a:p>
            <a:pPr>
              <a:buFont typeface="Arial" panose="020B0604020202020204" pitchFamily="34" charset="0"/>
              <a:buChar char="•"/>
            </a:pPr>
            <a:r>
              <a:rPr lang="en-US" altLang="en-US" sz="1600" dirty="0"/>
              <a:t>Administrative items</a:t>
            </a:r>
          </a:p>
          <a:p>
            <a:pPr lvl="4">
              <a:buFont typeface="Arial" panose="020B0604020202020204" pitchFamily="34" charset="0"/>
              <a:buChar char="•"/>
            </a:pPr>
            <a:r>
              <a:rPr lang="en-US" altLang="en-US" sz="105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1">
              <a:buFont typeface="Arial" panose="020B0604020202020204" pitchFamily="34" charset="0"/>
              <a:buChar char="•"/>
            </a:pPr>
            <a:r>
              <a:rPr lang="en-US" altLang="en-US" sz="1200" dirty="0">
                <a:solidFill>
                  <a:schemeClr val="tx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err="1">
                <a:solidFill>
                  <a:schemeClr val="tx1"/>
                </a:solidFill>
              </a:rPr>
              <a:t>Ofcom</a:t>
            </a:r>
            <a:r>
              <a:rPr lang="en-US" altLang="en-US" sz="1400" dirty="0">
                <a:solidFill>
                  <a:schemeClr val="tx1"/>
                </a:solidFill>
              </a:rPr>
              <a:t> consultation</a:t>
            </a:r>
          </a:p>
          <a:p>
            <a:pPr lvl="1">
              <a:buFont typeface="Arial" panose="020B0604020202020204" pitchFamily="34" charset="0"/>
              <a:buChar char="•"/>
            </a:pPr>
            <a:r>
              <a:rPr lang="en-US" altLang="en-US" sz="1400" dirty="0">
                <a:solidFill>
                  <a:schemeClr val="tx1"/>
                </a:solidFill>
              </a:rPr>
              <a:t>NPRM </a:t>
            </a:r>
            <a:r>
              <a:rPr lang="en-US" sz="1400" dirty="0"/>
              <a:t>on 3.7 to 4.2 GHz Band</a:t>
            </a:r>
            <a:endParaRPr lang="en-US" altLang="en-US" sz="1400" dirty="0">
              <a:solidFill>
                <a:schemeClr val="tx1"/>
              </a:solidFill>
            </a:endParaRPr>
          </a:p>
          <a:p>
            <a:pPr lvl="1">
              <a:buFont typeface="Arial" panose="020B0604020202020204" pitchFamily="34" charset="0"/>
              <a:buChar char="•"/>
            </a:pPr>
            <a:r>
              <a:rPr lang="en-US" altLang="en-US" sz="1400" dirty="0">
                <a:solidFill>
                  <a:schemeClr val="tx1"/>
                </a:solidFill>
              </a:rPr>
              <a:t>IEEE 802 6GHz single voice</a:t>
            </a:r>
          </a:p>
          <a:p>
            <a:pPr lvl="1">
              <a:buFont typeface="Arial" panose="020B0604020202020204" pitchFamily="34" charset="0"/>
              <a:buChar char="•"/>
            </a:pPr>
            <a:r>
              <a:rPr lang="en-US" sz="1400" dirty="0"/>
              <a:t>TR-51 SUN meeting invite</a:t>
            </a:r>
          </a:p>
          <a:p>
            <a:pPr lvl="1">
              <a:buFont typeface="Arial" panose="020B0604020202020204" pitchFamily="34" charset="0"/>
              <a:buChar char="•"/>
            </a:pPr>
            <a:r>
              <a:rPr lang="en-US" altLang="en-US" sz="1400" dirty="0">
                <a:solidFill>
                  <a:schemeClr val="tx1"/>
                </a:solidFill>
              </a:rPr>
              <a:t>Time for teleconferences</a:t>
            </a:r>
          </a:p>
          <a:p>
            <a:pPr lvl="1">
              <a:buFont typeface="Arial" panose="020B0604020202020204" pitchFamily="34" charset="0"/>
              <a:buChar char="•"/>
            </a:pPr>
            <a:r>
              <a:rPr lang="en-US" altLang="en-US" sz="1400" dirty="0">
                <a:solidFill>
                  <a:schemeClr val="tx1"/>
                </a:solidFill>
              </a:rPr>
              <a:t>Teleconferences through December</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What happens during the call</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573588"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p>
          <a:p>
            <a:pPr>
              <a:spcBef>
                <a:spcPts val="0"/>
              </a:spcBef>
              <a:buFont typeface="Arial" panose="020B0604020202020204" pitchFamily="34" charset="0"/>
              <a:buChar char="•"/>
            </a:pPr>
            <a:r>
              <a:rPr lang="en-US" sz="1200" b="0" dirty="0">
                <a:solidFill>
                  <a:schemeClr val="tx1"/>
                </a:solidFill>
              </a:rPr>
              <a:t>EU Items</a:t>
            </a:r>
          </a:p>
          <a:p>
            <a:pPr lvl="1">
              <a:spcBef>
                <a:spcPts val="0"/>
              </a:spcBef>
              <a:buFont typeface="Arial" panose="020B0604020202020204" pitchFamily="34" charset="0"/>
              <a:buChar char="•"/>
            </a:pPr>
            <a:r>
              <a:rPr lang="en-US" sz="1100" dirty="0">
                <a:solidFill>
                  <a:schemeClr val="tx1"/>
                </a:solidFill>
              </a:rPr>
              <a:t>what is the latest from members. Anything we should respond to?</a:t>
            </a:r>
          </a:p>
          <a:p>
            <a:pPr>
              <a:spcBef>
                <a:spcPts val="0"/>
              </a:spcBef>
              <a:buFont typeface="Arial" panose="020B0604020202020204" pitchFamily="34" charset="0"/>
              <a:buChar char="•"/>
            </a:pPr>
            <a:endParaRPr lang="en-US" sz="1200" b="0" dirty="0">
              <a:solidFill>
                <a:schemeClr val="tx1"/>
              </a:solidFill>
            </a:endParaRPr>
          </a:p>
          <a:p>
            <a:pPr>
              <a:spcBef>
                <a:spcPts val="0"/>
              </a:spcBef>
              <a:buFont typeface="Arial" panose="020B0604020202020204" pitchFamily="34" charset="0"/>
              <a:buChar char="•"/>
            </a:pPr>
            <a:r>
              <a:rPr lang="en-US" sz="1200" b="0" dirty="0">
                <a:solidFill>
                  <a:schemeClr val="tx1"/>
                </a:solidFill>
              </a:rPr>
              <a:t> Ofcom-consultation-on-preparations-for-wrc-19</a:t>
            </a:r>
          </a:p>
          <a:p>
            <a:pPr lvl="1">
              <a:spcBef>
                <a:spcPts val="0"/>
              </a:spcBef>
              <a:buFont typeface="Arial" panose="020B0604020202020204" pitchFamily="34" charset="0"/>
              <a:buChar char="•"/>
            </a:pPr>
            <a:r>
              <a:rPr lang="en-US" sz="1100" dirty="0">
                <a:solidFill>
                  <a:schemeClr val="tx1"/>
                </a:solidFill>
              </a:rPr>
              <a:t>Work on  IEEE 802 comments on the </a:t>
            </a:r>
            <a:r>
              <a:rPr lang="en-US" sz="1100" dirty="0" err="1">
                <a:solidFill>
                  <a:schemeClr val="tx1"/>
                </a:solidFill>
              </a:rPr>
              <a:t>Ofcom</a:t>
            </a:r>
            <a:r>
              <a:rPr lang="en-US" sz="1100" dirty="0">
                <a:solidFill>
                  <a:schemeClr val="tx1"/>
                </a:solidFill>
              </a:rPr>
              <a:t> questions on AIs we have view points on. </a:t>
            </a:r>
          </a:p>
          <a:p>
            <a:pPr lvl="1">
              <a:spcBef>
                <a:spcPts val="0"/>
              </a:spcBef>
              <a:buFont typeface="Arial" panose="020B0604020202020204" pitchFamily="34" charset="0"/>
              <a:buChar char="•"/>
            </a:pPr>
            <a:r>
              <a:rPr lang="en-US" sz="1100" dirty="0">
                <a:solidFill>
                  <a:schemeClr val="tx1"/>
                </a:solidFill>
              </a:rPr>
              <a:t>Due 13 Sept. </a:t>
            </a:r>
          </a:p>
          <a:p>
            <a:pPr marL="457200" lvl="1" indent="0">
              <a:spcBef>
                <a:spcPts val="0"/>
              </a:spcBef>
            </a:pPr>
            <a:endParaRPr lang="en-US" sz="1100" dirty="0"/>
          </a:p>
          <a:p>
            <a:pPr>
              <a:spcBef>
                <a:spcPts val="0"/>
              </a:spcBef>
              <a:buFont typeface="Arial" panose="020B0604020202020204" pitchFamily="34" charset="0"/>
              <a:buChar char="•"/>
            </a:pPr>
            <a:r>
              <a:rPr lang="en-US" sz="1200" b="0" dirty="0"/>
              <a:t>NPRM, Expanding Flexible Use of 3.7 to 4.2GHz Band</a:t>
            </a:r>
          </a:p>
          <a:p>
            <a:pPr lvl="1">
              <a:spcBef>
                <a:spcPts val="0"/>
              </a:spcBef>
              <a:buFont typeface="Arial" panose="020B0604020202020204" pitchFamily="34" charset="0"/>
              <a:buChar char="•"/>
            </a:pPr>
            <a:r>
              <a:rPr lang="en-US" altLang="en-US" sz="1100" kern="0" dirty="0"/>
              <a:t>Will be brought up at FCC open meeting Thursday. </a:t>
            </a:r>
          </a:p>
          <a:p>
            <a:pPr lvl="1">
              <a:spcBef>
                <a:spcPts val="0"/>
              </a:spcBef>
              <a:buFont typeface="Arial" panose="020B0604020202020204" pitchFamily="34" charset="0"/>
              <a:buChar char="•"/>
            </a:pPr>
            <a:r>
              <a:rPr lang="en-US" altLang="en-US" sz="1100" kern="0" dirty="0"/>
              <a:t>Do we listen in on the first part of FCC open meeting?</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200" b="0" kern="0" dirty="0"/>
              <a:t>Any new ideas, on IEEE 802 6GHz single voice?</a:t>
            </a:r>
          </a:p>
          <a:p>
            <a:pPr lvl="1">
              <a:spcBef>
                <a:spcPts val="0"/>
              </a:spcBef>
              <a:buFont typeface="Arial" panose="020B0604020202020204" pitchFamily="34" charset="0"/>
              <a:buChar char="•"/>
            </a:pPr>
            <a:r>
              <a:rPr lang="en-US" altLang="en-US" sz="1100" kern="0" dirty="0"/>
              <a:t>To bring up to the EC as a whole</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200" b="0" kern="0" dirty="0"/>
              <a:t>Invite to TR-51 </a:t>
            </a:r>
            <a:r>
              <a:rPr lang="en-US" sz="1200" b="0" dirty="0"/>
              <a:t>Smart Utility Networks meeting 13 July </a:t>
            </a:r>
            <a:endParaRPr lang="en-US" altLang="en-US" sz="1200" b="0" kern="0" dirty="0"/>
          </a:p>
          <a:p>
            <a:pPr lvl="1">
              <a:spcBef>
                <a:spcPts val="0"/>
              </a:spcBef>
              <a:buFont typeface="Arial" panose="020B0604020202020204" pitchFamily="34" charset="0"/>
              <a:buChar char="•"/>
            </a:pPr>
            <a:r>
              <a:rPr lang="en-US" altLang="en-US" sz="1100" kern="0" dirty="0"/>
              <a:t>RSVP needed</a:t>
            </a:r>
            <a:endParaRPr lang="en-US" altLang="en-US" sz="900" kern="0" dirty="0"/>
          </a:p>
          <a:p>
            <a:pPr marL="457200" lvl="1" indent="0">
              <a:spcBef>
                <a:spcPts val="0"/>
              </a:spcBef>
            </a:pPr>
            <a:endParaRPr lang="en-US" sz="1100" dirty="0"/>
          </a:p>
          <a:p>
            <a:pPr>
              <a:spcBef>
                <a:spcPts val="0"/>
              </a:spcBef>
              <a:buFont typeface="Arial" panose="020B0604020202020204" pitchFamily="34" charset="0"/>
              <a:buChar char="•"/>
            </a:pPr>
            <a:endParaRPr lang="en-US" altLang="en-US" sz="1100" kern="0" dirty="0"/>
          </a:p>
          <a:p>
            <a:pPr>
              <a:buFont typeface="Arial" panose="020B0604020202020204" pitchFamily="34" charset="0"/>
              <a:buChar char="•"/>
            </a:pPr>
            <a:r>
              <a:rPr lang="en-US" altLang="en-US" sz="1400" kern="0" dirty="0"/>
              <a:t>Thursday:</a:t>
            </a:r>
          </a:p>
          <a:p>
            <a:pPr>
              <a:spcBef>
                <a:spcPts val="0"/>
              </a:spcBef>
              <a:buFont typeface="Arial" panose="020B0604020202020204" pitchFamily="34" charset="0"/>
              <a:buChar char="•"/>
            </a:pPr>
            <a:r>
              <a:rPr lang="en-US" altLang="en-US" sz="1200" b="0" kern="0" dirty="0"/>
              <a:t>Possibly listen to first part of FCC Open meeting</a:t>
            </a:r>
          </a:p>
          <a:p>
            <a:pPr>
              <a:spcBef>
                <a:spcPts val="0"/>
              </a:spcBef>
              <a:buFont typeface="Arial" panose="020B0604020202020204" pitchFamily="34" charset="0"/>
              <a:buChar char="•"/>
            </a:pPr>
            <a:r>
              <a:rPr lang="en-US" altLang="en-US" sz="1200" b="0" kern="0" dirty="0"/>
              <a:t>Topics brought up Tuesday</a:t>
            </a:r>
          </a:p>
          <a:p>
            <a:pPr>
              <a:spcBef>
                <a:spcPts val="0"/>
              </a:spcBef>
              <a:buFont typeface="Arial" panose="020B0604020202020204" pitchFamily="34" charset="0"/>
              <a:buChar char="•"/>
            </a:pPr>
            <a:r>
              <a:rPr lang="en-US" altLang="en-US" sz="1200" b="0" kern="0" dirty="0"/>
              <a:t>Time for teleconferences</a:t>
            </a:r>
          </a:p>
          <a:p>
            <a:pPr lvl="1">
              <a:spcBef>
                <a:spcPts val="0"/>
              </a:spcBef>
              <a:buFont typeface="Arial" panose="020B0604020202020204" pitchFamily="34" charset="0"/>
              <a:buChar char="•"/>
            </a:pPr>
            <a:r>
              <a:rPr lang="en-US" altLang="en-US" sz="1100" kern="0" dirty="0"/>
              <a:t>Discuss to move start 30 mins later; 15:00ET</a:t>
            </a:r>
            <a:r>
              <a:rPr lang="en-US" altLang="en-US" sz="1400" kern="0" dirty="0"/>
              <a:t> </a:t>
            </a:r>
          </a:p>
          <a:p>
            <a:pPr>
              <a:spcBef>
                <a:spcPts val="0"/>
              </a:spcBef>
              <a:buFont typeface="Arial" panose="020B0604020202020204" pitchFamily="34" charset="0"/>
              <a:buChar char="•"/>
            </a:pPr>
            <a:endParaRPr lang="en-US" altLang="en-US" sz="1200" kern="0" dirty="0"/>
          </a:p>
          <a:p>
            <a:pPr>
              <a:spcBef>
                <a:spcPts val="0"/>
              </a:spcBef>
              <a:buFont typeface="Arial" panose="020B0604020202020204" pitchFamily="34" charset="0"/>
              <a:buChar char="•"/>
            </a:pPr>
            <a:r>
              <a:rPr lang="en-US" altLang="en-US" sz="1200" b="0" kern="0" dirty="0"/>
              <a:t>Motion for teleconferences though December 2018</a:t>
            </a:r>
          </a:p>
          <a:p>
            <a:pPr marL="0" indent="0">
              <a:spcBef>
                <a:spcPts val="0"/>
              </a:spcBef>
            </a:pPr>
            <a:endParaRPr lang="en-US" altLang="en-US" sz="12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endParaRPr lang="en-US" altLang="en-US" sz="1200" b="0" kern="0" dirty="0"/>
          </a:p>
          <a:p>
            <a:pPr lvl="1">
              <a:spcBef>
                <a:spcPts val="0"/>
              </a:spcBef>
              <a:buFont typeface="Arial" panose="020B0604020202020204" pitchFamily="34" charset="0"/>
              <a:buChar char="•"/>
            </a:pPr>
            <a:endParaRPr lang="en-US" altLang="en-US" sz="1200" kern="0" dirty="0"/>
          </a:p>
          <a:p>
            <a:pPr lvl="1">
              <a:spcBef>
                <a:spcPts val="0"/>
              </a:spcBef>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3188895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98889" y="1372393"/>
            <a:ext cx="8368912" cy="4113213"/>
          </a:xfrm>
        </p:spPr>
        <p:txBody>
          <a:bodyPr/>
          <a:lstStyle/>
          <a:p>
            <a:pPr>
              <a:buFont typeface="Arial" panose="020B0604020202020204" pitchFamily="34" charset="0"/>
              <a:buChar char="•"/>
            </a:pPr>
            <a:r>
              <a:rPr lang="en-US" altLang="en-US" sz="2000" dirty="0">
                <a:solidFill>
                  <a:schemeClr val="tx1"/>
                </a:solidFill>
              </a:rPr>
              <a:t> </a:t>
            </a:r>
          </a:p>
          <a:p>
            <a:pPr>
              <a:buFont typeface="Arial" panose="020B0604020202020204" pitchFamily="34" charset="0"/>
              <a:buChar char="•"/>
            </a:pPr>
            <a:r>
              <a:rPr lang="en-US" altLang="en-US" sz="2000" dirty="0">
                <a:solidFill>
                  <a:srgbClr val="00B0F0"/>
                </a:solidFill>
              </a:rPr>
              <a:t>  </a:t>
            </a:r>
          </a:p>
          <a:p>
            <a:pPr lvl="1">
              <a:buFont typeface="Arial" panose="020B0604020202020204" pitchFamily="34" charset="0"/>
              <a:buChar char="•"/>
            </a:pP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05 July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32407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335479"/>
            <a:ext cx="8296126" cy="3920733"/>
          </a:xfrm>
        </p:spPr>
        <p:txBody>
          <a:bodyPr/>
          <a:lstStyle/>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marL="0" indent="0"/>
            <a:endParaRPr lang="en-US" sz="2000" dirty="0"/>
          </a:p>
          <a:p>
            <a:pPr marL="0" indent="0"/>
            <a:endParaRPr lang="en-US" sz="18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05 July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a:t>
            </a:r>
            <a:r>
              <a:rPr lang="en-US" altLang="en-US" sz="2000" dirty="0">
                <a:solidFill>
                  <a:schemeClr val="tx1"/>
                </a:solidFill>
              </a:rPr>
              <a:t> </a:t>
            </a:r>
            <a:r>
              <a:rPr lang="en-US" altLang="en-US" sz="1800" dirty="0">
                <a:solidFill>
                  <a:schemeClr val="tx1"/>
                </a:solidFill>
              </a:rPr>
              <a:t>41 </a:t>
            </a:r>
            <a:r>
              <a:rPr lang="en-US" altLang="en-US" sz="1800" dirty="0"/>
              <a:t>(8 on EC);  Nearly voters: 1</a:t>
            </a:r>
            <a:r>
              <a:rPr lang="en-US" altLang="en-US" sz="1800" dirty="0">
                <a:solidFill>
                  <a:schemeClr val="tx1"/>
                </a:solidFill>
              </a:rPr>
              <a:t>;  Aspirant members: 9</a:t>
            </a:r>
          </a:p>
          <a:p>
            <a:pPr lvl="1">
              <a:buFont typeface="Arial" panose="020B0604020202020204" pitchFamily="34" charset="0"/>
              <a:buChar char="•"/>
            </a:pPr>
            <a:r>
              <a:rPr lang="en-US" sz="1200" dirty="0">
                <a:solidFill>
                  <a:schemeClr val="tx1"/>
                </a:solidFill>
              </a:rPr>
              <a:t>With teleconferences approval on 08 March 2018, quorum is met.</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05 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2748994210"/>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51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5034035"/>
          </a:xfrm>
        </p:spPr>
        <p:txBody>
          <a:bodyPr/>
          <a:lstStyle/>
          <a:p>
            <a:pPr>
              <a:buFont typeface="Arial" panose="020B0604020202020204" pitchFamily="34" charset="0"/>
              <a:buChar char="•"/>
            </a:pPr>
            <a:r>
              <a:rPr lang="en-US" sz="2000" dirty="0"/>
              <a:t>The next face to face meeting of the 802.18 RR-TAG will be at the IEEE 802 Plenary 10-12 July 2018 at the Grand Hyatt, San Diego.</a:t>
            </a:r>
          </a:p>
          <a:p>
            <a:pPr>
              <a:buFont typeface="Arial" panose="020B0604020202020204" pitchFamily="34" charset="0"/>
              <a:buChar char="•"/>
            </a:pPr>
            <a:endParaRPr lang="en-US" sz="2000" dirty="0"/>
          </a:p>
          <a:p>
            <a:pPr>
              <a:buFont typeface="Arial" panose="020B0604020202020204" pitchFamily="34" charset="0"/>
              <a:buChar char="•"/>
            </a:pPr>
            <a:r>
              <a:rPr lang="en-US" sz="2000" b="0" dirty="0"/>
              <a:t>Next teleconference: 19 July 2018 – </a:t>
            </a:r>
            <a:r>
              <a:rPr lang="en-US" sz="2000" b="0" i="1" u="sng" dirty="0">
                <a:highlight>
                  <a:srgbClr val="FFFF00"/>
                </a:highlight>
              </a:rPr>
              <a:t>tbd </a:t>
            </a:r>
            <a:r>
              <a:rPr lang="en-US" sz="2000" b="0" dirty="0"/>
              <a:t>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r>
              <a:rPr lang="en-US" sz="2000" dirty="0">
                <a:solidFill>
                  <a:schemeClr val="bg1"/>
                </a:solidFill>
              </a:rPr>
              <a:t>: No teleconference on 19 July</a:t>
            </a: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15:29 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 July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highlight>
                  <a:srgbClr val="808080"/>
                </a:highlight>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t>Safe Travels</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position statement </a:t>
            </a:r>
            <a:endParaRPr lang="en-US" sz="1400" dirty="0"/>
          </a:p>
        </p:txBody>
      </p:sp>
      <p:sp>
        <p:nvSpPr>
          <p:cNvPr id="3" name="Content Placeholder 2"/>
          <p:cNvSpPr>
            <a:spLocks noGrp="1"/>
          </p:cNvSpPr>
          <p:nvPr>
            <p:ph idx="1"/>
          </p:nvPr>
        </p:nvSpPr>
        <p:spPr>
          <a:xfrm>
            <a:off x="692092" y="1181893"/>
            <a:ext cx="83757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IEEE-SA </a:t>
            </a:r>
            <a:r>
              <a:rPr lang="en-US" sz="2000" dirty="0" err="1"/>
              <a:t>BoG</a:t>
            </a:r>
            <a:r>
              <a:rPr lang="en-US" sz="2000" dirty="0"/>
              <a:t> SPCC reviewed and discussed the draft Spectrum Use position statement we have reviewed the past months </a:t>
            </a:r>
            <a:r>
              <a:rPr lang="en-US" sz="1400" dirty="0"/>
              <a:t>(18-18/0010r03)</a:t>
            </a:r>
            <a:r>
              <a:rPr lang="en-US" sz="2000" dirty="0"/>
              <a:t>. </a:t>
            </a:r>
            <a:r>
              <a:rPr lang="en-US" sz="1100" dirty="0"/>
              <a:t> </a:t>
            </a:r>
            <a:r>
              <a:rPr lang="en-US" sz="2000" dirty="0"/>
              <a:t>It agreed to move it forth to the </a:t>
            </a:r>
            <a:r>
              <a:rPr lang="en-US" sz="2000" dirty="0" err="1"/>
              <a:t>BoG</a:t>
            </a:r>
            <a:r>
              <a:rPr lang="en-US" sz="2000" dirty="0"/>
              <a:t> for its approval at the 9 July meeting--with the addition of text addressing shared spectrum.  </a:t>
            </a:r>
          </a:p>
          <a:p>
            <a:pPr>
              <a:buFont typeface="Arial" panose="020B0604020202020204" pitchFamily="34" charset="0"/>
              <a:buChar char="•"/>
            </a:pPr>
            <a:r>
              <a:rPr lang="en-US" sz="2000" dirty="0"/>
              <a:t>The text was sent to the 802.18 list server on 20 June for feedback, none was received. </a:t>
            </a:r>
          </a:p>
          <a:p>
            <a:pPr lvl="1">
              <a:buFont typeface="Arial" panose="020B0604020202020204" pitchFamily="34" charset="0"/>
              <a:buChar char="•"/>
            </a:pPr>
            <a:r>
              <a:rPr lang="en-US" sz="1200" dirty="0">
                <a:hlinkClick r:id="rId2"/>
              </a:rPr>
              <a:t>https://mentor.ieee.org/802.18/dcn/18/18-18-0010-04-0000-sa-use-of-spectrum-draft-position-06dec17.docx</a:t>
            </a:r>
            <a:r>
              <a:rPr lang="en-US" sz="1200" dirty="0"/>
              <a:t> </a:t>
            </a:r>
            <a:endParaRPr lang="en-US" sz="1600" dirty="0"/>
          </a:p>
          <a:p>
            <a:pPr>
              <a:buFont typeface="Arial" panose="020B0604020202020204" pitchFamily="34" charset="0"/>
              <a:buChar char="•"/>
            </a:pPr>
            <a:r>
              <a:rPr lang="en-US" sz="1800" dirty="0"/>
              <a:t>Since then, the IEEE 802.22 Chair has suggested a few more updates and we will review all the updates, lines 22 - 41.  The document is: </a:t>
            </a:r>
            <a:r>
              <a:rPr lang="en-US" sz="1800" dirty="0">
                <a:hlinkClick r:id="rId3"/>
              </a:rPr>
              <a:t>https://mentor.ieee.org/802.18/dcn/18/18-18-0010-05-0000-sa-use-of-spectrum-draft-position-06dec17.docx</a:t>
            </a:r>
            <a:r>
              <a:rPr lang="en-US" sz="1800" dirty="0"/>
              <a:t>   </a:t>
            </a:r>
          </a:p>
          <a:p>
            <a:pPr lvl="1">
              <a:buFont typeface="Arial" panose="020B0604020202020204" pitchFamily="34" charset="0"/>
              <a:buChar char="•"/>
            </a:pPr>
            <a:r>
              <a:rPr lang="en-US" sz="1800" dirty="0"/>
              <a:t>Note: the IEEE 802 chair has asked for clarity on how the different IEEE 802 standards and projects are stated.  So some editorials could be coming. </a:t>
            </a:r>
          </a:p>
          <a:p>
            <a:pPr>
              <a:buFont typeface="Arial" panose="020B0604020202020204" pitchFamily="34" charset="0"/>
              <a:buChar char="•"/>
            </a:pPr>
            <a:r>
              <a:rPr lang="en-US" sz="1600" dirty="0"/>
              <a:t>The latest version was a reviewed and a few minor editorial edits were done. </a:t>
            </a:r>
          </a:p>
          <a:p>
            <a:pPr lvl="1">
              <a:buFont typeface="Arial" panose="020B0604020202020204" pitchFamily="34" charset="0"/>
              <a:buChar char="•"/>
            </a:pPr>
            <a:r>
              <a:rPr lang="en-US" sz="18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3499727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SA position </a:t>
            </a:r>
            <a:r>
              <a:rPr lang="en-US" altLang="en-US" dirty="0" err="1"/>
              <a:t>statment</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18-18/0010r0___</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of 802.18 is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a:t>
            </a:r>
          </a:p>
          <a:p>
            <a:pPr>
              <a:buFont typeface="Arial" panose="020B0604020202020204" pitchFamily="34" charset="0"/>
              <a:buChar char="•"/>
            </a:pPr>
            <a:r>
              <a:rPr lang="en-US" b="0" dirty="0">
                <a:solidFill>
                  <a:schemeClr val="tx1"/>
                </a:solidFill>
              </a:rPr>
              <a:t>Second by:</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05 July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altLang="en-US" sz="1800" dirty="0"/>
              <a:t>Links to EU sites: </a:t>
            </a:r>
          </a:p>
          <a:p>
            <a:pPr lvl="1">
              <a:buFont typeface="Arial" panose="020B0604020202020204" pitchFamily="34" charset="0"/>
              <a:buChar char="•"/>
            </a:pPr>
            <a:r>
              <a:rPr lang="en-US" altLang="en-US" sz="1400" dirty="0"/>
              <a:t>Bran: 		</a:t>
            </a:r>
            <a:r>
              <a:rPr lang="en-US" altLang="en-US" sz="1400" dirty="0">
                <a:hlinkClick r:id="rId2"/>
              </a:rPr>
              <a:t>https://portal.etsi.org/tb.aspx?tbid=287&amp;SubTB=287</a:t>
            </a:r>
            <a:r>
              <a:rPr lang="en-US" altLang="en-US" sz="1400" dirty="0"/>
              <a:t> </a:t>
            </a:r>
          </a:p>
          <a:p>
            <a:pPr lvl="1">
              <a:buFont typeface="Arial" panose="020B0604020202020204" pitchFamily="34" charset="0"/>
              <a:buChar char="•"/>
            </a:pPr>
            <a:r>
              <a:rPr lang="en-US" altLang="en-US" sz="1400" dirty="0"/>
              <a:t>ERM TG-11:	</a:t>
            </a:r>
            <a:r>
              <a:rPr lang="en-US" altLang="en-US" sz="1400" dirty="0">
                <a:hlinkClick r:id="rId3"/>
              </a:rPr>
              <a:t>https://portal.etsi.org/tb.aspx?tbid=442&amp;SubTB=442</a:t>
            </a:r>
            <a:r>
              <a:rPr lang="en-US" altLang="en-US" sz="1400" dirty="0"/>
              <a:t>  </a:t>
            </a:r>
          </a:p>
          <a:p>
            <a:pPr lvl="1">
              <a:buFont typeface="Arial" panose="020B0604020202020204" pitchFamily="34" charset="0"/>
              <a:buChar char="•"/>
            </a:pPr>
            <a:r>
              <a:rPr lang="en-US" altLang="en-US" sz="1400" dirty="0"/>
              <a:t>CEPT SE45:	</a:t>
            </a:r>
            <a:r>
              <a:rPr lang="en-US" altLang="en-US" sz="1400" dirty="0">
                <a:hlinkClick r:id="rId4"/>
              </a:rPr>
              <a:t>https://cept.org/ecc/groups/ecc/wg-se/se-45/client/introduction/</a:t>
            </a:r>
            <a:r>
              <a:rPr lang="en-US" altLang="en-US" sz="1400" dirty="0"/>
              <a:t>  </a:t>
            </a:r>
          </a:p>
          <a:p>
            <a:pPr lvl="1">
              <a:buFont typeface="Arial" panose="020B0604020202020204" pitchFamily="34" charset="0"/>
              <a:buChar char="•"/>
            </a:pPr>
            <a:r>
              <a:rPr lang="en-US" altLang="en-US" sz="1400" dirty="0"/>
              <a:t>CEPT FM57: </a:t>
            </a:r>
            <a:r>
              <a:rPr lang="en-US" altLang="en-US" sz="1400" dirty="0">
                <a:hlinkClick r:id="rId5"/>
              </a:rPr>
              <a:t>https://cept.org/ecc/groups/ecc/wg-fm/fm-57/client/introduction/</a:t>
            </a:r>
            <a:r>
              <a:rPr lang="en-US" altLang="en-US" sz="1400" dirty="0"/>
              <a:t> </a:t>
            </a:r>
          </a:p>
          <a:p>
            <a:pPr lvl="1">
              <a:buFont typeface="Arial" panose="020B0604020202020204" pitchFamily="34" charset="0"/>
              <a:buChar char="•"/>
            </a:pPr>
            <a:r>
              <a:rPr lang="en-US" altLang="en-US" sz="1400" dirty="0"/>
              <a:t>OJEU:		</a:t>
            </a:r>
            <a:r>
              <a:rPr lang="en-US" altLang="en-US" sz="1400" dirty="0">
                <a:hlinkClick r:id="rId6"/>
              </a:rPr>
              <a:t>https://eur-lex.europa.eu/oj/direct-access.html</a:t>
            </a:r>
            <a:r>
              <a:rPr lang="en-US" altLang="en-US" sz="1400" dirty="0"/>
              <a:t> </a:t>
            </a:r>
          </a:p>
          <a:p>
            <a:pPr lvl="1">
              <a:buFont typeface="Arial" panose="020B0604020202020204" pitchFamily="34" charset="0"/>
              <a:buChar char="•"/>
            </a:pPr>
            <a:r>
              <a:rPr lang="en-US" altLang="en-US" sz="1400" dirty="0"/>
              <a:t>HS:		</a:t>
            </a:r>
            <a:r>
              <a:rPr lang="en-US" altLang="en-US" sz="1400" dirty="0">
                <a:hlinkClick r:id="rId7"/>
              </a:rPr>
              <a:t>https://ec.europa.eu/growth/single-market/european-standards/harmonised-standards/</a:t>
            </a:r>
            <a:r>
              <a:rPr lang="en-US" altLang="en-US" sz="1400" dirty="0"/>
              <a:t>   </a:t>
            </a:r>
          </a:p>
          <a:p>
            <a:pPr lvl="1">
              <a:buFont typeface="Arial" panose="020B0604020202020204" pitchFamily="34" charset="0"/>
              <a:buChar char="•"/>
            </a:pPr>
            <a:endParaRPr lang="en-US" altLang="en-US" sz="1400" dirty="0"/>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FNPRM 4.9 GHz</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600" b="0" dirty="0"/>
              <a:t>PUBLIC SAFETY AND HOMELAND SECURITY BUREAU ANNOUNCES COMMENT AND REPLY COMMENT DATES FOR THE SIXTH FURTHER NOTICE OF PROPOSED RULEMAKING ON THE 4.9 GHZ BAND AND CONSOLIDATES DOCKET NUMBERS FOR ALL FUTURE 4.9 GHz BAND MATTERS </a:t>
            </a:r>
          </a:p>
          <a:p>
            <a:pPr lvl="1">
              <a:buFont typeface="Arial" panose="020B0604020202020204" pitchFamily="34" charset="0"/>
              <a:buChar char="•"/>
            </a:pPr>
            <a:r>
              <a:rPr lang="en-US" sz="1600" dirty="0"/>
              <a:t>WP Docket No. 07-100, PS Docket No. 06-229, WT Docket No. 06-150, DA 18-468</a:t>
            </a:r>
          </a:p>
          <a:p>
            <a:pPr lvl="1">
              <a:buFont typeface="Arial" panose="020B0604020202020204" pitchFamily="34" charset="0"/>
              <a:buChar char="•"/>
            </a:pPr>
            <a:r>
              <a:rPr lang="en-US" sz="1200" dirty="0">
                <a:hlinkClick r:id="rId2"/>
              </a:rPr>
              <a:t>https://www.federalregister.gov/documents/2018/05/07/2018-09416/49-ghz-band?utm_campaign=subscription%20mailing%20list&amp;utm_source=federalregister.gov&amp;utm_medium=email</a:t>
            </a:r>
            <a:r>
              <a:rPr lang="en-US" sz="1200" dirty="0"/>
              <a:t>  </a:t>
            </a:r>
          </a:p>
          <a:p>
            <a:pPr lvl="1">
              <a:buFont typeface="Arial" panose="020B0604020202020204" pitchFamily="34" charset="0"/>
              <a:buChar char="•"/>
            </a:pPr>
            <a:r>
              <a:rPr lang="en-US" sz="1200" dirty="0"/>
              <a:t>PN: </a:t>
            </a:r>
            <a:r>
              <a:rPr lang="en-US" sz="1200" dirty="0">
                <a:hlinkClick r:id="rId3"/>
              </a:rPr>
              <a:t>https://apps.fcc.gov/edocs_public/attachmatch/DA-18-468A1.pdf</a:t>
            </a:r>
            <a:endParaRPr lang="en-US" sz="1200" dirty="0"/>
          </a:p>
          <a:p>
            <a:pPr lvl="2">
              <a:buFont typeface="Arial" panose="020B0604020202020204" pitchFamily="34" charset="0"/>
              <a:buChar char="•"/>
            </a:pPr>
            <a:r>
              <a:rPr lang="en-US" sz="1200" dirty="0">
                <a:hlinkClick r:id="rId4"/>
              </a:rPr>
              <a:t>https://mentor.ieee.org/802.18/dcn/18/18-18-0051-00-0000-fcc-pn-4-9-ghz-da-18-468-fcc-18-33-wp-07-100.docx</a:t>
            </a:r>
            <a:r>
              <a:rPr lang="en-US" sz="1200" dirty="0"/>
              <a:t> </a:t>
            </a:r>
          </a:p>
          <a:p>
            <a:pPr lvl="1">
              <a:buFont typeface="Arial" panose="020B0604020202020204" pitchFamily="34" charset="0"/>
              <a:buChar char="•"/>
            </a:pPr>
            <a:r>
              <a:rPr lang="en-US" sz="1200" dirty="0"/>
              <a:t>FNPRM: </a:t>
            </a:r>
            <a:r>
              <a:rPr lang="en-US" sz="1200" dirty="0">
                <a:hlinkClick r:id="rId5"/>
              </a:rPr>
              <a:t>https://ecfsapi.fcc.gov/file/03231913715191/FCC-18-33A1.pdf</a:t>
            </a:r>
            <a:r>
              <a:rPr lang="en-US" sz="1200" dirty="0"/>
              <a:t> </a:t>
            </a:r>
          </a:p>
          <a:p>
            <a:pPr lvl="2">
              <a:buFont typeface="Arial" panose="020B0604020202020204" pitchFamily="34" charset="0"/>
              <a:buChar char="•"/>
            </a:pPr>
            <a:r>
              <a:rPr lang="en-US" sz="1200" dirty="0">
                <a:hlinkClick r:id="rId6"/>
              </a:rPr>
              <a:t>https://mentor.ieee.org/802.18/dcn/18/18-18-0052-00-0000-fcc-fnprn-4-9-ghz-fcc-18-33-wp-07-100.pdf</a:t>
            </a:r>
            <a:r>
              <a:rPr lang="en-US" sz="1200" dirty="0"/>
              <a:t> </a:t>
            </a:r>
          </a:p>
          <a:p>
            <a:pPr lvl="1">
              <a:buFont typeface="Arial" panose="020B0604020202020204" pitchFamily="34" charset="0"/>
              <a:buChar char="•"/>
            </a:pPr>
            <a:r>
              <a:rPr lang="en-US" sz="1200" dirty="0">
                <a:hlinkClick r:id="rId7"/>
              </a:rPr>
              <a:t>https://www.fcc.gov/ecfs/search/filings?q=(proceedings.name:((07%5C-100*))%20OR%20proceedings.description:((07%5C-100*)))&amp;sort=date_disseminated,DESC</a:t>
            </a:r>
            <a:r>
              <a:rPr lang="en-US" sz="1200" dirty="0"/>
              <a:t> </a:t>
            </a:r>
          </a:p>
          <a:p>
            <a:pPr lvl="1">
              <a:buFont typeface="Arial" panose="020B0604020202020204" pitchFamily="34" charset="0"/>
              <a:buChar char="•"/>
            </a:pPr>
            <a:r>
              <a:rPr lang="en-US" sz="1600" dirty="0">
                <a:highlight>
                  <a:srgbClr val="FFFF00"/>
                </a:highlight>
              </a:rPr>
              <a:t>Comments Due: July 6, 2018;  </a:t>
            </a:r>
            <a:r>
              <a:rPr lang="en-US" sz="1200" dirty="0"/>
              <a:t>(Approve by 21 June)</a:t>
            </a:r>
            <a:r>
              <a:rPr lang="en-US" sz="1600" dirty="0"/>
              <a:t>   Reply Comments Due: August 6, 2018</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At this time, not seeing IEEE 802 has an interest, with the narrow bandwidth of this proceeding. </a:t>
            </a:r>
          </a:p>
          <a:p>
            <a:pPr>
              <a:buFont typeface="Arial" panose="020B0604020202020204" pitchFamily="34" charset="0"/>
              <a:buChar char="•"/>
            </a:pPr>
            <a:r>
              <a:rPr lang="en-US" sz="2000" b="0" dirty="0"/>
              <a:t>With no one has expressing any interest to comment, will move to the backup slides for now.</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05 July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-1</a:t>
            </a:r>
          </a:p>
        </p:txBody>
      </p:sp>
      <p:sp>
        <p:nvSpPr>
          <p:cNvPr id="3" name="Content Placeholder 2"/>
          <p:cNvSpPr>
            <a:spLocks noGrp="1"/>
          </p:cNvSpPr>
          <p:nvPr>
            <p:ph idx="1"/>
          </p:nvPr>
        </p:nvSpPr>
        <p:spPr>
          <a:xfrm>
            <a:off x="697339" y="1295401"/>
            <a:ext cx="8296126" cy="4113213"/>
          </a:xfrm>
        </p:spPr>
        <p:txBody>
          <a:bodyPr/>
          <a:lstStyle/>
          <a:p>
            <a:pPr>
              <a:buFont typeface="Arial" panose="020B0604020202020204" pitchFamily="34" charset="0"/>
              <a:buChar char="•"/>
            </a:pPr>
            <a:r>
              <a:rPr lang="en-US" sz="2000" b="0" dirty="0"/>
              <a:t>Amendment of Parts 1, 21, 73, 74 and 101 of the Commission’s Rules to Facilitate the Provision of Fixed and Mobile Broadband Access, Educational and Other Advanced Services in the 2150-2162 and 2500-2690 MHz Bands (WT 03-66, terminated) </a:t>
            </a:r>
          </a:p>
          <a:p>
            <a:pPr lvl="1">
              <a:buFont typeface="Arial" panose="020B0604020202020204" pitchFamily="34" charset="0"/>
              <a:buChar char="•"/>
            </a:pPr>
            <a:r>
              <a:rPr lang="en-US" sz="1600" b="0" dirty="0"/>
              <a:t>Transforming the 2.5 GHz Band (WTB 18-120)</a:t>
            </a:r>
          </a:p>
          <a:p>
            <a:pPr lvl="1">
              <a:buFont typeface="Arial" panose="020B0604020202020204" pitchFamily="34" charset="0"/>
              <a:buChar char="•"/>
            </a:pPr>
            <a:r>
              <a:rPr lang="en-US" sz="1600" b="0" dirty="0">
                <a:solidFill>
                  <a:schemeClr val="tx1"/>
                </a:solidFill>
                <a:highlight>
                  <a:srgbClr val="FFFF00"/>
                </a:highlight>
              </a:rPr>
              <a:t>Comments due:  30 days;  </a:t>
            </a:r>
            <a:r>
              <a:rPr lang="en-US" sz="1600" b="0" dirty="0">
                <a:solidFill>
                  <a:schemeClr val="tx1"/>
                </a:solidFill>
              </a:rPr>
              <a:t>	Reply comments due:  60 days</a:t>
            </a:r>
          </a:p>
          <a:p>
            <a:pPr lvl="1">
              <a:buFont typeface="Arial" panose="020B0604020202020204" pitchFamily="34" charset="0"/>
              <a:buChar char="•"/>
            </a:pPr>
            <a:r>
              <a:rPr lang="en-US" sz="1200" b="0" u="sng" dirty="0">
                <a:hlinkClick r:id="rId2"/>
              </a:rPr>
              <a:t>https://www.fcc.gov/ecfs/filing/0510125420096</a:t>
            </a:r>
            <a:endParaRPr lang="en-US" sz="1200" b="0" u="sng" dirty="0"/>
          </a:p>
          <a:p>
            <a:pPr lvl="1">
              <a:buFont typeface="Arial" panose="020B0604020202020204" pitchFamily="34" charset="0"/>
              <a:buChar char="•"/>
            </a:pPr>
            <a:r>
              <a:rPr lang="en-US" sz="1200" b="0" dirty="0">
                <a:hlinkClick r:id="rId3"/>
              </a:rPr>
              <a:t>https://www.fcc.gov/ecfs/search/filings?proceedings_name=18-120&amp;sort=date_disseminated,DESC</a:t>
            </a:r>
            <a:r>
              <a:rPr lang="en-US" sz="1200" b="0" dirty="0"/>
              <a:t> </a:t>
            </a:r>
          </a:p>
          <a:p>
            <a:pPr>
              <a:buFont typeface="Arial" panose="020B0604020202020204" pitchFamily="34" charset="0"/>
              <a:buChar char="•"/>
            </a:pPr>
            <a:r>
              <a:rPr lang="en-US" sz="2000" b="0" dirty="0"/>
              <a:t>Any interest? No one has expressed any interest to comment, had moved to the backup slides for now. </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Though just now, been posted in the Federal Register with dates. </a:t>
            </a:r>
          </a:p>
          <a:p>
            <a:pPr lvl="1">
              <a:buFont typeface="Arial" panose="020B0604020202020204" pitchFamily="34" charset="0"/>
              <a:buChar char="•"/>
            </a:pPr>
            <a:r>
              <a:rPr lang="en-US" sz="1200" b="0" dirty="0">
                <a:hlinkClick r:id="rId4"/>
              </a:rPr>
              <a:t>https://www.federalregister.gov/documents/2018/06/07/2018-12183/transforming-the-25-ghz-band?utm_campaign=subscription%20mailing%20list&amp;utm_source=federalregister.gov&amp;utm_medium=email</a:t>
            </a:r>
            <a:endParaRPr lang="en-US" sz="1200" b="0" dirty="0"/>
          </a:p>
          <a:p>
            <a:pPr>
              <a:buFont typeface="Arial" panose="020B0604020202020204" pitchFamily="34" charset="0"/>
              <a:buChar char="•"/>
            </a:pPr>
            <a:r>
              <a:rPr lang="en-US" sz="1600" dirty="0"/>
              <a:t>Comments due:  06 Aug 2018</a:t>
            </a:r>
          </a:p>
          <a:p>
            <a:pPr>
              <a:buFont typeface="Arial" panose="020B0604020202020204" pitchFamily="34" charset="0"/>
              <a:buChar char="•"/>
            </a:pPr>
            <a:endParaRPr lang="en-US" sz="1600" b="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05 July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64372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-2</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The 2.5 GHz band (2496-2690 MHz) constitutes the single largest band of contiguous spectrum below 3 gigahertz and has been identified as prime spectrum for next generation mobile Federal Communications Commission FCC 18-59 2 operations, including 5G uses.1 Significant portions of this band, however, currently lie fallow across approximately one-half of the United States, primarily in rural areas. Moreover, access to the Educational Broadband Service (EBS) has been strictly limited since 1995, and current licensees are subject to a regulatory regime largely unchanged from the days when educational TV was the only use envisioned for this spectrum. Today, we propose to allow more efficient and effective use of this spectrum band by providing greater flexibility to current EBS licensees as well as providing new opportunities for additional entities to obtain unused 2.5 GHz spectrum to facilitate improved access to next generation wireless broadband, including 5G. We also seek comment on additional approaches for transforming the 2.5 GHz band, including by moving directly to an auction for some or all of the spectrum.</a:t>
            </a:r>
            <a:r>
              <a:rPr lang="en-US" sz="2000" b="0" i="1" dirty="0"/>
              <a:t>...</a:t>
            </a:r>
            <a:endParaRPr lang="en-US" sz="2000" b="0" dirty="0"/>
          </a:p>
          <a:p>
            <a:pPr>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05 July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4639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a:t>
            </a:r>
            <a:r>
              <a:rPr lang="en-US" sz="1200" b="0" dirty="0" err="1"/>
              <a:t>mutuall</a:t>
            </a:r>
            <a:r>
              <a:rPr lang="en-US" sz="1200" b="0" dirty="0"/>
              <a:t>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05 July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a:t>
            </a:r>
          </a:p>
          <a:p>
            <a:pPr>
              <a:buFont typeface="Arial" panose="020B0604020202020204" pitchFamily="34" charset="0"/>
              <a:buChar char="•"/>
            </a:pPr>
            <a:r>
              <a:rPr lang="en-US" altLang="en-US" sz="2000" dirty="0"/>
              <a:t>The most recent document is:  11-18/1055rxx</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05 July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36</a:t>
            </a:fld>
            <a:endParaRPr lang="en-US" altLang="en-US" sz="1200" b="0" dirty="0"/>
          </a:p>
        </p:txBody>
      </p:sp>
      <p:sp>
        <p:nvSpPr>
          <p:cNvPr id="2" name="Date Placeholder 1"/>
          <p:cNvSpPr>
            <a:spLocks noGrp="1"/>
          </p:cNvSpPr>
          <p:nvPr>
            <p:ph type="dt" idx="15"/>
          </p:nvPr>
        </p:nvSpPr>
        <p:spPr/>
        <p:txBody>
          <a:bodyPr/>
          <a:lstStyle/>
          <a:p>
            <a:r>
              <a:rPr lang="en-US"/>
              <a:t>05 July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05 July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40</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05 July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41</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05 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3">
              <a:buFont typeface="Arial" panose="020B0604020202020204" pitchFamily="34" charset="0"/>
              <a:buChar char="•"/>
            </a:pPr>
            <a:r>
              <a:rPr lang="en-US" altLang="en-US" sz="11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err="1">
                <a:solidFill>
                  <a:schemeClr val="tx1"/>
                </a:solidFill>
              </a:rPr>
              <a:t>Ofcom</a:t>
            </a:r>
            <a:r>
              <a:rPr lang="en-US" altLang="en-US" sz="1400" dirty="0">
                <a:solidFill>
                  <a:schemeClr val="tx1"/>
                </a:solidFill>
              </a:rPr>
              <a:t> consultation</a:t>
            </a:r>
          </a:p>
          <a:p>
            <a:pPr lvl="1">
              <a:buFont typeface="Arial" panose="020B0604020202020204" pitchFamily="34" charset="0"/>
              <a:buChar char="•"/>
            </a:pPr>
            <a:r>
              <a:rPr lang="en-US" altLang="en-US" sz="1400" dirty="0">
                <a:solidFill>
                  <a:schemeClr val="tx1"/>
                </a:solidFill>
              </a:rPr>
              <a:t>NPRM </a:t>
            </a:r>
            <a:r>
              <a:rPr lang="en-US" sz="1400" dirty="0"/>
              <a:t>on 3.7 to 4.2 GHz Band</a:t>
            </a:r>
            <a:endParaRPr lang="en-US" altLang="en-US" sz="1400" dirty="0">
              <a:solidFill>
                <a:schemeClr val="tx1"/>
              </a:solidFill>
            </a:endParaRPr>
          </a:p>
          <a:p>
            <a:pPr lvl="1">
              <a:buFont typeface="Arial" panose="020B0604020202020204" pitchFamily="34" charset="0"/>
              <a:buChar char="•"/>
            </a:pPr>
            <a:r>
              <a:rPr lang="en-US" altLang="en-US" sz="1400" dirty="0">
                <a:solidFill>
                  <a:schemeClr val="tx1"/>
                </a:solidFill>
              </a:rPr>
              <a:t>IEEE 802 6GHz single voice</a:t>
            </a:r>
          </a:p>
          <a:p>
            <a:pPr lvl="1">
              <a:buFont typeface="Arial" panose="020B0604020202020204" pitchFamily="34" charset="0"/>
              <a:buChar char="•"/>
            </a:pPr>
            <a:r>
              <a:rPr lang="en-US" sz="1400" dirty="0"/>
              <a:t>TR-51 SUN meeting invite</a:t>
            </a:r>
          </a:p>
          <a:p>
            <a:pPr lvl="1">
              <a:buFont typeface="Arial" panose="020B0604020202020204" pitchFamily="34" charset="0"/>
              <a:buChar char="•"/>
            </a:pPr>
            <a:r>
              <a:rPr lang="en-US" altLang="en-US" sz="1400" dirty="0">
                <a:solidFill>
                  <a:schemeClr val="tx1"/>
                </a:solidFill>
              </a:rPr>
              <a:t>Agenda for San Diego</a:t>
            </a:r>
          </a:p>
          <a:p>
            <a:pPr lvl="2">
              <a:buFont typeface="Arial" panose="020B0604020202020204" pitchFamily="34" charset="0"/>
              <a:buChar char="•"/>
            </a:pPr>
            <a:endParaRPr lang="en-US" altLang="en-US" sz="11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What happens during the call</a:t>
            </a:r>
          </a:p>
          <a:p>
            <a:pPr lvl="1">
              <a:buFont typeface="Arial" panose="020B0604020202020204" pitchFamily="34" charset="0"/>
              <a:buChar char="•"/>
            </a:pP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573588"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altLang="en-US" sz="1800" kern="0" dirty="0"/>
              <a:t>Discussion items, few more details:  </a:t>
            </a: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200" b="0" dirty="0">
                <a:solidFill>
                  <a:schemeClr val="tx1"/>
                </a:solidFill>
              </a:rPr>
              <a:t>what is the latest from members. Anything we should respond to?</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 Ofcom-consultation-on-preparations-for-wrc-19</a:t>
            </a:r>
          </a:p>
          <a:p>
            <a:pPr lvl="1">
              <a:spcBef>
                <a:spcPts val="0"/>
              </a:spcBef>
              <a:buFont typeface="Arial" panose="020B0604020202020204" pitchFamily="34" charset="0"/>
              <a:buChar char="•"/>
            </a:pPr>
            <a:r>
              <a:rPr lang="en-US" sz="1200" dirty="0">
                <a:solidFill>
                  <a:schemeClr val="tx1"/>
                </a:solidFill>
              </a:rPr>
              <a:t>Review their questions on AIs we have view points on. </a:t>
            </a:r>
          </a:p>
          <a:p>
            <a:pPr lvl="1">
              <a:spcBef>
                <a:spcPts val="0"/>
              </a:spcBef>
              <a:buFont typeface="Arial" panose="020B0604020202020204" pitchFamily="34" charset="0"/>
              <a:buChar char="•"/>
            </a:pPr>
            <a:r>
              <a:rPr lang="en-US" sz="1200" b="0" dirty="0">
                <a:solidFill>
                  <a:schemeClr val="tx1"/>
                </a:solidFill>
              </a:rPr>
              <a:t>Due 13 Sept. </a:t>
            </a:r>
          </a:p>
          <a:p>
            <a:pPr marL="457200" lvl="1" indent="0">
              <a:spcBef>
                <a:spcPts val="0"/>
              </a:spcBef>
            </a:pPr>
            <a:endParaRPr lang="en-US" sz="1200" b="0" dirty="0"/>
          </a:p>
          <a:p>
            <a:pPr>
              <a:spcBef>
                <a:spcPts val="0"/>
              </a:spcBef>
              <a:buFont typeface="Arial" panose="020B0604020202020204" pitchFamily="34" charset="0"/>
              <a:buChar char="•"/>
            </a:pPr>
            <a:r>
              <a:rPr lang="en-US" sz="1400" b="0" dirty="0"/>
              <a:t>NPRM, Expanding Flexible Use of 3.7 to 4.2GHz Band</a:t>
            </a:r>
          </a:p>
          <a:p>
            <a:pPr lvl="1">
              <a:spcBef>
                <a:spcPts val="0"/>
              </a:spcBef>
              <a:buFont typeface="Arial" panose="020B0604020202020204" pitchFamily="34" charset="0"/>
              <a:buChar char="•"/>
            </a:pPr>
            <a:r>
              <a:rPr lang="en-US" altLang="en-US" sz="1200" kern="0" dirty="0"/>
              <a:t>Will be brought up at FCC open meeting next Thursday. </a:t>
            </a:r>
          </a:p>
          <a:p>
            <a:pPr lvl="1">
              <a:spcBef>
                <a:spcPts val="0"/>
              </a:spcBef>
              <a:buFont typeface="Arial" panose="020B0604020202020204" pitchFamily="34" charset="0"/>
              <a:buChar char="•"/>
            </a:pPr>
            <a:r>
              <a:rPr lang="en-US" altLang="en-US" sz="1200" b="0" kern="0" dirty="0"/>
              <a:t>Do we listen in on the first part of FCC open meeting?</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Any new ideas, on IEEE 802 6GHz single voice?</a:t>
            </a:r>
          </a:p>
          <a:p>
            <a:pPr lvl="1">
              <a:spcBef>
                <a:spcPts val="0"/>
              </a:spcBef>
              <a:buFont typeface="Arial" panose="020B0604020202020204" pitchFamily="34" charset="0"/>
              <a:buChar char="•"/>
            </a:pPr>
            <a:r>
              <a:rPr lang="en-US" altLang="en-US" sz="1200" kern="0" dirty="0"/>
              <a:t>To bring up to the EC as a whole</a:t>
            </a:r>
            <a:endParaRPr lang="en-US" altLang="en-US" sz="12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Invite to TR-51 </a:t>
            </a:r>
            <a:r>
              <a:rPr lang="en-US" sz="1400" b="0" dirty="0"/>
              <a:t>Smart Utility Networks meeting 13 July </a:t>
            </a:r>
            <a:endParaRPr lang="en-US" altLang="en-US" sz="1400" b="0" kern="0" dirty="0"/>
          </a:p>
          <a:p>
            <a:pPr lvl="1">
              <a:spcBef>
                <a:spcPts val="0"/>
              </a:spcBef>
              <a:buFont typeface="Arial" panose="020B0604020202020204" pitchFamily="34" charset="0"/>
              <a:buChar char="•"/>
            </a:pPr>
            <a:r>
              <a:rPr lang="en-US" altLang="en-US" sz="1200" b="0" kern="0" dirty="0"/>
              <a:t>RSVP needed</a:t>
            </a:r>
            <a:endParaRPr lang="en-US" altLang="en-US" sz="10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Agenda for San Diego</a:t>
            </a:r>
          </a:p>
          <a:p>
            <a:pPr lvl="1">
              <a:spcBef>
                <a:spcPts val="0"/>
              </a:spcBef>
              <a:buFont typeface="Arial" panose="020B0604020202020204" pitchFamily="34" charset="0"/>
              <a:buChar char="•"/>
            </a:pPr>
            <a:r>
              <a:rPr lang="en-US" altLang="en-US" sz="1200" b="0" kern="0" dirty="0"/>
              <a:t>General A</a:t>
            </a:r>
            <a:r>
              <a:rPr lang="en-US" altLang="en-US" sz="1200" kern="0" dirty="0"/>
              <a:t>genda</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endParaRPr lang="en-US" altLang="en-US" sz="1200" b="0" kern="0" dirty="0"/>
          </a:p>
          <a:p>
            <a:pPr lvl="1">
              <a:spcBef>
                <a:spcPts val="0"/>
              </a:spcBef>
              <a:buFont typeface="Arial" panose="020B0604020202020204" pitchFamily="34" charset="0"/>
              <a:buChar char="•"/>
            </a:pPr>
            <a:endParaRPr lang="en-US" altLang="en-US" sz="1200" kern="0" dirty="0"/>
          </a:p>
          <a:p>
            <a:pPr lvl="1">
              <a:spcBef>
                <a:spcPts val="0"/>
              </a:spcBef>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6"/>
            <a:ext cx="7772400" cy="5119163"/>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a:t>
            </a:r>
            <a:r>
              <a:rPr lang="en-US" altLang="en-US" sz="1600" dirty="0">
                <a:solidFill>
                  <a:schemeClr val="tx1"/>
                </a:solidFill>
              </a:rPr>
              <a:t>John Notor (Notor Research)</a:t>
            </a:r>
            <a:endParaRPr lang="en-US" altLang="en-US" sz="1600" b="1" dirty="0">
              <a:solidFill>
                <a:schemeClr val="bg1">
                  <a:lumMod val="85000"/>
                </a:schemeClr>
              </a:solidFill>
            </a:endParaRPr>
          </a:p>
          <a:p>
            <a:pPr lvl="1"/>
            <a:r>
              <a:rPr lang="en-US" altLang="en-US" sz="1600" b="1" dirty="0"/>
              <a:t>Seconded by:  	James </a:t>
            </a:r>
            <a:r>
              <a:rPr lang="en-US" altLang="en-US" sz="1600" b="1" dirty="0" err="1"/>
              <a:t>Lepp</a:t>
            </a:r>
            <a:r>
              <a:rPr lang="en-US" altLang="en-US" sz="1600" b="1" dirty="0"/>
              <a:t> (Blackberry)</a:t>
            </a:r>
            <a:endParaRPr lang="en-US" altLang="en-US" sz="1600" b="1" dirty="0">
              <a:solidFill>
                <a:schemeClr val="bg1">
                  <a:lumMod val="85000"/>
                </a:schemeClr>
              </a:solidFill>
            </a:endParaRPr>
          </a:p>
          <a:p>
            <a:pPr lvl="1"/>
            <a:r>
              <a:rPr lang="en-US" altLang="en-US" sz="1600" b="1" dirty="0"/>
              <a:t>Discussion?  </a:t>
            </a:r>
          </a:p>
          <a:p>
            <a:pPr lvl="1"/>
            <a:r>
              <a:rPr lang="en-US" altLang="en-US" sz="1600" b="1" dirty="0"/>
              <a:t>Vote</a:t>
            </a:r>
            <a:r>
              <a:rPr lang="en-US" altLang="en-US" sz="1600" b="1" dirty="0">
                <a:solidFill>
                  <a:schemeClr val="tx2"/>
                </a:solidFill>
              </a:rPr>
              <a:t>: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solidFill>
                  <a:schemeClr val="tx1"/>
                </a:solidFill>
              </a:rPr>
              <a:t>Motion:</a:t>
            </a:r>
            <a:r>
              <a:rPr lang="en-US" altLang="en-US" sz="1600" dirty="0">
                <a:solidFill>
                  <a:schemeClr val="tx1"/>
                </a:solidFill>
              </a:rPr>
              <a:t> To approve minutes from the IEEE 802.18 teleconference on 28 June 2018; </a:t>
            </a:r>
            <a:r>
              <a:rPr lang="en-US" altLang="en-US" sz="1600" dirty="0">
                <a:solidFill>
                  <a:schemeClr val="tx1"/>
                </a:solidFill>
                <a:hlinkClick r:id="rId2"/>
              </a:rPr>
              <a:t>https://mentor.ieee.org/802.18/dcn/18/18-18-0075-01-0000-minutes-28june18-rr-tag-teleconferece.doc</a:t>
            </a:r>
            <a:r>
              <a:rPr lang="en-US" altLang="en-US" sz="1600" dirty="0">
                <a:solidFill>
                  <a:schemeClr val="tx1"/>
                </a:solidFill>
              </a:rPr>
              <a:t>;    </a:t>
            </a:r>
            <a:r>
              <a:rPr lang="en-US" altLang="en-US" sz="1600" b="0" dirty="0">
                <a:solidFill>
                  <a:schemeClr val="tx1"/>
                </a:solidFill>
              </a:rPr>
              <a:t>	Originally Posted: </a:t>
            </a:r>
            <a:r>
              <a:rPr lang="en-US" sz="1600" b="0" dirty="0"/>
              <a:t>05-Jul-2018 12:52:25 ET</a:t>
            </a:r>
            <a:endParaRPr lang="en-US" sz="1600" dirty="0">
              <a:solidFill>
                <a:schemeClr val="tx1"/>
              </a:solidFill>
            </a:endParaRPr>
          </a:p>
          <a:p>
            <a:pPr lvl="1"/>
            <a:r>
              <a:rPr lang="en-US" altLang="en-US" sz="1600" b="1" dirty="0">
                <a:solidFill>
                  <a:schemeClr val="tx1"/>
                </a:solidFill>
              </a:rPr>
              <a:t>Moved by: 	Allan Zhu (Huawei)</a:t>
            </a:r>
            <a:endParaRPr lang="en-US" altLang="en-US" sz="1600" b="1" dirty="0">
              <a:solidFill>
                <a:schemeClr val="bg1">
                  <a:lumMod val="95000"/>
                </a:schemeClr>
              </a:solidFill>
            </a:endParaRPr>
          </a:p>
          <a:p>
            <a:pPr lvl="1"/>
            <a:r>
              <a:rPr lang="en-US" altLang="en-US" sz="1600" b="1" dirty="0">
                <a:solidFill>
                  <a:schemeClr val="tx1"/>
                </a:solidFill>
              </a:rPr>
              <a:t>Seconded by: 	John Notor (Notor Research)</a:t>
            </a:r>
            <a:endParaRPr lang="en-US" altLang="en-US" sz="1600" b="1" dirty="0">
              <a:solidFill>
                <a:schemeClr val="bg1">
                  <a:lumMod val="95000"/>
                </a:schemeClr>
              </a:solidFill>
            </a:endParaRPr>
          </a:p>
          <a:p>
            <a:pPr lvl="1"/>
            <a:r>
              <a:rPr lang="en-US" altLang="en-US" sz="1600" b="1" dirty="0">
                <a:solidFill>
                  <a:schemeClr val="tx1"/>
                </a:solidFill>
              </a:rPr>
              <a:t>Discussion? </a:t>
            </a:r>
          </a:p>
          <a:p>
            <a:pPr lvl="1"/>
            <a:r>
              <a:rPr lang="en-US" altLang="en-US" sz="1600" b="1" dirty="0">
                <a:solidFill>
                  <a:schemeClr val="tx1"/>
                </a:solidFill>
              </a:rPr>
              <a:t>Vote:   6 – Y; 0 –N; 1-A</a:t>
            </a:r>
            <a:endParaRPr lang="en-US" altLang="en-US" sz="1600" b="1" dirty="0">
              <a:solidFill>
                <a:schemeClr val="bg1">
                  <a:lumMod val="9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05 July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47671" y="1181893"/>
            <a:ext cx="8451908" cy="4494213"/>
          </a:xfrm>
        </p:spPr>
        <p:txBody>
          <a:bodyPr/>
          <a:lstStyle/>
          <a:p>
            <a:pPr>
              <a:buFont typeface="Arial" panose="020B0604020202020204" pitchFamily="34" charset="0"/>
              <a:buChar char="•"/>
            </a:pPr>
            <a:r>
              <a:rPr lang="en-US" sz="2000" dirty="0"/>
              <a:t>Anything to share on the EU front?  		</a:t>
            </a:r>
            <a:r>
              <a:rPr lang="en-US" sz="1400" dirty="0"/>
              <a:t>	</a:t>
            </a:r>
          </a:p>
          <a:p>
            <a:pPr lvl="1">
              <a:buFont typeface="Arial" panose="020B0604020202020204" pitchFamily="34" charset="0"/>
              <a:buChar char="•"/>
            </a:pPr>
            <a:r>
              <a:rPr lang="en-US" sz="1800" dirty="0">
                <a:solidFill>
                  <a:schemeClr val="tx1"/>
                </a:solidFill>
              </a:rPr>
              <a:t>ETSI – BRAN – meeting #99 – 18-21 Sept</a:t>
            </a: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r>
              <a:rPr lang="en-US" sz="1600" dirty="0">
                <a:solidFill>
                  <a:schemeClr val="tx1"/>
                </a:solidFill>
              </a:rPr>
              <a:t>Last week: </a:t>
            </a:r>
          </a:p>
          <a:p>
            <a:pPr lvl="3">
              <a:buFont typeface="Arial" panose="020B0604020202020204" pitchFamily="34" charset="0"/>
              <a:buChar char="•"/>
            </a:pPr>
            <a:r>
              <a:rPr lang="en-US" sz="1400" dirty="0">
                <a:solidFill>
                  <a:schemeClr val="tx1"/>
                </a:solidFill>
              </a:rPr>
              <a:t>BRAN(18)098007r1_Minutes_of_BRAN98</a:t>
            </a:r>
          </a:p>
          <a:p>
            <a:pPr lvl="3">
              <a:buFont typeface="Arial" panose="020B0604020202020204" pitchFamily="34" charset="0"/>
              <a:buChar char="•"/>
            </a:pPr>
            <a:r>
              <a:rPr lang="en-GB" dirty="0"/>
              <a:t>The new work item in BRAN(18)098002 was adopted.</a:t>
            </a:r>
          </a:p>
          <a:p>
            <a:pPr lvl="4">
              <a:buFont typeface="Arial" panose="020B0604020202020204" pitchFamily="34" charset="0"/>
              <a:buChar char="•"/>
            </a:pPr>
            <a:r>
              <a:rPr lang="en-US" dirty="0"/>
              <a:t>Technical Report on WAS/RLANs in the band 6 725 MHz to 7 125 MHz</a:t>
            </a:r>
          </a:p>
          <a:p>
            <a:pPr lvl="3">
              <a:buFont typeface="Arial" panose="020B0604020202020204" pitchFamily="34" charset="0"/>
              <a:buChar char="•"/>
            </a:pPr>
            <a:r>
              <a:rPr lang="en-US" dirty="0"/>
              <a:t>Latest </a:t>
            </a:r>
            <a:r>
              <a:rPr lang="en-US" dirty="0" err="1"/>
              <a:t>SRDoc</a:t>
            </a:r>
            <a:r>
              <a:rPr lang="en-US" dirty="0"/>
              <a:t> on 60GHz just posted. </a:t>
            </a:r>
          </a:p>
          <a:p>
            <a:pPr lvl="3">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800" dirty="0">
                <a:solidFill>
                  <a:schemeClr val="tx1"/>
                </a:solidFill>
              </a:rPr>
              <a:t>ETSI - ERM - TG-11</a:t>
            </a: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r>
              <a:rPr lang="en-US" sz="1600" dirty="0">
                <a:solidFill>
                  <a:schemeClr val="tx1"/>
                </a:solidFill>
              </a:rPr>
              <a:t>From previous calls:  EN 300 328 (v2.2.1 (2018-04)) - </a:t>
            </a:r>
            <a:r>
              <a:rPr lang="en-US" sz="1600" dirty="0"/>
              <a:t>Draft accepted by ERM and receipt by ETSI Secretariat on 07 June; </a:t>
            </a:r>
            <a:r>
              <a:rPr lang="en-US" sz="1600" dirty="0">
                <a:solidFill>
                  <a:schemeClr val="tx1"/>
                </a:solidFill>
              </a:rPr>
              <a:t>Now to National vote. ERM(18)065022r3;</a:t>
            </a:r>
          </a:p>
          <a:p>
            <a:pPr lvl="2">
              <a:buFont typeface="Arial" panose="020B0604020202020204" pitchFamily="34" charset="0"/>
              <a:buChar char="•"/>
            </a:pPr>
            <a:r>
              <a:rPr lang="en-US" sz="1600" dirty="0">
                <a:solidFill>
                  <a:schemeClr val="tx1"/>
                </a:solidFill>
                <a:hlinkClick r:id="rId2"/>
              </a:rPr>
              <a:t>https://portal.etsi.org/webapp/WorkProgram/Report_WorkItem.asp?WKI_ID=51206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r>
              <a:rPr lang="en-US" sz="2000" dirty="0"/>
              <a:t>-2</a:t>
            </a:r>
            <a:r>
              <a:rPr lang="en-US" sz="2800" dirty="0"/>
              <a:t> </a:t>
            </a:r>
            <a:endParaRPr lang="en-US" sz="1400" dirty="0"/>
          </a:p>
        </p:txBody>
      </p:sp>
      <p:sp>
        <p:nvSpPr>
          <p:cNvPr id="3" name="Content Placeholder 2"/>
          <p:cNvSpPr>
            <a:spLocks noGrp="1"/>
          </p:cNvSpPr>
          <p:nvPr>
            <p:ph idx="1"/>
          </p:nvPr>
        </p:nvSpPr>
        <p:spPr>
          <a:xfrm>
            <a:off x="647671" y="1181893"/>
            <a:ext cx="8451908" cy="4494213"/>
          </a:xfrm>
        </p:spPr>
        <p:txBody>
          <a:bodyPr/>
          <a:lstStyle/>
          <a:p>
            <a:pPr lvl="1">
              <a:buFont typeface="Arial" panose="020B0604020202020204" pitchFamily="34" charset="0"/>
              <a:buChar char="•"/>
            </a:pPr>
            <a:r>
              <a:rPr lang="en-US" sz="1800" dirty="0">
                <a:solidFill>
                  <a:schemeClr val="tx1"/>
                </a:solidFill>
              </a:rPr>
              <a:t>CEPT – ECC SE45</a:t>
            </a:r>
          </a:p>
          <a:p>
            <a:pPr lvl="2">
              <a:buFont typeface="Arial" panose="020B0604020202020204" pitchFamily="34" charset="0"/>
              <a:buChar char="•"/>
            </a:pPr>
            <a:r>
              <a:rPr lang="en-GB" sz="1600" dirty="0"/>
              <a:t>Next f2f: 13 August (afternoon) -14  August 2018, ECO, Copenhagen, Denmark</a:t>
            </a:r>
          </a:p>
          <a:p>
            <a:pPr lvl="2">
              <a:buFont typeface="Arial" panose="020B0604020202020204" pitchFamily="34" charset="0"/>
              <a:buChar char="•"/>
            </a:pPr>
            <a:r>
              <a:rPr lang="en-GB" sz="1600" dirty="0"/>
              <a:t> </a:t>
            </a:r>
          </a:p>
          <a:p>
            <a:pPr lvl="2">
              <a:buFont typeface="Arial" panose="020B0604020202020204" pitchFamily="34" charset="0"/>
              <a:buChar char="•"/>
            </a:pPr>
            <a:endParaRPr lang="en-US" sz="1600" dirty="0"/>
          </a:p>
          <a:p>
            <a:pPr lvl="3">
              <a:buFont typeface="Arial" panose="020B0604020202020204" pitchFamily="34" charset="0"/>
              <a:buChar char="•"/>
            </a:pPr>
            <a:endParaRPr lang="en-US" sz="1100" dirty="0">
              <a:solidFill>
                <a:schemeClr val="tx1"/>
              </a:solidFill>
            </a:endParaRPr>
          </a:p>
          <a:p>
            <a:pPr lvl="1">
              <a:buFont typeface="Arial" panose="020B0604020202020204" pitchFamily="34" charset="0"/>
              <a:buChar char="•"/>
            </a:pPr>
            <a:r>
              <a:rPr lang="en-US" sz="1800" dirty="0">
                <a:solidFill>
                  <a:schemeClr val="tx1"/>
                </a:solidFill>
              </a:rPr>
              <a:t>CEPT – ECC FM57</a:t>
            </a:r>
          </a:p>
          <a:p>
            <a:pPr lvl="2">
              <a:buFont typeface="Arial" panose="020B0604020202020204" pitchFamily="34" charset="0"/>
              <a:buChar char="•"/>
            </a:pPr>
            <a:r>
              <a:rPr lang="en-US" sz="1600" dirty="0">
                <a:solidFill>
                  <a:schemeClr val="tx1"/>
                </a:solidFill>
              </a:rPr>
              <a:t>Next meeting 18 July, a web-meeting.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800" dirty="0">
                <a:solidFill>
                  <a:schemeClr val="tx1"/>
                </a:solidFill>
              </a:rPr>
              <a:t>Any other EU news? </a:t>
            </a:r>
            <a:endParaRPr lang="en-US" sz="1400" dirty="0">
              <a:solidFill>
                <a:schemeClr val="tx1"/>
              </a:solidFill>
            </a:endParaRP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err="1">
                <a:solidFill>
                  <a:schemeClr val="tx1"/>
                </a:solidFill>
              </a:rPr>
              <a:t>Ofcom</a:t>
            </a:r>
            <a:r>
              <a:rPr lang="en-US" sz="2000" dirty="0">
                <a:solidFill>
                  <a:schemeClr val="tx1"/>
                </a:solidFill>
              </a:rPr>
              <a:t>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a:t>
            </a:r>
            <a:r>
              <a:rPr lang="en-US" sz="1600" dirty="0" err="1">
                <a:solidFill>
                  <a:schemeClr val="tx1"/>
                </a:solidFill>
              </a:rPr>
              <a:t>Ofcom</a:t>
            </a:r>
            <a:r>
              <a:rPr lang="en-US" sz="1600" dirty="0">
                <a:solidFill>
                  <a:schemeClr val="tx1"/>
                </a:solidFill>
              </a:rPr>
              <a:t> is asking. </a:t>
            </a:r>
          </a:p>
          <a:p>
            <a:pPr lvl="1">
              <a:buFont typeface="Arial" panose="020B0604020202020204" pitchFamily="34" charset="0"/>
              <a:buChar char="•"/>
            </a:pPr>
            <a:r>
              <a:rPr lang="en-US" sz="1600" dirty="0">
                <a:solidFill>
                  <a:schemeClr val="tx1"/>
                </a:solidFill>
              </a:rPr>
              <a:t>We should focus on AIs from our view point document; 1.12, 1.13, 1.15, 1.16, 9.1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a:t>
            </a:r>
            <a:r>
              <a:rPr lang="en-US" sz="1400" b="0" dirty="0" err="1"/>
              <a:t>Ofcom</a:t>
            </a:r>
            <a:r>
              <a:rPr lang="en-US" sz="1400" b="0" dirty="0"/>
              <a:t>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411079077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27153</TotalTime>
  <Words>4777</Words>
  <Application>Microsoft Office PowerPoint</Application>
  <PresentationFormat>On-screen Show (4:3)</PresentationFormat>
  <Paragraphs>623</Paragraphs>
  <Slides>41</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53"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EU items </vt:lpstr>
      <vt:lpstr>EU items -2 </vt:lpstr>
      <vt:lpstr>Ofcom -  WRC-19</vt:lpstr>
      <vt:lpstr>Ofcom -  WRC-19 -2</vt:lpstr>
      <vt:lpstr>Ofcom -  WRC-19 -3</vt:lpstr>
      <vt:lpstr>Ofcom -  WRC-19 -4</vt:lpstr>
      <vt:lpstr>FCC – Open Meeting next week</vt:lpstr>
      <vt:lpstr>FCC – Flexible Use of the 3.7 to 4.2 GHz Band</vt:lpstr>
      <vt:lpstr>IEEE 802 on 6GHz</vt:lpstr>
      <vt:lpstr>TR-51 SUN meeting invite</vt:lpstr>
      <vt:lpstr>Agenda – Plenary San Diego</vt:lpstr>
      <vt:lpstr>Actions Required</vt:lpstr>
      <vt:lpstr>Any Other Business</vt:lpstr>
      <vt:lpstr>Adjourn</vt:lpstr>
      <vt:lpstr>PowerPoint Presentation</vt:lpstr>
      <vt:lpstr>IEEE SA position statement </vt:lpstr>
      <vt:lpstr>Motion SA position statment</vt:lpstr>
      <vt:lpstr>keep in mind for future</vt:lpstr>
      <vt:lpstr>FCC FNPRM 4.9 GHz</vt:lpstr>
      <vt:lpstr>FCC NPRM 2.5 GHz -1</vt:lpstr>
      <vt:lpstr>FCC NPRM 2.5 GHz -2</vt:lpstr>
      <vt:lpstr>A Future For Unlicensed Spectrum – from last week</vt:lpstr>
      <vt:lpstr>A Future For Unlicensed Spectrum-2</vt:lpstr>
      <vt:lpstr>A Future For Unlicensed Spectrum</vt:lpstr>
      <vt:lpstr>Potential reference document when doing comments</vt:lpstr>
      <vt:lpstr>WiFi / UWB Coexistence -1</vt:lpstr>
      <vt:lpstr>WiFi / UWB Coexistence  -2</vt:lpstr>
      <vt:lpstr>IEEE EU Position Statement -1</vt:lpstr>
      <vt:lpstr>IEEE EU Position Statement -2</vt:lpstr>
      <vt:lpstr>Motion – EU Spectrum Management</vt:lpstr>
      <vt:lpstr>Fellowship Request</vt:lpstr>
      <vt:lpstr>IEEE – not connected and underserved (from last week)</vt:lpstr>
      <vt:lpstr>IEEE 802 (.11)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610</cp:revision>
  <cp:lastPrinted>1601-01-01T00:00:00Z</cp:lastPrinted>
  <dcterms:created xsi:type="dcterms:W3CDTF">2016-03-03T14:54:45Z</dcterms:created>
  <dcterms:modified xsi:type="dcterms:W3CDTF">2018-07-05T20:29:10Z</dcterms:modified>
</cp:coreProperties>
</file>