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52" r:id="rId2"/>
    <p:sldId id="353" r:id="rId3"/>
    <p:sldId id="354" r:id="rId4"/>
    <p:sldId id="355" r:id="rId5"/>
    <p:sldId id="288" r:id="rId6"/>
    <p:sldId id="338" r:id="rId7"/>
    <p:sldId id="339" r:id="rId8"/>
    <p:sldId id="358" r:id="rId9"/>
    <p:sldId id="359" r:id="rId10"/>
    <p:sldId id="360" r:id="rId11"/>
    <p:sldId id="357" r:id="rId12"/>
    <p:sldId id="347" r:id="rId13"/>
    <p:sldId id="356" r:id="rId14"/>
    <p:sldId id="361" r:id="rId15"/>
    <p:sldId id="362" r:id="rId16"/>
    <p:sldId id="276"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92" d="100"/>
          <a:sy n="92" d="100"/>
        </p:scale>
        <p:origin x="163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77619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xfrm>
            <a:off x="3659188" y="8985250"/>
            <a:ext cx="76200" cy="1841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01AFAD5-CDC2-DB40-B20A-75D0C86F2D8D}" type="slidenum">
              <a:rPr lang="en-US"/>
              <a:pPr/>
              <a:t>4</a:t>
            </a:fld>
            <a:endParaRPr lang="en-US"/>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1984907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600838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February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February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February 2017</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February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February 2017</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February 2017</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802.18-17/0030r0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8/dcn/17/18-17-0031-00-0000-amtrak-waiver-request-pn.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acma.gov.au/Industry/Spectrum/Spectrum-projects/800-and-900-MHz-bands/reconfiguring-the-890-915-935-960-mhz-ban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7/18-17-0029-00-0000-ised-consultation-on-5150-5250.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afercar.gov/v2v/pdf/V2V%20NPRM_Web_Version.pdf" TargetMode="External"/><Relationship Id="rId2" Type="http://schemas.openxmlformats.org/officeDocument/2006/relationships/hyperlink" Target="https://mentor.ieee.org/802.18/dcn/16/18-16-0097-00-0000-nhsta-v2v-nprm-toc.do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8/dcn/17/18-17-0032-00-0000-commerce-department-iot-green-pape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February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smtClean="0">
                <a:latin typeface="Times New Roman" charset="0"/>
              </a:rPr>
              <a:t>Teleconference Plan and Agenda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2017-02-02</a:t>
            </a:r>
            <a:endParaRPr lang="en-GB" sz="2000" b="0" dirty="0"/>
          </a:p>
        </p:txBody>
      </p:sp>
      <p:graphicFrame>
        <p:nvGraphicFramePr>
          <p:cNvPr id="3075" name="Object 3"/>
          <p:cNvGraphicFramePr>
            <a:graphicFrameLocks noChangeAspect="1"/>
          </p:cNvGraphicFramePr>
          <p:nvPr>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4125" name="Document" r:id="rId4" imgW="8253180" imgH="2531134" progId="Word.Document.8">
                  <p:embed/>
                </p:oleObj>
              </mc:Choice>
              <mc:Fallback>
                <p:oleObj name="Document" r:id="rId4" imgW="8253180" imgH="2531134" progId="Word.Document.8">
                  <p:embed/>
                  <p:pic>
                    <p:nvPicPr>
                      <p:cNvPr id="0" name=""/>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841209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Amtrak Waiver Request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hlinkClick r:id="rId2"/>
              </a:rPr>
              <a:t>https://</a:t>
            </a:r>
            <a:r>
              <a:rPr lang="en-US" dirty="0" smtClean="0">
                <a:hlinkClick r:id="rId2"/>
              </a:rPr>
              <a:t>mentor.ieee.org/802.18/dcn/17/18-17-0031-00-0000-amtrak-waiver-request-pn.pdf</a:t>
            </a:r>
            <a:endParaRPr lang="en-US" dirty="0" smtClean="0"/>
          </a:p>
          <a:p>
            <a:pPr>
              <a:buFont typeface="Arial" panose="020B0604020202020204" pitchFamily="34" charset="0"/>
              <a:buChar char="•"/>
            </a:pPr>
            <a:r>
              <a:rPr lang="en-US" dirty="0" smtClean="0"/>
              <a:t>Comments due February 27, 2017</a:t>
            </a:r>
          </a:p>
          <a:p>
            <a:pPr>
              <a:buFont typeface="Arial" panose="020B0604020202020204" pitchFamily="34" charset="0"/>
              <a:buChar char="•"/>
            </a:pPr>
            <a:r>
              <a:rPr lang="en-US" dirty="0"/>
              <a:t>“…waiver of Sections 15.407 (a)(1)(iii) an 15.407(a)(3) of the Commission’s rules to allow Amtrak’s trackside network (TSN) in the Northeast Corridor (NEC) to operate under the specifications that apply to fixed point-to-point operation in the 5.15-5.25 GHz (U-NII-1) and 5.75-5.825 GHz (U-NII- 3) </a:t>
            </a:r>
            <a:r>
              <a:rPr lang="en-US" dirty="0" smtClean="0"/>
              <a:t>bands”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February 2017</a:t>
            </a:r>
            <a:endParaRPr lang="en-GB" dirty="0"/>
          </a:p>
        </p:txBody>
      </p:sp>
    </p:spTree>
    <p:extLst>
      <p:ext uri="{BB962C8B-B14F-4D97-AF65-F5344CB8AC3E}">
        <p14:creationId xmlns:p14="http://schemas.microsoft.com/office/powerpoint/2010/main" val="315845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ACMA </a:t>
            </a:r>
            <a:r>
              <a:rPr lang="en-US" dirty="0" smtClean="0"/>
              <a:t>Consultation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Australia Communications and Media Authority</a:t>
            </a:r>
          </a:p>
          <a:p>
            <a:pPr>
              <a:buFont typeface="Arial" panose="020B0604020202020204" pitchFamily="34" charset="0"/>
              <a:buChar char="•"/>
            </a:pPr>
            <a:r>
              <a:rPr lang="en-US" dirty="0" smtClean="0"/>
              <a:t>Reconfiguring </a:t>
            </a:r>
            <a:r>
              <a:rPr lang="en-US" dirty="0"/>
              <a:t>the 890–915/935–960 MHz </a:t>
            </a:r>
            <a:r>
              <a:rPr lang="en-US" dirty="0" smtClean="0"/>
              <a:t>band</a:t>
            </a:r>
          </a:p>
          <a:p>
            <a:pPr lvl="1">
              <a:buFont typeface="Arial" panose="020B0604020202020204" pitchFamily="34" charset="0"/>
              <a:buChar char="•"/>
            </a:pPr>
            <a:r>
              <a:rPr lang="en-US" dirty="0">
                <a:hlinkClick r:id="rId2"/>
              </a:rPr>
              <a:t>http://</a:t>
            </a:r>
            <a:r>
              <a:rPr lang="en-US" dirty="0" smtClean="0">
                <a:hlinkClick r:id="rId2"/>
              </a:rPr>
              <a:t>www.acma.gov.au/Industry/Spectrum/Spectrum-projects/800-and-900-MHz-bands/reconfiguring-the-890-915-935-960-mhz-band</a:t>
            </a:r>
            <a:r>
              <a:rPr lang="en-US" dirty="0" smtClean="0"/>
              <a:t> </a:t>
            </a:r>
          </a:p>
          <a:p>
            <a:pPr lvl="1">
              <a:buFont typeface="Arial" panose="020B0604020202020204" pitchFamily="34" charset="0"/>
              <a:buChar char="•"/>
            </a:pPr>
            <a:r>
              <a:rPr lang="en-US" dirty="0" smtClean="0"/>
              <a:t>Comments due February </a:t>
            </a:r>
            <a:r>
              <a:rPr lang="en-US" dirty="0" smtClean="0"/>
              <a:t>24, </a:t>
            </a:r>
            <a:r>
              <a:rPr lang="en-US" dirty="0"/>
              <a:t>2017</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February 2017</a:t>
            </a:r>
            <a:endParaRPr lang="en-GB" dirty="0"/>
          </a:p>
        </p:txBody>
      </p:sp>
    </p:spTree>
    <p:extLst>
      <p:ext uri="{BB962C8B-B14F-4D97-AF65-F5344CB8AC3E}">
        <p14:creationId xmlns:p14="http://schemas.microsoft.com/office/powerpoint/2010/main" val="756542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IEEE 802 positions for WRC-19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Regulators in developing countries are interested in the IEEE 802 positions, to help them formulate their inputs</a:t>
            </a:r>
          </a:p>
          <a:p>
            <a:pPr>
              <a:buFont typeface="Arial" panose="020B0604020202020204" pitchFamily="34" charset="0"/>
              <a:buChar char="•"/>
            </a:pPr>
            <a:r>
              <a:rPr lang="en-US" dirty="0" smtClean="0"/>
              <a:t>Applicable agenda items</a:t>
            </a:r>
          </a:p>
          <a:p>
            <a:pPr lvl="1">
              <a:buFont typeface="Arial" panose="020B0604020202020204" pitchFamily="34" charset="0"/>
              <a:buChar char="•"/>
            </a:pPr>
            <a:r>
              <a:rPr lang="en-US" dirty="0" smtClean="0"/>
              <a:t>1.12 ITS harmonization</a:t>
            </a:r>
          </a:p>
          <a:p>
            <a:pPr lvl="1">
              <a:buFont typeface="Arial" panose="020B0604020202020204" pitchFamily="34" charset="0"/>
              <a:buChar char="•"/>
            </a:pPr>
            <a:r>
              <a:rPr lang="en-US" dirty="0" smtClean="0"/>
              <a:t>1.13 IMT </a:t>
            </a:r>
          </a:p>
          <a:p>
            <a:pPr lvl="1">
              <a:buFont typeface="Arial" panose="020B0604020202020204" pitchFamily="34" charset="0"/>
              <a:buChar char="•"/>
            </a:pPr>
            <a:r>
              <a:rPr lang="en-US" dirty="0" smtClean="0"/>
              <a:t>1.14 HAPS</a:t>
            </a:r>
          </a:p>
          <a:p>
            <a:pPr lvl="1">
              <a:buFont typeface="Arial" panose="020B0604020202020204" pitchFamily="34" charset="0"/>
              <a:buChar char="•"/>
            </a:pPr>
            <a:r>
              <a:rPr lang="en-US" dirty="0" smtClean="0"/>
              <a:t>1.15 275 GHz</a:t>
            </a:r>
          </a:p>
          <a:p>
            <a:pPr lvl="1">
              <a:buFont typeface="Arial" panose="020B0604020202020204" pitchFamily="34" charset="0"/>
              <a:buChar char="•"/>
            </a:pPr>
            <a:r>
              <a:rPr lang="en-US" dirty="0" smtClean="0"/>
              <a:t>1.16 5 GHz</a:t>
            </a:r>
          </a:p>
          <a:p>
            <a:pPr lvl="1">
              <a:buFont typeface="Arial" panose="020B0604020202020204" pitchFamily="34" charset="0"/>
              <a:buChar char="•"/>
            </a:pPr>
            <a:r>
              <a:rPr lang="en-US" dirty="0" smtClean="0"/>
              <a:t>Issue 9.1.5</a:t>
            </a:r>
          </a:p>
          <a:p>
            <a:pPr>
              <a:buFont typeface="Arial" panose="020B0604020202020204" pitchFamily="34" charset="0"/>
              <a:buChar char="•"/>
            </a:pPr>
            <a:r>
              <a:rPr lang="en-US" dirty="0" smtClean="0"/>
              <a:t>Formal “Position Paper”</a:t>
            </a:r>
          </a:p>
          <a:p>
            <a:pPr>
              <a:buFont typeface="Arial" panose="020B0604020202020204" pitchFamily="34" charset="0"/>
              <a:buChar char="•"/>
            </a:pPr>
            <a:r>
              <a:rPr lang="en-US" dirty="0" smtClean="0"/>
              <a:t>Do we want to submit as a sector member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February 2017</a:t>
            </a:r>
            <a:endParaRPr lang="en-GB" dirty="0"/>
          </a:p>
        </p:txBody>
      </p:sp>
    </p:spTree>
    <p:extLst>
      <p:ext uri="{BB962C8B-B14F-4D97-AF65-F5344CB8AC3E}">
        <p14:creationId xmlns:p14="http://schemas.microsoft.com/office/powerpoint/2010/main" val="4235213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FCC Updates</a:t>
            </a:r>
            <a:endParaRPr lang="en-US" dirty="0"/>
          </a:p>
        </p:txBody>
      </p:sp>
      <p:sp>
        <p:nvSpPr>
          <p:cNvPr id="3" name="Content Placeholder 2"/>
          <p:cNvSpPr>
            <a:spLocks noGrp="1"/>
          </p:cNvSpPr>
          <p:nvPr>
            <p:ph idx="1"/>
          </p:nvPr>
        </p:nvSpPr>
        <p:spPr>
          <a:xfrm>
            <a:off x="685800" y="1752600"/>
            <a:ext cx="7770813" cy="4722813"/>
          </a:xfrm>
        </p:spPr>
        <p:txBody>
          <a:bodyPr/>
          <a:lstStyle/>
          <a:p>
            <a:pPr>
              <a:buFont typeface="Arial" panose="020B0604020202020204" pitchFamily="34" charset="0"/>
              <a:buChar char="•"/>
            </a:pPr>
            <a:r>
              <a:rPr lang="en-US" dirty="0" smtClean="0"/>
              <a:t>January 2017 </a:t>
            </a:r>
            <a:r>
              <a:rPr lang="en-US" dirty="0" smtClean="0"/>
              <a:t>brings </a:t>
            </a:r>
            <a:r>
              <a:rPr lang="en-US" dirty="0" smtClean="0"/>
              <a:t>a new regime</a:t>
            </a:r>
          </a:p>
          <a:p>
            <a:pPr lvl="1">
              <a:buFont typeface="Arial" panose="020B0604020202020204" pitchFamily="34" charset="0"/>
              <a:buChar char="•"/>
            </a:pPr>
            <a:r>
              <a:rPr lang="en-US" dirty="0" smtClean="0"/>
              <a:t>Chairman Wheeler stepped </a:t>
            </a:r>
            <a:r>
              <a:rPr lang="en-US" dirty="0" smtClean="0"/>
              <a:t>down, </a:t>
            </a:r>
            <a:r>
              <a:rPr lang="en-US" dirty="0" err="1" smtClean="0"/>
              <a:t>Ajit</a:t>
            </a:r>
            <a:r>
              <a:rPr lang="en-US" dirty="0" smtClean="0"/>
              <a:t> </a:t>
            </a:r>
            <a:r>
              <a:rPr lang="en-US" dirty="0" err="1" smtClean="0"/>
              <a:t>Pai</a:t>
            </a:r>
            <a:r>
              <a:rPr lang="en-US" dirty="0" smtClean="0"/>
              <a:t> appointed Chairman</a:t>
            </a:r>
            <a:endParaRPr lang="en-US" dirty="0" smtClean="0"/>
          </a:p>
          <a:p>
            <a:pPr lvl="1">
              <a:buFont typeface="Arial" panose="020B0604020202020204" pitchFamily="34" charset="0"/>
              <a:buChar char="•"/>
            </a:pPr>
            <a:r>
              <a:rPr lang="en-US" dirty="0" smtClean="0"/>
              <a:t>Republicans </a:t>
            </a:r>
            <a:r>
              <a:rPr lang="en-US" dirty="0" smtClean="0"/>
              <a:t>will be the majority</a:t>
            </a:r>
          </a:p>
          <a:p>
            <a:pPr lvl="1">
              <a:buFont typeface="Arial" panose="020B0604020202020204" pitchFamily="34" charset="0"/>
              <a:buChar char="•"/>
            </a:pPr>
            <a:r>
              <a:rPr lang="en-US" dirty="0" smtClean="0"/>
              <a:t>Currently operating with minimum number of commissioners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February 2017</a:t>
            </a:r>
            <a:endParaRPr lang="en-GB" dirty="0"/>
          </a:p>
        </p:txBody>
      </p:sp>
    </p:spTree>
    <p:extLst>
      <p:ext uri="{BB962C8B-B14F-4D97-AF65-F5344CB8AC3E}">
        <p14:creationId xmlns:p14="http://schemas.microsoft.com/office/powerpoint/2010/main" val="3805580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endParaRPr lang="en-US" altLang="en-US" sz="4000" dirty="0" smtClean="0"/>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ISED (Canada) Consultation</a:t>
            </a:r>
            <a:endParaRPr lang="en-US" altLang="en-US" sz="2000" dirty="0"/>
          </a:p>
        </p:txBody>
      </p:sp>
      <p:sp>
        <p:nvSpPr>
          <p:cNvPr id="4" name="Date Placeholder 3"/>
          <p:cNvSpPr>
            <a:spLocks noGrp="1"/>
          </p:cNvSpPr>
          <p:nvPr>
            <p:ph type="dt" sz="quarter" idx="10"/>
          </p:nvPr>
        </p:nvSpPr>
        <p:spPr/>
        <p:txBody>
          <a:bodyPr/>
          <a:lstStyle/>
          <a:p>
            <a:pPr>
              <a:defRPr/>
            </a:pPr>
            <a:r>
              <a:rPr lang="en-US" smtClean="0"/>
              <a:t>February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14</a:t>
            </a:fld>
            <a:endParaRPr lang="en-GB"/>
          </a:p>
        </p:txBody>
      </p:sp>
    </p:spTree>
    <p:extLst>
      <p:ext uri="{BB962C8B-B14F-4D97-AF65-F5344CB8AC3E}">
        <p14:creationId xmlns:p14="http://schemas.microsoft.com/office/powerpoint/2010/main" val="2152280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ISED (Canada) </a:t>
            </a:r>
            <a:r>
              <a:rPr lang="en-US" altLang="en-US" dirty="0" smtClean="0"/>
              <a:t>Consultation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hlinkClick r:id="rId2"/>
              </a:rPr>
              <a:t>https://</a:t>
            </a:r>
            <a:r>
              <a:rPr lang="en-US" dirty="0" smtClean="0">
                <a:hlinkClick r:id="rId2"/>
              </a:rPr>
              <a:t>mentor.ieee.org/802.18/dcn/17/18-17-0029-00-0000-ised-consultation-on-5150-5250.pdf</a:t>
            </a:r>
            <a:endParaRPr lang="en-US" dirty="0" smtClean="0"/>
          </a:p>
          <a:p>
            <a:pPr>
              <a:buFont typeface="Arial" panose="020B0604020202020204" pitchFamily="34" charset="0"/>
              <a:buChar char="•"/>
            </a:pPr>
            <a:r>
              <a:rPr lang="en-US" dirty="0" smtClean="0"/>
              <a:t>Comments due March 22, 2017(?)</a:t>
            </a:r>
          </a:p>
          <a:p>
            <a:pPr>
              <a:buFont typeface="Arial" panose="020B0604020202020204" pitchFamily="34" charset="0"/>
              <a:buChar char="•"/>
            </a:pPr>
            <a:r>
              <a:rPr lang="en-US" smtClean="0"/>
              <a:t>“… </a:t>
            </a:r>
            <a:r>
              <a:rPr lang="en-US" dirty="0"/>
              <a:t>whether to modify the current technical and policy framework for radio local area network (RLAN) devices operating in the 5150-5250 MHz frequency band</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February 2017</a:t>
            </a:r>
            <a:endParaRPr lang="en-GB" dirty="0"/>
          </a:p>
        </p:txBody>
      </p:sp>
    </p:spTree>
    <p:extLst>
      <p:ext uri="{BB962C8B-B14F-4D97-AF65-F5344CB8AC3E}">
        <p14:creationId xmlns:p14="http://schemas.microsoft.com/office/powerpoint/2010/main" val="2264527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Voting rules</a:t>
            </a:r>
          </a:p>
          <a:p>
            <a:pPr lvl="1">
              <a:buFont typeface="Arial" panose="020B0604020202020204" pitchFamily="34" charset="0"/>
              <a:buChar char="•"/>
            </a:pPr>
            <a:r>
              <a:rPr lang="en-US" altLang="en-US" dirty="0" smtClean="0"/>
              <a:t>Could we extend voting rights to people who attend calls only?</a:t>
            </a:r>
          </a:p>
          <a:p>
            <a:pPr>
              <a:buFont typeface="Arial" panose="020B0604020202020204" pitchFamily="34" charset="0"/>
              <a:buChar char="•"/>
            </a:pPr>
            <a:r>
              <a:rPr lang="en-US" altLang="en-US" dirty="0" smtClean="0"/>
              <a:t>Regulatory calendar</a:t>
            </a:r>
          </a:p>
          <a:p>
            <a:pPr>
              <a:buFont typeface="Arial" panose="020B0604020202020204" pitchFamily="34" charset="0"/>
              <a:buChar char="•"/>
            </a:pPr>
            <a:r>
              <a:rPr lang="en-US" dirty="0" smtClean="0"/>
              <a:t>Next meeting: </a:t>
            </a:r>
            <a:r>
              <a:rPr lang="en-US" b="0" dirty="0" smtClean="0"/>
              <a:t>February 16, 2017</a:t>
            </a:r>
            <a:endParaRPr lang="en-US" b="0" dirty="0" smtClean="0"/>
          </a:p>
          <a:p>
            <a:pPr>
              <a:buFont typeface="Arial" panose="020B0604020202020204" pitchFamily="34" charset="0"/>
              <a:buChar char="•"/>
            </a:pPr>
            <a:endParaRPr lang="en-US" b="0" dirty="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February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423766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400"/>
            <a:ext cx="7772400" cy="4267200"/>
          </a:xfrm>
        </p:spPr>
        <p:txBody>
          <a:bodyPr/>
          <a:lstStyle/>
          <a:p>
            <a:pPr eaLnBrk="1" hangingPunct="1">
              <a:buFont typeface="Arial" panose="020B0604020202020204" pitchFamily="34" charset="0"/>
              <a:buChar char="•"/>
            </a:pPr>
            <a:r>
              <a:rPr lang="en-US" altLang="en-US" dirty="0" smtClean="0"/>
              <a:t>Review </a:t>
            </a:r>
            <a:r>
              <a:rPr lang="en-US" altLang="en-US" dirty="0"/>
              <a:t>and approve the </a:t>
            </a:r>
            <a:r>
              <a:rPr lang="en-US" altLang="en-US" dirty="0" smtClean="0"/>
              <a:t>agenda</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a:t>
            </a:r>
            <a:r>
              <a:rPr lang="en-US" altLang="en-US" dirty="0" smtClean="0"/>
              <a:t>work</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ISED (Canada) consultation</a:t>
            </a:r>
            <a:endParaRPr lang="en-US" altLang="en-US" dirty="0"/>
          </a:p>
          <a:p>
            <a:pPr eaLnBrk="1" hangingPunct="1">
              <a:buFont typeface="Arial" panose="020B0604020202020204" pitchFamily="34" charset="0"/>
              <a:buChar char="•"/>
            </a:pPr>
            <a:r>
              <a:rPr lang="en-US" altLang="en-US" dirty="0" smtClean="0"/>
              <a:t>AOB </a:t>
            </a:r>
            <a:r>
              <a:rPr lang="en-US" altLang="en-US" dirty="0"/>
              <a:t>and </a:t>
            </a:r>
            <a:r>
              <a:rPr lang="en-US" altLang="en-US" dirty="0" smtClean="0"/>
              <a:t>Adjourn</a:t>
            </a:r>
          </a:p>
        </p:txBody>
      </p:sp>
      <p:sp>
        <p:nvSpPr>
          <p:cNvPr id="7" name="Date Placeholder 6"/>
          <p:cNvSpPr>
            <a:spLocks noGrp="1"/>
          </p:cNvSpPr>
          <p:nvPr>
            <p:ph type="dt" sz="quarter" idx="4294967295"/>
          </p:nvPr>
        </p:nvSpPr>
        <p:spPr>
          <a:xfrm>
            <a:off x="696912" y="333375"/>
            <a:ext cx="1512887" cy="276225"/>
          </a:xfrm>
          <a:prstGeom prst="rect">
            <a:avLst/>
          </a:prstGeom>
        </p:spPr>
        <p:txBody>
          <a:bodyPr/>
          <a:lstStyle/>
          <a:p>
            <a:pPr>
              <a:defRPr/>
            </a:pPr>
            <a:r>
              <a:rPr lang="en-US" smtClean="0"/>
              <a:t>February 2017</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366790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a:hlinkClick r:id="rId2"/>
              </a:rPr>
              <a:t>http://standards.ieee.org/faqs/affiliationFAQ.html</a:t>
            </a:r>
            <a:endParaRPr lang="en-US" sz="1800" kern="1600" spc="-100" dirty="0" smtClean="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 Policies and Procedures - </a:t>
            </a:r>
            <a:r>
              <a:rPr lang="en-US" sz="1800" u="sng" kern="1600" spc="-100" dirty="0">
                <a:hlinkClick r:id="rId5"/>
              </a:rPr>
              <a:t>http://www.ieee802.org/devdocs.shtml</a:t>
            </a:r>
            <a:r>
              <a:rPr lang="en-US" sz="1800" u="sng" kern="1600" spc="-100" dirty="0"/>
              <a:t> </a:t>
            </a:r>
            <a:endParaRPr lang="en-US" sz="1800" b="1" spc="-100" dirty="0" smtClean="0"/>
          </a:p>
          <a:p>
            <a:pPr eaLnBrk="1" hangingPunct="1">
              <a:defRPr/>
            </a:pPr>
            <a:r>
              <a:rPr lang="en-US" sz="2000" dirty="0" smtClean="0">
                <a:ea typeface="+mn-ea"/>
                <a:cs typeface="+mn-cs"/>
              </a:rPr>
              <a:t>Officers</a:t>
            </a:r>
          </a:p>
          <a:p>
            <a:pPr lvl="1" eaLnBrk="1" hangingPunct="1">
              <a:defRPr/>
            </a:pPr>
            <a:r>
              <a:rPr lang="en-US" sz="1800" dirty="0" smtClean="0"/>
              <a:t>Chair is Rich Kennedy (HP Enterprise)</a:t>
            </a:r>
          </a:p>
          <a:p>
            <a:pPr lvl="1" eaLnBrk="1" hangingPunct="1">
              <a:defRPr/>
            </a:pPr>
            <a:r>
              <a:rPr lang="en-US" sz="1800" dirty="0" smtClean="0"/>
              <a:t>Vice-chair is Jay Holcomb (</a:t>
            </a:r>
            <a:r>
              <a:rPr lang="en-US" sz="1800" dirty="0" err="1" smtClean="0"/>
              <a:t>Itron</a:t>
            </a:r>
            <a:r>
              <a:rPr lang="en-US" sz="1800" dirty="0" smtClean="0"/>
              <a:t>)</a:t>
            </a:r>
          </a:p>
          <a:p>
            <a:pPr lvl="1" eaLnBrk="1" hangingPunct="1">
              <a:defRPr/>
            </a:pPr>
            <a:r>
              <a:rPr lang="en-US" sz="1800" dirty="0" smtClean="0"/>
              <a:t>Secretary is Allan Zhu (Huawei)</a:t>
            </a:r>
            <a:endParaRPr lang="en-US" sz="1800" dirty="0" smtClean="0"/>
          </a:p>
        </p:txBody>
      </p:sp>
      <p:sp>
        <p:nvSpPr>
          <p:cNvPr id="7" name="Date Placeholder 6"/>
          <p:cNvSpPr>
            <a:spLocks noGrp="1"/>
          </p:cNvSpPr>
          <p:nvPr>
            <p:ph type="dt" sz="quarter" idx="4294967295"/>
          </p:nvPr>
        </p:nvSpPr>
        <p:spPr>
          <a:xfrm>
            <a:off x="696912" y="333375"/>
            <a:ext cx="1512887" cy="276225"/>
          </a:xfrm>
          <a:prstGeom prst="rect">
            <a:avLst/>
          </a:prstGeom>
        </p:spPr>
        <p:txBody>
          <a:bodyPr/>
          <a:lstStyle/>
          <a:p>
            <a:pPr>
              <a:defRPr/>
            </a:pPr>
            <a:r>
              <a:rPr lang="en-US" smtClean="0"/>
              <a:t>February 2017</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3058127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5125" y="609600"/>
            <a:ext cx="8458200" cy="990600"/>
          </a:xfrm>
        </p:spPr>
        <p:txBody>
          <a:bodyPr/>
          <a:lstStyle/>
          <a:p>
            <a:r>
              <a:rPr lang="en-US" sz="3600" dirty="0">
                <a:latin typeface="Times New Roman" charset="0"/>
              </a:rPr>
              <a:t>Other Guidelines for IEEE WG Meetings</a:t>
            </a:r>
          </a:p>
        </p:txBody>
      </p:sp>
      <p:sp>
        <p:nvSpPr>
          <p:cNvPr id="358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35843" name="Rectangle 4"/>
          <p:cNvSpPr>
            <a:spLocks noChangeArrowheads="1"/>
          </p:cNvSpPr>
          <p:nvPr/>
        </p:nvSpPr>
        <p:spPr bwMode="auto">
          <a:xfrm>
            <a:off x="479425" y="1752600"/>
            <a:ext cx="822960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smtClean="0">
              <a:solidFill>
                <a:srgbClr val="FF0000"/>
              </a:solidFill>
              <a:latin typeface="Arial" charset="0"/>
            </a:endParaRP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q"/>
            </a:pPr>
            <a:r>
              <a:rPr lang="en-US" sz="1600" b="1" dirty="0">
                <a:solidFill>
                  <a:srgbClr val="000099"/>
                </a:solidFill>
                <a:latin typeface="Arial" charset="0"/>
              </a:rPr>
              <a:t>All IEEE-SA standards meetings shall be conducted in compliance with all </a:t>
            </a:r>
            <a:r>
              <a:rPr lang="en-US" sz="1600" b="1" dirty="0" smtClean="0">
                <a:solidFill>
                  <a:srgbClr val="000099"/>
                </a:solidFill>
                <a:latin typeface="Arial" charset="0"/>
              </a:rPr>
              <a:t>applicable </a:t>
            </a:r>
            <a:r>
              <a:rPr lang="en-US" sz="1600" b="1" dirty="0">
                <a:solidFill>
                  <a:srgbClr val="000099"/>
                </a:solidFill>
                <a:latin typeface="Arial" charset="0"/>
              </a:rPr>
              <a:t>laws, including antitrust and competition laws.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the interpretation, validity, or essentiality of patents/patent claims. </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specific license rates, terms, or conditions.</a:t>
            </a:r>
          </a:p>
          <a:p>
            <a:pPr marL="742950" lvl="1"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Relative </a:t>
            </a:r>
            <a:r>
              <a:rPr lang="en-US" sz="1200" b="1" dirty="0">
                <a:solidFill>
                  <a:srgbClr val="000099"/>
                </a:solidFill>
                <a:latin typeface="Arial" charset="0"/>
              </a:rPr>
              <a:t>costs, including licensing costs of essential patent claims, of different technical approaches </a:t>
            </a:r>
            <a:r>
              <a:rPr lang="en-US" sz="1200" b="1" dirty="0" smtClean="0">
                <a:solidFill>
                  <a:srgbClr val="000099"/>
                </a:solidFill>
                <a:latin typeface="Arial" charset="0"/>
              </a:rPr>
              <a:t>may </a:t>
            </a:r>
            <a:r>
              <a:rPr lang="en-US" sz="1200" b="1" dirty="0">
                <a:solidFill>
                  <a:srgbClr val="000099"/>
                </a:solidFill>
                <a:latin typeface="Arial" charset="0"/>
              </a:rPr>
              <a:t>be discussed in standards development meetings. </a:t>
            </a:r>
          </a:p>
          <a:p>
            <a:pPr marL="1200150" lvl="2"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Technical </a:t>
            </a:r>
            <a:r>
              <a:rPr lang="en-US" sz="1200" b="1" dirty="0">
                <a:solidFill>
                  <a:srgbClr val="000099"/>
                </a:solidFill>
                <a:latin typeface="Arial" charset="0"/>
              </a:rPr>
              <a:t>considerations remain primary focus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or engage in the fixing of product prices, allocation of customers, </a:t>
            </a:r>
            <a:r>
              <a:rPr lang="en-US" sz="1400" b="1" dirty="0" smtClean="0">
                <a:solidFill>
                  <a:srgbClr val="000099"/>
                </a:solidFill>
                <a:latin typeface="Arial" charset="0"/>
              </a:rPr>
              <a:t>or </a:t>
            </a:r>
            <a:r>
              <a:rPr lang="en-US" sz="1400" b="1" dirty="0">
                <a:solidFill>
                  <a:srgbClr val="000099"/>
                </a:solidFill>
                <a:latin typeface="Arial" charset="0"/>
              </a:rPr>
              <a:t>division of sales markets.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the status or substance of ongoing or threatened litigation.</a:t>
            </a:r>
          </a:p>
          <a:p>
            <a:pPr marL="285750" indent="-285750" eaLnBrk="0" hangingPunct="0">
              <a:lnSpc>
                <a:spcPct val="80000"/>
              </a:lnSpc>
              <a:spcBef>
                <a:spcPts val="400"/>
              </a:spcBef>
              <a:spcAft>
                <a:spcPts val="6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be silent if inappropriate topics are discussed… do formally object.</a:t>
            </a:r>
          </a:p>
          <a:p>
            <a:pPr algn="ctr" eaLnBrk="0" hangingPunct="0">
              <a:lnSpc>
                <a:spcPct val="80000"/>
              </a:lnSpc>
              <a:spcBef>
                <a:spcPts val="400"/>
              </a:spcBef>
              <a:spcAft>
                <a:spcPts val="600"/>
              </a:spcAft>
              <a:buClr>
                <a:srgbClr val="CC3300"/>
              </a:buClr>
              <a:buSzPct val="50000"/>
            </a:pPr>
            <a:r>
              <a:rPr lang="en-US" sz="1600" b="1" dirty="0">
                <a:solidFill>
                  <a:srgbClr val="000099"/>
                </a:solidFill>
                <a:latin typeface="Arial" charset="0"/>
              </a:rPr>
              <a:t>--------------------------------------------------------------- </a:t>
            </a:r>
          </a:p>
          <a:p>
            <a:pPr algn="ctr" eaLnBrk="0" hangingPunct="0">
              <a:lnSpc>
                <a:spcPct val="80000"/>
              </a:lnSpc>
              <a:spcBef>
                <a:spcPts val="400"/>
              </a:spcBef>
              <a:spcAft>
                <a:spcPct val="40000"/>
              </a:spcAft>
              <a:buClr>
                <a:srgbClr val="CC3300"/>
              </a:buClr>
              <a:buSzPct val="50000"/>
            </a:pPr>
            <a:r>
              <a:rPr lang="en-US" sz="1200" b="1" dirty="0">
                <a:solidFill>
                  <a:srgbClr val="000099"/>
                </a:solidFill>
                <a:latin typeface="Arial" charset="0"/>
              </a:rPr>
              <a:t>If you have questions, contact the IEEE-SA Standards Board Patent Committee Administrator at </a:t>
            </a:r>
            <a:r>
              <a:rPr lang="en-US" sz="1200" b="1" dirty="0" smtClean="0">
                <a:solidFill>
                  <a:srgbClr val="000099"/>
                </a:solidFill>
                <a:latin typeface="Arial" charset="0"/>
              </a:rPr>
              <a:t>patcom@ieee.org </a:t>
            </a:r>
            <a:r>
              <a:rPr lang="en-US" sz="1200" b="1" dirty="0">
                <a:solidFill>
                  <a:srgbClr val="000099"/>
                </a:solidFill>
                <a:latin typeface="Arial" charset="0"/>
              </a:rPr>
              <a:t>or visit http://standards.ieee.org/about/sasb/patcom/index.html </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See IEEE-SA Standards Board Operations Manual, clause 5.3.10 and “Promoting Competition and Innovation: </a:t>
            </a:r>
            <a:r>
              <a:rPr lang="en-US" sz="1200" b="1" dirty="0" smtClean="0">
                <a:solidFill>
                  <a:srgbClr val="000099"/>
                </a:solidFill>
                <a:latin typeface="Arial" charset="0"/>
              </a:rPr>
              <a:t>What </a:t>
            </a:r>
            <a:r>
              <a:rPr lang="en-US" sz="1200" b="1" dirty="0">
                <a:solidFill>
                  <a:srgbClr val="000099"/>
                </a:solidFill>
                <a:latin typeface="Arial" charset="0"/>
              </a:rPr>
              <a:t>You Need to Know about the IEEE Standards Association's Antitrust and Competition Policy” for </a:t>
            </a:r>
            <a:r>
              <a:rPr lang="en-US" sz="1200" b="1" dirty="0" smtClean="0">
                <a:solidFill>
                  <a:srgbClr val="000099"/>
                </a:solidFill>
                <a:latin typeface="Arial" charset="0"/>
              </a:rPr>
              <a:t>more </a:t>
            </a:r>
            <a:r>
              <a:rPr lang="en-US" sz="1200" b="1" dirty="0">
                <a:solidFill>
                  <a:srgbClr val="000099"/>
                </a:solidFill>
                <a:latin typeface="Arial" charset="0"/>
              </a:rPr>
              <a:t>details.</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This slide set is available </a:t>
            </a:r>
            <a:r>
              <a:rPr lang="en-US" sz="1200" b="1" dirty="0" smtClean="0">
                <a:solidFill>
                  <a:srgbClr val="000099"/>
                </a:solidFill>
                <a:latin typeface="Arial" charset="0"/>
              </a:rPr>
              <a:t>at </a:t>
            </a:r>
            <a:r>
              <a:rPr lang="en-US" sz="1200" b="1" dirty="0">
                <a:solidFill>
                  <a:srgbClr val="000099"/>
                </a:solidFill>
                <a:latin typeface="Arial" charset="0"/>
              </a:rPr>
              <a:t>https://development.standards.ieee.org/myproject/Public/mytools/mob/slideset.ppt</a:t>
            </a:r>
            <a:endParaRPr lang="en-US" sz="500" b="1" dirty="0">
              <a:solidFill>
                <a:srgbClr val="000099"/>
              </a:solidFill>
              <a:latin typeface="Arial" charset="0"/>
            </a:endParaRPr>
          </a:p>
        </p:txBody>
      </p:sp>
      <p:sp>
        <p:nvSpPr>
          <p:cNvPr id="8" name="Date Placeholder 7"/>
          <p:cNvSpPr>
            <a:spLocks noGrp="1"/>
          </p:cNvSpPr>
          <p:nvPr>
            <p:ph type="dt" sz="quarter" idx="4294967295"/>
          </p:nvPr>
        </p:nvSpPr>
        <p:spPr>
          <a:xfrm>
            <a:off x="696912" y="333375"/>
            <a:ext cx="1512887" cy="276225"/>
          </a:xfrm>
          <a:prstGeom prst="rect">
            <a:avLst/>
          </a:prstGeom>
        </p:spPr>
        <p:txBody>
          <a:bodyPr/>
          <a:lstStyle/>
          <a:p>
            <a:pPr>
              <a:defRPr/>
            </a:pPr>
            <a:r>
              <a:rPr lang="en-US" smtClean="0"/>
              <a:t>February 2017</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81635412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a:t>ETSI BRAN and ERM TG11 updates</a:t>
            </a:r>
          </a:p>
          <a:p>
            <a:r>
              <a:rPr lang="en-US" altLang="en-US" sz="2000" dirty="0" smtClean="0"/>
              <a:t>FCC updates</a:t>
            </a:r>
          </a:p>
          <a:p>
            <a:r>
              <a:rPr lang="en-US" altLang="en-US" sz="2000" dirty="0"/>
              <a:t>NHTSA NPRM</a:t>
            </a:r>
          </a:p>
          <a:p>
            <a:r>
              <a:rPr lang="en-US" altLang="en-US" sz="2000" dirty="0" smtClean="0"/>
              <a:t>Department </a:t>
            </a:r>
            <a:r>
              <a:rPr lang="en-US" altLang="en-US" sz="2000" dirty="0"/>
              <a:t>of Commerce </a:t>
            </a:r>
            <a:r>
              <a:rPr lang="en-US" altLang="en-US" sz="2000" dirty="0" err="1"/>
              <a:t>IoT</a:t>
            </a:r>
            <a:r>
              <a:rPr lang="en-US" altLang="en-US" sz="2000" dirty="0"/>
              <a:t> Green </a:t>
            </a:r>
            <a:r>
              <a:rPr lang="en-US" altLang="en-US" sz="2000" dirty="0" smtClean="0"/>
              <a:t>Paper</a:t>
            </a:r>
          </a:p>
          <a:p>
            <a:r>
              <a:rPr lang="en-US" altLang="en-US" sz="2000" dirty="0"/>
              <a:t>Amtrak Waiver Request </a:t>
            </a:r>
            <a:endParaRPr lang="en-US" altLang="en-US" sz="2000" dirty="0"/>
          </a:p>
        </p:txBody>
      </p:sp>
      <p:sp>
        <p:nvSpPr>
          <p:cNvPr id="4" name="Date Placeholder 3"/>
          <p:cNvSpPr>
            <a:spLocks noGrp="1"/>
          </p:cNvSpPr>
          <p:nvPr>
            <p:ph type="dt" sz="quarter" idx="10"/>
          </p:nvPr>
        </p:nvSpPr>
        <p:spPr/>
        <p:txBody>
          <a:bodyPr/>
          <a:lstStyle/>
          <a:p>
            <a:pPr>
              <a:defRPr/>
            </a:pPr>
            <a:r>
              <a:rPr lang="en-US" smtClean="0"/>
              <a:t>February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5</a:t>
            </a:fld>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ETSI Updates</a:t>
            </a:r>
          </a:p>
        </p:txBody>
      </p:sp>
      <p:sp>
        <p:nvSpPr>
          <p:cNvPr id="18435" name="Content Placeholder 2"/>
          <p:cNvSpPr>
            <a:spLocks noGrp="1"/>
          </p:cNvSpPr>
          <p:nvPr>
            <p:ph idx="1"/>
          </p:nvPr>
        </p:nvSpPr>
        <p:spPr>
          <a:xfrm>
            <a:off x="685800" y="1828800"/>
            <a:ext cx="7772400" cy="4646613"/>
          </a:xfrm>
        </p:spPr>
        <p:txBody>
          <a:bodyPr/>
          <a:lstStyle/>
          <a:p>
            <a:pPr>
              <a:buFont typeface="Arial" panose="020B0604020202020204" pitchFamily="34" charset="0"/>
              <a:buChar char="•"/>
            </a:pPr>
            <a:r>
              <a:rPr lang="en-US" altLang="en-US" dirty="0" smtClean="0"/>
              <a:t>EN 300 328 (2.4 GHz</a:t>
            </a:r>
            <a:r>
              <a:rPr lang="en-US" altLang="en-US" dirty="0" smtClean="0"/>
              <a:t>)</a:t>
            </a:r>
          </a:p>
          <a:p>
            <a:pPr>
              <a:buFont typeface="Arial" panose="020B0604020202020204" pitchFamily="34" charset="0"/>
              <a:buChar char="•"/>
            </a:pPr>
            <a:r>
              <a:rPr lang="en-US" altLang="en-US" dirty="0" smtClean="0"/>
              <a:t>V2.1.1 </a:t>
            </a:r>
            <a:r>
              <a:rPr lang="en-US" altLang="en-US" dirty="0" smtClean="0"/>
              <a:t>approved in ENAP; will be published 14-Feb-17</a:t>
            </a:r>
          </a:p>
          <a:p>
            <a:pPr marL="800100" lvl="1" indent="-342900">
              <a:buFont typeface="Arial" panose="020B0604020202020204" pitchFamily="34" charset="0"/>
              <a:buChar char="•"/>
            </a:pPr>
            <a:r>
              <a:rPr lang="en-US" altLang="en-US" dirty="0" smtClean="0"/>
              <a:t>V2.2.1 in process </a:t>
            </a:r>
          </a:p>
          <a:p>
            <a:pPr marL="800100" lvl="1" indent="-342900">
              <a:buFont typeface="Arial" panose="020B0604020202020204" pitchFamily="34" charset="0"/>
              <a:buChar char="•"/>
            </a:pPr>
            <a:r>
              <a:rPr lang="en-US" altLang="en-US" dirty="0" smtClean="0"/>
              <a:t>Receiver requirements tightening</a:t>
            </a:r>
          </a:p>
          <a:p>
            <a:pPr>
              <a:buFont typeface="Arial" panose="020B0604020202020204" pitchFamily="34" charset="0"/>
              <a:buChar char="•"/>
            </a:pPr>
            <a:r>
              <a:rPr lang="en-US" altLang="en-US" dirty="0" smtClean="0"/>
              <a:t>EN 301 893 (5 GHz)</a:t>
            </a:r>
          </a:p>
          <a:p>
            <a:pPr lvl="1">
              <a:buFont typeface="Arial" panose="020B0604020202020204" pitchFamily="34" charset="0"/>
              <a:buChar char="•"/>
            </a:pPr>
            <a:r>
              <a:rPr lang="en-US" altLang="en-US" dirty="0" smtClean="0"/>
              <a:t>Approved in BRAN</a:t>
            </a:r>
          </a:p>
          <a:p>
            <a:pPr marL="800100" lvl="1" indent="-342900">
              <a:buFont typeface="Arial" panose="020B0604020202020204" pitchFamily="34" charset="0"/>
              <a:buChar char="•"/>
            </a:pPr>
            <a:r>
              <a:rPr lang="en-US" altLang="en-US" dirty="0" smtClean="0"/>
              <a:t>Following ETSI </a:t>
            </a:r>
            <a:r>
              <a:rPr lang="en-US" altLang="en-US" dirty="0" err="1" smtClean="0"/>
              <a:t>EditHelp</a:t>
            </a:r>
            <a:r>
              <a:rPr lang="en-US" altLang="en-US" dirty="0" smtClean="0"/>
              <a:t> review, submitted for public comment</a:t>
            </a:r>
          </a:p>
          <a:p>
            <a:pPr marL="400050">
              <a:buFont typeface="Arial" panose="020B0604020202020204" pitchFamily="34" charset="0"/>
              <a:buChar char="•"/>
            </a:pPr>
            <a:r>
              <a:rPr lang="en-US" altLang="en-US" dirty="0" smtClean="0"/>
              <a:t>EN 302 567 (60 GHz)</a:t>
            </a:r>
          </a:p>
          <a:p>
            <a:pPr marL="800100" lvl="1">
              <a:buFont typeface="Arial" panose="020B0604020202020204" pitchFamily="34" charset="0"/>
              <a:buChar char="•"/>
            </a:pPr>
            <a:r>
              <a:rPr lang="en-US" altLang="en-US" dirty="0" smtClean="0"/>
              <a:t>Ready was approved by BRAN at December meeting (BRAN#91)</a:t>
            </a:r>
          </a:p>
          <a:p>
            <a:pPr>
              <a:buFont typeface="Arial" panose="020B0604020202020204" pitchFamily="34" charset="0"/>
              <a:buChar char="•"/>
            </a:pPr>
            <a:r>
              <a:rPr lang="en-US" altLang="en-US" dirty="0"/>
              <a:t>EN 301 598 (TVWS) </a:t>
            </a:r>
          </a:p>
          <a:p>
            <a:pPr lvl="1">
              <a:buFont typeface="Arial" panose="020B0604020202020204" pitchFamily="34" charset="0"/>
              <a:buChar char="•"/>
            </a:pPr>
            <a:r>
              <a:rPr lang="en-US" altLang="en-US" dirty="0"/>
              <a:t>Completed RED changes; </a:t>
            </a:r>
            <a:r>
              <a:rPr lang="en-US" altLang="en-US" dirty="0" smtClean="0"/>
              <a:t>was approved </a:t>
            </a:r>
            <a:r>
              <a:rPr lang="en-US" altLang="en-US" dirty="0"/>
              <a:t>in December BRAN meeting</a:t>
            </a:r>
          </a:p>
          <a:p>
            <a:pPr marL="400050">
              <a:buFont typeface="Arial" panose="020B0604020202020204" pitchFamily="34" charset="0"/>
              <a:buChar char="•"/>
            </a:pPr>
            <a:endParaRPr lang="en-US" altLang="en-US" dirty="0" smtClean="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February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A9230BD-457E-424A-811D-1AACE35807B2}" type="slidenum">
              <a:rPr lang="en-US" altLang="en-US" sz="1200" b="0" smtClean="0"/>
              <a:pPr>
                <a:spcBef>
                  <a:spcPct val="0"/>
                </a:spcBef>
                <a:buFontTx/>
                <a:buNone/>
              </a:pPr>
              <a:t>6</a:t>
            </a:fld>
            <a:endParaRPr lang="en-US" altLang="en-US" sz="1200" b="0" smtClean="0"/>
          </a:p>
        </p:txBody>
      </p:sp>
      <p:sp>
        <p:nvSpPr>
          <p:cNvPr id="2" name="Footer Placeholder 1"/>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666561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ETSI Updates [2]</a:t>
            </a:r>
          </a:p>
        </p:txBody>
      </p:sp>
      <p:sp>
        <p:nvSpPr>
          <p:cNvPr id="19459" name="Content Placeholder 2"/>
          <p:cNvSpPr>
            <a:spLocks noGrp="1"/>
          </p:cNvSpPr>
          <p:nvPr>
            <p:ph idx="1"/>
          </p:nvPr>
        </p:nvSpPr>
        <p:spPr/>
        <p:txBody>
          <a:bodyPr/>
          <a:lstStyle/>
          <a:p>
            <a:pPr>
              <a:buFont typeface="Arial" panose="020B0604020202020204" pitchFamily="34" charset="0"/>
              <a:buChar char="•"/>
            </a:pPr>
            <a:r>
              <a:rPr lang="en-US" altLang="en-US" dirty="0" smtClean="0"/>
              <a:t>Technical Reports on 5 GHz band sharing</a:t>
            </a:r>
          </a:p>
          <a:p>
            <a:pPr marL="800100" lvl="1" indent="-342900">
              <a:buFont typeface="Arial" panose="020B0604020202020204" pitchFamily="34" charset="0"/>
              <a:buChar char="•"/>
            </a:pPr>
            <a:r>
              <a:rPr lang="en-US" altLang="en-US" dirty="0" smtClean="0"/>
              <a:t>TR 103 317 EESS in the 5 350 MHz to 5 470 MHz band</a:t>
            </a:r>
          </a:p>
          <a:p>
            <a:pPr marL="1200150" lvl="2" indent="-342900">
              <a:buFont typeface="Arial" panose="020B0604020202020204" pitchFamily="34" charset="0"/>
              <a:buChar char="•"/>
            </a:pPr>
            <a:r>
              <a:rPr lang="en-US" altLang="en-US" dirty="0" smtClean="0">
                <a:solidFill>
                  <a:srgbClr val="FF0000"/>
                </a:solidFill>
              </a:rPr>
              <a:t>Will not be pursued further</a:t>
            </a:r>
          </a:p>
          <a:p>
            <a:pPr marL="800100" lvl="1" indent="-342900">
              <a:buFont typeface="Arial" panose="020B0604020202020204" pitchFamily="34" charset="0"/>
              <a:buChar char="•"/>
            </a:pPr>
            <a:r>
              <a:rPr lang="en-US" altLang="en-US" dirty="0" smtClean="0"/>
              <a:t>TR 103 318 Radiolocation Systems in the 5 350 MHz to 5 470 MHz and 5 725 MHz to 5 850 MHz bands</a:t>
            </a:r>
          </a:p>
          <a:p>
            <a:pPr marL="1200150" lvl="2" indent="-285750">
              <a:buFont typeface="Arial" panose="020B0604020202020204" pitchFamily="34" charset="0"/>
              <a:buChar char="•"/>
            </a:pPr>
            <a:r>
              <a:rPr lang="en-US" altLang="en-US" dirty="0" smtClean="0"/>
              <a:t>Will drop the 5.4 GHz band</a:t>
            </a:r>
          </a:p>
          <a:p>
            <a:pPr marL="1200150" lvl="2" indent="-285750">
              <a:buFont typeface="Arial" panose="020B0604020202020204" pitchFamily="34" charset="0"/>
              <a:buChar char="•"/>
            </a:pPr>
            <a:r>
              <a:rPr lang="en-US" altLang="en-US" dirty="0" smtClean="0"/>
              <a:t>French trying to add FH radar outside 5.4 GHz</a:t>
            </a:r>
          </a:p>
          <a:p>
            <a:pPr marL="800100" lvl="1" indent="-342900">
              <a:buFont typeface="Arial" panose="020B0604020202020204" pitchFamily="34" charset="0"/>
              <a:buChar char="•"/>
            </a:pPr>
            <a:r>
              <a:rPr lang="en-US" altLang="en-US" dirty="0" smtClean="0"/>
              <a:t>TR 103 319 Road Tolling and Intelligent Transport systems in the 5 725 MHz to 5 925 MHz band</a:t>
            </a:r>
          </a:p>
          <a:p>
            <a:pPr marL="1200150" lvl="2" indent="-285750">
              <a:buFont typeface="Arial" panose="020B0604020202020204" pitchFamily="34" charset="0"/>
              <a:buChar char="•"/>
            </a:pPr>
            <a:r>
              <a:rPr lang="en-US" altLang="en-US" dirty="0" smtClean="0"/>
              <a:t>Significant progress; teleconferences set for finalizing in November</a:t>
            </a:r>
          </a:p>
          <a:p>
            <a:endParaRPr lang="en-US" altLang="en-US" dirty="0" smtClean="0"/>
          </a:p>
        </p:txBody>
      </p:sp>
      <p:sp>
        <p:nvSpPr>
          <p:cNvPr id="4" name="Date Placeholder 3"/>
          <p:cNvSpPr>
            <a:spLocks noGrp="1"/>
          </p:cNvSpPr>
          <p:nvPr>
            <p:ph type="dt" sz="quarter" idx="4294967295"/>
          </p:nvPr>
        </p:nvSpPr>
        <p:spPr>
          <a:xfrm>
            <a:off x="696912" y="333375"/>
            <a:ext cx="1589087" cy="276225"/>
          </a:xfrm>
          <a:prstGeom prst="rect">
            <a:avLst/>
          </a:prstGeom>
        </p:spPr>
        <p:txBody>
          <a:bodyPr/>
          <a:lstStyle/>
          <a:p>
            <a:pPr>
              <a:defRPr/>
            </a:pPr>
            <a:r>
              <a:rPr lang="en-US" smtClean="0"/>
              <a:t>February 2017</a:t>
            </a:r>
            <a:endParaRPr lang="en-US" dirty="0"/>
          </a:p>
        </p:txBody>
      </p:sp>
      <p:sp>
        <p:nvSpPr>
          <p:cNvPr id="194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19154632-64DB-4587-86D7-418A5426E56D}" type="slidenum">
              <a:rPr lang="en-US" altLang="en-US" sz="1200" b="0" smtClean="0"/>
              <a:pPr>
                <a:spcBef>
                  <a:spcPct val="0"/>
                </a:spcBef>
                <a:buFontTx/>
                <a:buNone/>
              </a:pPr>
              <a:t>7</a:t>
            </a:fld>
            <a:endParaRPr lang="en-US" altLang="en-US" sz="1200" b="0" smtClean="0"/>
          </a:p>
        </p:txBody>
      </p:sp>
      <p:sp>
        <p:nvSpPr>
          <p:cNvPr id="2" name="Footer Placeholder 1"/>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027482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NHTSA NPRM</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hlinkClick r:id="rId2"/>
              </a:rPr>
              <a:t>https://mentor.ieee.org/802.18/dcn/16/18-16-0097-00-0000-nhsta-v2v-nprm-toc.doc</a:t>
            </a:r>
            <a:endParaRPr lang="en-US" dirty="0"/>
          </a:p>
          <a:p>
            <a:pPr>
              <a:buFont typeface="Arial" panose="020B0604020202020204" pitchFamily="34" charset="0"/>
              <a:buChar char="•"/>
            </a:pPr>
            <a:r>
              <a:rPr lang="en-US" dirty="0" smtClean="0"/>
              <a:t>National </a:t>
            </a:r>
            <a:r>
              <a:rPr lang="en-US" dirty="0" smtClean="0"/>
              <a:t>Highway Traffic Safety Administration </a:t>
            </a:r>
          </a:p>
          <a:p>
            <a:pPr>
              <a:buFont typeface="Arial" panose="020B0604020202020204" pitchFamily="34" charset="0"/>
              <a:buChar char="•"/>
            </a:pPr>
            <a:r>
              <a:rPr lang="en-US" dirty="0"/>
              <a:t>U.S. DOT advances deployment of Connected Vehicle Technology to prevent hundreds of thousands of </a:t>
            </a:r>
            <a:r>
              <a:rPr lang="en-US" dirty="0" smtClean="0"/>
              <a:t>crashes</a:t>
            </a:r>
          </a:p>
          <a:p>
            <a:pPr lvl="1">
              <a:buFont typeface="Arial" panose="020B0604020202020204" pitchFamily="34" charset="0"/>
              <a:buChar char="•"/>
            </a:pPr>
            <a:r>
              <a:rPr lang="en-US" u="sng" dirty="0">
                <a:hlinkClick r:id="rId3"/>
              </a:rPr>
              <a:t>NHTSA Notice of Proposed Rulemaking on V2V </a:t>
            </a:r>
            <a:r>
              <a:rPr lang="en-US" u="sng" dirty="0" smtClean="0">
                <a:hlinkClick r:id="rId3"/>
              </a:rPr>
              <a:t>Communications</a:t>
            </a:r>
            <a:endParaRPr lang="en-US" u="sng" dirty="0" smtClean="0"/>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February 2017</a:t>
            </a:r>
            <a:endParaRPr lang="en-GB" dirty="0"/>
          </a:p>
        </p:txBody>
      </p:sp>
    </p:spTree>
    <p:extLst>
      <p:ext uri="{BB962C8B-B14F-4D97-AF65-F5344CB8AC3E}">
        <p14:creationId xmlns:p14="http://schemas.microsoft.com/office/powerpoint/2010/main" val="1444594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Commerce Dept. </a:t>
            </a:r>
            <a:r>
              <a:rPr lang="en-US" altLang="en-US" dirty="0" err="1"/>
              <a:t>IoT</a:t>
            </a:r>
            <a:r>
              <a:rPr lang="en-US" altLang="en-US" dirty="0"/>
              <a:t> Green </a:t>
            </a:r>
            <a:r>
              <a:rPr lang="en-US" altLang="en-US" dirty="0" smtClean="0"/>
              <a:t>Paper</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hlinkClick r:id="rId2"/>
              </a:rPr>
              <a:t>https://</a:t>
            </a:r>
            <a:r>
              <a:rPr lang="en-US" dirty="0" smtClean="0">
                <a:hlinkClick r:id="rId2"/>
              </a:rPr>
              <a:t>mentor.ieee.org/802.18/dcn/17/18-17-0032-00-0000-commerce-department-iot-green-paper.pdf</a:t>
            </a:r>
            <a:r>
              <a:rPr lang="en-US" dirty="0" smtClean="0"/>
              <a:t> </a:t>
            </a:r>
          </a:p>
          <a:p>
            <a:pPr>
              <a:buFont typeface="Arial" panose="020B0604020202020204" pitchFamily="34" charset="0"/>
              <a:buChar char="•"/>
            </a:pPr>
            <a:r>
              <a:rPr lang="en-US" dirty="0" smtClean="0"/>
              <a:t>Comments due February 27, 2017</a:t>
            </a:r>
          </a:p>
          <a:p>
            <a:pPr>
              <a:buFont typeface="Arial" panose="020B0604020202020204" pitchFamily="34" charset="0"/>
              <a:buChar char="•"/>
            </a:pPr>
            <a:r>
              <a:rPr lang="en-US" dirty="0"/>
              <a:t>FOSTERING THE ADVANCEMENT OF THE INTERNET OF THINGS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February 2017</a:t>
            </a:r>
            <a:endParaRPr lang="en-GB" dirty="0"/>
          </a:p>
        </p:txBody>
      </p:sp>
    </p:spTree>
    <p:extLst>
      <p:ext uri="{BB962C8B-B14F-4D97-AF65-F5344CB8AC3E}">
        <p14:creationId xmlns:p14="http://schemas.microsoft.com/office/powerpoint/2010/main" val="357051170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35192</TotalTime>
  <Words>968</Words>
  <Application>Microsoft Office PowerPoint</Application>
  <PresentationFormat>On-screen Show (4:3)</PresentationFormat>
  <Paragraphs>170</Paragraphs>
  <Slides>16</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7" baseType="lpstr">
      <vt:lpstr>Arial Unicode MS</vt:lpstr>
      <vt:lpstr>MS Gothic</vt:lpstr>
      <vt:lpstr>MS PGothic</vt:lpstr>
      <vt:lpstr>MS PGothic</vt:lpstr>
      <vt:lpstr>Arial</vt:lpstr>
      <vt:lpstr>Helvetica</vt:lpstr>
      <vt:lpstr>Monotype Sorts</vt:lpstr>
      <vt:lpstr>Times New Roman</vt:lpstr>
      <vt:lpstr>Wingdings</vt:lpstr>
      <vt:lpstr>Office Theme</vt:lpstr>
      <vt:lpstr>Document</vt:lpstr>
      <vt:lpstr>IEEE 802.18 RR-TAG Teleconference Plan and Agenda</vt:lpstr>
      <vt:lpstr>Agenda</vt:lpstr>
      <vt:lpstr>Administrative Items</vt:lpstr>
      <vt:lpstr>Other Guidelines for IEEE WG Meetings</vt:lpstr>
      <vt:lpstr>Discussion Items</vt:lpstr>
      <vt:lpstr>ETSI Updates</vt:lpstr>
      <vt:lpstr>ETSI Updates [2]</vt:lpstr>
      <vt:lpstr>NHTSA NPRM</vt:lpstr>
      <vt:lpstr>Commerce Dept. IoT Green Paper</vt:lpstr>
      <vt:lpstr>Amtrak Waiver Request </vt:lpstr>
      <vt:lpstr>ACMA Consultation</vt:lpstr>
      <vt:lpstr>IEEE 802 positions for WRC-19</vt:lpstr>
      <vt:lpstr>FCC Updates</vt:lpstr>
      <vt:lpstr>Actions Required</vt:lpstr>
      <vt:lpstr>ISED (Canada) Consultation</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200</cp:revision>
  <cp:lastPrinted>1601-01-01T00:00:00Z</cp:lastPrinted>
  <dcterms:created xsi:type="dcterms:W3CDTF">2016-03-03T14:54:45Z</dcterms:created>
  <dcterms:modified xsi:type="dcterms:W3CDTF">2017-02-01T15:27:26Z</dcterms:modified>
</cp:coreProperties>
</file>