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1" r:id="rId2"/>
    <p:sldId id="269" r:id="rId3"/>
    <p:sldId id="262" r:id="rId4"/>
    <p:sldId id="263" r:id="rId5"/>
    <p:sldId id="265" r:id="rId6"/>
    <p:sldId id="274" r:id="rId7"/>
    <p:sldId id="270" r:id="rId8"/>
    <p:sldId id="273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46140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669321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mailto:ron@murias.c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802.16 Metrology SG Closing Report – Session #</a:t>
            </a:r>
            <a:r>
              <a:rPr lang="en-US" sz="1400" b="1" dirty="0" smtClean="0">
                <a:latin typeface="Times" pitchFamily="1" charset="0"/>
              </a:rPr>
              <a:t>81</a:t>
            </a:r>
            <a:endParaRPr lang="en-US" dirty="0" smtClean="0">
              <a:latin typeface="Times" pitchFamily="1" charset="0"/>
            </a:endParaRPr>
          </a:p>
          <a:p>
            <a:pPr marL="114300" algn="ctr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b="1" dirty="0" smtClean="0">
                <a:latin typeface="Times" pitchFamily="1" charset="0"/>
              </a:rPr>
              <a:t>[</a:t>
            </a:r>
            <a:r>
              <a:rPr lang="en-US" b="1" dirty="0">
                <a:latin typeface="Times" pitchFamily="1" charset="0"/>
              </a:rPr>
              <a:t>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b="1" dirty="0" smtClean="0"/>
              <a:t>16-12</a:t>
            </a:r>
            <a:r>
              <a:rPr lang="en-US" b="1" dirty="0" smtClean="0"/>
              <a:t>-0595-01-</a:t>
            </a:r>
            <a:r>
              <a:rPr lang="en-US" b="1" dirty="0" smtClean="0"/>
              <a:t>Gdoc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 September 2012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Ron Murias</a:t>
            </a:r>
            <a:r>
              <a:rPr lang="en-US" dirty="0">
                <a:latin typeface="Times" pitchFamily="1" charset="0"/>
              </a:rPr>
              <a:t>			</a:t>
            </a:r>
          </a:p>
          <a:p>
            <a:pPr marL="342900" lvl="1" defTabSz="1016000"/>
            <a:r>
              <a:rPr lang="en-US" dirty="0" err="1" smtClean="0">
                <a:latin typeface="Times" pitchFamily="1" charset="0"/>
              </a:rPr>
              <a:t>InterDigital</a:t>
            </a:r>
            <a:r>
              <a:rPr lang="en-US" dirty="0" smtClean="0">
                <a:latin typeface="Times" pitchFamily="1" charset="0"/>
              </a:rPr>
              <a:t> Communications</a:t>
            </a:r>
            <a:r>
              <a:rPr lang="en-US" dirty="0">
                <a:latin typeface="Times" pitchFamily="1" charset="0"/>
              </a:rPr>
              <a:t>			E-mail:	</a:t>
            </a:r>
            <a:r>
              <a:rPr lang="en-US" dirty="0" err="1" smtClean="0">
                <a:latin typeface="Times" pitchFamily="1" charset="0"/>
                <a:hlinkClick r:id="rId2"/>
              </a:rPr>
              <a:t>ron@murias.ca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This contribution summarizes the activities of the 802.16 Metrology SG for Session #81 and requests 802.16 action on the SG outputs.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 bwMode="auto">
          <a:xfrm>
            <a:off x="685800" y="1676400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en-US" altLang="ko-KR" dirty="0" smtClean="0"/>
              <a:t>Session #81 Metrology Study Group</a:t>
            </a:r>
            <a:br>
              <a:rPr lang="en-US" altLang="ko-KR" dirty="0" smtClean="0"/>
            </a:br>
            <a:r>
              <a:rPr lang="en-US" altLang="ko-KR" dirty="0" smtClean="0"/>
              <a:t>Closing Report</a:t>
            </a:r>
          </a:p>
        </p:txBody>
      </p:sp>
      <p:sp>
        <p:nvSpPr>
          <p:cNvPr id="3" name="Subtitle 2"/>
          <p:cNvSpPr>
            <a:spLocks noGrp="1"/>
          </p:cNvSpPr>
          <p:nvPr/>
        </p:nvSpPr>
        <p:spPr bwMode="auto">
          <a:xfrm>
            <a:off x="1371600" y="4191000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 smtClean="0"/>
              <a:t>September 19, 2012</a:t>
            </a:r>
          </a:p>
          <a:p>
            <a:r>
              <a:rPr lang="en-US" altLang="ko-KR" dirty="0" smtClean="0"/>
              <a:t>Indian Wells, CA, USA</a:t>
            </a:r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952648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During Session #81, the Metrology SG held two (2) meetings as follows:</a:t>
            </a:r>
          </a:p>
          <a:p>
            <a:r>
              <a:rPr lang="en-US" altLang="ko-KR" sz="2400" dirty="0"/>
              <a:t>Tuesday </a:t>
            </a:r>
            <a:r>
              <a:rPr lang="en-US" altLang="ko-KR" sz="2400" dirty="0" smtClean="0"/>
              <a:t>18 Sep. </a:t>
            </a:r>
            <a:r>
              <a:rPr lang="en-US" altLang="ko-KR" sz="2400" dirty="0"/>
              <a:t>2012	</a:t>
            </a:r>
            <a:r>
              <a:rPr lang="en-US" altLang="ko-KR" sz="2400" dirty="0" smtClean="0"/>
              <a:t>AM1</a:t>
            </a:r>
            <a:r>
              <a:rPr lang="en-US" altLang="ko-KR" sz="2400" dirty="0"/>
              <a:t>	</a:t>
            </a:r>
            <a:r>
              <a:rPr lang="en-US" altLang="ko-KR" sz="2400" dirty="0" smtClean="0"/>
              <a:t>8:</a:t>
            </a:r>
            <a:r>
              <a:rPr lang="en-US" altLang="ko-KR" sz="2400" dirty="0"/>
              <a:t>0</a:t>
            </a:r>
            <a:r>
              <a:rPr lang="en-US" altLang="ko-KR" sz="2400" dirty="0" smtClean="0"/>
              <a:t>0 </a:t>
            </a:r>
            <a:r>
              <a:rPr lang="en-US" altLang="ko-KR" sz="2400" dirty="0"/>
              <a:t>AM – </a:t>
            </a:r>
            <a:r>
              <a:rPr lang="en-US" altLang="ko-KR" sz="2400" dirty="0" smtClean="0"/>
              <a:t>10:00 </a:t>
            </a:r>
            <a:r>
              <a:rPr lang="en-US" altLang="ko-KR" sz="2400" dirty="0"/>
              <a:t>A</a:t>
            </a:r>
            <a:r>
              <a:rPr lang="en-US" altLang="ko-KR" sz="2400" dirty="0" smtClean="0"/>
              <a:t>M</a:t>
            </a:r>
            <a:endParaRPr lang="en-US" altLang="ko-KR" sz="2400" dirty="0"/>
          </a:p>
          <a:p>
            <a:r>
              <a:rPr lang="en-US" altLang="ko-KR" sz="2400" dirty="0" smtClean="0"/>
              <a:t>Wednesday 19 Sep. </a:t>
            </a:r>
            <a:r>
              <a:rPr lang="en-US" altLang="ko-KR" sz="2400" dirty="0"/>
              <a:t>2012	</a:t>
            </a:r>
            <a:r>
              <a:rPr lang="en-US" altLang="ko-KR" sz="2400" dirty="0" smtClean="0"/>
              <a:t>AM1</a:t>
            </a:r>
            <a:r>
              <a:rPr lang="en-US" altLang="ko-KR" sz="2400" dirty="0"/>
              <a:t>	</a:t>
            </a:r>
            <a:r>
              <a:rPr lang="en-US" altLang="ko-KR" sz="2400" dirty="0" smtClean="0"/>
              <a:t>8:</a:t>
            </a:r>
            <a:r>
              <a:rPr lang="en-US" altLang="ko-KR" sz="2400" dirty="0"/>
              <a:t>0</a:t>
            </a:r>
            <a:r>
              <a:rPr lang="en-US" altLang="ko-KR" sz="2400" dirty="0" smtClean="0"/>
              <a:t>0 </a:t>
            </a:r>
            <a:r>
              <a:rPr lang="en-US" altLang="ko-KR" sz="2400" dirty="0"/>
              <a:t>AM – </a:t>
            </a:r>
            <a:r>
              <a:rPr lang="en-US" altLang="ko-KR" sz="2400" dirty="0" smtClean="0"/>
              <a:t>10:</a:t>
            </a:r>
            <a:r>
              <a:rPr lang="en-US" altLang="ko-KR" sz="2400" dirty="0"/>
              <a:t>0</a:t>
            </a:r>
            <a:r>
              <a:rPr lang="en-US" altLang="ko-KR" sz="2400" dirty="0" smtClean="0"/>
              <a:t>0 AM</a:t>
            </a: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2276609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Input Contributions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922186"/>
              </p:ext>
            </p:extLst>
          </p:nvPr>
        </p:nvGraphicFramePr>
        <p:xfrm>
          <a:off x="228600" y="1219200"/>
          <a:ext cx="8534400" cy="271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3352800"/>
                <a:gridCol w="1447800"/>
                <a:gridCol w="18288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TITLE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SOURCE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802.16-12-0523-00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LS from Broadband Forum: Project update and Request for Input: WT-304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BROADBAND FORUM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NOTED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802.16-12-0541-00 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Proposed Statement to IETF IPPM Working Group regarding IEEE Project 802.16.3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802.16-12-0583-00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802.16-12-0542-00 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Proposed Statement to Broadband Forum regarding IEEE Project 802.16.3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802.16-12-0584-00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802.16-12-0575-00 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Proposed IEEE 802.16 WG Statement to FCC regarding IEEE Project 802.16.3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 smtClean="0"/>
                        <a:t>802.16-12-0585-</a:t>
                      </a:r>
                      <a:r>
                        <a:rPr lang="en-US" altLang="ko-KR" sz="1200" dirty="0" smtClean="0"/>
                        <a:t>00</a:t>
                      </a:r>
                    </a:p>
                    <a:p>
                      <a:pPr algn="ctr"/>
                      <a:r>
                        <a:rPr lang="en-US" altLang="ko-KR" sz="1200" dirty="0" smtClean="0"/>
                        <a:t>802.16-12-0606-00 (Approved by 802.18)</a:t>
                      </a:r>
                      <a:endParaRPr lang="en-US" altLang="ko-K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802.16-12-0540-01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Comments on IEEE 802.16-12-0483-00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802.16-12-0483-01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5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Documents Agreed to Be Recommended for Plenary Approval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10401"/>
              </p:ext>
            </p:extLst>
          </p:nvPr>
        </p:nvGraphicFramePr>
        <p:xfrm>
          <a:off x="457200" y="1600200"/>
          <a:ext cx="8229600" cy="2814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5229"/>
                <a:gridCol w="55843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802.16-12-0583-00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ko-KR" sz="1400" dirty="0" smtClean="0"/>
                        <a:t>Proposed Statement to IETF IPPM Working Group regarding IEEE Project 802.16.3</a:t>
                      </a:r>
                      <a:endParaRPr lang="en-US" altLang="ko-KR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802.16-12-0584-00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Proposed Statement to Broadband Forum regarding IEEE Project 802.16.3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 smtClean="0"/>
                        <a:t>802.16-12-0585-00</a:t>
                      </a:r>
                      <a:endParaRPr lang="en-US" altLang="ko-K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Proposed IEEE 802.16 WG Statement to FCC regarding IEEE Project P802.16.3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802.16-12-0483-01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Draft Applications and Requirements for Mobile Broadband Network Performance Measurements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802.16-12-0594-00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Call for Contributions to Session #82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746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Plenary Approval Motion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802.16-12-0483-01-</a:t>
            </a:r>
            <a:r>
              <a:rPr lang="en-US" dirty="0"/>
              <a:t>Gdoc and issue </a:t>
            </a:r>
            <a:r>
              <a:rPr lang="en-US" dirty="0" smtClean="0"/>
              <a:t>the Call for Contributions 802.16-12-0594-00-Gdoc.</a:t>
            </a:r>
          </a:p>
          <a:p>
            <a:pPr lvl="1"/>
            <a:r>
              <a:rPr lang="en-US" dirty="0" smtClean="0"/>
              <a:t>Mover: </a:t>
            </a:r>
            <a:r>
              <a:rPr lang="en-US" dirty="0" smtClean="0"/>
              <a:t>Ron Murias</a:t>
            </a:r>
            <a:endParaRPr lang="en-US" dirty="0" smtClean="0"/>
          </a:p>
          <a:p>
            <a:pPr lvl="1"/>
            <a:r>
              <a:rPr lang="en-US" dirty="0" smtClean="0"/>
              <a:t>Second: </a:t>
            </a:r>
            <a:r>
              <a:rPr lang="en-US" dirty="0" smtClean="0"/>
              <a:t>Tim Godfrey</a:t>
            </a:r>
            <a:endParaRPr lang="en-US" dirty="0" smtClean="0"/>
          </a:p>
          <a:p>
            <a:pPr lvl="1"/>
            <a:r>
              <a:rPr lang="en-US" dirty="0" smtClean="0"/>
              <a:t>Result: </a:t>
            </a:r>
            <a:r>
              <a:rPr lang="en-US" dirty="0" smtClean="0"/>
              <a:t>10/0/0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6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Plenary Approval Motion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and issue 802.16-12-0583-00-Gdoc and 802.16-12-0584-00-Gdoc.</a:t>
            </a:r>
          </a:p>
          <a:p>
            <a:pPr lvl="1"/>
            <a:r>
              <a:rPr lang="en-US" dirty="0" smtClean="0"/>
              <a:t>Mover: </a:t>
            </a:r>
            <a:r>
              <a:rPr lang="en-US" dirty="0" smtClean="0"/>
              <a:t>Ron Murias</a:t>
            </a:r>
            <a:endParaRPr lang="en-US" dirty="0" smtClean="0"/>
          </a:p>
          <a:p>
            <a:pPr lvl="1"/>
            <a:r>
              <a:rPr lang="en-US" dirty="0" smtClean="0"/>
              <a:t>Second: </a:t>
            </a:r>
            <a:r>
              <a:rPr lang="en-US" dirty="0" err="1" smtClean="0"/>
              <a:t>Jaesun</a:t>
            </a:r>
            <a:r>
              <a:rPr lang="en-US" dirty="0" smtClean="0"/>
              <a:t> Cha</a:t>
            </a:r>
            <a:endParaRPr lang="en-US" dirty="0" smtClean="0"/>
          </a:p>
          <a:p>
            <a:pPr lvl="1"/>
            <a:r>
              <a:rPr lang="en-US" dirty="0" smtClean="0"/>
              <a:t>Result: </a:t>
            </a:r>
            <a:r>
              <a:rPr lang="en-US" dirty="0" smtClean="0"/>
              <a:t>10/0/0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759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Plenary Approval Motion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802.16-12</a:t>
            </a:r>
            <a:r>
              <a:rPr lang="en-US" dirty="0" smtClean="0"/>
              <a:t>-0606-01-</a:t>
            </a:r>
            <a:r>
              <a:rPr lang="en-US" dirty="0" smtClean="0"/>
              <a:t>Gdoc per </a:t>
            </a:r>
            <a:r>
              <a:rPr lang="en-US" dirty="0" err="1" smtClean="0"/>
              <a:t>subclause</a:t>
            </a:r>
            <a:r>
              <a:rPr lang="en-US" dirty="0" smtClean="0"/>
              <a:t> 8.2.2 of the IEEE 802 LMSC Operations Manual.</a:t>
            </a:r>
          </a:p>
          <a:p>
            <a:pPr lvl="1"/>
            <a:r>
              <a:rPr lang="en-US" dirty="0" smtClean="0"/>
              <a:t>Mover: </a:t>
            </a:r>
            <a:r>
              <a:rPr lang="en-US" dirty="0" smtClean="0"/>
              <a:t>Ron Murias</a:t>
            </a:r>
            <a:endParaRPr lang="en-US" dirty="0" smtClean="0"/>
          </a:p>
          <a:p>
            <a:pPr lvl="1"/>
            <a:r>
              <a:rPr lang="en-US" dirty="0" smtClean="0"/>
              <a:t>Second: </a:t>
            </a:r>
            <a:r>
              <a:rPr lang="en-US" dirty="0" smtClean="0"/>
              <a:t>Tim Godfrey</a:t>
            </a:r>
            <a:endParaRPr lang="en-US" dirty="0" smtClean="0"/>
          </a:p>
          <a:p>
            <a:pPr lvl="1"/>
            <a:r>
              <a:rPr lang="en-US" dirty="0" smtClean="0"/>
              <a:t>Result: </a:t>
            </a:r>
            <a:r>
              <a:rPr lang="en-US" dirty="0" smtClean="0"/>
              <a:t>9/0/0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23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835</TotalTime>
  <Words>465</Words>
  <Application>Microsoft Macintosh PowerPoint</Application>
  <PresentationFormat>On-screen Show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Template</vt:lpstr>
      <vt:lpstr>PowerPoint Presentation</vt:lpstr>
      <vt:lpstr>PowerPoint Presentation</vt:lpstr>
      <vt:lpstr>Summary of Meetings</vt:lpstr>
      <vt:lpstr>Summary of Input Contributions</vt:lpstr>
      <vt:lpstr>Documents Agreed to Be Recommended for Plenary Approval</vt:lpstr>
      <vt:lpstr>Plenary Approval Motion (1)</vt:lpstr>
      <vt:lpstr>Plenary Approval Motion (2)</vt:lpstr>
      <vt:lpstr>Plenary Approval Motion (3)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Ron Murias</cp:lastModifiedBy>
  <cp:revision>147</cp:revision>
  <cp:lastPrinted>1998-02-10T13:28:06Z</cp:lastPrinted>
  <dcterms:created xsi:type="dcterms:W3CDTF">2011-12-30T17:06:23Z</dcterms:created>
  <dcterms:modified xsi:type="dcterms:W3CDTF">2012-09-20T23:29:46Z</dcterms:modified>
</cp:coreProperties>
</file>