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60" r:id="rId2"/>
    <p:sldId id="361" r:id="rId3"/>
    <p:sldId id="362" r:id="rId4"/>
    <p:sldId id="365" r:id="rId5"/>
    <p:sldId id="366" r:id="rId6"/>
    <p:sldId id="367" r:id="rId7"/>
    <p:sldId id="368" r:id="rId8"/>
    <p:sldId id="369" r:id="rId9"/>
    <p:sldId id="370" r:id="rId10"/>
    <p:sldId id="377" r:id="rId11"/>
    <p:sldId id="388" r:id="rId12"/>
    <p:sldId id="382" r:id="rId13"/>
    <p:sldId id="381" r:id="rId14"/>
    <p:sldId id="383" r:id="rId15"/>
    <p:sldId id="390" r:id="rId16"/>
    <p:sldId id="393" r:id="rId17"/>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82" d="100"/>
          <a:sy n="82" d="100"/>
        </p:scale>
        <p:origin x="883"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101" d="100"/>
          <a:sy n="101" d="100"/>
        </p:scale>
        <p:origin x="2842" y="4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dirty="0"/>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dirty="0"/>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dirty="0"/>
              <a:t>Robert F. </a:t>
            </a:r>
            <a:r>
              <a:rPr lang="en-US" dirty="0" err="1"/>
              <a:t>Heile</a:t>
            </a:r>
            <a:endParaRPr lang="en-US" dirty="0"/>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269BD7D-1DCB-4C55-B36B-7043228FA0F3}" type="slidenum">
              <a:rPr lang="en-US"/>
              <a:pPr>
                <a:defRPr/>
              </a:pPr>
              <a:t>‹#›</a:t>
            </a:fld>
            <a:endParaRPr lang="en-US" dirty="0"/>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C251FCF5-DCE1-4BE7-BAC9-5817EB43EA6A}" type="slidenum">
              <a:rPr lang="en-US"/>
              <a:pPr>
                <a:defRPr/>
              </a:pPr>
              <a:t>‹#›</a:t>
            </a:fld>
            <a:endParaRPr lang="en-US" dirty="0"/>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C251FCF5-DCE1-4BE7-BAC9-5817EB43EA6A}" type="slidenum">
              <a:rPr lang="en-US"/>
              <a:pPr>
                <a:defRPr/>
              </a:pPr>
              <a:t>‹#›</a:t>
            </a:fld>
            <a:endParaRPr lang="en-US" dirty="0"/>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dirty="0"/>
              <a:t>Slide </a:t>
            </a:r>
            <a:fld id="{B0E774AB-328E-4169-BDA4-F9A4CFC1ECF4}" type="slidenum">
              <a:rPr lang="en-US"/>
              <a:pPr>
                <a:defRPr/>
              </a:pPr>
              <a:t>‹#›</a:t>
            </a:fld>
            <a:endParaRPr lang="en-US" dirty="0"/>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802.15-24-0196-05</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April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mentor.ieee.org/802.15/dcn/24/15-24-0192-06-04ab-tg4ab-agenda-march-may-2024.xls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dirty="0"/>
              <a:t>Slide </a:t>
            </a:r>
            <a:fld id="{8269BD7D-1DCB-4C55-B36B-7043228FA0F3}" type="slidenum">
              <a:rPr lang="en-US" smtClean="0"/>
              <a:pPr>
                <a:defRPr/>
              </a:pPr>
              <a:t>1</a:t>
            </a:fld>
            <a:endParaRPr lang="en-US" dirty="0"/>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Interim Call Slides March-May</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25 March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the Interim meeting, March 26 through May 7,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322555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extLst>
              <p:ext uri="{D42A27DB-BD31-4B8C-83A1-F6EECF244321}">
                <p14:modId xmlns:p14="http://schemas.microsoft.com/office/powerpoint/2010/main" val="658168251"/>
              </p:ext>
            </p:extLst>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chemeClr val="bg1">
                              <a:lumMod val="75000"/>
                            </a:schemeClr>
                          </a:solidFill>
                          <a:effectLst/>
                        </a:rPr>
                        <a:t>Working group pre-ballot review commence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August</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Sept</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Start: Nov 2023</a:t>
                      </a:r>
                    </a:p>
                    <a:p>
                      <a:pPr algn="l" fontAlgn="b"/>
                      <a:r>
                        <a:rPr lang="en-US" sz="1400" b="0" i="0" u="none" strike="noStrike" dirty="0">
                          <a:solidFill>
                            <a:schemeClr val="bg1">
                              <a:lumMod val="75000"/>
                            </a:schemeClr>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May 2024 (??)</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May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July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2"/>
            <a:ext cx="6705600" cy="29710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972761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pic>
        <p:nvPicPr>
          <p:cNvPr id="5" name="Picture 4">
            <a:extLst>
              <a:ext uri="{FF2B5EF4-FFF2-40B4-BE49-F238E27FC236}">
                <a16:creationId xmlns:a16="http://schemas.microsoft.com/office/drawing/2014/main" id="{4F3C895C-03D4-64A3-3440-C3EF04BDF1C8}"/>
              </a:ext>
            </a:extLst>
          </p:cNvPr>
          <p:cNvPicPr>
            <a:picLocks noChangeAspect="1"/>
          </p:cNvPicPr>
          <p:nvPr/>
        </p:nvPicPr>
        <p:blipFill>
          <a:blip r:embed="rId2"/>
          <a:stretch>
            <a:fillRect/>
          </a:stretch>
        </p:blipFill>
        <p:spPr>
          <a:xfrm>
            <a:off x="4988349" y="2971800"/>
            <a:ext cx="2215301" cy="2754158"/>
          </a:xfrm>
          <a:prstGeom prst="rect">
            <a:avLst/>
          </a:prstGeom>
        </p:spPr>
      </p:pic>
      <p:sp>
        <p:nvSpPr>
          <p:cNvPr id="8" name="Isosceles Triangle 7">
            <a:extLst>
              <a:ext uri="{FF2B5EF4-FFF2-40B4-BE49-F238E27FC236}">
                <a16:creationId xmlns:a16="http://schemas.microsoft.com/office/drawing/2014/main" id="{F8CB53E8-BCF6-44BF-8D10-671CF70727FC}"/>
              </a:ext>
            </a:extLst>
          </p:cNvPr>
          <p:cNvSpPr/>
          <p:nvPr/>
        </p:nvSpPr>
        <p:spPr bwMode="auto">
          <a:xfrm rot="5400000">
            <a:off x="4953000" y="2971800"/>
            <a:ext cx="228600" cy="228600"/>
          </a:xfrm>
          <a:prstGeom prst="triangle">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38349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E6145579-40B5-961C-FD71-FDF07B3E8CC7}"/>
              </a:ext>
            </a:extLst>
          </p:cNvPr>
          <p:cNvPicPr>
            <a:picLocks noChangeAspect="1"/>
          </p:cNvPicPr>
          <p:nvPr/>
        </p:nvPicPr>
        <p:blipFill>
          <a:blip r:embed="rId2"/>
          <a:stretch>
            <a:fillRect/>
          </a:stretch>
        </p:blipFill>
        <p:spPr>
          <a:xfrm>
            <a:off x="8096307" y="1496659"/>
            <a:ext cx="2952693" cy="2786557"/>
          </a:xfrm>
          <a:prstGeom prst="rect">
            <a:avLst/>
          </a:prstGeom>
        </p:spPr>
      </p:pic>
      <p:pic>
        <p:nvPicPr>
          <p:cNvPr id="17" name="Picture 16">
            <a:extLst>
              <a:ext uri="{FF2B5EF4-FFF2-40B4-BE49-F238E27FC236}">
                <a16:creationId xmlns:a16="http://schemas.microsoft.com/office/drawing/2014/main" id="{6AED0C06-AA6A-E6C6-D072-74F5D163079E}"/>
              </a:ext>
            </a:extLst>
          </p:cNvPr>
          <p:cNvPicPr>
            <a:picLocks noChangeAspect="1"/>
          </p:cNvPicPr>
          <p:nvPr/>
        </p:nvPicPr>
        <p:blipFill>
          <a:blip r:embed="rId3"/>
          <a:stretch>
            <a:fillRect/>
          </a:stretch>
        </p:blipFill>
        <p:spPr>
          <a:xfrm>
            <a:off x="4287399" y="1464049"/>
            <a:ext cx="3118688" cy="2803151"/>
          </a:xfrm>
          <a:prstGeom prst="rect">
            <a:avLst/>
          </a:prstGeom>
        </p:spPr>
      </p:pic>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March thru May</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sp>
        <p:nvSpPr>
          <p:cNvPr id="6" name="Rectangle 5">
            <a:extLst>
              <a:ext uri="{FF2B5EF4-FFF2-40B4-BE49-F238E27FC236}">
                <a16:creationId xmlns:a16="http://schemas.microsoft.com/office/drawing/2014/main" id="{E61B60C2-DE18-3AB6-9DCD-91ECD8328E1F}"/>
              </a:ext>
            </a:extLst>
          </p:cNvPr>
          <p:cNvSpPr/>
          <p:nvPr/>
        </p:nvSpPr>
        <p:spPr bwMode="auto">
          <a:xfrm>
            <a:off x="8466766" y="3225050"/>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5257800" y="358993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257800" y="2793376"/>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8968105" y="2816784"/>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5257800" y="3999722"/>
            <a:ext cx="304800" cy="320816"/>
          </a:xfrm>
          <a:prstGeom prst="ellipse">
            <a:avLst/>
          </a:prstGeom>
          <a:no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570940"/>
            <a:ext cx="10363200" cy="1823014"/>
          </a:xfrm>
        </p:spPr>
        <p:txBody>
          <a:bodyPr>
            <a:normAutofit fontScale="70000" lnSpcReduction="20000"/>
          </a:bodyPr>
          <a:lstStyle/>
          <a:p>
            <a:r>
              <a:rPr lang="en-US" dirty="0"/>
              <a:t>Weekly on Tuesdays 2 hours split:</a:t>
            </a:r>
          </a:p>
          <a:p>
            <a:pPr marL="971550" lvl="1" indent="-514350">
              <a:buFont typeface="+mj-lt"/>
              <a:buAutoNum type="arabicPeriod"/>
            </a:pPr>
            <a:r>
              <a:rPr lang="en-US" dirty="0"/>
              <a:t>6am PT (1 hour)</a:t>
            </a:r>
          </a:p>
          <a:p>
            <a:pPr marL="971550" lvl="1" indent="-514350">
              <a:buFont typeface="+mj-lt"/>
              <a:buAutoNum type="arabicPeriod"/>
            </a:pPr>
            <a:r>
              <a:rPr lang="en-US" dirty="0"/>
              <a:t>4pm PT (1 hour)</a:t>
            </a:r>
          </a:p>
          <a:p>
            <a:r>
              <a:rPr lang="en-US" dirty="0"/>
              <a:t>Commencing 26-March-2024</a:t>
            </a:r>
          </a:p>
          <a:p>
            <a:r>
              <a:rPr lang="en-US" dirty="0"/>
              <a:t>April 30 (hour 1): Coexistence topics, Joint meeting with 802.11 </a:t>
            </a:r>
            <a:r>
              <a:rPr lang="en-US" dirty="0" err="1"/>
              <a:t>CoEx</a:t>
            </a:r>
            <a:r>
              <a:rPr lang="en-US" dirty="0"/>
              <a:t> SC</a:t>
            </a:r>
          </a:p>
          <a:p>
            <a:endParaRPr lang="en-US" dirty="0"/>
          </a:p>
          <a:p>
            <a:endParaRPr lang="en-US" dirty="0"/>
          </a:p>
        </p:txBody>
      </p:sp>
      <p:sp>
        <p:nvSpPr>
          <p:cNvPr id="23" name="Oval 22">
            <a:extLst>
              <a:ext uri="{FF2B5EF4-FFF2-40B4-BE49-F238E27FC236}">
                <a16:creationId xmlns:a16="http://schemas.microsoft.com/office/drawing/2014/main" id="{E11033BC-CA8E-7BE7-16E4-0595E052F72F}"/>
              </a:ext>
            </a:extLst>
          </p:cNvPr>
          <p:cNvSpPr/>
          <p:nvPr/>
        </p:nvSpPr>
        <p:spPr bwMode="auto">
          <a:xfrm>
            <a:off x="5257800" y="2438400"/>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24" name="Oval 23">
            <a:extLst>
              <a:ext uri="{FF2B5EF4-FFF2-40B4-BE49-F238E27FC236}">
                <a16:creationId xmlns:a16="http://schemas.microsoft.com/office/drawing/2014/main" id="{1D3AD3ED-EF21-4C10-1B6B-C348137D2908}"/>
              </a:ext>
            </a:extLst>
          </p:cNvPr>
          <p:cNvSpPr/>
          <p:nvPr/>
        </p:nvSpPr>
        <p:spPr bwMode="auto">
          <a:xfrm>
            <a:off x="5257800" y="3184384"/>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Arrow: Right 8">
            <a:extLst>
              <a:ext uri="{FF2B5EF4-FFF2-40B4-BE49-F238E27FC236}">
                <a16:creationId xmlns:a16="http://schemas.microsoft.com/office/drawing/2014/main" id="{E881B7BA-EB97-EC2C-EF94-04581133A429}"/>
              </a:ext>
            </a:extLst>
          </p:cNvPr>
          <p:cNvSpPr/>
          <p:nvPr/>
        </p:nvSpPr>
        <p:spPr bwMode="auto">
          <a:xfrm>
            <a:off x="4061426" y="3352800"/>
            <a:ext cx="1066800" cy="755681"/>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Source Sans Pro Black" panose="020F0502020204030204" pitchFamily="34" charset="0"/>
              </a:rPr>
              <a:t>Now</a:t>
            </a:r>
          </a:p>
        </p:txBody>
      </p:sp>
      <p:sp>
        <p:nvSpPr>
          <p:cNvPr id="10" name="Arrow: Right 9">
            <a:extLst>
              <a:ext uri="{FF2B5EF4-FFF2-40B4-BE49-F238E27FC236}">
                <a16:creationId xmlns:a16="http://schemas.microsoft.com/office/drawing/2014/main" id="{DB1CF514-93E9-37EA-63BF-8899B2F470BD}"/>
              </a:ext>
            </a:extLst>
          </p:cNvPr>
          <p:cNvSpPr/>
          <p:nvPr/>
        </p:nvSpPr>
        <p:spPr bwMode="auto">
          <a:xfrm rot="20896532">
            <a:off x="4093901" y="3884486"/>
            <a:ext cx="1066800" cy="755681"/>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Source Sans Pro Black" panose="020F0502020204030204" pitchFamily="34" charset="0"/>
              </a:rPr>
              <a:t>Next</a:t>
            </a:r>
          </a:p>
        </p:txBody>
      </p:sp>
      <p:sp>
        <p:nvSpPr>
          <p:cNvPr id="12" name="Arrow: Down 11">
            <a:extLst>
              <a:ext uri="{FF2B5EF4-FFF2-40B4-BE49-F238E27FC236}">
                <a16:creationId xmlns:a16="http://schemas.microsoft.com/office/drawing/2014/main" id="{28994084-45FA-3F1F-2BF4-1BE42F6BF443}"/>
              </a:ext>
            </a:extLst>
          </p:cNvPr>
          <p:cNvSpPr/>
          <p:nvPr/>
        </p:nvSpPr>
        <p:spPr bwMode="auto">
          <a:xfrm rot="3215275">
            <a:off x="10576780" y="2360173"/>
            <a:ext cx="591617" cy="1138272"/>
          </a:xfrm>
          <a:prstGeom prst="downArrow">
            <a:avLst>
              <a:gd name="adj1" fmla="val 57242"/>
              <a:gd name="adj2" fmla="val 50000"/>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182880" tIns="91440" rIns="182880" bIns="9144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Source Sans Pro SemiBold" panose="020B0603030403020204" pitchFamily="34" charset="0"/>
                <a:ea typeface="Source Sans Pro SemiBold" panose="020B0603030403020204" pitchFamily="34" charset="0"/>
              </a:rPr>
              <a:t>Interim</a:t>
            </a:r>
          </a:p>
        </p:txBody>
      </p:sp>
    </p:spTree>
    <p:extLst>
      <p:ext uri="{BB962C8B-B14F-4D97-AF65-F5344CB8AC3E}">
        <p14:creationId xmlns:p14="http://schemas.microsoft.com/office/powerpoint/2010/main" val="3391592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58F71-290D-7146-1E88-A5CC93F2366B}"/>
              </a:ext>
            </a:extLst>
          </p:cNvPr>
          <p:cNvSpPr>
            <a:spLocks noGrp="1"/>
          </p:cNvSpPr>
          <p:nvPr>
            <p:ph type="title"/>
          </p:nvPr>
        </p:nvSpPr>
        <p:spPr>
          <a:xfrm>
            <a:off x="914400" y="685800"/>
            <a:ext cx="10363200" cy="533400"/>
          </a:xfrm>
        </p:spPr>
        <p:txBody>
          <a:bodyPr/>
          <a:lstStyle/>
          <a:p>
            <a:r>
              <a:rPr lang="en-US" dirty="0"/>
              <a:t>Recess</a:t>
            </a:r>
          </a:p>
        </p:txBody>
      </p:sp>
      <p:sp>
        <p:nvSpPr>
          <p:cNvPr id="4" name="Slide Number Placeholder 3">
            <a:extLst>
              <a:ext uri="{FF2B5EF4-FFF2-40B4-BE49-F238E27FC236}">
                <a16:creationId xmlns:a16="http://schemas.microsoft.com/office/drawing/2014/main" id="{AC6808DB-A970-B770-72CB-D3AA92AD8BEC}"/>
              </a:ext>
            </a:extLst>
          </p:cNvPr>
          <p:cNvSpPr>
            <a:spLocks noGrp="1"/>
          </p:cNvSpPr>
          <p:nvPr>
            <p:ph type="sldNum" sz="quarter" idx="12"/>
          </p:nvPr>
        </p:nvSpPr>
        <p:spPr/>
        <p:txBody>
          <a:bodyPr/>
          <a:lstStyle/>
          <a:p>
            <a:pPr>
              <a:defRPr/>
            </a:pPr>
            <a:r>
              <a:rPr lang="en-US" dirty="0"/>
              <a:t>Slide </a:t>
            </a:r>
            <a:fld id="{C251FCF5-DCE1-4BE7-BAC9-5817EB43EA6A}" type="slidenum">
              <a:rPr lang="en-US" smtClean="0"/>
              <a:pPr>
                <a:defRPr/>
              </a:pPr>
              <a:t>16</a:t>
            </a:fld>
            <a:endParaRPr lang="en-US" dirty="0"/>
          </a:p>
        </p:txBody>
      </p:sp>
    </p:spTree>
    <p:extLst>
      <p:ext uri="{BB962C8B-B14F-4D97-AF65-F5344CB8AC3E}">
        <p14:creationId xmlns:p14="http://schemas.microsoft.com/office/powerpoint/2010/main" val="2159646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dirty="0"/>
              <a:t>Slide </a:t>
            </a:r>
            <a:fld id="{C251FCF5-DCE1-4BE7-BAC9-5817EB43EA6A}" type="slidenum">
              <a:rPr lang="en-US" smtClean="0"/>
              <a:pPr>
                <a:defRPr/>
              </a:pPr>
              <a:t>2</a:t>
            </a:fld>
            <a:endParaRPr lang="en-US" dirty="0"/>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5" y="2372137"/>
            <a:ext cx="10839401" cy="4039056"/>
          </a:xfrm>
          <a:ln>
            <a:solidFill>
              <a:schemeClr val="bg2">
                <a:lumMod val="20000"/>
                <a:lumOff val="80000"/>
              </a:schemeClr>
            </a:solidFill>
          </a:ln>
        </p:spPr>
        <p:txBody>
          <a:bodyPr/>
          <a:lstStyle/>
          <a:p>
            <a:r>
              <a:rPr lang="en-US" sz="2800" dirty="0"/>
              <a:t>Meeting Slides for the Interim meeting</a:t>
            </a:r>
          </a:p>
          <a:p>
            <a:r>
              <a:rPr lang="en-US" sz="2800" dirty="0"/>
              <a:t> March 26 through May 7, 2024</a:t>
            </a:r>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66373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dirty="0"/>
              <a:t>Slide </a:t>
            </a:r>
            <a:fld id="{C251FCF5-DCE1-4BE7-BAC9-5817EB43EA6A}" type="slidenum">
              <a:rPr lang="en-US" smtClean="0"/>
              <a:pPr>
                <a:defRPr/>
              </a:pPr>
              <a:t>3</a:t>
            </a:fld>
            <a:endParaRPr lang="en-US" dirty="0"/>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dirty="0"/>
              <a:t>Slide </a:t>
            </a:r>
            <a:fld id="{C251FCF5-DCE1-4BE7-BAC9-5817EB43EA6A}" type="slidenum">
              <a:rPr lang="en-US" smtClean="0"/>
              <a:pPr>
                <a:defRPr/>
              </a:pPr>
              <a:t>4</a:t>
            </a:fld>
            <a:endParaRPr lang="en-US" dirty="0"/>
          </a:p>
        </p:txBody>
      </p:sp>
    </p:spTree>
    <p:extLst>
      <p:ext uri="{BB962C8B-B14F-4D97-AF65-F5344CB8AC3E}">
        <p14:creationId xmlns:p14="http://schemas.microsoft.com/office/powerpoint/2010/main" val="269992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7500" lnSpcReduction="20000"/>
          </a:bodyPr>
          <a:lstStyle/>
          <a:p>
            <a:pPr marL="0" indent="0">
              <a:buNone/>
            </a:pPr>
            <a:r>
              <a:rPr lang="en-US" dirty="0"/>
              <a:t>See: </a:t>
            </a:r>
            <a:r>
              <a:rPr lang="en-US" dirty="0">
                <a:hlinkClick r:id="rId2"/>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3"/>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4"/>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5"/>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6"/>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Tree>
    <p:extLst>
      <p:ext uri="{BB962C8B-B14F-4D97-AF65-F5344CB8AC3E}">
        <p14:creationId xmlns:p14="http://schemas.microsoft.com/office/powerpoint/2010/main" val="260134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96801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B240-8E09-B83A-0A5C-0F63A8A7C7A8}"/>
              </a:ext>
            </a:extLst>
          </p:cNvPr>
          <p:cNvSpPr>
            <a:spLocks noGrp="1"/>
          </p:cNvSpPr>
          <p:nvPr>
            <p:ph type="title"/>
          </p:nvPr>
        </p:nvSpPr>
        <p:spPr/>
        <p:txBody>
          <a:bodyPr/>
          <a:lstStyle/>
          <a:p>
            <a:r>
              <a:rPr lang="en-US" dirty="0"/>
              <a:t>IEEE 802 Ground Rules</a:t>
            </a:r>
          </a:p>
        </p:txBody>
      </p:sp>
      <p:sp>
        <p:nvSpPr>
          <p:cNvPr id="3" name="Text Placeholder 2">
            <a:extLst>
              <a:ext uri="{FF2B5EF4-FFF2-40B4-BE49-F238E27FC236}">
                <a16:creationId xmlns:a16="http://schemas.microsoft.com/office/drawing/2014/main" id="{BEC6B886-7290-1E3B-BA2F-5A8F94E73ECA}"/>
              </a:ext>
            </a:extLst>
          </p:cNvPr>
          <p:cNvSpPr>
            <a:spLocks noGrp="1"/>
          </p:cNvSpPr>
          <p:nvPr>
            <p:ph type="body" sz="half" idx="1"/>
          </p:nvPr>
        </p:nvSpPr>
        <p:spPr/>
        <p:txBody>
          <a:bodyPr/>
          <a:lstStyle/>
          <a:p>
            <a:pPr marL="0" indent="0">
              <a:buNone/>
            </a:pPr>
            <a:r>
              <a:rPr lang="en-US" dirty="0">
                <a:cs typeface="DejaVu Sans" pitchFamily="34" charset="0"/>
              </a:rPr>
              <a:t>Respect … give it, get it</a:t>
            </a:r>
          </a:p>
          <a:p>
            <a:pPr marL="0" indent="0">
              <a:buNone/>
            </a:pPr>
            <a:r>
              <a:rPr lang="en-US" dirty="0">
                <a:cs typeface="DejaVu Sans" pitchFamily="34" charset="0"/>
              </a:rPr>
              <a:t>NO product pitches</a:t>
            </a:r>
          </a:p>
          <a:p>
            <a:pPr marL="0" indent="0">
              <a:buNone/>
            </a:pPr>
            <a:r>
              <a:rPr lang="en-US" dirty="0">
                <a:cs typeface="DejaVu Sans" pitchFamily="34" charset="0"/>
              </a:rPr>
              <a:t>NO corporate pitches</a:t>
            </a:r>
          </a:p>
          <a:p>
            <a:pPr marL="0" indent="0">
              <a:buNone/>
            </a:pPr>
            <a:r>
              <a:rPr lang="en-US" dirty="0">
                <a:cs typeface="DejaVu Sans" pitchFamily="34" charset="0"/>
              </a:rPr>
              <a:t>NO prices</a:t>
            </a:r>
          </a:p>
          <a:p>
            <a:pPr marL="0" indent="0">
              <a:buNone/>
            </a:pPr>
            <a:r>
              <a:rPr lang="en-US" dirty="0">
                <a:cs typeface="DejaVu Sans" pitchFamily="34" charset="0"/>
              </a:rPr>
              <a:t>NO restrictive notices – (no confidentially notices in email)</a:t>
            </a:r>
          </a:p>
          <a:p>
            <a:pPr marL="0" indent="0">
              <a:buNone/>
            </a:pPr>
            <a:r>
              <a:rPr lang="en-US" dirty="0">
                <a:cs typeface="DejaVu Sans" pitchFamily="34" charset="0"/>
              </a:rPr>
              <a:t>Presentations must be openly available</a:t>
            </a:r>
          </a:p>
          <a:p>
            <a:pPr marL="0" indent="0">
              <a:buNone/>
            </a:pPr>
            <a:endParaRPr lang="en-US" dirty="0"/>
          </a:p>
        </p:txBody>
      </p:sp>
      <p:sp>
        <p:nvSpPr>
          <p:cNvPr id="4" name="Slide Number Placeholder 3">
            <a:extLst>
              <a:ext uri="{FF2B5EF4-FFF2-40B4-BE49-F238E27FC236}">
                <a16:creationId xmlns:a16="http://schemas.microsoft.com/office/drawing/2014/main" id="{F5400EF6-B557-BC8C-5869-F0BE63C8A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Tree>
    <p:extLst>
      <p:ext uri="{BB962C8B-B14F-4D97-AF65-F5344CB8AC3E}">
        <p14:creationId xmlns:p14="http://schemas.microsoft.com/office/powerpoint/2010/main" val="116956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https://mentor.ieee.org/802.15/dcn/24/15-24-0192-08-04ab-tg4ab-agenda-march-may-2024.xlsx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57771</TotalTime>
  <Words>1295</Words>
  <Application>Microsoft Office PowerPoint</Application>
  <PresentationFormat>Widescreen</PresentationFormat>
  <Paragraphs>153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DejaVu Sans</vt:lpstr>
      <vt:lpstr>Monotype Sorts</vt:lpstr>
      <vt:lpstr>Open Sans</vt:lpstr>
      <vt:lpstr>Source Sans Pro Black</vt:lpstr>
      <vt:lpstr>Source Sans Pro SemiBold</vt:lpstr>
      <vt:lpstr>Times New Roman</vt:lpstr>
      <vt:lpstr>IEEE-802_15</vt:lpstr>
      <vt:lpstr>PowerPoint Presentation</vt:lpstr>
      <vt:lpstr>Task Group 15.4ab Next Generation UWB Amendment</vt:lpstr>
      <vt:lpstr>Meeting Preamble </vt:lpstr>
      <vt:lpstr>Task Group Rules</vt:lpstr>
      <vt:lpstr>IEEE-SA Patent, Copyright, and Participation Policies</vt:lpstr>
      <vt:lpstr>Participants have a duty to inform the IEEE</vt:lpstr>
      <vt:lpstr>Participants have a duty to inform the IEEE</vt:lpstr>
      <vt:lpstr>IEEE 802 Ground Rules</vt:lpstr>
      <vt:lpstr>Agenda</vt:lpstr>
      <vt:lpstr>5.2.b Scope of the project (As approved):</vt:lpstr>
      <vt:lpstr>PowerPoint Presentation</vt:lpstr>
      <vt:lpstr>Editor’s Corner</vt:lpstr>
      <vt:lpstr>Comment resolution reports</vt:lpstr>
      <vt:lpstr>Next Steps</vt:lpstr>
      <vt:lpstr>Call schedule, March thru May</vt:lpstr>
      <vt:lpstr>Recess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802.15.4ab Meeting Slides</dc:title>
  <dc:subject>IEEE 802.15 &lt;subject&gt;</dc:subject>
  <dc:creator/>
  <cp:keywords/>
  <dc:description/>
  <cp:lastModifiedBy>Benjamin Rolfe</cp:lastModifiedBy>
  <cp:revision>1309</cp:revision>
  <cp:lastPrinted>2000-07-07T01:25:49Z</cp:lastPrinted>
  <dcterms:created xsi:type="dcterms:W3CDTF">1999-06-22T06:24:01Z</dcterms:created>
  <dcterms:modified xsi:type="dcterms:W3CDTF">2024-04-23T12:11:50Z</dcterms:modified>
  <cp:category/>
</cp:coreProperties>
</file>