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48" r:id="rId3"/>
    <p:sldId id="285" r:id="rId4"/>
    <p:sldId id="3851" r:id="rId5"/>
    <p:sldId id="3852" r:id="rId6"/>
    <p:sldId id="3850" r:id="rId7"/>
    <p:sldId id="291" r:id="rId8"/>
    <p:sldId id="292" r:id="rId9"/>
    <p:sldId id="293" r:id="rId10"/>
    <p:sldId id="294" r:id="rId11"/>
    <p:sldId id="295" r:id="rId12"/>
    <p:sldId id="296" r:id="rId13"/>
    <p:sldId id="267" r:id="rId14"/>
    <p:sldId id="3853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comb, Jay" initials="HJ" lastIdx="2" clrIdx="0">
    <p:extLst>
      <p:ext uri="{19B8F6BF-5375-455C-9EA6-DF929625EA0E}">
        <p15:presenceInfo xmlns:p15="http://schemas.microsoft.com/office/powerpoint/2012/main" userId="S::jholcomb@itron.com::aee8fcb3-73df-479f-8979-0e12987586b3" providerId="AD"/>
      </p:ext>
    </p:extLst>
  </p:cmAuthor>
  <p:cmAuthor id="2" name="Al Petrick" initials="AP" lastIdx="1" clrIdx="1">
    <p:extLst>
      <p:ext uri="{19B8F6BF-5375-455C-9EA6-DF929625EA0E}">
        <p15:presenceInfo xmlns:p15="http://schemas.microsoft.com/office/powerpoint/2012/main" userId="b177fa8dd07d8d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80"/>
    <a:srgbClr val="D5F4FF"/>
    <a:srgbClr val="85DFFF"/>
    <a:srgbClr val="FF9999"/>
    <a:srgbClr val="990033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7" autoAdjust="0"/>
    <p:restoredTop sz="94835" autoAdjust="0"/>
  </p:normalViewPr>
  <p:slideViewPr>
    <p:cSldViewPr>
      <p:cViewPr varScale="1">
        <p:scale>
          <a:sx n="120" d="100"/>
          <a:sy n="120" d="100"/>
        </p:scale>
        <p:origin x="1024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1654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46"/>
    </p:cViewPr>
  </p:sorterViewPr>
  <p:notesViewPr>
    <p:cSldViewPr>
      <p:cViewPr varScale="1">
        <p:scale>
          <a:sx n="96" d="100"/>
          <a:sy n="96" d="100"/>
        </p:scale>
        <p:origin x="237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A7A8-0253-FA46-B1CC-BF869F30B09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84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A7A8-0253-FA46-B1CC-BF869F30B09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73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A7A8-0253-FA46-B1CC-BF869F30B09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38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689601" y="6475414"/>
            <a:ext cx="8085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14400" y="304800"/>
            <a:ext cx="30480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2024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March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588001" y="6475414"/>
            <a:ext cx="9101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6819E75-0966-E6AF-5013-6BBB0C267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3FCE0-3E98-D342-B7AF-A05C8C5E7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0D93D8-31F2-D140-B130-53281CB31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9A5DB-3374-2943-83C4-EE0B979C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March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7CCF1-8986-D542-A9B6-92722AF4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Friedbert Berens (FBConsulting Sarl)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292EA8-FE29-EE41-87CF-EF38A0ED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Slide </a:t>
            </a:r>
          </a:p>
        </p:txBody>
      </p:sp>
    </p:spTree>
    <p:extLst>
      <p:ext uri="{BB962C8B-B14F-4D97-AF65-F5344CB8AC3E}">
        <p14:creationId xmlns:p14="http://schemas.microsoft.com/office/powerpoint/2010/main" val="24803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82970"/>
            <a:ext cx="2948516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12000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588001" y="6475414"/>
            <a:ext cx="91016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61484" y="628628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4400" y="6475413"/>
            <a:ext cx="1643079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dirty="0" err="1">
                <a:solidFill>
                  <a:srgbClr val="000000"/>
                </a:solidFill>
              </a:rPr>
              <a:t>TRP</a:t>
            </a:r>
            <a:r>
              <a:rPr lang="en-GB" sz="1200" dirty="0" err="1">
                <a:solidFill>
                  <a:srgbClr val="000000"/>
                </a:solidFill>
              </a:rPr>
              <a:t>sd</a:t>
            </a:r>
            <a:r>
              <a:rPr lang="en-GB" sz="1200" dirty="0">
                <a:solidFill>
                  <a:srgbClr val="000000"/>
                </a:solidFill>
              </a:rPr>
              <a:t> measurements JRC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534117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802.15-24/0158-01-wng0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8" r:id="rId3"/>
    <p:sldLayoutId id="2147483659" r:id="rId4"/>
  </p:sldLayoutIdLst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jrc.ec.europa.eu/repository/handle/JRC13486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jrc.ec.europa.eu/repository/handle/JRC13486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1435894"/>
            <a:ext cx="101346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IEEE 802.15 WNG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Total Radiated Power spectral density (</a:t>
            </a:r>
            <a:r>
              <a:rPr lang="en-US" i="1" dirty="0" err="1">
                <a:latin typeface="Times New Roman" charset="0"/>
              </a:rPr>
              <a:t>TRP</a:t>
            </a:r>
            <a:r>
              <a:rPr lang="en-US" baseline="-25000" dirty="0" err="1">
                <a:latin typeface="Times New Roman" charset="0"/>
              </a:rPr>
              <a:t>sd</a:t>
            </a:r>
            <a:r>
              <a:rPr lang="en-US" dirty="0">
                <a:latin typeface="Times New Roman" charset="0"/>
              </a:rPr>
              <a:t>) by JRC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2502694"/>
            <a:ext cx="7772400" cy="771524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</a:t>
            </a:r>
            <a:r>
              <a:rPr lang="en-GB" sz="2000" b="0" dirty="0"/>
              <a:t>13 March 2024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71801" y="3657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1519"/>
              </p:ext>
            </p:extLst>
          </p:nvPr>
        </p:nvGraphicFramePr>
        <p:xfrm>
          <a:off x="2328863" y="4764088"/>
          <a:ext cx="81867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8534400" imgH="927100" progId="Word.Document.8">
                  <p:embed/>
                </p:oleObj>
              </mc:Choice>
              <mc:Fallback>
                <p:oleObj name="Dokument" r:id="rId3" imgW="8534400" imgH="927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764088"/>
                        <a:ext cx="8186737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2E6683-7D30-36D2-DCD8-47121B57D4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C01BA-C9C3-8E32-FFED-FD802793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Example 3D radiation pattern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8D677E-8426-4F39-04AF-B58B687A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398" y="640080"/>
            <a:ext cx="6770607" cy="557881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DA8AC9-F258-E5B9-3198-E40E9CAE7B4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E11B72-3615-99E7-1A89-0C7C000C0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1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D3B63-5CCF-B423-5919-833D542C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Measurement results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4BC997-710C-B0FB-5788-9F7720CEB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12" y="2105826"/>
            <a:ext cx="8595634" cy="319769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B1DC3-30D8-DED0-7DED-2174D84664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269D6F-843D-BE72-2D04-FB30151B0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4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9DF61-51E8-0184-864C-AA21B397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comments to measurements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F2EDB9-E4A4-6D0A-833C-EB3C6492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4"/>
            <a:ext cx="10361084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Duty Cycle of the device has been set to the maximum </a:t>
            </a:r>
            <a:r>
              <a:rPr lang="en-GB"/>
              <a:t>possible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In </a:t>
            </a:r>
            <a:r>
              <a:rPr lang="en-GB" dirty="0"/>
              <a:t>all channels the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 levels are significantly below the maximum mean </a:t>
            </a:r>
            <a:r>
              <a:rPr lang="en-GB" dirty="0" err="1"/>
              <a:t>e.i.r.p</a:t>
            </a:r>
            <a:r>
              <a:rPr lang="en-GB" dirty="0"/>
              <a:t>.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More directive antennas or absorbing material will increase the difference between maximum mean </a:t>
            </a:r>
            <a:r>
              <a:rPr lang="en-GB" dirty="0" err="1"/>
              <a:t>e.i.r.p</a:t>
            </a:r>
            <a:r>
              <a:rPr lang="en-GB" dirty="0"/>
              <a:t>. and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Assumption of fully omnidirectional emissions is very worst case and not realistic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8507FA-0292-8BA8-A3A5-A85679283F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888A2E-3B15-ABF7-B5D3-52DC23E6A2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1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726FB-2EC3-8744-96B7-85330F9A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and 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82A0A9-A93F-C549-8D26-6B3D0E12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05000"/>
            <a:ext cx="10361084" cy="411321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Slides presented a summary of the JRC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baseline="-25000" dirty="0"/>
              <a:t> </a:t>
            </a:r>
            <a:r>
              <a:rPr lang="en-GB" dirty="0"/>
              <a:t>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 isolated UWB device reaches an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 level which is 7dB below the maximum mean </a:t>
            </a:r>
            <a:r>
              <a:rPr lang="en-GB" dirty="0" err="1"/>
              <a:t>e.i.r.p</a:t>
            </a:r>
            <a:r>
              <a:rPr lang="en-GB" dirty="0"/>
              <a:t>.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-48.3dBm/MHz (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) versus -41.3dBm/MHz (maximum </a:t>
            </a:r>
            <a:r>
              <a:rPr lang="en-GB" dirty="0" err="1"/>
              <a:t>e.i.r.p</a:t>
            </a:r>
            <a:r>
              <a:rPr lang="en-GB" dirty="0"/>
              <a:t>.), mitigating factor of 7dB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Additional gains can be assumed in real deployment scenarios for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Body worn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Fixed installed access point with directive antennas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Wall mounted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Additional measurements to confirm this assumptions are planned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Future regulation should include maximum mean </a:t>
            </a:r>
            <a:r>
              <a:rPr lang="en-GB" dirty="0" err="1"/>
              <a:t>e.i.r.p</a:t>
            </a:r>
            <a:r>
              <a:rPr lang="en-GB" dirty="0"/>
              <a:t>. value and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endParaRPr lang="en-GB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More details: </a:t>
            </a:r>
            <a:r>
              <a:rPr lang="en-GB" dirty="0">
                <a:hlinkClick r:id="rId3"/>
              </a:rPr>
              <a:t>https://publications.jrc.ec.europa.eu/repository/handle/JRC134860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4E2C2A-2BA8-4BF8-2B33-323B4E8FCF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EA264-79E1-EA18-BABD-993AF621D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F62D6-16C3-046C-F294-C00BD92F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6C8C19-F6DB-1A84-F3C1-7544B23C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This presentation is based on the work of the Joint research Centre of the EU commission in </a:t>
            </a:r>
            <a:r>
              <a:rPr lang="en-GB" dirty="0" err="1"/>
              <a:t>Ispra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author of the reports 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err="1"/>
              <a:t>Gianmarco</a:t>
            </a:r>
            <a:r>
              <a:rPr lang="en-GB" dirty="0"/>
              <a:t> </a:t>
            </a:r>
            <a:r>
              <a:rPr lang="en-GB" dirty="0" err="1"/>
              <a:t>Baldini</a:t>
            </a:r>
            <a:endParaRPr lang="en-GB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Jean-Marc </a:t>
            </a:r>
            <a:r>
              <a:rPr lang="en-GB" dirty="0" err="1"/>
              <a:t>Chareau</a:t>
            </a:r>
            <a:endParaRPr lang="en-GB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Fausto </a:t>
            </a:r>
            <a:r>
              <a:rPr lang="en-GB" dirty="0" err="1"/>
              <a:t>Bonavitacola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836798-6C92-17F5-3E5B-DFC151C89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F95009-23E6-958F-ACCA-872C85EFF2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6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01C32-C569-E543-97C6-C0DAFAA95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of </a:t>
            </a:r>
            <a:r>
              <a:rPr lang="en-GB" i="1" dirty="0" err="1"/>
              <a:t>TPR</a:t>
            </a:r>
            <a:r>
              <a:rPr lang="en-GB" baseline="-25000" dirty="0" err="1"/>
              <a:t>sd</a:t>
            </a:r>
            <a:r>
              <a:rPr lang="en-GB" dirty="0"/>
              <a:t> measurement in 2023 by JRC, ISPRA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616A88-5313-7C42-B4C9-6DD925870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13.03.2024</a:t>
            </a:r>
          </a:p>
          <a:p>
            <a:r>
              <a:rPr lang="de-DE" dirty="0"/>
              <a:t>Friedbert Berens, </a:t>
            </a:r>
            <a:r>
              <a:rPr lang="de-DE" dirty="0" err="1"/>
              <a:t>FBConsulting</a:t>
            </a:r>
            <a:r>
              <a:rPr lang="de-DE" dirty="0"/>
              <a:t> </a:t>
            </a:r>
            <a:r>
              <a:rPr lang="de-DE" dirty="0" err="1"/>
              <a:t>Sarl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DD1352-C61B-B498-6854-61365CCF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Friedbert Berens (FBConsulting Sarl)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1279D3-64D5-8A38-11C8-2A102640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07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95142-6ACC-A8C2-67FB-69B69A49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0715D-2FD7-95E2-CAD7-F7649AA96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These slides present a summary of the measurement results contained in the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 measurement report from the JRC in </a:t>
            </a:r>
            <a:r>
              <a:rPr lang="en-GB" dirty="0" err="1"/>
              <a:t>Ispra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Joint Research Centre (JRC) is part of the EU commission and supports the regulation activities in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“Report on Measurement Campaigns for Total Radiated Power of </a:t>
            </a:r>
            <a:r>
              <a:rPr lang="en-GB" dirty="0" err="1"/>
              <a:t>UltraWideBand</a:t>
            </a:r>
            <a:r>
              <a:rPr lang="en-GB" dirty="0"/>
              <a:t> (UWB) device to support EU RF spectrum regulation”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https://publications.jrc.ec.europa.eu/repository/handle/JRC134860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Results should be used for the future simulation in the band extension WI in SE24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Further measurements are planned in 2024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C0C6ED-B6B0-AA86-89FA-050C2208BF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8F8202-15D6-3967-15DE-3FA113AB5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91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70CC3-7D85-460B-4D88-18C59968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Radiate Power spectral density (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9D118A-3150-F48C-BC33-13E84F8C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42" y="1777684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Total Radiated Power (TRP) is a Radio Frequency (RF) engineering term used to describe the sum of all power radiated by an antenna connected to a transmitter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 represent the overall power emitted by a device in the given bandwidth (typically 1MHz)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 represents an average value for the interference potential of a device in all directions.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 contrast to the </a:t>
            </a:r>
            <a:r>
              <a:rPr lang="en-GB" dirty="0" err="1"/>
              <a:t>e.i.r.p</a:t>
            </a:r>
            <a:r>
              <a:rPr lang="en-GB" dirty="0"/>
              <a:t> in dBm/MHz value which represents the worst case of the interference potential into one dedicated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any kind of aggregated interference investigations, the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r>
              <a:rPr lang="en-GB" dirty="0"/>
              <a:t> value is the more appropriate value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CC9C7F-3354-6410-7CF6-3FE00681D2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754FB5-6706-E88F-86F9-884772A4EE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69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17101-D8DD-7673-CF20-D3D4FC28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</a:t>
            </a:r>
            <a:r>
              <a:rPr lang="en-GB" i="1" dirty="0" err="1"/>
              <a:t>TRP</a:t>
            </a:r>
            <a:r>
              <a:rPr lang="en-GB" baseline="-25000" dirty="0" err="1"/>
              <a:t>sd</a:t>
            </a:r>
            <a:endParaRPr lang="en-GB" baseline="-25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CD748F-F397-0A6E-D505-2C92C38A4A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211528-9ACE-116C-07E7-395883897C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5107084-8D6A-D334-7C01-81106729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553" y="1728154"/>
            <a:ext cx="10327231" cy="424075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DE328A0-78BF-28F0-7C3A-7C23DD3E6778}"/>
              </a:ext>
            </a:extLst>
          </p:cNvPr>
          <p:cNvSpPr txBox="1"/>
          <p:nvPr/>
        </p:nvSpPr>
        <p:spPr>
          <a:xfrm>
            <a:off x="902971" y="6033699"/>
            <a:ext cx="274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Reference: ETSI TR 103 750 V1.1.1 </a:t>
            </a:r>
          </a:p>
        </p:txBody>
      </p:sp>
    </p:spTree>
    <p:extLst>
      <p:ext uri="{BB962C8B-B14F-4D97-AF65-F5344CB8AC3E}">
        <p14:creationId xmlns:p14="http://schemas.microsoft.com/office/powerpoint/2010/main" val="25744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8A98C-6D10-7968-5AF2-7F7BEEEB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measurement setup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49D22C-45DC-F4C3-0155-DE5E4D27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03" y="640080"/>
            <a:ext cx="7093797" cy="557881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B828C1-B1B0-595A-385A-545BDE7DD4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012352-BDC7-AD45-6FA7-71BA6E763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81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F1706-FEB2-0280-4574-770BB995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Setup: technical details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27E26D-F19D-39DD-4700-1C20A395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884731"/>
            <a:ext cx="7347537" cy="508951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A4CE2F-AF05-3C4D-F7E5-B1CFB5D4CA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8605E8-872E-BE2E-E752-8364C8688C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52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1345E-E183-CBA9-C834-B1D2F59C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Device under test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FB4F5A-24B5-22AD-3E57-B2321894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518" y="640080"/>
            <a:ext cx="4536367" cy="557881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DA0AF2-6E2A-8A58-82D7-EC6B35F1E8C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47E5E6-5F2B-28C5-8D39-2278F2FCB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06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64780-3F3E-B070-27A4-813810B4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Measurement procedure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20442C-B355-777F-2DA7-C16D53B3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927682"/>
            <a:ext cx="7347537" cy="500361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1FEDD9-ED71-1032-BC6B-0C67E27106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46191D-2206-FD54-B2D0-19DF977C81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0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646</Words>
  <Application>Microsoft Macintosh PowerPoint</Application>
  <PresentationFormat>Breitbild</PresentationFormat>
  <Paragraphs>85</Paragraphs>
  <Slides>14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Poppins</vt:lpstr>
      <vt:lpstr>Times New Roman</vt:lpstr>
      <vt:lpstr>Office Theme</vt:lpstr>
      <vt:lpstr>Dokument</vt:lpstr>
      <vt:lpstr>IEEE 802.15 WNG Total Radiated Power spectral density (TRPsd) by JRC</vt:lpstr>
      <vt:lpstr>Summary of TPRsd measurement in 2023 by JRC, ISPRA</vt:lpstr>
      <vt:lpstr>Introduction</vt:lpstr>
      <vt:lpstr>Total Radiate Power spectral density (TRPsd)</vt:lpstr>
      <vt:lpstr>Definition of TRPsd</vt:lpstr>
      <vt:lpstr>Basic measurement setup</vt:lpstr>
      <vt:lpstr>Setup: technical details</vt:lpstr>
      <vt:lpstr>Device under test</vt:lpstr>
      <vt:lpstr>Measurement procedure</vt:lpstr>
      <vt:lpstr>Example 3D radiation pattern</vt:lpstr>
      <vt:lpstr>Measurement results</vt:lpstr>
      <vt:lpstr>Some comments to measurements </vt:lpstr>
      <vt:lpstr>Summary and outlook</vt:lpstr>
      <vt:lpstr>Acknowledgment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22/0139r2</dc:title>
  <dc:creator/>
  <cp:keywords>3 November 2022</cp:keywords>
  <cp:lastModifiedBy>Friedbert Berens</cp:lastModifiedBy>
  <cp:revision>5106</cp:revision>
  <cp:lastPrinted>1601-01-01T00:00:00Z</cp:lastPrinted>
  <dcterms:created xsi:type="dcterms:W3CDTF">2016-03-03T14:54:45Z</dcterms:created>
  <dcterms:modified xsi:type="dcterms:W3CDTF">2024-03-13T15:04:24Z</dcterms:modified>
  <cp:category>IEEE 802.18 RR-TAG agenda</cp:category>
</cp:coreProperties>
</file>