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60" r:id="rId2"/>
    <p:sldId id="361" r:id="rId3"/>
    <p:sldId id="362" r:id="rId4"/>
    <p:sldId id="363" r:id="rId5"/>
    <p:sldId id="374" r:id="rId6"/>
    <p:sldId id="376" r:id="rId7"/>
    <p:sldId id="364" r:id="rId8"/>
    <p:sldId id="365" r:id="rId9"/>
    <p:sldId id="366" r:id="rId10"/>
    <p:sldId id="368" r:id="rId11"/>
    <p:sldId id="375" r:id="rId12"/>
    <p:sldId id="370" r:id="rId13"/>
    <p:sldId id="371" r:id="rId14"/>
    <p:sldId id="373" r:id="rId15"/>
    <p:sldId id="372" r:id="rId16"/>
    <p:sldId id="377" r:id="rId17"/>
    <p:sldId id="378" r:id="rId18"/>
    <p:sldId id="388" r:id="rId19"/>
    <p:sldId id="381" r:id="rId20"/>
    <p:sldId id="382" r:id="rId21"/>
    <p:sldId id="383" r:id="rId22"/>
    <p:sldId id="380" r:id="rId23"/>
    <p:sldId id="389" r:id="rId24"/>
    <p:sldId id="390" r:id="rId2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12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802.15-24-0155-01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4/15-24-0140-00-04ab-tg4ab-conf-call-mins-jan-to-mar-2024.docx" TargetMode="External"/><Relationship Id="rId2" Type="http://schemas.openxmlformats.org/officeDocument/2006/relationships/hyperlink" Target="https://mentor.ieee.org/802.15/dcn/24/15-24-0116-00-04ab-tg4ab-jan-interim-mins.doc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5/dcn/23/15-23-0083-05-0mag-project-task-list.xls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ouchpoint.eventsair.com/2024-jan-ieee-802-wireless-interim-session/regist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a:t>
            </a:r>
            <a:r>
              <a:rPr lang="en-US" altLang="en-US" sz="1600" dirty="0" err="1">
                <a:latin typeface="Times New Roman" panose="02020603050405020304" pitchFamily="18" charset="0"/>
              </a:rPr>
              <a:t>organizaation</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85000" lnSpcReduction="20000"/>
          </a:bodyPr>
          <a:lstStyle/>
          <a:p>
            <a:r>
              <a:rPr lang="en-US" dirty="0">
                <a:solidFill>
                  <a:srgbClr val="FF0000"/>
                </a:solidFill>
              </a:rPr>
              <a:t>You are reminded NOW that all the 802 and IEEE rules you heard at the opening plenary apply to every meeting. This is your final reminder!</a:t>
            </a:r>
          </a:p>
          <a:p>
            <a:r>
              <a:rPr lang="en-US" dirty="0"/>
              <a:t>Meetings will start ON TIME as shown on the schedule – arrive early, finish nesting, get comfortable</a:t>
            </a:r>
          </a:p>
          <a:p>
            <a:r>
              <a:rPr lang="en-US" dirty="0"/>
              <a:t>Questions and discussions time may be limited:  Use the email reflector to continue discussion!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280813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https://mentor.ieee.org/802.15/dcn/24/15-24-0128-02-04ab-tg4ab-agenda-march-2024.xlsx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p:txBody>
          <a:bodyPr/>
          <a:lstStyle/>
          <a:p>
            <a:pPr marL="0" indent="0">
              <a:buNone/>
            </a:pPr>
            <a:r>
              <a:rPr lang="en-US" dirty="0"/>
              <a:t>Motion to approve agenda contained in document 15-24-0128-04.</a:t>
            </a:r>
          </a:p>
          <a:p>
            <a:r>
              <a:rPr lang="en-US" dirty="0"/>
              <a:t>Moved by David </a:t>
            </a:r>
            <a:r>
              <a:rPr lang="en-US" dirty="0" err="1"/>
              <a:t>Xun</a:t>
            </a:r>
            <a:r>
              <a:rPr lang="en-US" dirty="0"/>
              <a:t> Yang (Huawei)</a:t>
            </a:r>
          </a:p>
          <a:p>
            <a:r>
              <a:rPr lang="en-US" dirty="0"/>
              <a:t>Second by Clint Chaplin (SRA)</a:t>
            </a:r>
          </a:p>
          <a:p>
            <a:r>
              <a:rPr lang="en-US" dirty="0"/>
              <a:t>Discussion: </a:t>
            </a:r>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17767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p:txBody>
          <a:bodyPr>
            <a:normAutofit fontScale="62500" lnSpcReduction="20000"/>
          </a:bodyPr>
          <a:lstStyle/>
          <a:p>
            <a:pPr marL="0" indent="0">
              <a:buNone/>
            </a:pPr>
            <a:r>
              <a:rPr lang="en-US" dirty="0"/>
              <a:t>Motion to approve minutes contained in documents 15-24-0116 and 15-24-0140.</a:t>
            </a:r>
          </a:p>
          <a:p>
            <a:pPr marL="0" indent="0">
              <a:buNone/>
            </a:pPr>
            <a:endParaRPr lang="en-US" dirty="0"/>
          </a:p>
          <a:p>
            <a:r>
              <a:rPr lang="en-US" dirty="0"/>
              <a:t>Moved by: David </a:t>
            </a:r>
            <a:r>
              <a:rPr lang="en-US" dirty="0" err="1"/>
              <a:t>Xun</a:t>
            </a:r>
            <a:r>
              <a:rPr lang="en-US" dirty="0"/>
              <a:t> Yang (Huawei)</a:t>
            </a:r>
          </a:p>
          <a:p>
            <a:r>
              <a:rPr lang="en-US" dirty="0"/>
              <a:t>Second by: Clint Chaplin (SRA)</a:t>
            </a:r>
          </a:p>
          <a:p>
            <a:r>
              <a:rPr lang="en-US" dirty="0"/>
              <a:t>Discussion: </a:t>
            </a:r>
          </a:p>
          <a:p>
            <a:pPr marL="0" indent="0">
              <a:buNone/>
            </a:pPr>
            <a:endParaRPr lang="en-US" dirty="0"/>
          </a:p>
          <a:p>
            <a:pPr marL="0" indent="0">
              <a:buNone/>
            </a:pPr>
            <a:endParaRPr lang="en-US" dirty="0"/>
          </a:p>
          <a:p>
            <a:pPr marL="0" indent="0">
              <a:buNone/>
            </a:pPr>
            <a:r>
              <a:rPr lang="en-US" dirty="0"/>
              <a:t>TG4ab Conf Call Mins Jan 2024 through March 2024</a:t>
            </a:r>
          </a:p>
          <a:p>
            <a:pPr marL="0" indent="0">
              <a:buNone/>
            </a:pPr>
            <a:r>
              <a:rPr lang="en-US" dirty="0">
                <a:hlinkClick r:id="rId2"/>
              </a:rPr>
              <a:t>https://mentor.ieee.org/802.15/dcn/24/15-24-0116-00-04ab-tg4ab-jan-interim-mins.docx</a:t>
            </a:r>
            <a:endParaRPr lang="en-US" dirty="0"/>
          </a:p>
          <a:p>
            <a:pPr marL="0" indent="0">
              <a:buNone/>
            </a:pPr>
            <a:endParaRPr lang="en-US" dirty="0"/>
          </a:p>
          <a:p>
            <a:pPr marL="0" indent="0">
              <a:buNone/>
            </a:pPr>
            <a:r>
              <a:rPr lang="en-US" dirty="0"/>
              <a:t>TG4ab January Wireless Interim Mins</a:t>
            </a:r>
          </a:p>
          <a:p>
            <a:pPr marL="0" indent="0">
              <a:buNone/>
            </a:pPr>
            <a:r>
              <a:rPr lang="en-US" dirty="0">
                <a:hlinkClick r:id="rId3"/>
              </a:rPr>
              <a:t>https://mentor.ieee.org/802.15/dcn/24/15-24-0140-00-04ab-tg4ab-conf-call-mins-jan-to-mar-2024.docx</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65735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58374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70AE-F18E-1376-64C7-11BA36CA167F}"/>
              </a:ext>
            </a:extLst>
          </p:cNvPr>
          <p:cNvSpPr>
            <a:spLocks noGrp="1"/>
          </p:cNvSpPr>
          <p:nvPr>
            <p:ph type="title"/>
          </p:nvPr>
        </p:nvSpPr>
        <p:spPr>
          <a:xfrm>
            <a:off x="914400" y="685800"/>
            <a:ext cx="10363200" cy="457200"/>
          </a:xfrm>
        </p:spPr>
        <p:txBody>
          <a:bodyPr/>
          <a:lstStyle/>
          <a:p>
            <a:r>
              <a:rPr lang="en-US" sz="2800" dirty="0"/>
              <a:t>Project Schedule (working baseline)</a:t>
            </a:r>
          </a:p>
        </p:txBody>
      </p:sp>
      <p:sp>
        <p:nvSpPr>
          <p:cNvPr id="4" name="Slide Number Placeholder 3">
            <a:extLst>
              <a:ext uri="{FF2B5EF4-FFF2-40B4-BE49-F238E27FC236}">
                <a16:creationId xmlns:a16="http://schemas.microsoft.com/office/drawing/2014/main" id="{6C3CAD1C-F6D8-79DB-4BBB-6167206EC0F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12" name="Slide Number Placeholder 3">
            <a:extLst>
              <a:ext uri="{FF2B5EF4-FFF2-40B4-BE49-F238E27FC236}">
                <a16:creationId xmlns:a16="http://schemas.microsoft.com/office/drawing/2014/main" id="{59259988-1EBE-7D27-ED8D-B632C737587C}"/>
              </a:ext>
            </a:extLst>
          </p:cNvPr>
          <p:cNvSpPr txBox="1">
            <a:spLocks/>
          </p:cNvSpPr>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a:t>Slide </a:t>
            </a:r>
            <a:fld id="{C251FCF5-DCE1-4BE7-BAC9-5817EB43EA6A}" type="slidenum">
              <a:rPr lang="en-US" smtClean="0"/>
              <a:pPr>
                <a:defRPr/>
              </a:pPr>
              <a:t>17</a:t>
            </a:fld>
            <a:endParaRPr lang="en-US"/>
          </a:p>
        </p:txBody>
      </p:sp>
      <p:graphicFrame>
        <p:nvGraphicFramePr>
          <p:cNvPr id="13" name="Table 12">
            <a:extLst>
              <a:ext uri="{FF2B5EF4-FFF2-40B4-BE49-F238E27FC236}">
                <a16:creationId xmlns:a16="http://schemas.microsoft.com/office/drawing/2014/main" id="{79A05FF6-D657-C760-1FC2-487D973C7339}"/>
              </a:ext>
            </a:extLst>
          </p:cNvPr>
          <p:cNvGraphicFramePr>
            <a:graphicFrameLocks noGrp="1"/>
          </p:cNvGraphicFramePr>
          <p:nvPr>
            <p:extLst>
              <p:ext uri="{D42A27DB-BD31-4B8C-83A1-F6EECF244321}">
                <p14:modId xmlns:p14="http://schemas.microsoft.com/office/powerpoint/2010/main" val="1298716979"/>
              </p:ext>
            </p:extLst>
          </p:nvPr>
        </p:nvGraphicFramePr>
        <p:xfrm>
          <a:off x="2286000" y="1295400"/>
          <a:ext cx="7760437" cy="5059945"/>
        </p:xfrm>
        <a:graphic>
          <a:graphicData uri="http://schemas.openxmlformats.org/drawingml/2006/table">
            <a:tbl>
              <a:tblPr/>
              <a:tblGrid>
                <a:gridCol w="896736">
                  <a:extLst>
                    <a:ext uri="{9D8B030D-6E8A-4147-A177-3AD203B41FA5}">
                      <a16:colId xmlns:a16="http://schemas.microsoft.com/office/drawing/2014/main" val="859022375"/>
                    </a:ext>
                  </a:extLst>
                </a:gridCol>
                <a:gridCol w="163664">
                  <a:extLst>
                    <a:ext uri="{9D8B030D-6E8A-4147-A177-3AD203B41FA5}">
                      <a16:colId xmlns:a16="http://schemas.microsoft.com/office/drawing/2014/main" val="3056671812"/>
                    </a:ext>
                  </a:extLst>
                </a:gridCol>
                <a:gridCol w="163664">
                  <a:extLst>
                    <a:ext uri="{9D8B030D-6E8A-4147-A177-3AD203B41FA5}">
                      <a16:colId xmlns:a16="http://schemas.microsoft.com/office/drawing/2014/main" val="2801988721"/>
                    </a:ext>
                  </a:extLst>
                </a:gridCol>
                <a:gridCol w="270885">
                  <a:extLst>
                    <a:ext uri="{9D8B030D-6E8A-4147-A177-3AD203B41FA5}">
                      <a16:colId xmlns:a16="http://schemas.microsoft.com/office/drawing/2014/main" val="3486883837"/>
                    </a:ext>
                  </a:extLst>
                </a:gridCol>
                <a:gridCol w="219254">
                  <a:extLst>
                    <a:ext uri="{9D8B030D-6E8A-4147-A177-3AD203B41FA5}">
                      <a16:colId xmlns:a16="http://schemas.microsoft.com/office/drawing/2014/main" val="2943955052"/>
                    </a:ext>
                  </a:extLst>
                </a:gridCol>
                <a:gridCol w="180250">
                  <a:extLst>
                    <a:ext uri="{9D8B030D-6E8A-4147-A177-3AD203B41FA5}">
                      <a16:colId xmlns:a16="http://schemas.microsoft.com/office/drawing/2014/main" val="1635642405"/>
                    </a:ext>
                  </a:extLst>
                </a:gridCol>
                <a:gridCol w="163664">
                  <a:extLst>
                    <a:ext uri="{9D8B030D-6E8A-4147-A177-3AD203B41FA5}">
                      <a16:colId xmlns:a16="http://schemas.microsoft.com/office/drawing/2014/main" val="4247004466"/>
                    </a:ext>
                  </a:extLst>
                </a:gridCol>
                <a:gridCol w="163664">
                  <a:extLst>
                    <a:ext uri="{9D8B030D-6E8A-4147-A177-3AD203B41FA5}">
                      <a16:colId xmlns:a16="http://schemas.microsoft.com/office/drawing/2014/main" val="722315258"/>
                    </a:ext>
                  </a:extLst>
                </a:gridCol>
                <a:gridCol w="163664">
                  <a:extLst>
                    <a:ext uri="{9D8B030D-6E8A-4147-A177-3AD203B41FA5}">
                      <a16:colId xmlns:a16="http://schemas.microsoft.com/office/drawing/2014/main" val="2755150756"/>
                    </a:ext>
                  </a:extLst>
                </a:gridCol>
                <a:gridCol w="163664">
                  <a:extLst>
                    <a:ext uri="{9D8B030D-6E8A-4147-A177-3AD203B41FA5}">
                      <a16:colId xmlns:a16="http://schemas.microsoft.com/office/drawing/2014/main" val="1837462061"/>
                    </a:ext>
                  </a:extLst>
                </a:gridCol>
                <a:gridCol w="163664">
                  <a:extLst>
                    <a:ext uri="{9D8B030D-6E8A-4147-A177-3AD203B41FA5}">
                      <a16:colId xmlns:a16="http://schemas.microsoft.com/office/drawing/2014/main" val="1694553603"/>
                    </a:ext>
                  </a:extLst>
                </a:gridCol>
                <a:gridCol w="163664">
                  <a:extLst>
                    <a:ext uri="{9D8B030D-6E8A-4147-A177-3AD203B41FA5}">
                      <a16:colId xmlns:a16="http://schemas.microsoft.com/office/drawing/2014/main" val="805340123"/>
                    </a:ext>
                  </a:extLst>
                </a:gridCol>
                <a:gridCol w="163664">
                  <a:extLst>
                    <a:ext uri="{9D8B030D-6E8A-4147-A177-3AD203B41FA5}">
                      <a16:colId xmlns:a16="http://schemas.microsoft.com/office/drawing/2014/main" val="204235997"/>
                    </a:ext>
                  </a:extLst>
                </a:gridCol>
                <a:gridCol w="163664">
                  <a:extLst>
                    <a:ext uri="{9D8B030D-6E8A-4147-A177-3AD203B41FA5}">
                      <a16:colId xmlns:a16="http://schemas.microsoft.com/office/drawing/2014/main" val="315157008"/>
                    </a:ext>
                  </a:extLst>
                </a:gridCol>
                <a:gridCol w="163664">
                  <a:extLst>
                    <a:ext uri="{9D8B030D-6E8A-4147-A177-3AD203B41FA5}">
                      <a16:colId xmlns:a16="http://schemas.microsoft.com/office/drawing/2014/main" val="1414150232"/>
                    </a:ext>
                  </a:extLst>
                </a:gridCol>
                <a:gridCol w="163664">
                  <a:extLst>
                    <a:ext uri="{9D8B030D-6E8A-4147-A177-3AD203B41FA5}">
                      <a16:colId xmlns:a16="http://schemas.microsoft.com/office/drawing/2014/main" val="1197699624"/>
                    </a:ext>
                  </a:extLst>
                </a:gridCol>
                <a:gridCol w="163664">
                  <a:extLst>
                    <a:ext uri="{9D8B030D-6E8A-4147-A177-3AD203B41FA5}">
                      <a16:colId xmlns:a16="http://schemas.microsoft.com/office/drawing/2014/main" val="1106251956"/>
                    </a:ext>
                  </a:extLst>
                </a:gridCol>
                <a:gridCol w="172168">
                  <a:extLst>
                    <a:ext uri="{9D8B030D-6E8A-4147-A177-3AD203B41FA5}">
                      <a16:colId xmlns:a16="http://schemas.microsoft.com/office/drawing/2014/main" val="3499333147"/>
                    </a:ext>
                  </a:extLst>
                </a:gridCol>
                <a:gridCol w="256823">
                  <a:extLst>
                    <a:ext uri="{9D8B030D-6E8A-4147-A177-3AD203B41FA5}">
                      <a16:colId xmlns:a16="http://schemas.microsoft.com/office/drawing/2014/main" val="330155105"/>
                    </a:ext>
                  </a:extLst>
                </a:gridCol>
                <a:gridCol w="163664">
                  <a:extLst>
                    <a:ext uri="{9D8B030D-6E8A-4147-A177-3AD203B41FA5}">
                      <a16:colId xmlns:a16="http://schemas.microsoft.com/office/drawing/2014/main" val="423061777"/>
                    </a:ext>
                  </a:extLst>
                </a:gridCol>
                <a:gridCol w="163664">
                  <a:extLst>
                    <a:ext uri="{9D8B030D-6E8A-4147-A177-3AD203B41FA5}">
                      <a16:colId xmlns:a16="http://schemas.microsoft.com/office/drawing/2014/main" val="1243999009"/>
                    </a:ext>
                  </a:extLst>
                </a:gridCol>
                <a:gridCol w="263854">
                  <a:extLst>
                    <a:ext uri="{9D8B030D-6E8A-4147-A177-3AD203B41FA5}">
                      <a16:colId xmlns:a16="http://schemas.microsoft.com/office/drawing/2014/main" val="210366518"/>
                    </a:ext>
                  </a:extLst>
                </a:gridCol>
                <a:gridCol w="163664">
                  <a:extLst>
                    <a:ext uri="{9D8B030D-6E8A-4147-A177-3AD203B41FA5}">
                      <a16:colId xmlns:a16="http://schemas.microsoft.com/office/drawing/2014/main" val="3447638966"/>
                    </a:ext>
                  </a:extLst>
                </a:gridCol>
                <a:gridCol w="163664">
                  <a:extLst>
                    <a:ext uri="{9D8B030D-6E8A-4147-A177-3AD203B41FA5}">
                      <a16:colId xmlns:a16="http://schemas.microsoft.com/office/drawing/2014/main" val="2903488451"/>
                    </a:ext>
                  </a:extLst>
                </a:gridCol>
                <a:gridCol w="163664">
                  <a:extLst>
                    <a:ext uri="{9D8B030D-6E8A-4147-A177-3AD203B41FA5}">
                      <a16:colId xmlns:a16="http://schemas.microsoft.com/office/drawing/2014/main" val="1062964703"/>
                    </a:ext>
                  </a:extLst>
                </a:gridCol>
                <a:gridCol w="163664">
                  <a:extLst>
                    <a:ext uri="{9D8B030D-6E8A-4147-A177-3AD203B41FA5}">
                      <a16:colId xmlns:a16="http://schemas.microsoft.com/office/drawing/2014/main" val="1234199519"/>
                    </a:ext>
                  </a:extLst>
                </a:gridCol>
                <a:gridCol w="163664">
                  <a:extLst>
                    <a:ext uri="{9D8B030D-6E8A-4147-A177-3AD203B41FA5}">
                      <a16:colId xmlns:a16="http://schemas.microsoft.com/office/drawing/2014/main" val="2272667793"/>
                    </a:ext>
                  </a:extLst>
                </a:gridCol>
                <a:gridCol w="163664">
                  <a:extLst>
                    <a:ext uri="{9D8B030D-6E8A-4147-A177-3AD203B41FA5}">
                      <a16:colId xmlns:a16="http://schemas.microsoft.com/office/drawing/2014/main" val="4088176425"/>
                    </a:ext>
                  </a:extLst>
                </a:gridCol>
                <a:gridCol w="163664">
                  <a:extLst>
                    <a:ext uri="{9D8B030D-6E8A-4147-A177-3AD203B41FA5}">
                      <a16:colId xmlns:a16="http://schemas.microsoft.com/office/drawing/2014/main" val="3962572487"/>
                    </a:ext>
                  </a:extLst>
                </a:gridCol>
                <a:gridCol w="163664">
                  <a:extLst>
                    <a:ext uri="{9D8B030D-6E8A-4147-A177-3AD203B41FA5}">
                      <a16:colId xmlns:a16="http://schemas.microsoft.com/office/drawing/2014/main" val="4109095285"/>
                    </a:ext>
                  </a:extLst>
                </a:gridCol>
                <a:gridCol w="163664">
                  <a:extLst>
                    <a:ext uri="{9D8B030D-6E8A-4147-A177-3AD203B41FA5}">
                      <a16:colId xmlns:a16="http://schemas.microsoft.com/office/drawing/2014/main" val="767843840"/>
                    </a:ext>
                  </a:extLst>
                </a:gridCol>
                <a:gridCol w="163664">
                  <a:extLst>
                    <a:ext uri="{9D8B030D-6E8A-4147-A177-3AD203B41FA5}">
                      <a16:colId xmlns:a16="http://schemas.microsoft.com/office/drawing/2014/main" val="1761253281"/>
                    </a:ext>
                  </a:extLst>
                </a:gridCol>
                <a:gridCol w="249792">
                  <a:extLst>
                    <a:ext uri="{9D8B030D-6E8A-4147-A177-3AD203B41FA5}">
                      <a16:colId xmlns:a16="http://schemas.microsoft.com/office/drawing/2014/main" val="3088102511"/>
                    </a:ext>
                  </a:extLst>
                </a:gridCol>
                <a:gridCol w="254187">
                  <a:extLst>
                    <a:ext uri="{9D8B030D-6E8A-4147-A177-3AD203B41FA5}">
                      <a16:colId xmlns:a16="http://schemas.microsoft.com/office/drawing/2014/main" val="1106079071"/>
                    </a:ext>
                  </a:extLst>
                </a:gridCol>
                <a:gridCol w="163664">
                  <a:extLst>
                    <a:ext uri="{9D8B030D-6E8A-4147-A177-3AD203B41FA5}">
                      <a16:colId xmlns:a16="http://schemas.microsoft.com/office/drawing/2014/main" val="2112302469"/>
                    </a:ext>
                  </a:extLst>
                </a:gridCol>
                <a:gridCol w="250232">
                  <a:extLst>
                    <a:ext uri="{9D8B030D-6E8A-4147-A177-3AD203B41FA5}">
                      <a16:colId xmlns:a16="http://schemas.microsoft.com/office/drawing/2014/main" val="875399749"/>
                    </a:ext>
                  </a:extLst>
                </a:gridCol>
                <a:gridCol w="163664">
                  <a:extLst>
                    <a:ext uri="{9D8B030D-6E8A-4147-A177-3AD203B41FA5}">
                      <a16:colId xmlns:a16="http://schemas.microsoft.com/office/drawing/2014/main" val="4011572350"/>
                    </a:ext>
                  </a:extLst>
                </a:gridCol>
                <a:gridCol w="163664">
                  <a:extLst>
                    <a:ext uri="{9D8B030D-6E8A-4147-A177-3AD203B41FA5}">
                      <a16:colId xmlns:a16="http://schemas.microsoft.com/office/drawing/2014/main" val="118711575"/>
                    </a:ext>
                  </a:extLst>
                </a:gridCol>
                <a:gridCol w="163664">
                  <a:extLst>
                    <a:ext uri="{9D8B030D-6E8A-4147-A177-3AD203B41FA5}">
                      <a16:colId xmlns:a16="http://schemas.microsoft.com/office/drawing/2014/main" val="1721140086"/>
                    </a:ext>
                  </a:extLst>
                </a:gridCol>
              </a:tblGrid>
              <a:tr h="227231">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105869">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20983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313799">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105869">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105869">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20983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209834">
                <a:tc>
                  <a:txBody>
                    <a:bodyPr/>
                    <a:lstStyle/>
                    <a:p>
                      <a:pPr algn="l" fontAlgn="b"/>
                      <a:r>
                        <a:rPr lang="en-US" sz="600" b="0" i="0" u="none" strike="noStrike" dirty="0">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209834">
                <a:tc>
                  <a:txBody>
                    <a:bodyPr/>
                    <a:lstStyle/>
                    <a:p>
                      <a:pPr algn="l" fontAlgn="b"/>
                      <a:r>
                        <a:rPr lang="en-US" sz="600" b="0" i="0" u="none" strike="noStrike" dirty="0">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105869">
                <a:tc>
                  <a:txBody>
                    <a:bodyPr/>
                    <a:lstStyle/>
                    <a:p>
                      <a:pPr algn="ctr" fontAlgn="b"/>
                      <a:r>
                        <a:rPr lang="en-US" sz="600" b="0" i="0" u="none" strike="noStrike" dirty="0">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51946">
                <a:tc>
                  <a:txBody>
                    <a:bodyPr/>
                    <a:lstStyle/>
                    <a:p>
                      <a:pPr algn="l" fontAlgn="b"/>
                      <a:r>
                        <a:rPr lang="en-US" sz="600" b="0" i="0" u="none" strike="noStrike" dirty="0">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51946">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20983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51946">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227231">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105869">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51946">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20983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51946">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20983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313799">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74767">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105869">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14" name="Arrow: Right 13">
            <a:extLst>
              <a:ext uri="{FF2B5EF4-FFF2-40B4-BE49-F238E27FC236}">
                <a16:creationId xmlns:a16="http://schemas.microsoft.com/office/drawing/2014/main" id="{971BA956-D53E-41DB-A2F2-DAE4A5B6B4AD}"/>
              </a:ext>
            </a:extLst>
          </p:cNvPr>
          <p:cNvSpPr/>
          <p:nvPr/>
        </p:nvSpPr>
        <p:spPr bwMode="auto">
          <a:xfrm rot="16200000">
            <a:off x="5038417" y="4486584"/>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15" name="Oval 14">
            <a:extLst>
              <a:ext uri="{FF2B5EF4-FFF2-40B4-BE49-F238E27FC236}">
                <a16:creationId xmlns:a16="http://schemas.microsoft.com/office/drawing/2014/main" id="{AF4A4E00-8D7B-3B2A-D2D8-472165F58A02}"/>
              </a:ext>
            </a:extLst>
          </p:cNvPr>
          <p:cNvSpPr/>
          <p:nvPr/>
        </p:nvSpPr>
        <p:spPr bwMode="auto">
          <a:xfrm>
            <a:off x="5791200" y="3260755"/>
            <a:ext cx="609600" cy="4572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00D87B46-734A-3F88-AC1D-06BCDA03F756}"/>
              </a:ext>
            </a:extLst>
          </p:cNvPr>
          <p:cNvSpPr txBox="1"/>
          <p:nvPr/>
        </p:nvSpPr>
        <p:spPr>
          <a:xfrm>
            <a:off x="6907324" y="2873514"/>
            <a:ext cx="2362200" cy="707886"/>
          </a:xfrm>
          <a:prstGeom prst="rect">
            <a:avLst/>
          </a:prstGeom>
          <a:noFill/>
        </p:spPr>
        <p:txBody>
          <a:bodyPr wrap="square" rtlCol="0">
            <a:spAutoFit/>
          </a:bodyPr>
          <a:lstStyle/>
          <a:p>
            <a:r>
              <a:rPr lang="en-US" sz="2000" b="0" i="0" u="none" strike="noStrike" dirty="0">
                <a:solidFill>
                  <a:srgbClr val="3F3F76"/>
                </a:solidFill>
                <a:effectLst/>
                <a:latin typeface="Calibri" panose="020F0502020204030204" pitchFamily="34" charset="0"/>
              </a:rPr>
              <a:t>First letter ballot slipping to …</a:t>
            </a:r>
            <a:endParaRPr lang="en-US" dirty="0"/>
          </a:p>
        </p:txBody>
      </p:sp>
      <p:sp>
        <p:nvSpPr>
          <p:cNvPr id="17" name="Arrow: Down 16">
            <a:extLst>
              <a:ext uri="{FF2B5EF4-FFF2-40B4-BE49-F238E27FC236}">
                <a16:creationId xmlns:a16="http://schemas.microsoft.com/office/drawing/2014/main" id="{2E61E1F0-2F2D-1B5D-74DC-8441E3E26FDB}"/>
              </a:ext>
            </a:extLst>
          </p:cNvPr>
          <p:cNvSpPr/>
          <p:nvPr/>
        </p:nvSpPr>
        <p:spPr bwMode="auto">
          <a:xfrm>
            <a:off x="6146801" y="1547295"/>
            <a:ext cx="140437" cy="182880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Arrow: Down 17">
            <a:extLst>
              <a:ext uri="{FF2B5EF4-FFF2-40B4-BE49-F238E27FC236}">
                <a16:creationId xmlns:a16="http://schemas.microsoft.com/office/drawing/2014/main" id="{301ED519-5164-2BB4-A586-F9CED1B63BB7}"/>
              </a:ext>
            </a:extLst>
          </p:cNvPr>
          <p:cNvSpPr/>
          <p:nvPr/>
        </p:nvSpPr>
        <p:spPr bwMode="auto">
          <a:xfrm>
            <a:off x="6793762" y="1752600"/>
            <a:ext cx="140437" cy="182880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0235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700771668"/>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rgbClr val="FF0000"/>
                          </a:solidFill>
                          <a:effectLst/>
                        </a:rPr>
                        <a:t>Working group pre-ballot review commence</a:t>
                      </a:r>
                      <a:endParaRPr lang="en-US" sz="1400" b="0" i="0" u="none" strike="noStrike" dirty="0">
                        <a:solidFill>
                          <a:srgbClr val="FF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July</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August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Sept</a:t>
                      </a:r>
                      <a:r>
                        <a:rPr lang="en-US" sz="1400" b="0" i="0" u="none" strike="noStrike" dirty="0">
                          <a:solidFill>
                            <a:srgbClr val="000000"/>
                          </a:solidFill>
                          <a:effectLst/>
                          <a:latin typeface="Calibri" panose="020F0502020204030204" pitchFamily="34" charset="0"/>
                        </a:rPr>
                        <a:t> </a:t>
                      </a:r>
                    </a:p>
                    <a:p>
                      <a:pPr algn="l" fontAlgn="b"/>
                      <a:r>
                        <a:rPr lang="en-US" sz="1400" b="0" i="0" u="none" strike="noStrike" dirty="0">
                          <a:solidFill>
                            <a:srgbClr val="FF0000"/>
                          </a:solidFill>
                          <a:effectLst/>
                          <a:latin typeface="Calibri" panose="020F0502020204030204" pitchFamily="34" charset="0"/>
                        </a:rPr>
                        <a:t>Start: Nov 2023</a:t>
                      </a:r>
                    </a:p>
                    <a:p>
                      <a:pPr algn="l" fontAlgn="b"/>
                      <a:r>
                        <a:rPr lang="en-US" sz="1400" b="0" i="0" u="none" strike="noStrike" dirty="0">
                          <a:solidFill>
                            <a:srgbClr val="FF0000"/>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March 2024</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Goal: March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May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161851"/>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8" name="Arrow: Right 7">
            <a:extLst>
              <a:ext uri="{FF2B5EF4-FFF2-40B4-BE49-F238E27FC236}">
                <a16:creationId xmlns:a16="http://schemas.microsoft.com/office/drawing/2014/main" id="{A513F6F9-F392-B9AC-3D2D-2BDF86100875}"/>
              </a:ext>
            </a:extLst>
          </p:cNvPr>
          <p:cNvSpPr/>
          <p:nvPr/>
        </p:nvSpPr>
        <p:spPr bwMode="auto">
          <a:xfrm rot="21093287">
            <a:off x="652460" y="5307667"/>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Heading towards</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3"/>
            <a:ext cx="6705600" cy="215229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Arrow: Down 1">
            <a:extLst>
              <a:ext uri="{FF2B5EF4-FFF2-40B4-BE49-F238E27FC236}">
                <a16:creationId xmlns:a16="http://schemas.microsoft.com/office/drawing/2014/main" id="{108BF41A-5AC2-44C4-AC61-3B7CBAD2D2E7}"/>
              </a:ext>
            </a:extLst>
          </p:cNvPr>
          <p:cNvSpPr/>
          <p:nvPr/>
        </p:nvSpPr>
        <p:spPr bwMode="auto">
          <a:xfrm rot="5400000">
            <a:off x="9555276" y="4694125"/>
            <a:ext cx="777648" cy="838199"/>
          </a:xfrm>
          <a:prstGeom prst="down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a:t>
            </a:r>
          </a:p>
        </p:txBody>
      </p:sp>
      <p:sp>
        <p:nvSpPr>
          <p:cNvPr id="3" name="TextBox 2">
            <a:extLst>
              <a:ext uri="{FF2B5EF4-FFF2-40B4-BE49-F238E27FC236}">
                <a16:creationId xmlns:a16="http://schemas.microsoft.com/office/drawing/2014/main" id="{D69226EF-F903-3C8D-1479-AFEBEE1DC228}"/>
              </a:ext>
            </a:extLst>
          </p:cNvPr>
          <p:cNvSpPr txBox="1"/>
          <p:nvPr/>
        </p:nvSpPr>
        <p:spPr>
          <a:xfrm>
            <a:off x="9918700" y="5358178"/>
            <a:ext cx="1968500" cy="584775"/>
          </a:xfrm>
          <a:prstGeom prst="rect">
            <a:avLst/>
          </a:prstGeom>
          <a:noFill/>
        </p:spPr>
        <p:txBody>
          <a:bodyPr wrap="square" rtlCol="0">
            <a:spAutoFit/>
          </a:bodyPr>
          <a:lstStyle/>
          <a:p>
            <a:r>
              <a:rPr lang="en-US" sz="1600" dirty="0">
                <a:solidFill>
                  <a:srgbClr val="FF0000"/>
                </a:solidFill>
              </a:rPr>
              <a:t>Current pace -&gt; Start LB in May or later</a:t>
            </a:r>
          </a:p>
        </p:txBody>
      </p:sp>
    </p:spTree>
    <p:extLst>
      <p:ext uri="{BB962C8B-B14F-4D97-AF65-F5344CB8AC3E}">
        <p14:creationId xmlns:p14="http://schemas.microsoft.com/office/powerpoint/2010/main" val="97276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March 2024 802 Plenary Session</a:t>
            </a:r>
          </a:p>
          <a:p>
            <a:r>
              <a:rPr lang="en-US" sz="2800" dirty="0"/>
              <a:t>Mixed Mode</a:t>
            </a:r>
          </a:p>
          <a:p>
            <a:r>
              <a:rPr lang="en-US" sz="2800" dirty="0"/>
              <a:t>Live from Denver, CO, USA</a:t>
            </a:r>
          </a:p>
        </p:txBody>
      </p:sp>
      <p:pic>
        <p:nvPicPr>
          <p:cNvPr id="1026" name="Picture 2">
            <a:extLst>
              <a:ext uri="{FF2B5EF4-FFF2-40B4-BE49-F238E27FC236}">
                <a16:creationId xmlns:a16="http://schemas.microsoft.com/office/drawing/2014/main" id="{86485D07-B30E-F4E5-5AD3-F0607D20C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590800"/>
            <a:ext cx="2404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990-02F7-E764-C6EA-B627DCCB3C29}"/>
              </a:ext>
            </a:extLst>
          </p:cNvPr>
          <p:cNvSpPr>
            <a:spLocks noGrp="1"/>
          </p:cNvSpPr>
          <p:nvPr>
            <p:ph type="title"/>
          </p:nvPr>
        </p:nvSpPr>
        <p:spPr/>
        <p:txBody>
          <a:bodyPr/>
          <a:lstStyle/>
          <a:p>
            <a:r>
              <a:rPr lang="en-US" dirty="0"/>
              <a:t>Completing the Draft</a:t>
            </a:r>
          </a:p>
        </p:txBody>
      </p:sp>
      <p:sp>
        <p:nvSpPr>
          <p:cNvPr id="3" name="Text Placeholder 2">
            <a:extLst>
              <a:ext uri="{FF2B5EF4-FFF2-40B4-BE49-F238E27FC236}">
                <a16:creationId xmlns:a16="http://schemas.microsoft.com/office/drawing/2014/main" id="{F7FF2184-CA40-4004-79A1-1E0DB01E2C8A}"/>
              </a:ext>
            </a:extLst>
          </p:cNvPr>
          <p:cNvSpPr>
            <a:spLocks noGrp="1"/>
          </p:cNvSpPr>
          <p:nvPr>
            <p:ph type="body" sz="half" idx="1"/>
          </p:nvPr>
        </p:nvSpPr>
        <p:spPr/>
        <p:txBody>
          <a:bodyPr>
            <a:normAutofit fontScale="92500" lnSpcReduction="20000"/>
          </a:bodyPr>
          <a:lstStyle/>
          <a:p>
            <a:pPr marL="0" indent="0">
              <a:buNone/>
            </a:pPr>
            <a:r>
              <a:rPr lang="en-US" dirty="0"/>
              <a:t>Goal: create a </a:t>
            </a:r>
            <a:r>
              <a:rPr lang="en-US" b="1" dirty="0"/>
              <a:t>technically complete</a:t>
            </a:r>
            <a:r>
              <a:rPr lang="en-US" dirty="0"/>
              <a:t> draft that is ready for balloting</a:t>
            </a:r>
          </a:p>
          <a:p>
            <a:r>
              <a:rPr lang="en-US" dirty="0"/>
              <a:t>Complete:  </a:t>
            </a:r>
          </a:p>
          <a:p>
            <a:pPr lvl="1"/>
            <a:r>
              <a:rPr lang="en-US" dirty="0"/>
              <a:t>NO TBDs or implied TBDs (e.g. ??)</a:t>
            </a:r>
          </a:p>
          <a:p>
            <a:pPr lvl="1"/>
            <a:r>
              <a:rPr lang="en-US" dirty="0"/>
              <a:t>Sufficient detail to be understood and (maybe) implementable</a:t>
            </a:r>
          </a:p>
          <a:p>
            <a:pPr lvl="1"/>
            <a:r>
              <a:rPr lang="en-US" dirty="0"/>
              <a:t>Not perfect:  that’s what balloting is for!</a:t>
            </a:r>
          </a:p>
          <a:p>
            <a:r>
              <a:rPr lang="en-US" dirty="0"/>
              <a:t>To get there: Identify and fill holes</a:t>
            </a:r>
          </a:p>
          <a:p>
            <a:pPr lvl="1"/>
            <a:r>
              <a:rPr lang="en-US" dirty="0"/>
              <a:t>Resolve comments with </a:t>
            </a:r>
            <a:r>
              <a:rPr lang="en-US" b="1" dirty="0">
                <a:solidFill>
                  <a:srgbClr val="FF0000"/>
                </a:solidFill>
              </a:rPr>
              <a:t>technically complete content </a:t>
            </a:r>
            <a:r>
              <a:rPr lang="en-US" dirty="0"/>
              <a:t>and sufficient details for TE to execute</a:t>
            </a:r>
          </a:p>
          <a:p>
            <a:pPr lvl="1"/>
            <a:r>
              <a:rPr lang="en-US" dirty="0"/>
              <a:t>Approve changes to enable editor to create ballotable draft</a:t>
            </a:r>
          </a:p>
          <a:p>
            <a:endParaRPr lang="en-US" dirty="0"/>
          </a:p>
        </p:txBody>
      </p:sp>
      <p:sp>
        <p:nvSpPr>
          <p:cNvPr id="4" name="Slide Number Placeholder 3">
            <a:extLst>
              <a:ext uri="{FF2B5EF4-FFF2-40B4-BE49-F238E27FC236}">
                <a16:creationId xmlns:a16="http://schemas.microsoft.com/office/drawing/2014/main" id="{39B796E1-5341-1949-1D66-8E37293D8BE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6831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5AAF-4D90-B9C2-9FF6-5E54CFFC38DA}"/>
              </a:ext>
            </a:extLst>
          </p:cNvPr>
          <p:cNvSpPr>
            <a:spLocks noGrp="1"/>
          </p:cNvSpPr>
          <p:nvPr>
            <p:ph type="title"/>
          </p:nvPr>
        </p:nvSpPr>
        <p:spPr>
          <a:xfrm>
            <a:off x="914400" y="685800"/>
            <a:ext cx="10363200" cy="533400"/>
          </a:xfrm>
        </p:spPr>
        <p:txBody>
          <a:bodyPr/>
          <a:lstStyle/>
          <a:p>
            <a:r>
              <a:rPr lang="en-US" dirty="0"/>
              <a:t>Steps up to Letter Ballot: Summary</a:t>
            </a:r>
          </a:p>
        </p:txBody>
      </p:sp>
      <p:sp>
        <p:nvSpPr>
          <p:cNvPr id="4" name="Slide Number Placeholder 3">
            <a:extLst>
              <a:ext uri="{FF2B5EF4-FFF2-40B4-BE49-F238E27FC236}">
                <a16:creationId xmlns:a16="http://schemas.microsoft.com/office/drawing/2014/main" id="{274AC30B-C74A-09F2-E8EA-9BDF3086632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6" name="Text Placeholder 2">
            <a:extLst>
              <a:ext uri="{FF2B5EF4-FFF2-40B4-BE49-F238E27FC236}">
                <a16:creationId xmlns:a16="http://schemas.microsoft.com/office/drawing/2014/main" id="{DA075CD5-5F5B-B45C-FDC2-72FB166F55AA}"/>
              </a:ext>
            </a:extLst>
          </p:cNvPr>
          <p:cNvSpPr>
            <a:spLocks noGrp="1"/>
          </p:cNvSpPr>
          <p:nvPr>
            <p:ph type="body" sz="half" idx="1"/>
          </p:nvPr>
        </p:nvSpPr>
        <p:spPr>
          <a:xfrm>
            <a:off x="914400" y="1524000"/>
            <a:ext cx="10363200" cy="4572000"/>
          </a:xfrm>
        </p:spPr>
        <p:txBody>
          <a:bodyPr>
            <a:normAutofit fontScale="92500" lnSpcReduction="20000"/>
          </a:bodyPr>
          <a:lstStyle/>
          <a:p>
            <a:r>
              <a:rPr lang="en-US" dirty="0"/>
              <a:t>Complete draft, posted to drafts area</a:t>
            </a:r>
          </a:p>
          <a:p>
            <a:pPr lvl="1"/>
            <a:r>
              <a:rPr lang="en-US" dirty="0"/>
              <a:t>Comment resolutions documented and approved (TG motion)</a:t>
            </a:r>
          </a:p>
          <a:p>
            <a:pPr lvl="1"/>
            <a:r>
              <a:rPr lang="en-US" dirty="0"/>
              <a:t>TG technical editor has applied all resolutions</a:t>
            </a:r>
          </a:p>
          <a:p>
            <a:r>
              <a:rPr lang="en-US" dirty="0"/>
              <a:t>TEG Review: </a:t>
            </a:r>
          </a:p>
          <a:p>
            <a:pPr lvl="1"/>
            <a:r>
              <a:rPr lang="en-US" dirty="0"/>
              <a:t>WG chair assigns Technical Expert Group</a:t>
            </a:r>
          </a:p>
          <a:p>
            <a:pPr lvl="1"/>
            <a:r>
              <a:rPr lang="en-US" dirty="0"/>
              <a:t>TEG reviews for technical consistency with base standard</a:t>
            </a:r>
          </a:p>
          <a:p>
            <a:r>
              <a:rPr lang="en-US" dirty="0"/>
              <a:t>WG Technical Editor review</a:t>
            </a:r>
          </a:p>
          <a:p>
            <a:pPr lvl="1"/>
            <a:r>
              <a:rPr lang="en-US" dirty="0"/>
              <a:t>WGTE reviews for editorial consistency with base standard</a:t>
            </a:r>
          </a:p>
          <a:p>
            <a:pPr lvl="1"/>
            <a:endParaRPr lang="en-US" dirty="0"/>
          </a:p>
          <a:p>
            <a:pPr lvl="1"/>
            <a:r>
              <a:rPr lang="en-US" dirty="0"/>
              <a:t>Reference: </a:t>
            </a:r>
            <a:r>
              <a:rPr lang="en-US" dirty="0">
                <a:hlinkClick r:id="rId2"/>
              </a:rPr>
              <a:t>https://mentor.ieee.org/802.15/dcn/23/15-23-0083-05-0mag-project-task-list.xlsx</a:t>
            </a:r>
            <a:r>
              <a:rPr lang="en-US" dirty="0"/>
              <a:t> for tasks and OM </a:t>
            </a:r>
            <a:r>
              <a:rPr lang="en-US" dirty="0" err="1"/>
              <a:t>xref</a:t>
            </a:r>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649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8096307" y="1496659"/>
            <a:ext cx="2952693" cy="2786557"/>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4287399" y="1464049"/>
            <a:ext cx="3118688" cy="280315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914400" y="1489595"/>
            <a:ext cx="3002540" cy="2735817"/>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828800" y="3962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B8C7B28-BA8A-0F5F-7977-1E0A8A374DC0}"/>
              </a:ext>
            </a:extLst>
          </p:cNvPr>
          <p:cNvSpPr/>
          <p:nvPr/>
        </p:nvSpPr>
        <p:spPr bwMode="auto">
          <a:xfrm>
            <a:off x="2667000" y="3137600"/>
            <a:ext cx="381000" cy="421468"/>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8466766"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5257800" y="358993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257800" y="27933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8968105"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5257800" y="3999722"/>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2 hours split:</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257800" y="2438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257800" y="3184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t>We have a 2nd breakout room (physical and virtual) with coordination with WG chair</a:t>
            </a:r>
          </a:p>
          <a:p>
            <a:r>
              <a:rPr lang="en-US" dirty="0"/>
              <a:t>If leading a breakout – get with TC chair or VC for </a:t>
            </a:r>
            <a:r>
              <a:rPr lang="en-US" dirty="0" err="1"/>
              <a:t>webex</a:t>
            </a:r>
            <a:r>
              <a:rPr lang="en-US" dirty="0"/>
              <a:t> details</a:t>
            </a:r>
          </a:p>
          <a:p>
            <a:r>
              <a:rPr lang="en-US" dirty="0"/>
              <a:t>Keep in mind we have remote attendees in inconvenient time zones when able (use email reflector, </a:t>
            </a:r>
            <a:r>
              <a:rPr lang="en-US" dirty="0" err="1"/>
              <a:t>etc</a:t>
            </a:r>
            <a:r>
              <a:rPr lang="en-US" dirty="0"/>
              <a:t>)</a:t>
            </a:r>
          </a:p>
          <a:p>
            <a:r>
              <a:rPr lang="en-US" dirty="0"/>
              <a:t>We will do the best we can and keep learning as we go!</a:t>
            </a:r>
          </a:p>
          <a:p>
            <a:endParaRPr lang="en-US" dirty="0"/>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82524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We will need to stay within the allocated time to get through everything</a:t>
            </a:r>
          </a:p>
          <a:p>
            <a:r>
              <a:rPr lang="en-US" dirty="0"/>
              <a:t>If less than the allocated time is used in a time slot, we’ll start the next time slot (accumulate any unused time to the end of the meeting)</a:t>
            </a:r>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42311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2204864"/>
            <a:ext cx="7770813"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000" b="1" kern="0" dirty="0">
                <a:solidFill>
                  <a:srgbClr val="FF0000"/>
                </a:solidFill>
              </a:rPr>
              <a:t>This 802.15 meeting is part of the IEEE 802 plenary session</a:t>
            </a:r>
          </a:p>
          <a:p>
            <a:pPr>
              <a:buFont typeface="Arial" panose="020B0604020202020204" pitchFamily="34" charset="0"/>
              <a:buChar char="•"/>
            </a:pPr>
            <a:r>
              <a:rPr lang="en-US" sz="2000" kern="0" dirty="0"/>
              <a:t>You must pay the registration fee in order to attend </a:t>
            </a:r>
            <a:r>
              <a:rPr lang="en-US" sz="2000" b="1" u="sng" kern="0" dirty="0"/>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https://touchpoint.eventsair.com/2024-jan-ieee-802-wireless-interim-session/registration</a:t>
            </a:r>
            <a:endParaRPr lang="en-US" sz="2400" kern="0" dirty="0"/>
          </a:p>
          <a:p>
            <a:pPr marL="457200" lvl="1" indent="0" algn="ctr">
              <a:buNone/>
            </a:pPr>
            <a:endParaRPr lang="en-US" sz="2400" kern="0" dirty="0"/>
          </a:p>
          <a:p>
            <a:pPr marL="457200" lvl="1" indent="0" algn="ctr">
              <a:buNone/>
            </a:pPr>
            <a:r>
              <a:rPr lang="en-US" sz="2000" b="1" kern="0" dirty="0"/>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04800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999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0134182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53899</TotalTime>
  <Words>2103</Words>
  <Application>Microsoft Office PowerPoint</Application>
  <PresentationFormat>Widescreen</PresentationFormat>
  <Paragraphs>298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Monotype Sorts</vt:lpstr>
      <vt:lpstr>Open Sans</vt:lpstr>
      <vt:lpstr>Times New Roman</vt:lpstr>
      <vt:lpstr>IEEE-802_15</vt:lpstr>
      <vt:lpstr>PowerPoint Presentation</vt:lpstr>
      <vt:lpstr>Task Group 15.4ab Next Generation UWB Amendment</vt:lpstr>
      <vt:lpstr>Meeting Preamble </vt:lpstr>
      <vt:lpstr>PowerPoint Presentation</vt:lpstr>
      <vt:lpstr>Hybrid Meeting Conduct: Other</vt:lpstr>
      <vt:lpstr>Time Management</vt:lpstr>
      <vt:lpstr>Registration for 802 LMSC Plenaries and 802 Wireless Interims</vt:lpstr>
      <vt:lpstr>Task Group Rules</vt:lpstr>
      <vt:lpstr>IEEE-SA Patent, Copyright, and Participation Policies</vt:lpstr>
      <vt:lpstr>Participants have a duty to inform the IEEE</vt:lpstr>
      <vt:lpstr>Reminders</vt:lpstr>
      <vt:lpstr>Agenda</vt:lpstr>
      <vt:lpstr>Agenda</vt:lpstr>
      <vt:lpstr>Approvals of Minutes</vt:lpstr>
      <vt:lpstr>Session Objectives</vt:lpstr>
      <vt:lpstr>5.2.b Scope of the project (As approved):</vt:lpstr>
      <vt:lpstr>Project Schedule (working baseline)</vt:lpstr>
      <vt:lpstr>PowerPoint Presentation</vt:lpstr>
      <vt:lpstr>Comment resolution reports</vt:lpstr>
      <vt:lpstr>Editor’s Corner</vt:lpstr>
      <vt:lpstr>Next Steps</vt:lpstr>
      <vt:lpstr>Completing the Draft</vt:lpstr>
      <vt:lpstr>Steps up to Letter Ballot: Summary</vt:lpstr>
      <vt:lpstr>Call schedule, March thru May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1282</cp:revision>
  <cp:lastPrinted>2000-07-07T01:25:49Z</cp:lastPrinted>
  <dcterms:created xsi:type="dcterms:W3CDTF">1999-06-22T06:24:01Z</dcterms:created>
  <dcterms:modified xsi:type="dcterms:W3CDTF">2024-03-14T18:06:28Z</dcterms:modified>
  <cp:category/>
</cp:coreProperties>
</file>