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  <p:sldId id="264" r:id="rId14"/>
    <p:sldId id="265" r:id="rId15"/>
  </p:sldIdLst>
  <p:sldSz cx="12192000" cy="6858000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Click to edit the notes format</a:t>
            </a: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&lt;header&gt;</a:t>
            </a:r>
          </a:p>
        </p:txBody>
      </p:sp>
      <p:sp>
        <p:nvSpPr>
          <p:cNvPr id="171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172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73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62E3C957-1061-4AF3-8CEB-37A5061FA011}" type="slidenum"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54F1F33-0488-4199-92F3-6073B43005BA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1154160" y="701640"/>
            <a:ext cx="4624200" cy="3466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640" cy="42685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DEA0949-5859-410B-A7FB-F7AAFA07978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CustomShape 5"/>
          <p:cNvSpPr/>
          <p:nvPr/>
        </p:nvSpPr>
        <p:spPr>
          <a:xfrm>
            <a:off x="1154160" y="701640"/>
            <a:ext cx="4624200" cy="3466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640" cy="42685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E55A255-5B10-4685-95BD-61909680BA1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CB756D1F-D613-4BCB-8BDB-92526D4CE40C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647A103-2D9B-4E5C-B7E3-B3F5D6E4B62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F61C0C1-19A3-43DD-9897-E0C297638696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F61C0C1-19A3-43DD-9897-E0C297638696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9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1589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AB2933B-9B12-4999-9EBC-432C899BAAB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6145920" y="318960"/>
            <a:ext cx="466560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15-24-0137-01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6145920" y="318960"/>
            <a:ext cx="466560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15-24-0137-01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914400" y="469800"/>
            <a:ext cx="10361520" cy="1468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P802.15.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Gothic"/>
              </a:rPr>
              <a:t>4me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Report to EC on 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Gothic"/>
              </a:rPr>
              <a:t>Un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conditional Approval to go to SA Ballot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1878480" y="1872720"/>
            <a:ext cx="8532720" cy="474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2024-03-11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3754929-4F4B-44E6-8763-DA50CB9DCF2D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993600" y="2255760"/>
            <a:ext cx="1446120" cy="37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>
              <a:lnSpc>
                <a:spcPct val="100000"/>
              </a:lnSpc>
              <a:spcBef>
                <a:spcPts val="499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Author(s):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0" name="Table 179"/>
          <p:cNvGraphicFramePr/>
          <p:nvPr>
            <p:extLst>
              <p:ext uri="{D42A27DB-BD31-4B8C-83A1-F6EECF244321}">
                <p14:modId xmlns:p14="http://schemas.microsoft.com/office/powerpoint/2010/main" val="2266262047"/>
              </p:ext>
            </p:extLst>
          </p:nvPr>
        </p:nvGraphicFramePr>
        <p:xfrm>
          <a:off x="1143000" y="2743200"/>
          <a:ext cx="10287000" cy="3200400"/>
        </p:xfrm>
        <a:graphic>
          <a:graphicData uri="http://schemas.openxmlformats.org/drawingml/2006/table">
            <a:tbl>
              <a:tblPr/>
              <a:tblGrid>
                <a:gridCol w="342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Name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Affiliations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Email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Gary Stuebing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Cisco Systems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Gstuebing@cisco.com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29520" y="640080"/>
            <a:ext cx="10359360" cy="2010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</a:t>
            </a: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202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LB203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906A64C-9D0C-4DF3-99DD-66F2F528A2E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10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929520" y="33372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TG Timeline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6944143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0A10871-4587-4CB9-9051-CE351D530F96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23" name="Table 5"/>
          <p:cNvGraphicFramePr/>
          <p:nvPr>
            <p:extLst>
              <p:ext uri="{D42A27DB-BD31-4B8C-83A1-F6EECF244321}">
                <p14:modId xmlns:p14="http://schemas.microsoft.com/office/powerpoint/2010/main" val="1141314235"/>
              </p:ext>
            </p:extLst>
          </p:nvPr>
        </p:nvGraphicFramePr>
        <p:xfrm>
          <a:off x="1631520" y="2002320"/>
          <a:ext cx="8526960" cy="2224800"/>
        </p:xfrm>
        <a:graphic>
          <a:graphicData uri="http://schemas.openxmlformats.org/drawingml/2006/table">
            <a:tbl>
              <a:tblPr/>
              <a:tblGrid>
                <a:gridCol w="360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Open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Close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First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March 19,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June  29,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Second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July  20,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Sepember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5, 2024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Third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September  14,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October  30,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EC to Revcom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November 16,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Revcom to SB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???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Introduction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879029" y="205650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This document contains the report to the IEEE 802 LSCM in support of a request for unconditional approval to send IEEE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4me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DX.0 to SA Ballot.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The WG motion to request unconditional approval was approved during the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March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session of the 802.15 working group on </a:t>
            </a:r>
            <a:r>
              <a:rPr lang="en-US" sz="2400" b="1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dd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March 2024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800280" lvl="1" indent="-342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Passed in the Working Group  </a:t>
            </a: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yes, </a:t>
            </a: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no, </a:t>
            </a: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abstain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877893B8-5C93-4474-A269-A02E308791F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Status Summary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04me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Draft went through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WG Letter Ballots. Draft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4me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/D3last achieved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95.96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% approval rate (&gt; 75% needed for an approved draft)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323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P802.15.4/D0first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313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/D01</a:t>
            </a:r>
            <a:endParaRPr lang="en-US" sz="2400" b="1" spc="-1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87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P802.15.4/D02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received 16 comments, all withdrawn for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/D0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3l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ast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84C8C37-5E06-467B-BF05-61635D879DA1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CustomShape 5">
            <a:extLst>
              <a:ext uri="{FF2B5EF4-FFF2-40B4-BE49-F238E27FC236}">
                <a16:creationId xmlns:a16="http://schemas.microsoft.com/office/drawing/2014/main" id="{55A1D4F7-7BC9-2DF3-E7DA-8CE5E57B3FF8}"/>
              </a:ext>
            </a:extLst>
          </p:cNvPr>
          <p:cNvSpPr/>
          <p:nvPr/>
        </p:nvSpPr>
        <p:spPr>
          <a:xfrm>
            <a:off x="1018499" y="30709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400D4E3-F44A-4FB4-8493-CF19B9078F52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0" y="685800"/>
            <a:ext cx="10359720" cy="581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Results – P802.15.4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5" name="Table 5"/>
          <p:cNvGraphicFramePr/>
          <p:nvPr>
            <p:extLst>
              <p:ext uri="{D42A27DB-BD31-4B8C-83A1-F6EECF244321}">
                <p14:modId xmlns:p14="http://schemas.microsoft.com/office/powerpoint/2010/main" val="2860061244"/>
              </p:ext>
            </p:extLst>
          </p:nvPr>
        </p:nvGraphicFramePr>
        <p:xfrm>
          <a:off x="341183" y="1431455"/>
          <a:ext cx="11556526" cy="4914720"/>
        </p:xfrm>
        <a:graphic>
          <a:graphicData uri="http://schemas.openxmlformats.org/drawingml/2006/table">
            <a:tbl>
              <a:tblPr/>
              <a:tblGrid>
                <a:gridCol w="625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8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44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2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20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23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09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81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29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47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6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ID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Close Date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Title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Type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Pool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Approve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Disapprove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%Approve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197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23-Sep-2023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P802.15.4/D00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72.93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5.15%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94.57%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08-Nov-2023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P802.15.4/D01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72.99%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92.71%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11-Jan-2024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P802.15.4/D02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74.45%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5.88%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95.83%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05-Feb-2024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Third recirculation draft, P802.15.4/D03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75.18%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3.88%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95.96%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pPr algn="ctr"/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Final Tally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75.18%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3.88%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95.96%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7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Comments – P802.15.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4me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88CD273-F949-44A2-B001-9671C86AA7DC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00" name="Table 5"/>
          <p:cNvGraphicFramePr/>
          <p:nvPr>
            <p:extLst>
              <p:ext uri="{D42A27DB-BD31-4B8C-83A1-F6EECF244321}">
                <p14:modId xmlns:p14="http://schemas.microsoft.com/office/powerpoint/2010/main" val="4083358148"/>
              </p:ext>
            </p:extLst>
          </p:nvPr>
        </p:nvGraphicFramePr>
        <p:xfrm>
          <a:off x="1310040" y="1624920"/>
          <a:ext cx="9569160" cy="4443840"/>
        </p:xfrm>
        <a:graphic>
          <a:graphicData uri="http://schemas.openxmlformats.org/drawingml/2006/table">
            <a:tbl>
              <a:tblPr/>
              <a:tblGrid>
                <a:gridCol w="100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ID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Close Date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Title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 Number of Comments received (Yes and No votes)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197</a:t>
                      </a: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23-Sep-2023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P802.15.4/D00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323 (77 T, 241 E,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 Gen 2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08-Nov-2023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P802.15.4/D01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313 (126 T, 186 E, 1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202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11-Jan-2024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P802.15.4/D02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87 (27 T, 56 E, 4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203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05-Feb-2024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Third recirculation draft, P802.15.4/D03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 (3 T, 13 E)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(*ALL COMMENTS WITHDRAWN BY SUBMITTERS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739 (233 T, 496 E, 3 G, 7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IEEE-SA Mandatory Editorial Coordination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Mandatory Editorial Coordination (MEC) completed in the final report doc.: </a:t>
            </a:r>
            <a:r>
              <a:rPr lang="en-US" sz="2400" b="1" u="sng" spc="-1" dirty="0">
                <a:solidFill>
                  <a:schemeClr val="accent2"/>
                </a:solidFill>
                <a:latin typeface="Times New Roman"/>
                <a:ea typeface="MS Gothic"/>
              </a:rPr>
              <a:t>IEEE SA 802.15.4me MEC Review – DCN 15-24-0053-00-04me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9C7F4FE-A1CF-4231-A1EC-220CF8568EB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6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929160" y="640080"/>
            <a:ext cx="10652400" cy="2010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 by “No” voting commenter</a:t>
            </a: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(92 must-be-satisfied comments received in LB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197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6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“No” votes in LB197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C18615E-3750-46C8-B620-87305D37701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10" name="Table 5"/>
          <p:cNvGraphicFramePr/>
          <p:nvPr>
            <p:extLst>
              <p:ext uri="{D42A27DB-BD31-4B8C-83A1-F6EECF244321}">
                <p14:modId xmlns:p14="http://schemas.microsoft.com/office/powerpoint/2010/main" val="2808848494"/>
              </p:ext>
            </p:extLst>
          </p:nvPr>
        </p:nvGraphicFramePr>
        <p:xfrm>
          <a:off x="1780920" y="2650320"/>
          <a:ext cx="8424720" cy="3189512"/>
        </p:xfrm>
        <a:graphic>
          <a:graphicData uri="http://schemas.openxmlformats.org/drawingml/2006/table">
            <a:tbl>
              <a:tblPr/>
              <a:tblGrid>
                <a:gridCol w="449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197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203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strike="noStrike" spc="-1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760">
                <a:tc>
                  <a:txBody>
                    <a:bodyPr/>
                    <a:lstStyle/>
                    <a:p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Hendricus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De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Ruijter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</a:t>
                      </a: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192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Tero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Kivinen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Alexander Krebs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Vinod Kristen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25252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Dries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Nierynck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998708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Robert Joerg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59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59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898642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914400" y="640080"/>
            <a:ext cx="10359360" cy="2101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Unsatisfied Comments in Categories</a:t>
            </a: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(33 must-be-satisfied comments received in LB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200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4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“No” votes in LB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200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31784FE-8502-4369-8174-0D50D4E651CE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35F460DE-1A7C-EC7F-E994-CA4262BB2E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9794151"/>
              </p:ext>
            </p:extLst>
          </p:nvPr>
        </p:nvGraphicFramePr>
        <p:xfrm>
          <a:off x="1780920" y="2650320"/>
          <a:ext cx="8424720" cy="2194560"/>
        </p:xfrm>
        <a:graphic>
          <a:graphicData uri="http://schemas.openxmlformats.org/drawingml/2006/table">
            <a:tbl>
              <a:tblPr/>
              <a:tblGrid>
                <a:gridCol w="449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200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203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strike="noStrike" spc="-1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Alexander Krebs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Tero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Kivinen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25252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Dries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Nierynck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998708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Robert Joerg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59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898642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914400" y="640080"/>
            <a:ext cx="10359360" cy="2101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Unsatisfied Comments in Categories</a:t>
            </a: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(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27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must-be-satisfied comments received in LB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202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1 “No” votes in LB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202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31784FE-8502-4369-8174-0D50D4E651CE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9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35F460DE-1A7C-EC7F-E994-CA4262BB2E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4990377"/>
              </p:ext>
            </p:extLst>
          </p:nvPr>
        </p:nvGraphicFramePr>
        <p:xfrm>
          <a:off x="1780920" y="2650320"/>
          <a:ext cx="8465572" cy="1097280"/>
        </p:xfrm>
        <a:graphic>
          <a:graphicData uri="http://schemas.openxmlformats.org/drawingml/2006/table">
            <a:tbl>
              <a:tblPr/>
              <a:tblGrid>
                <a:gridCol w="449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202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203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strike="noStrike" spc="-1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Billy Verso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24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362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6486</TotalTime>
  <Words>893</Words>
  <Application>Microsoft Macintosh PowerPoint</Application>
  <PresentationFormat>Widescreen</PresentationFormat>
  <Paragraphs>264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dc:description/>
  <cp:lastModifiedBy>Gary Stuebing (gstuebin)</cp:lastModifiedBy>
  <cp:revision>188</cp:revision>
  <cp:lastPrinted>1601-01-01T00:00:00Z</cp:lastPrinted>
  <dcterms:created xsi:type="dcterms:W3CDTF">2019-11-09T15:46:46Z</dcterms:created>
  <dcterms:modified xsi:type="dcterms:W3CDTF">2024-03-06T13:44:12Z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CTP_NT</vt:lpwstr>
  </property>
  <property fmtid="{D5CDD505-2E9C-101B-9397-08002B2CF9AE}" pid="3" name="CTP_BU">
    <vt:lpwstr>NA</vt:lpwstr>
  </property>
  <property fmtid="{D5CDD505-2E9C-101B-9397-08002B2CF9AE}" pid="4" name="CTP_IDSID">
    <vt:lpwstr>NA</vt:lpwstr>
  </property>
  <property fmtid="{D5CDD505-2E9C-101B-9397-08002B2CF9AE}" pid="5" name="CTP_TimeStamp">
    <vt:lpwstr>2020-02-02 19:26:57Z</vt:lpwstr>
  </property>
  <property fmtid="{D5CDD505-2E9C-101B-9397-08002B2CF9AE}" pid="6" name="CTP_WWID">
    <vt:lpwstr>NA</vt:lpwstr>
  </property>
  <property fmtid="{D5CDD505-2E9C-101B-9397-08002B2CF9AE}" pid="7" name="HiddenSlides">
    <vt:i4>0</vt:i4>
  </property>
  <property fmtid="{D5CDD505-2E9C-101B-9397-08002B2CF9AE}" pid="8" name="HyperlinksChanged">
    <vt:bool>false</vt:bool>
  </property>
  <property fmtid="{D5CDD505-2E9C-101B-9397-08002B2CF9AE}" pid="9" name="LinksUpToDate">
    <vt:bool>false</vt:bool>
  </property>
  <property fmtid="{D5CDD505-2E9C-101B-9397-08002B2CF9AE}" pid="10" name="MMClips">
    <vt:i4>0</vt:i4>
  </property>
  <property fmtid="{D5CDD505-2E9C-101B-9397-08002B2CF9AE}" pid="11" name="Notes">
    <vt:i4>7</vt:i4>
  </property>
  <property fmtid="{D5CDD505-2E9C-101B-9397-08002B2CF9AE}" pid="12" name="PresentationFormat">
    <vt:lpwstr>Widescreen</vt:lpwstr>
  </property>
  <property fmtid="{D5CDD505-2E9C-101B-9397-08002B2CF9AE}" pid="13" name="ScaleCrop">
    <vt:bool>false</vt:bool>
  </property>
  <property fmtid="{D5CDD505-2E9C-101B-9397-08002B2CF9AE}" pid="14" name="ShareDoc">
    <vt:bool>false</vt:bool>
  </property>
  <property fmtid="{D5CDD505-2E9C-101B-9397-08002B2CF9AE}" pid="15" name="Slides">
    <vt:i4>10</vt:i4>
  </property>
  <property fmtid="{D5CDD505-2E9C-101B-9397-08002B2CF9AE}" pid="16" name="TitusGUID">
    <vt:lpwstr>8cbb5918-7074-460f-8109-a37032fced48</vt:lpwstr>
  </property>
</Properties>
</file>