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64" r:id="rId2"/>
    <p:sldId id="256" r:id="rId3"/>
    <p:sldId id="303" r:id="rId4"/>
    <p:sldId id="305" r:id="rId5"/>
    <p:sldId id="776" r:id="rId6"/>
    <p:sldId id="775" r:id="rId7"/>
    <p:sldId id="778" r:id="rId8"/>
    <p:sldId id="784" r:id="rId9"/>
    <p:sldId id="785" r:id="rId10"/>
    <p:sldId id="782" r:id="rId11"/>
    <p:sldId id="787" r:id="rId12"/>
    <p:sldId id="788" r:id="rId13"/>
    <p:sldId id="777" r:id="rId14"/>
    <p:sldId id="772" r:id="rId15"/>
    <p:sldId id="786" r:id="rId1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D27102A9-8310-4765-A935-A1911B00CA55}" styleName="淡色スタイル 1 - アクセント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4020" autoAdjust="0"/>
  </p:normalViewPr>
  <p:slideViewPr>
    <p:cSldViewPr>
      <p:cViewPr varScale="1">
        <p:scale>
          <a:sx n="55" d="100"/>
          <a:sy n="55" d="100"/>
        </p:scale>
        <p:origin x="1604" y="1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1" d="100"/>
          <a:sy n="51" d="100"/>
        </p:scale>
        <p:origin x="2694" y="3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7A382B7D-C49D-4A71-807E-2F43C648CD3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235239C2-C076-49B8-99A6-F8CEA981DF4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AC3776E-84FE-4DE5-B9CC-6C037255D337}" type="datetimeFigureOut">
              <a:rPr kumimoji="1" lang="ja-JP" altLang="en-US" smtClean="0"/>
              <a:t>2023/11/15</a:t>
            </a:fld>
            <a:endParaRPr kumimoji="1" lang="ja-JP" altLang="en-US"/>
          </a:p>
        </p:txBody>
      </p:sp>
      <p:sp>
        <p:nvSpPr>
          <p:cNvPr id="4" name="フッター プレースホルダー 3">
            <a:extLst>
              <a:ext uri="{FF2B5EF4-FFF2-40B4-BE49-F238E27FC236}">
                <a16:creationId xmlns:a16="http://schemas.microsoft.com/office/drawing/2014/main" id="{D11F2CD8-9D39-4CDF-B19A-DBC38B73302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E7D17C07-F6E6-4B74-8B98-A2B07F316F0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8CE562B-7EFA-43C7-891E-8B17A5EBDB48}" type="slidenum">
              <a:rPr kumimoji="1" lang="ja-JP" altLang="en-US" smtClean="0"/>
              <a:t>‹#›</a:t>
            </a:fld>
            <a:endParaRPr kumimoji="1" lang="ja-JP" altLang="en-US"/>
          </a:p>
        </p:txBody>
      </p:sp>
    </p:spTree>
    <p:extLst>
      <p:ext uri="{BB962C8B-B14F-4D97-AF65-F5344CB8AC3E}">
        <p14:creationId xmlns:p14="http://schemas.microsoft.com/office/powerpoint/2010/main" val="234974205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5504D60-04A7-4FD1-A50C-0611B71A0DF0}" type="datetimeFigureOut">
              <a:rPr kumimoji="1" lang="ja-JP" altLang="en-US" smtClean="0"/>
              <a:t>2023/11/15</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2461DE7-94E4-4B6C-893E-B16DAA432C04}" type="slidenum">
              <a:rPr kumimoji="1" lang="ja-JP" altLang="en-US" smtClean="0"/>
              <a:t>‹#›</a:t>
            </a:fld>
            <a:endParaRPr kumimoji="1" lang="ja-JP" altLang="en-US"/>
          </a:p>
        </p:txBody>
      </p:sp>
    </p:spTree>
    <p:extLst>
      <p:ext uri="{BB962C8B-B14F-4D97-AF65-F5344CB8AC3E}">
        <p14:creationId xmlns:p14="http://schemas.microsoft.com/office/powerpoint/2010/main" val="123957778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p4:notes"/>
          <p:cNvSpPr>
            <a:spLocks noGrp="1" noRot="1" noChangeAspect="1"/>
          </p:cNvSpPr>
          <p:nvPr>
            <p:ph type="sldImg" idx="2"/>
          </p:nvPr>
        </p:nvSpPr>
        <p:spPr>
          <a:xfrm>
            <a:off x="2911475" y="523875"/>
            <a:ext cx="3457575" cy="2592388"/>
          </a:xfrm>
          <a:custGeom>
            <a:avLst/>
            <a:gdLst/>
            <a:ahLst/>
            <a:cxnLst/>
            <a:rect l="l" t="t" r="r" b="b"/>
            <a:pathLst>
              <a:path w="120000" h="120000" extrusionOk="0">
                <a:moveTo>
                  <a:pt x="0" y="0"/>
                </a:moveTo>
                <a:lnTo>
                  <a:pt x="120000" y="0"/>
                </a:lnTo>
                <a:lnTo>
                  <a:pt x="120000" y="120000"/>
                </a:lnTo>
                <a:lnTo>
                  <a:pt x="0" y="120000"/>
                </a:lnTo>
                <a:close/>
              </a:path>
            </a:pathLst>
          </a:custGeom>
          <a:noFill/>
          <a:ln>
            <a:noFill/>
          </a:ln>
        </p:spPr>
      </p:sp>
      <p:sp>
        <p:nvSpPr>
          <p:cNvPr id="168" name="Google Shape;168;p4:notes"/>
          <p:cNvSpPr txBox="1">
            <a:spLocks noGrp="1"/>
          </p:cNvSpPr>
          <p:nvPr>
            <p:ph type="body" idx="1"/>
          </p:nvPr>
        </p:nvSpPr>
        <p:spPr>
          <a:xfrm>
            <a:off x="1236663" y="3294063"/>
            <a:ext cx="6807200" cy="3121025"/>
          </a:xfrm>
          <a:prstGeom prst="rect">
            <a:avLst/>
          </a:prstGeom>
          <a:noFill/>
          <a:ln>
            <a:noFill/>
          </a:ln>
        </p:spPr>
        <p:txBody>
          <a:bodyPr spcFirstLastPara="1" wrap="square" lIns="93650" tIns="46025" rIns="93650" bIns="46025" anchor="t" anchorCtr="0">
            <a:noAutofit/>
          </a:bodyPr>
          <a:lstStyle/>
          <a:p>
            <a:pPr marL="0" marR="0" lvl="0" indent="0" algn="l" rtl="0">
              <a:spcBef>
                <a:spcPts val="0"/>
              </a:spcBef>
              <a:spcAft>
                <a:spcPts val="0"/>
              </a:spcAft>
              <a:buNone/>
            </a:pPr>
            <a:endParaRPr sz="1200" b="0" i="0" u="none" strike="noStrike" cap="none" dirty="0">
              <a:solidFill>
                <a:schemeClr val="dk1"/>
              </a:solidFill>
              <a:latin typeface="Times New Roman"/>
              <a:ea typeface="Times New Roman"/>
              <a:cs typeface="Times New Roman"/>
              <a:sym typeface="Times New Roman"/>
            </a:endParaRPr>
          </a:p>
        </p:txBody>
      </p:sp>
      <p:sp>
        <p:nvSpPr>
          <p:cNvPr id="169" name="Google Shape;169;p4:notes"/>
          <p:cNvSpPr txBox="1">
            <a:spLocks noGrp="1"/>
          </p:cNvSpPr>
          <p:nvPr>
            <p:ph type="dt" idx="10"/>
          </p:nvPr>
        </p:nvSpPr>
        <p:spPr>
          <a:xfrm>
            <a:off x="874713" y="17463"/>
            <a:ext cx="3663950" cy="214312"/>
          </a:xfrm>
          <a:prstGeom prst="rect">
            <a:avLst/>
          </a:prstGeom>
          <a:noFill/>
          <a:ln>
            <a:noFill/>
          </a:ln>
        </p:spPr>
        <p:txBody>
          <a:bodyPr spcFirstLastPara="1" wrap="square" lIns="0" tIns="0" rIns="0" bIns="0" anchor="b" anchorCtr="0">
            <a:noAutofit/>
          </a:bodyPr>
          <a:lstStyle/>
          <a:p>
            <a:pPr marL="0" marR="0" lvl="0" indent="0" algn="l"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4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&lt;month year&gt;</a:t>
            </a:r>
            <a:endParaRPr kumimoji="0" sz="1400" b="1"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
        <p:nvSpPr>
          <p:cNvPr id="170" name="Google Shape;170;p4:notes"/>
          <p:cNvSpPr txBox="1">
            <a:spLocks noGrp="1"/>
          </p:cNvSpPr>
          <p:nvPr>
            <p:ph type="ftr" idx="11"/>
          </p:nvPr>
        </p:nvSpPr>
        <p:spPr>
          <a:xfrm>
            <a:off x="5048250" y="6713538"/>
            <a:ext cx="3359150" cy="184150"/>
          </a:xfrm>
          <a:prstGeom prst="rect">
            <a:avLst/>
          </a:prstGeom>
          <a:noFill/>
          <a:ln>
            <a:noFill/>
          </a:ln>
        </p:spPr>
        <p:txBody>
          <a:bodyPr spcFirstLastPara="1" wrap="square" lIns="0" tIns="0" rIns="0" bIns="0" anchor="t" anchorCtr="0">
            <a:noAutofit/>
          </a:bodyPr>
          <a:lstStyle/>
          <a:p>
            <a:pPr marL="457200" marR="0" lvl="4" indent="0" algn="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&lt;author&gt;, &lt;company&gt;</a:t>
            </a:r>
            <a:endParaRPr kumimoji="0" sz="1200" b="0"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
        <p:nvSpPr>
          <p:cNvPr id="171" name="Google Shape;171;p4:notes"/>
          <p:cNvSpPr txBox="1">
            <a:spLocks noGrp="1"/>
          </p:cNvSpPr>
          <p:nvPr>
            <p:ph type="sldNum" idx="12"/>
          </p:nvPr>
        </p:nvSpPr>
        <p:spPr>
          <a:xfrm>
            <a:off x="3925888" y="6713538"/>
            <a:ext cx="1073150" cy="184150"/>
          </a:xfrm>
          <a:prstGeom prst="rect">
            <a:avLst/>
          </a:prstGeom>
          <a:noFill/>
          <a:ln>
            <a:noFill/>
          </a:ln>
        </p:spPr>
        <p:txBody>
          <a:bodyPr spcFirstLastPara="1" wrap="square" lIns="0" tIns="0" rIns="0" bIns="0" anchor="t"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Page </a:t>
            </a:r>
            <a:fld id="{00000000-1234-1234-1234-123412341234}" type="slidenum">
              <a:rPr kumimoji="0" lang="en-US" sz="1200" b="0" i="0" u="none" strike="noStrike" kern="0" cap="none" spc="0" normalizeH="0" baseline="0" noProof="0">
                <a:ln>
                  <a:noFill/>
                </a:ln>
                <a:solidFill>
                  <a:srgbClr val="000000"/>
                </a:solidFill>
                <a:effectLst/>
                <a:uLnTx/>
                <a:uFillTx/>
                <a:latin typeface="Times New Roman"/>
                <a:ea typeface="Times New Roman"/>
                <a:cs typeface="Times New Roman"/>
                <a:sym typeface="Times New Roman"/>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1</a:t>
            </a:fld>
            <a:endParaRPr kumimoji="0" sz="12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p:txBody>
      </p:sp>
      <p:sp>
        <p:nvSpPr>
          <p:cNvPr id="172" name="Google Shape;172;p4:notes"/>
          <p:cNvSpPr txBox="1">
            <a:spLocks noGrp="1"/>
          </p:cNvSpPr>
          <p:nvPr>
            <p:ph type="hdr" idx="3"/>
          </p:nvPr>
        </p:nvSpPr>
        <p:spPr>
          <a:xfrm>
            <a:off x="4640263" y="17463"/>
            <a:ext cx="3767137" cy="214312"/>
          </a:xfrm>
          <a:prstGeom prst="rect">
            <a:avLst/>
          </a:prstGeom>
          <a:noFill/>
          <a:ln>
            <a:noFill/>
          </a:ln>
        </p:spPr>
        <p:txBody>
          <a:bodyPr spcFirstLastPara="1" wrap="square" lIns="0" tIns="0" rIns="0" bIns="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r>
              <a:rPr kumimoji="0" lang="en-US" sz="14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&lt;doc.: IEEE 802.15-doc&gt;</a:t>
            </a:r>
            <a:endParaRPr kumimoji="0" sz="1400" b="1" i="0" u="none" strike="noStrike" kern="0" cap="none" spc="0" normalizeH="0" baseline="0" noProof="0" dirty="0">
              <a:ln>
                <a:noFill/>
              </a:ln>
              <a:solidFill>
                <a:srgbClr val="000000"/>
              </a:solidFill>
              <a:effectLst/>
              <a:uLnTx/>
              <a:uFillTx/>
              <a:latin typeface="Times New Roman"/>
              <a:cs typeface="Times New Roman"/>
              <a:sym typeface="Times New Roman"/>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2461DE7-94E4-4B6C-893E-B16DAA432C04}" type="slidenum">
              <a:rPr kumimoji="1" lang="ja-JP" altLang="en-US" smtClean="0"/>
              <a:t>2</a:t>
            </a:fld>
            <a:endParaRPr kumimoji="1" lang="ja-JP" altLang="en-US"/>
          </a:p>
        </p:txBody>
      </p:sp>
    </p:spTree>
    <p:extLst>
      <p:ext uri="{BB962C8B-B14F-4D97-AF65-F5344CB8AC3E}">
        <p14:creationId xmlns:p14="http://schemas.microsoft.com/office/powerpoint/2010/main" val="30669188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panose="020B0604020202020204" pitchFamily="34" charset="0"/>
              <a:buNone/>
            </a:pPr>
            <a:endParaRPr kumimoji="1" lang="ja-JP" altLang="en-US" dirty="0"/>
          </a:p>
        </p:txBody>
      </p:sp>
      <p:sp>
        <p:nvSpPr>
          <p:cNvPr id="4" name="スライド番号プレースホルダー 3"/>
          <p:cNvSpPr>
            <a:spLocks noGrp="1"/>
          </p:cNvSpPr>
          <p:nvPr>
            <p:ph type="sldNum" sz="quarter" idx="5"/>
          </p:nvPr>
        </p:nvSpPr>
        <p:spPr/>
        <p:txBody>
          <a:bodyPr/>
          <a:lstStyle/>
          <a:p>
            <a:fld id="{82461DE7-94E4-4B6C-893E-B16DAA432C04}" type="slidenum">
              <a:rPr kumimoji="1" lang="ja-JP" altLang="en-US" smtClean="0"/>
              <a:t>4</a:t>
            </a:fld>
            <a:endParaRPr kumimoji="1" lang="ja-JP" altLang="en-US"/>
          </a:p>
        </p:txBody>
      </p:sp>
    </p:spTree>
    <p:extLst>
      <p:ext uri="{BB962C8B-B14F-4D97-AF65-F5344CB8AC3E}">
        <p14:creationId xmlns:p14="http://schemas.microsoft.com/office/powerpoint/2010/main" val="14234684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82461DE7-94E4-4B6C-893E-B16DAA432C04}" type="slidenum">
              <a:rPr kumimoji="1" lang="ja-JP" altLang="en-US" smtClean="0"/>
              <a:t>5</a:t>
            </a:fld>
            <a:endParaRPr kumimoji="1" lang="ja-JP" altLang="en-US"/>
          </a:p>
        </p:txBody>
      </p:sp>
    </p:spTree>
    <p:extLst>
      <p:ext uri="{BB962C8B-B14F-4D97-AF65-F5344CB8AC3E}">
        <p14:creationId xmlns:p14="http://schemas.microsoft.com/office/powerpoint/2010/main" val="11441168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171450" indent="-171450">
              <a:buFont typeface="Arial" panose="020B0604020202020204" pitchFamily="34" charset="0"/>
              <a:buChar char="•"/>
            </a:pPr>
            <a:r>
              <a:rPr kumimoji="1" lang="en-US" altLang="ja-JP" dirty="0"/>
              <a:t>N=54 shortened Reed-Solomon codes has 324 bits code length (m=6, 54*6=324)</a:t>
            </a:r>
          </a:p>
          <a:p>
            <a:pPr marL="171450" indent="-171450">
              <a:buFont typeface="Arial" panose="020B0604020202020204" pitchFamily="34" charset="0"/>
              <a:buChar char="•"/>
            </a:pPr>
            <a:r>
              <a:rPr kumimoji="1" lang="en-US" altLang="ja-JP" dirty="0"/>
              <a:t>Hence, this code length matches the information bit length of 15.4ab LDPC codes in multiples </a:t>
            </a:r>
          </a:p>
          <a:p>
            <a:pPr marL="171450" indent="-171450">
              <a:buFont typeface="Arial" panose="020B0604020202020204" pitchFamily="34" charset="0"/>
              <a:buChar char="•"/>
            </a:pPr>
            <a:r>
              <a:rPr kumimoji="1" lang="en-US" altLang="ja-JP" dirty="0"/>
              <a:t>For low QoS case, original 15.6 BCH codes will be applied as a one idea</a:t>
            </a:r>
          </a:p>
          <a:p>
            <a:pPr marL="171450" indent="-171450">
              <a:buFont typeface="Arial" panose="020B0604020202020204" pitchFamily="34" charset="0"/>
              <a:buChar char="•"/>
            </a:pPr>
            <a:r>
              <a:rPr kumimoji="1" lang="en-US" altLang="ja-JP" sz="1200" dirty="0">
                <a:latin typeface="+mj-lt"/>
                <a:ea typeface="+mj-ea"/>
              </a:rPr>
              <a:t>Coexistence class 0~7</a:t>
            </a:r>
            <a:endParaRPr kumimoji="1" lang="ja-JP" altLang="en-US" dirty="0"/>
          </a:p>
        </p:txBody>
      </p:sp>
      <p:sp>
        <p:nvSpPr>
          <p:cNvPr id="4" name="スライド番号プレースホルダー 3"/>
          <p:cNvSpPr>
            <a:spLocks noGrp="1"/>
          </p:cNvSpPr>
          <p:nvPr>
            <p:ph type="sldNum" sz="quarter" idx="5"/>
          </p:nvPr>
        </p:nvSpPr>
        <p:spPr/>
        <p:txBody>
          <a:bodyPr/>
          <a:lstStyle/>
          <a:p>
            <a:fld id="{82461DE7-94E4-4B6C-893E-B16DAA432C04}" type="slidenum">
              <a:rPr kumimoji="1" lang="ja-JP" altLang="en-US" smtClean="0"/>
              <a:t>6</a:t>
            </a:fld>
            <a:endParaRPr kumimoji="1" lang="ja-JP" altLang="en-US"/>
          </a:p>
        </p:txBody>
      </p:sp>
    </p:spTree>
    <p:extLst>
      <p:ext uri="{BB962C8B-B14F-4D97-AF65-F5344CB8AC3E}">
        <p14:creationId xmlns:p14="http://schemas.microsoft.com/office/powerpoint/2010/main" val="32891757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pPr marL="0" indent="0">
              <a:buFont typeface="Arial" panose="020B0604020202020204" pitchFamily="34" charset="0"/>
              <a:buNone/>
            </a:pPr>
            <a:endParaRPr kumimoji="1" lang="ja-JP" altLang="en-US" dirty="0"/>
          </a:p>
        </p:txBody>
      </p:sp>
      <p:sp>
        <p:nvSpPr>
          <p:cNvPr id="4" name="スライド番号プレースホルダー 3"/>
          <p:cNvSpPr>
            <a:spLocks noGrp="1"/>
          </p:cNvSpPr>
          <p:nvPr>
            <p:ph type="sldNum" sz="quarter" idx="5"/>
          </p:nvPr>
        </p:nvSpPr>
        <p:spPr/>
        <p:txBody>
          <a:bodyPr/>
          <a:lstStyle/>
          <a:p>
            <a:fld id="{82461DE7-94E4-4B6C-893E-B16DAA432C04}" type="slidenum">
              <a:rPr kumimoji="1" lang="ja-JP" altLang="en-US" smtClean="0"/>
              <a:t>13</a:t>
            </a:fld>
            <a:endParaRPr kumimoji="1" lang="ja-JP" altLang="en-US"/>
          </a:p>
        </p:txBody>
      </p:sp>
    </p:spTree>
    <p:extLst>
      <p:ext uri="{BB962C8B-B14F-4D97-AF65-F5344CB8AC3E}">
        <p14:creationId xmlns:p14="http://schemas.microsoft.com/office/powerpoint/2010/main" val="3380819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defRPr/>
            </a:pPr>
            <a:r>
              <a:rPr kumimoji="0" lang="en-US" sz="1200">
                <a:solidFill>
                  <a:srgbClr val="000000"/>
                </a:solidFill>
                <a:latin typeface="Times New Roman" pitchFamily="18" charset="0"/>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10" name="TextBox 9"/>
          <p:cNvSpPr txBox="1"/>
          <p:nvPr/>
        </p:nvSpPr>
        <p:spPr>
          <a:xfrm>
            <a:off x="3944540" y="228600"/>
            <a:ext cx="4932761" cy="307777"/>
          </a:xfrm>
          <a:prstGeom prst="rect">
            <a:avLst/>
          </a:prstGeom>
          <a:solidFill>
            <a:schemeClr val="bg1"/>
          </a:solidFill>
        </p:spPr>
        <p:txBody>
          <a:bodyPr wrap="none">
            <a:spAutoFit/>
          </a:bodyPr>
          <a:lstStyle/>
          <a:p>
            <a:pPr marL="1828800" marR="0" lvl="4" indent="0" algn="r" rtl="0">
              <a:spcBef>
                <a:spcPts val="0"/>
              </a:spcBef>
              <a:spcAft>
                <a:spcPts val="0"/>
              </a:spcAft>
              <a:buNone/>
            </a:pPr>
            <a:r>
              <a:rPr lang="en-US" altLang="ja-JP" sz="1400" b="1" i="0" u="none" strike="noStrike" cap="none" dirty="0">
                <a:solidFill>
                  <a:schemeClr val="tx1"/>
                </a:solidFill>
                <a:latin typeface="Times New Roman"/>
                <a:ea typeface="Times New Roman"/>
                <a:cs typeface="Times New Roman"/>
                <a:sym typeface="Times New Roman"/>
              </a:rPr>
              <a:t>Doc: IEEE P802. 15-23-0577-00-006a</a:t>
            </a:r>
          </a:p>
        </p:txBody>
      </p:sp>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13" name="Rectangle 12"/>
          <p:cNvSpPr>
            <a:spLocks noGrp="1" noChangeArrowheads="1"/>
          </p:cNvSpPr>
          <p:nvPr>
            <p:ph type="sldNum" sz="quarter" idx="12"/>
          </p:nvPr>
        </p:nvSpPr>
        <p:spPr>
          <a:xfrm>
            <a:off x="4342399" y="6475413"/>
            <a:ext cx="535403" cy="184666"/>
          </a:xfrm>
        </p:spPr>
        <p:txBody>
          <a:bodyPr/>
          <a:lstStyle>
            <a:lvl1pPr>
              <a:defRPr sz="1200">
                <a:latin typeface="+mj-lt"/>
              </a:defRPr>
            </a:lvl1pPr>
          </a:lstStyle>
          <a:p>
            <a:pPr>
              <a:defRPr/>
            </a:pPr>
            <a:r>
              <a:rPr lang="en-US" dirty="0">
                <a:solidFill>
                  <a:srgbClr val="000000"/>
                </a:solidFill>
              </a:rPr>
              <a:t>Slide </a:t>
            </a:r>
            <a:fld id="{BF29BC87-BF55-421B-B54D-29C11A5C93C2}" type="slidenum">
              <a:rPr lang="en-US" smtClean="0">
                <a:solidFill>
                  <a:srgbClr val="000000"/>
                </a:solidFill>
              </a:rPr>
              <a:pPr>
                <a:defRPr/>
              </a:pPr>
              <a:t>‹#›</a:t>
            </a:fld>
            <a:endParaRPr lang="en-US" dirty="0">
              <a:solidFill>
                <a:srgbClr val="000000"/>
              </a:solidFill>
            </a:endParaRPr>
          </a:p>
        </p:txBody>
      </p:sp>
      <p:sp>
        <p:nvSpPr>
          <p:cNvPr id="15" name="Rectangle 4">
            <a:extLst>
              <a:ext uri="{FF2B5EF4-FFF2-40B4-BE49-F238E27FC236}">
                <a16:creationId xmlns:a16="http://schemas.microsoft.com/office/drawing/2014/main" id="{633D371D-6596-4050-8217-C96AA1A60217}"/>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dirty="0">
                <a:solidFill>
                  <a:srgbClr val="000000"/>
                </a:solidFill>
                <a:latin typeface="Times New Roman" pitchFamily="18" charset="0"/>
              </a:rPr>
              <a:t>November 2023</a:t>
            </a:r>
          </a:p>
        </p:txBody>
      </p:sp>
      <p:sp>
        <p:nvSpPr>
          <p:cNvPr id="16" name="フッター プレースホルダー 4">
            <a:extLst>
              <a:ext uri="{FF2B5EF4-FFF2-40B4-BE49-F238E27FC236}">
                <a16:creationId xmlns:a16="http://schemas.microsoft.com/office/drawing/2014/main" id="{71F44B61-1F50-4509-AD5A-602D9646B4C6}"/>
              </a:ext>
            </a:extLst>
          </p:cNvPr>
          <p:cNvSpPr>
            <a:spLocks noGrp="1"/>
          </p:cNvSpPr>
          <p:nvPr>
            <p:ph type="ftr" sz="quarter" idx="3"/>
          </p:nvPr>
        </p:nvSpPr>
        <p:spPr>
          <a:xfrm>
            <a:off x="5076056" y="6453336"/>
            <a:ext cx="4032448" cy="404664"/>
          </a:xfrm>
          <a:prstGeom prst="rect">
            <a:avLst/>
          </a:prstGeom>
        </p:spPr>
        <p:txBody>
          <a:bodyPr/>
          <a:lstStyle/>
          <a:p>
            <a:r>
              <a:rPr lang="en-US" altLang="ja-JP" sz="1200" dirty="0" err="1">
                <a:solidFill>
                  <a:srgbClr val="000000"/>
                </a:solidFill>
              </a:rPr>
              <a:t>K.Takabayashi</a:t>
            </a:r>
            <a:r>
              <a:rPr lang="en-US" altLang="ja-JP" sz="1200" dirty="0">
                <a:solidFill>
                  <a:srgbClr val="000000"/>
                </a:solidFill>
              </a:rPr>
              <a:t> (Toyo Univ.), T. Kobayashi, D. </a:t>
            </a:r>
            <a:r>
              <a:rPr lang="en-US" altLang="ja-JP" sz="1200" dirty="0" err="1">
                <a:solidFill>
                  <a:srgbClr val="000000"/>
                </a:solidFill>
              </a:rPr>
              <a:t>Anzai</a:t>
            </a:r>
            <a:r>
              <a:rPr lang="en-US" altLang="ja-JP" sz="1200" dirty="0">
                <a:solidFill>
                  <a:srgbClr val="000000"/>
                </a:solidFill>
              </a:rPr>
              <a:t> (</a:t>
            </a:r>
            <a:r>
              <a:rPr lang="en-US" altLang="ja-JP" sz="1200" dirty="0" err="1">
                <a:solidFill>
                  <a:srgbClr val="000000"/>
                </a:solidFill>
              </a:rPr>
              <a:t>NITech</a:t>
            </a:r>
            <a:r>
              <a:rPr lang="en-US" altLang="ja-JP" sz="1200" dirty="0">
                <a:solidFill>
                  <a:srgbClr val="000000"/>
                </a:solidFill>
              </a:rPr>
              <a:t>), M. Hernandez,  </a:t>
            </a:r>
            <a:r>
              <a:rPr lang="en-US" altLang="ja-JP" sz="1200" dirty="0" err="1">
                <a:solidFill>
                  <a:srgbClr val="000000"/>
                </a:solidFill>
              </a:rPr>
              <a:t>R.Kohno</a:t>
            </a:r>
            <a:r>
              <a:rPr lang="en-US" altLang="ja-JP" sz="1200" dirty="0">
                <a:solidFill>
                  <a:srgbClr val="000000"/>
                </a:solidFill>
              </a:rPr>
              <a:t> (CWC, Oulu Univ./YRP-IAI)</a:t>
            </a:r>
            <a:endParaRPr lang="en-US" altLang="ja-JP" sz="1000" dirty="0">
              <a:solidFill>
                <a:srgbClr val="000000"/>
              </a:solidFill>
            </a:endParaRPr>
          </a:p>
        </p:txBody>
      </p:sp>
    </p:spTree>
    <p:extLst>
      <p:ext uri="{BB962C8B-B14F-4D97-AF65-F5344CB8AC3E}">
        <p14:creationId xmlns:p14="http://schemas.microsoft.com/office/powerpoint/2010/main" val="26533305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5"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6"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defRPr/>
            </a:pPr>
            <a:r>
              <a:rPr kumimoji="0" lang="en-US" sz="1200">
                <a:solidFill>
                  <a:srgbClr val="000000"/>
                </a:solidFill>
                <a:latin typeface="Times New Roman" pitchFamily="18" charset="0"/>
              </a:rPr>
              <a:t>Submission</a:t>
            </a:r>
          </a:p>
        </p:txBody>
      </p:sp>
      <p:sp>
        <p:nvSpPr>
          <p:cNvPr id="7"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Rectangle 11"/>
          <p:cNvSpPr>
            <a:spLocks noGrp="1" noChangeArrowheads="1"/>
          </p:cNvSpPr>
          <p:nvPr>
            <p:ph type="sldNum" sz="quarter" idx="12"/>
          </p:nvPr>
        </p:nvSpPr>
        <p:spPr>
          <a:xfrm>
            <a:off x="4342399" y="6475413"/>
            <a:ext cx="535403" cy="184666"/>
          </a:xfrm>
        </p:spPr>
        <p:txBody>
          <a:bodyPr/>
          <a:lstStyle>
            <a:lvl1pPr>
              <a:defRPr sz="1200">
                <a:latin typeface="+mj-lt"/>
              </a:defRPr>
            </a:lvl1pPr>
          </a:lstStyle>
          <a:p>
            <a:pPr>
              <a:defRPr/>
            </a:pPr>
            <a:r>
              <a:rPr lang="en-US" dirty="0">
                <a:solidFill>
                  <a:srgbClr val="000000"/>
                </a:solidFill>
              </a:rPr>
              <a:t>Slide </a:t>
            </a:r>
            <a:fld id="{B3B06152-741F-4076-B040-D5427CE11BFD}" type="slidenum">
              <a:rPr lang="en-US" smtClean="0">
                <a:solidFill>
                  <a:srgbClr val="000000"/>
                </a:solidFill>
              </a:rPr>
              <a:pPr>
                <a:defRPr/>
              </a:pPr>
              <a:t>‹#›</a:t>
            </a:fld>
            <a:endParaRPr lang="en-US" dirty="0">
              <a:solidFill>
                <a:srgbClr val="000000"/>
              </a:solidFill>
            </a:endParaRPr>
          </a:p>
        </p:txBody>
      </p:sp>
      <p:sp>
        <p:nvSpPr>
          <p:cNvPr id="14" name="Line 8"/>
          <p:cNvSpPr>
            <a:spLocks noChangeShapeType="1"/>
          </p:cNvSpPr>
          <p:nvPr userDrawn="1"/>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17" name="TextBox 9"/>
          <p:cNvSpPr txBox="1"/>
          <p:nvPr userDrawn="1"/>
        </p:nvSpPr>
        <p:spPr>
          <a:xfrm>
            <a:off x="3660949" y="238423"/>
            <a:ext cx="4932761" cy="307777"/>
          </a:xfrm>
          <a:prstGeom prst="rect">
            <a:avLst/>
          </a:prstGeom>
          <a:solidFill>
            <a:schemeClr val="bg1"/>
          </a:solidFill>
        </p:spPr>
        <p:txBody>
          <a:bodyPr wrap="none">
            <a:spAutoFit/>
          </a:bodyPr>
          <a:lstStyle/>
          <a:p>
            <a:pPr marL="1828800" marR="0" lvl="4" indent="0" algn="r" rtl="0">
              <a:spcBef>
                <a:spcPts val="0"/>
              </a:spcBef>
              <a:spcAft>
                <a:spcPts val="0"/>
              </a:spcAft>
              <a:buNone/>
            </a:pPr>
            <a:r>
              <a:rPr lang="en-US" altLang="ja-JP" sz="1400" b="1" i="0" u="none" strike="noStrike" cap="none" dirty="0">
                <a:solidFill>
                  <a:schemeClr val="tx1"/>
                </a:solidFill>
                <a:latin typeface="Times New Roman"/>
                <a:ea typeface="Times New Roman"/>
                <a:cs typeface="Times New Roman"/>
                <a:sym typeface="Times New Roman"/>
              </a:rPr>
              <a:t>Doc: IEEE P802. 15-23-0577-00-006a</a:t>
            </a:r>
          </a:p>
        </p:txBody>
      </p:sp>
      <p:sp>
        <p:nvSpPr>
          <p:cNvPr id="16" name="Rectangle 4">
            <a:extLst>
              <a:ext uri="{FF2B5EF4-FFF2-40B4-BE49-F238E27FC236}">
                <a16:creationId xmlns:a16="http://schemas.microsoft.com/office/drawing/2014/main" id="{87C10E1B-3F96-40A5-ABFD-87C830D01F78}"/>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dirty="0">
                <a:solidFill>
                  <a:srgbClr val="000000"/>
                </a:solidFill>
                <a:latin typeface="Times New Roman" pitchFamily="18" charset="0"/>
              </a:rPr>
              <a:t>November 2023</a:t>
            </a:r>
          </a:p>
        </p:txBody>
      </p:sp>
      <p:sp>
        <p:nvSpPr>
          <p:cNvPr id="19" name="フッター プレースホルダー 4">
            <a:extLst>
              <a:ext uri="{FF2B5EF4-FFF2-40B4-BE49-F238E27FC236}">
                <a16:creationId xmlns:a16="http://schemas.microsoft.com/office/drawing/2014/main" id="{6EEC89D4-7561-4EC9-8DC3-24F127260744}"/>
              </a:ext>
            </a:extLst>
          </p:cNvPr>
          <p:cNvSpPr>
            <a:spLocks noGrp="1"/>
          </p:cNvSpPr>
          <p:nvPr>
            <p:ph type="ftr" sz="quarter" idx="3"/>
          </p:nvPr>
        </p:nvSpPr>
        <p:spPr>
          <a:xfrm>
            <a:off x="5004048" y="6453336"/>
            <a:ext cx="4139952" cy="553998"/>
          </a:xfrm>
        </p:spPr>
        <p:txBody>
          <a:bodyPr/>
          <a:lstStyle/>
          <a:p>
            <a:r>
              <a:rPr lang="en-US" altLang="ja-JP" sz="1200" dirty="0" err="1">
                <a:solidFill>
                  <a:srgbClr val="000000"/>
                </a:solidFill>
              </a:rPr>
              <a:t>K.Takabayashi</a:t>
            </a:r>
            <a:r>
              <a:rPr lang="en-US" altLang="ja-JP" sz="1200" dirty="0">
                <a:solidFill>
                  <a:srgbClr val="000000"/>
                </a:solidFill>
              </a:rPr>
              <a:t> (Toyo Univ.), T. Kobayashi, D. </a:t>
            </a:r>
            <a:r>
              <a:rPr lang="en-US" altLang="ja-JP" sz="1200" dirty="0" err="1">
                <a:solidFill>
                  <a:srgbClr val="000000"/>
                </a:solidFill>
              </a:rPr>
              <a:t>Anzai</a:t>
            </a:r>
            <a:r>
              <a:rPr lang="en-US" altLang="ja-JP" sz="1200" dirty="0">
                <a:solidFill>
                  <a:srgbClr val="000000"/>
                </a:solidFill>
              </a:rPr>
              <a:t> (</a:t>
            </a:r>
            <a:r>
              <a:rPr lang="en-US" altLang="ja-JP" sz="1200" dirty="0" err="1">
                <a:solidFill>
                  <a:srgbClr val="000000"/>
                </a:solidFill>
              </a:rPr>
              <a:t>NITech</a:t>
            </a:r>
            <a:r>
              <a:rPr lang="en-US" altLang="ja-JP" sz="1200" dirty="0">
                <a:solidFill>
                  <a:srgbClr val="000000"/>
                </a:solidFill>
              </a:rPr>
              <a:t>), M. Hernandez,  </a:t>
            </a:r>
            <a:r>
              <a:rPr lang="en-US" altLang="ja-JP" sz="1200" dirty="0" err="1">
                <a:solidFill>
                  <a:srgbClr val="000000"/>
                </a:solidFill>
              </a:rPr>
              <a:t>R.Kohno</a:t>
            </a:r>
            <a:r>
              <a:rPr lang="en-US" altLang="ja-JP" sz="1200" dirty="0">
                <a:solidFill>
                  <a:srgbClr val="000000"/>
                </a:solidFill>
              </a:rPr>
              <a:t> (CWC, Oulu Univ./YRP-IAI)</a:t>
            </a:r>
            <a:endParaRPr lang="en-US" altLang="ja-JP" sz="1000" dirty="0">
              <a:solidFill>
                <a:srgbClr val="000000"/>
              </a:solidFill>
            </a:endParaRPr>
          </a:p>
        </p:txBody>
      </p:sp>
    </p:spTree>
    <p:extLst>
      <p:ext uri="{BB962C8B-B14F-4D97-AF65-F5344CB8AC3E}">
        <p14:creationId xmlns:p14="http://schemas.microsoft.com/office/powerpoint/2010/main" val="11377336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Rectangle 6"/>
          <p:cNvSpPr>
            <a:spLocks noGrp="1" noChangeArrowheads="1"/>
          </p:cNvSpPr>
          <p:nvPr>
            <p:ph type="sldNum" sz="quarter" idx="12"/>
          </p:nvPr>
        </p:nvSpPr>
        <p:spPr>
          <a:xfrm>
            <a:off x="4342399" y="6475413"/>
            <a:ext cx="535403" cy="184666"/>
          </a:xfrm>
          <a:ln/>
        </p:spPr>
        <p:txBody>
          <a:bodyPr/>
          <a:lstStyle>
            <a:lvl1pPr>
              <a:defRPr sz="1200">
                <a:latin typeface="+mj-lt"/>
              </a:defRPr>
            </a:lvl1pPr>
          </a:lstStyle>
          <a:p>
            <a:pPr>
              <a:defRPr/>
            </a:pPr>
            <a:r>
              <a:rPr lang="en-US" dirty="0">
                <a:solidFill>
                  <a:srgbClr val="000000"/>
                </a:solidFill>
              </a:rPr>
              <a:t>Slide </a:t>
            </a:r>
            <a:fld id="{088E86A2-24BB-437A-8099-76D2C87A4801}" type="slidenum">
              <a:rPr lang="en-US" smtClean="0">
                <a:solidFill>
                  <a:srgbClr val="000000"/>
                </a:solidFill>
              </a:rPr>
              <a:pPr>
                <a:defRPr/>
              </a:pPr>
              <a:t>‹#›</a:t>
            </a:fld>
            <a:endParaRPr lang="en-US" dirty="0">
              <a:solidFill>
                <a:srgbClr val="000000"/>
              </a:solidFill>
            </a:endParaRPr>
          </a:p>
        </p:txBody>
      </p:sp>
      <p:sp>
        <p:nvSpPr>
          <p:cNvPr id="8" name="Rectangle 4">
            <a:extLst>
              <a:ext uri="{FF2B5EF4-FFF2-40B4-BE49-F238E27FC236}">
                <a16:creationId xmlns:a16="http://schemas.microsoft.com/office/drawing/2014/main" id="{1207BCD2-703E-4A6E-93A4-8F1C4BE4F96B}"/>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dirty="0">
                <a:solidFill>
                  <a:srgbClr val="000000"/>
                </a:solidFill>
                <a:latin typeface="Times New Roman" pitchFamily="18" charset="0"/>
              </a:rPr>
              <a:t>November 2023</a:t>
            </a:r>
          </a:p>
        </p:txBody>
      </p:sp>
      <p:sp>
        <p:nvSpPr>
          <p:cNvPr id="9" name="フッター プレースホルダー 4">
            <a:extLst>
              <a:ext uri="{FF2B5EF4-FFF2-40B4-BE49-F238E27FC236}">
                <a16:creationId xmlns:a16="http://schemas.microsoft.com/office/drawing/2014/main" id="{7F905874-7CF5-4107-A30B-0CD039618D00}"/>
              </a:ext>
            </a:extLst>
          </p:cNvPr>
          <p:cNvSpPr>
            <a:spLocks noGrp="1"/>
          </p:cNvSpPr>
          <p:nvPr>
            <p:ph type="ftr" sz="quarter" idx="3"/>
          </p:nvPr>
        </p:nvSpPr>
        <p:spPr>
          <a:xfrm>
            <a:off x="4932040" y="6453336"/>
            <a:ext cx="4176464" cy="553998"/>
          </a:xfrm>
        </p:spPr>
        <p:txBody>
          <a:bodyPr/>
          <a:lstStyle/>
          <a:p>
            <a:r>
              <a:rPr lang="en-US" altLang="ja-JP" sz="1200" dirty="0" err="1">
                <a:solidFill>
                  <a:srgbClr val="000000"/>
                </a:solidFill>
              </a:rPr>
              <a:t>K.Takabayashi</a:t>
            </a:r>
            <a:r>
              <a:rPr lang="en-US" altLang="ja-JP" sz="1200" dirty="0">
                <a:solidFill>
                  <a:srgbClr val="000000"/>
                </a:solidFill>
              </a:rPr>
              <a:t> (Toyo Univ.), T. Kobayashi, D. </a:t>
            </a:r>
            <a:r>
              <a:rPr lang="en-US" altLang="ja-JP" sz="1200" dirty="0" err="1">
                <a:solidFill>
                  <a:srgbClr val="000000"/>
                </a:solidFill>
              </a:rPr>
              <a:t>Anzai</a:t>
            </a:r>
            <a:r>
              <a:rPr lang="en-US" altLang="ja-JP" sz="1200" dirty="0">
                <a:solidFill>
                  <a:srgbClr val="000000"/>
                </a:solidFill>
              </a:rPr>
              <a:t> (</a:t>
            </a:r>
            <a:r>
              <a:rPr lang="en-US" altLang="ja-JP" sz="1200" dirty="0" err="1">
                <a:solidFill>
                  <a:srgbClr val="000000"/>
                </a:solidFill>
              </a:rPr>
              <a:t>NITech</a:t>
            </a:r>
            <a:r>
              <a:rPr lang="en-US" altLang="ja-JP" sz="1200" dirty="0">
                <a:solidFill>
                  <a:srgbClr val="000000"/>
                </a:solidFill>
              </a:rPr>
              <a:t>), M. Hernandez,  </a:t>
            </a:r>
            <a:r>
              <a:rPr lang="en-US" altLang="ja-JP" sz="1200" dirty="0" err="1">
                <a:solidFill>
                  <a:srgbClr val="000000"/>
                </a:solidFill>
              </a:rPr>
              <a:t>R.Kohno</a:t>
            </a:r>
            <a:r>
              <a:rPr lang="en-US" altLang="ja-JP" sz="1200" dirty="0">
                <a:solidFill>
                  <a:srgbClr val="000000"/>
                </a:solidFill>
              </a:rPr>
              <a:t> (CWC, Oulu Univ./YRP-IAI)</a:t>
            </a:r>
            <a:endParaRPr lang="en-US" altLang="ja-JP" sz="1000" dirty="0">
              <a:solidFill>
                <a:srgbClr val="000000"/>
              </a:solidFill>
            </a:endParaRPr>
          </a:p>
        </p:txBody>
      </p:sp>
    </p:spTree>
    <p:extLst>
      <p:ext uri="{BB962C8B-B14F-4D97-AF65-F5344CB8AC3E}">
        <p14:creationId xmlns:p14="http://schemas.microsoft.com/office/powerpoint/2010/main" val="36046849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Rectangle 6"/>
          <p:cNvSpPr>
            <a:spLocks noGrp="1" noChangeArrowheads="1"/>
          </p:cNvSpPr>
          <p:nvPr>
            <p:ph type="sldNum" sz="quarter" idx="12"/>
          </p:nvPr>
        </p:nvSpPr>
        <p:spPr>
          <a:xfrm>
            <a:off x="4342399" y="6475413"/>
            <a:ext cx="535403" cy="184666"/>
          </a:xfrm>
          <a:ln/>
        </p:spPr>
        <p:txBody>
          <a:bodyPr/>
          <a:lstStyle>
            <a:lvl1pPr>
              <a:defRPr sz="1200">
                <a:latin typeface="+mj-lt"/>
              </a:defRPr>
            </a:lvl1pPr>
          </a:lstStyle>
          <a:p>
            <a:pPr>
              <a:defRPr/>
            </a:pPr>
            <a:r>
              <a:rPr lang="en-US">
                <a:solidFill>
                  <a:srgbClr val="000000"/>
                </a:solidFill>
              </a:rPr>
              <a:t>Slide </a:t>
            </a:r>
            <a:fld id="{C65D8D74-25E4-4A14-9B13-1C1CBE0663D9}" type="slidenum">
              <a:rPr lang="en-US" smtClean="0">
                <a:solidFill>
                  <a:srgbClr val="000000"/>
                </a:solidFill>
              </a:rPr>
              <a:pPr>
                <a:defRPr/>
              </a:pPr>
              <a:t>‹#›</a:t>
            </a:fld>
            <a:endParaRPr lang="en-US" dirty="0">
              <a:solidFill>
                <a:srgbClr val="000000"/>
              </a:solidFill>
              <a:latin typeface="+mj-lt"/>
            </a:endParaRPr>
          </a:p>
        </p:txBody>
      </p:sp>
      <p:sp>
        <p:nvSpPr>
          <p:cNvPr id="5" name="タイトル 4"/>
          <p:cNvSpPr>
            <a:spLocks noGrp="1"/>
          </p:cNvSpPr>
          <p:nvPr>
            <p:ph type="title"/>
          </p:nvPr>
        </p:nvSpPr>
        <p:spPr/>
        <p:txBody>
          <a:bodyPr/>
          <a:lstStyle/>
          <a:p>
            <a:r>
              <a:rPr kumimoji="1" lang="ja-JP" altLang="en-US"/>
              <a:t>マスタ タイトルの書式設定</a:t>
            </a:r>
          </a:p>
        </p:txBody>
      </p:sp>
      <p:sp>
        <p:nvSpPr>
          <p:cNvPr id="8" name="Rectangle 4">
            <a:extLst>
              <a:ext uri="{FF2B5EF4-FFF2-40B4-BE49-F238E27FC236}">
                <a16:creationId xmlns:a16="http://schemas.microsoft.com/office/drawing/2014/main" id="{8B7B025E-5AD3-4FC8-8538-2264AD38BF1A}"/>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dirty="0">
                <a:solidFill>
                  <a:srgbClr val="000000"/>
                </a:solidFill>
                <a:latin typeface="Times New Roman" pitchFamily="18" charset="0"/>
              </a:rPr>
              <a:t>November 2023</a:t>
            </a:r>
          </a:p>
        </p:txBody>
      </p:sp>
      <p:sp>
        <p:nvSpPr>
          <p:cNvPr id="9" name="フッター プレースホルダー 4">
            <a:extLst>
              <a:ext uri="{FF2B5EF4-FFF2-40B4-BE49-F238E27FC236}">
                <a16:creationId xmlns:a16="http://schemas.microsoft.com/office/drawing/2014/main" id="{674B2FA7-A919-49FF-9D77-45873A0BBCFE}"/>
              </a:ext>
            </a:extLst>
          </p:cNvPr>
          <p:cNvSpPr>
            <a:spLocks noGrp="1"/>
          </p:cNvSpPr>
          <p:nvPr>
            <p:ph type="ftr" sz="quarter" idx="3"/>
          </p:nvPr>
        </p:nvSpPr>
        <p:spPr>
          <a:xfrm>
            <a:off x="5076056" y="6453336"/>
            <a:ext cx="4032448" cy="553998"/>
          </a:xfrm>
        </p:spPr>
        <p:txBody>
          <a:bodyPr/>
          <a:lstStyle>
            <a:lvl1pPr>
              <a:defRPr>
                <a:latin typeface="+mj-lt"/>
              </a:defRPr>
            </a:lvl1pPr>
          </a:lstStyle>
          <a:p>
            <a:r>
              <a:rPr lang="en-US" altLang="ja-JP" sz="1200" dirty="0" err="1">
                <a:solidFill>
                  <a:srgbClr val="000000"/>
                </a:solidFill>
              </a:rPr>
              <a:t>K.Takabayashi</a:t>
            </a:r>
            <a:r>
              <a:rPr lang="en-US" altLang="ja-JP" sz="1200" dirty="0">
                <a:solidFill>
                  <a:srgbClr val="000000"/>
                </a:solidFill>
              </a:rPr>
              <a:t> (Toyo Univ.), T. Kobayashi, D. </a:t>
            </a:r>
            <a:r>
              <a:rPr lang="en-US" altLang="ja-JP" sz="1200" dirty="0" err="1">
                <a:solidFill>
                  <a:srgbClr val="000000"/>
                </a:solidFill>
              </a:rPr>
              <a:t>Anzai</a:t>
            </a:r>
            <a:r>
              <a:rPr lang="en-US" altLang="ja-JP" sz="1200" dirty="0">
                <a:solidFill>
                  <a:srgbClr val="000000"/>
                </a:solidFill>
              </a:rPr>
              <a:t> (</a:t>
            </a:r>
            <a:r>
              <a:rPr lang="en-US" altLang="ja-JP" sz="1200" dirty="0" err="1">
                <a:solidFill>
                  <a:srgbClr val="000000"/>
                </a:solidFill>
              </a:rPr>
              <a:t>NITech</a:t>
            </a:r>
            <a:r>
              <a:rPr lang="en-US" altLang="ja-JP" sz="1200" dirty="0">
                <a:solidFill>
                  <a:srgbClr val="000000"/>
                </a:solidFill>
              </a:rPr>
              <a:t>), M. Hernandez,  </a:t>
            </a:r>
            <a:r>
              <a:rPr lang="en-US" altLang="ja-JP" sz="1200" dirty="0" err="1">
                <a:solidFill>
                  <a:srgbClr val="000000"/>
                </a:solidFill>
              </a:rPr>
              <a:t>R.Kohno</a:t>
            </a:r>
            <a:r>
              <a:rPr lang="en-US" altLang="ja-JP" sz="1200" dirty="0">
                <a:solidFill>
                  <a:srgbClr val="000000"/>
                </a:solidFill>
              </a:rPr>
              <a:t> (CWC, Oulu Univ./YRP-IAI)</a:t>
            </a:r>
            <a:endParaRPr lang="en-US" altLang="ja-JP" sz="1000" dirty="0">
              <a:solidFill>
                <a:srgbClr val="000000"/>
              </a:solidFill>
            </a:endParaRPr>
          </a:p>
        </p:txBody>
      </p:sp>
    </p:spTree>
    <p:extLst>
      <p:ext uri="{BB962C8B-B14F-4D97-AF65-F5344CB8AC3E}">
        <p14:creationId xmlns:p14="http://schemas.microsoft.com/office/powerpoint/2010/main" val="4096783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a:t>Click to edit Master title style</a:t>
            </a:r>
          </a:p>
        </p:txBody>
      </p:sp>
      <p:sp>
        <p:nvSpPr>
          <p:cNvPr id="3" name="Content Placeholder 2"/>
          <p:cNvSpPr>
            <a:spLocks noGrp="1"/>
          </p:cNvSpPr>
          <p:nvPr>
            <p:ph idx="1"/>
          </p:nvPr>
        </p:nvSpPr>
        <p:spPr>
          <a:xfrm>
            <a:off x="685800" y="1981200"/>
            <a:ext cx="77724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4342399" y="6475413"/>
            <a:ext cx="535403" cy="184666"/>
          </a:xfrm>
        </p:spPr>
        <p:txBody>
          <a:bodyPr/>
          <a:lstStyle>
            <a:lvl1pPr>
              <a:defRPr sz="1200" smtClean="0">
                <a:latin typeface="+mj-lt"/>
              </a:defRPr>
            </a:lvl1pPr>
          </a:lstStyle>
          <a:p>
            <a:pPr>
              <a:defRPr/>
            </a:pPr>
            <a:r>
              <a:rPr lang="en-US" dirty="0">
                <a:solidFill>
                  <a:srgbClr val="000000"/>
                </a:solidFill>
              </a:rPr>
              <a:t>Slide </a:t>
            </a:r>
            <a:fld id="{656268D0-4611-45F7-BF6F-449ED53C6C0E}" type="slidenum">
              <a:rPr lang="en-US" smtClean="0">
                <a:solidFill>
                  <a:srgbClr val="000000"/>
                </a:solidFill>
              </a:rPr>
              <a:pPr>
                <a:defRPr/>
              </a:pPr>
              <a:t>‹#›</a:t>
            </a:fld>
            <a:endParaRPr lang="en-US" dirty="0">
              <a:solidFill>
                <a:srgbClr val="000000"/>
              </a:solidFill>
            </a:endParaRPr>
          </a:p>
        </p:txBody>
      </p:sp>
      <p:sp>
        <p:nvSpPr>
          <p:cNvPr id="9" name="Rectangle 4">
            <a:extLst>
              <a:ext uri="{FF2B5EF4-FFF2-40B4-BE49-F238E27FC236}">
                <a16:creationId xmlns:a16="http://schemas.microsoft.com/office/drawing/2014/main" id="{E2EFD6D0-629F-49B8-A4AD-9D561B411206}"/>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dirty="0">
                <a:solidFill>
                  <a:srgbClr val="000000"/>
                </a:solidFill>
                <a:latin typeface="Times New Roman" pitchFamily="18" charset="0"/>
              </a:rPr>
              <a:t>November 2023</a:t>
            </a:r>
          </a:p>
        </p:txBody>
      </p:sp>
      <p:sp>
        <p:nvSpPr>
          <p:cNvPr id="10" name="フッター プレースホルダー 4">
            <a:extLst>
              <a:ext uri="{FF2B5EF4-FFF2-40B4-BE49-F238E27FC236}">
                <a16:creationId xmlns:a16="http://schemas.microsoft.com/office/drawing/2014/main" id="{69791D2B-B802-4BBF-8768-58B658871AF6}"/>
              </a:ext>
            </a:extLst>
          </p:cNvPr>
          <p:cNvSpPr>
            <a:spLocks noGrp="1"/>
          </p:cNvSpPr>
          <p:nvPr>
            <p:ph type="ftr" sz="quarter" idx="3"/>
          </p:nvPr>
        </p:nvSpPr>
        <p:spPr>
          <a:xfrm>
            <a:off x="5004048" y="6453336"/>
            <a:ext cx="4139952" cy="553998"/>
          </a:xfrm>
        </p:spPr>
        <p:txBody>
          <a:bodyPr/>
          <a:lstStyle/>
          <a:p>
            <a:r>
              <a:rPr lang="en-US" altLang="ja-JP" sz="1200" dirty="0" err="1">
                <a:solidFill>
                  <a:srgbClr val="000000"/>
                </a:solidFill>
              </a:rPr>
              <a:t>K.Takabayashi</a:t>
            </a:r>
            <a:r>
              <a:rPr lang="en-US" altLang="ja-JP" sz="1200" dirty="0">
                <a:solidFill>
                  <a:srgbClr val="000000"/>
                </a:solidFill>
              </a:rPr>
              <a:t> (Toyo Univ.), T. Kobayashi, D. </a:t>
            </a:r>
            <a:r>
              <a:rPr lang="en-US" altLang="ja-JP" sz="1200" dirty="0" err="1">
                <a:solidFill>
                  <a:srgbClr val="000000"/>
                </a:solidFill>
              </a:rPr>
              <a:t>Anzai</a:t>
            </a:r>
            <a:r>
              <a:rPr lang="en-US" altLang="ja-JP" sz="1200" dirty="0">
                <a:solidFill>
                  <a:srgbClr val="000000"/>
                </a:solidFill>
              </a:rPr>
              <a:t> (</a:t>
            </a:r>
            <a:r>
              <a:rPr lang="en-US" altLang="ja-JP" sz="1200" dirty="0" err="1">
                <a:solidFill>
                  <a:srgbClr val="000000"/>
                </a:solidFill>
              </a:rPr>
              <a:t>NITech</a:t>
            </a:r>
            <a:r>
              <a:rPr lang="en-US" altLang="ja-JP" sz="1200" dirty="0">
                <a:solidFill>
                  <a:srgbClr val="000000"/>
                </a:solidFill>
              </a:rPr>
              <a:t>), M. Hernandez,  </a:t>
            </a:r>
            <a:r>
              <a:rPr lang="en-US" altLang="ja-JP" sz="1200" dirty="0" err="1">
                <a:solidFill>
                  <a:srgbClr val="000000"/>
                </a:solidFill>
              </a:rPr>
              <a:t>R.Kohno</a:t>
            </a:r>
            <a:r>
              <a:rPr lang="en-US" altLang="ja-JP" sz="1200" dirty="0">
                <a:solidFill>
                  <a:srgbClr val="000000"/>
                </a:solidFill>
              </a:rPr>
              <a:t> (CWC, Oulu Univ./YRP-IAI)</a:t>
            </a:r>
            <a:endParaRPr lang="en-US" altLang="ja-JP" sz="1000" dirty="0">
              <a:solidFill>
                <a:srgbClr val="000000"/>
              </a:solidFill>
            </a:endParaRPr>
          </a:p>
        </p:txBody>
      </p:sp>
    </p:spTree>
    <p:extLst>
      <p:ext uri="{BB962C8B-B14F-4D97-AF65-F5344CB8AC3E}">
        <p14:creationId xmlns:p14="http://schemas.microsoft.com/office/powerpoint/2010/main" val="37826439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CWC_Otsikko_ja_sisältö, ei ranskalaisia viivoja">
    <p:spTree>
      <p:nvGrpSpPr>
        <p:cNvPr id="1" name=""/>
        <p:cNvGrpSpPr/>
        <p:nvPr/>
      </p:nvGrpSpPr>
      <p:grpSpPr>
        <a:xfrm>
          <a:off x="0" y="0"/>
          <a:ext cx="0" cy="0"/>
          <a:chOff x="0" y="0"/>
          <a:chExt cx="0" cy="0"/>
        </a:xfrm>
      </p:grpSpPr>
      <p:sp>
        <p:nvSpPr>
          <p:cNvPr id="2" name="Otsikko 1"/>
          <p:cNvSpPr>
            <a:spLocks noGrp="1"/>
          </p:cNvSpPr>
          <p:nvPr>
            <p:ph type="title"/>
          </p:nvPr>
        </p:nvSpPr>
        <p:spPr>
          <a:xfrm>
            <a:off x="838200" y="620713"/>
            <a:ext cx="7543800" cy="1165205"/>
          </a:xfrm>
          <a:prstGeom prst="rect">
            <a:avLst/>
          </a:prstGeom>
        </p:spPr>
        <p:txBody>
          <a:bodyPr vert="horz" anchor="ctr"/>
          <a:lstStyle>
            <a:lvl1pPr>
              <a:defRPr/>
            </a:lvl1pPr>
          </a:lstStyle>
          <a:p>
            <a:r>
              <a:rPr lang="fi-FI"/>
              <a:t>Click to edit Master title style</a:t>
            </a:r>
            <a:endParaRPr lang="fi-FI" dirty="0"/>
          </a:p>
        </p:txBody>
      </p:sp>
      <p:sp>
        <p:nvSpPr>
          <p:cNvPr id="6" name="Sisällön paikkamerkki 5"/>
          <p:cNvSpPr>
            <a:spLocks noGrp="1"/>
          </p:cNvSpPr>
          <p:nvPr>
            <p:ph sz="quarter" idx="12"/>
          </p:nvPr>
        </p:nvSpPr>
        <p:spPr>
          <a:xfrm>
            <a:off x="838200" y="2000240"/>
            <a:ext cx="7543800" cy="3943360"/>
          </a:xfrm>
          <a:prstGeom prst="rect">
            <a:avLst/>
          </a:prstGeom>
        </p:spPr>
        <p:txBody>
          <a:bodyPr vert="horz"/>
          <a:lstStyle>
            <a:lvl1pPr marL="3175" indent="-3175">
              <a:buNone/>
              <a:defRPr sz="2800" baseline="0"/>
            </a:lvl1pPr>
          </a:lstStyle>
          <a:p>
            <a:pPr lvl="0"/>
            <a:r>
              <a:rPr lang="fi-FI"/>
              <a:t>Click to edit Master text styles</a:t>
            </a:r>
          </a:p>
          <a:p>
            <a:pPr lvl="1"/>
            <a:r>
              <a:rPr lang="fi-FI"/>
              <a:t>Second level</a:t>
            </a:r>
          </a:p>
          <a:p>
            <a:pPr lvl="2"/>
            <a:r>
              <a:rPr lang="fi-FI"/>
              <a:t>Third level</a:t>
            </a:r>
          </a:p>
          <a:p>
            <a:pPr lvl="3"/>
            <a:r>
              <a:rPr lang="fi-FI"/>
              <a:t>Fourth level</a:t>
            </a:r>
          </a:p>
          <a:p>
            <a:pPr lvl="4"/>
            <a:r>
              <a:rPr lang="fi-FI"/>
              <a:t>Fifth level</a:t>
            </a:r>
            <a:endParaRPr lang="fi-FI" dirty="0"/>
          </a:p>
        </p:txBody>
      </p:sp>
      <p:sp>
        <p:nvSpPr>
          <p:cNvPr id="5" name="Dian numeron paikkamerkki 2"/>
          <p:cNvSpPr>
            <a:spLocks noGrp="1"/>
          </p:cNvSpPr>
          <p:nvPr>
            <p:ph type="sldNum" sz="quarter" idx="13"/>
          </p:nvPr>
        </p:nvSpPr>
        <p:spPr/>
        <p:txBody>
          <a:bodyPr/>
          <a:lstStyle>
            <a:lvl1pPr>
              <a:defRPr/>
            </a:lvl1pPr>
          </a:lstStyle>
          <a:p>
            <a:pPr>
              <a:defRPr/>
            </a:pPr>
            <a:fld id="{71D2E830-3EDC-424A-9B52-3BF5206E939D}" type="slidenum">
              <a:rPr lang="fi-FI">
                <a:solidFill>
                  <a:srgbClr val="F7ECCD"/>
                </a:solidFill>
              </a:rPr>
              <a:pPr>
                <a:defRPr/>
              </a:pPr>
              <a:t>‹#›</a:t>
            </a:fld>
            <a:endParaRPr lang="fi-FI" dirty="0">
              <a:solidFill>
                <a:srgbClr val="F7ECCD"/>
              </a:solidFill>
            </a:endParaRPr>
          </a:p>
        </p:txBody>
      </p:sp>
      <p:sp>
        <p:nvSpPr>
          <p:cNvPr id="10" name="Rectangle 6"/>
          <p:cNvSpPr txBox="1">
            <a:spLocks noChangeArrowheads="1"/>
          </p:cNvSpPr>
          <p:nvPr userDrawn="1"/>
        </p:nvSpPr>
        <p:spPr bwMode="auto">
          <a:xfrm>
            <a:off x="4346575" y="6523038"/>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defRPr/>
            </a:lvl1pPr>
          </a:lstStyle>
          <a:p>
            <a:pPr algn="ctr" eaLnBrk="0" fontAlgn="base" hangingPunct="0">
              <a:spcBef>
                <a:spcPct val="0"/>
              </a:spcBef>
              <a:spcAft>
                <a:spcPct val="0"/>
              </a:spcAft>
              <a:defRPr/>
            </a:pPr>
            <a:r>
              <a:rPr kumimoji="0" lang="en-US" sz="1200">
                <a:solidFill>
                  <a:srgbClr val="000000"/>
                </a:solidFill>
                <a:latin typeface="Times New Roman" pitchFamily="18" charset="0"/>
              </a:rPr>
              <a:t>Slide </a:t>
            </a:r>
            <a:fld id="{1DD008D0-DE3E-462A-80B6-DB0642E9FE13}" type="slidenum">
              <a:rPr kumimoji="0" lang="en-US" sz="1200" smtClean="0">
                <a:solidFill>
                  <a:srgbClr val="000000"/>
                </a:solidFill>
                <a:latin typeface="Times New Roman" pitchFamily="18" charset="0"/>
              </a:rPr>
              <a:pPr algn="ctr" eaLnBrk="0" fontAlgn="base" hangingPunct="0">
                <a:spcBef>
                  <a:spcPct val="0"/>
                </a:spcBef>
                <a:spcAft>
                  <a:spcPct val="0"/>
                </a:spcAft>
                <a:defRPr/>
              </a:pPr>
              <a:t>‹#›</a:t>
            </a:fld>
            <a:endParaRPr kumimoji="0" lang="en-US" sz="1200">
              <a:solidFill>
                <a:srgbClr val="000000"/>
              </a:solidFill>
              <a:latin typeface="Times New Roman" pitchFamily="18" charset="0"/>
            </a:endParaRPr>
          </a:p>
        </p:txBody>
      </p:sp>
      <p:sp>
        <p:nvSpPr>
          <p:cNvPr id="12" name="Rectangle 4">
            <a:extLst>
              <a:ext uri="{FF2B5EF4-FFF2-40B4-BE49-F238E27FC236}">
                <a16:creationId xmlns:a16="http://schemas.microsoft.com/office/drawing/2014/main" id="{93B56D90-56C2-4AD6-B7BD-35BF74619B20}"/>
              </a:ext>
            </a:extLst>
          </p:cNvPr>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dirty="0">
                <a:solidFill>
                  <a:srgbClr val="000000"/>
                </a:solidFill>
                <a:latin typeface="Times New Roman" pitchFamily="18" charset="0"/>
              </a:rPr>
              <a:t>November 2023</a:t>
            </a:r>
          </a:p>
        </p:txBody>
      </p:sp>
      <p:sp>
        <p:nvSpPr>
          <p:cNvPr id="13" name="フッター プレースホルダー 4">
            <a:extLst>
              <a:ext uri="{FF2B5EF4-FFF2-40B4-BE49-F238E27FC236}">
                <a16:creationId xmlns:a16="http://schemas.microsoft.com/office/drawing/2014/main" id="{DF678EBD-A0F2-4B31-A1B2-D54083317BE7}"/>
              </a:ext>
            </a:extLst>
          </p:cNvPr>
          <p:cNvSpPr>
            <a:spLocks noGrp="1"/>
          </p:cNvSpPr>
          <p:nvPr>
            <p:ph type="ftr" sz="quarter" idx="3"/>
          </p:nvPr>
        </p:nvSpPr>
        <p:spPr>
          <a:xfrm>
            <a:off x="5004048" y="6428601"/>
            <a:ext cx="4139952" cy="553998"/>
          </a:xfrm>
        </p:spPr>
        <p:txBody>
          <a:bodyPr/>
          <a:lstStyle/>
          <a:p>
            <a:r>
              <a:rPr lang="en-US" altLang="ja-JP" sz="1200" dirty="0" err="1">
                <a:solidFill>
                  <a:srgbClr val="000000"/>
                </a:solidFill>
              </a:rPr>
              <a:t>K.Takabayashi</a:t>
            </a:r>
            <a:r>
              <a:rPr lang="en-US" altLang="ja-JP" sz="1200" dirty="0">
                <a:solidFill>
                  <a:srgbClr val="000000"/>
                </a:solidFill>
              </a:rPr>
              <a:t> (Toyo Univ.), T. Kobayashi, D. </a:t>
            </a:r>
            <a:r>
              <a:rPr lang="en-US" altLang="ja-JP" sz="1200" dirty="0" err="1">
                <a:solidFill>
                  <a:srgbClr val="000000"/>
                </a:solidFill>
              </a:rPr>
              <a:t>Anzai</a:t>
            </a:r>
            <a:r>
              <a:rPr lang="en-US" altLang="ja-JP" sz="1200" dirty="0">
                <a:solidFill>
                  <a:srgbClr val="000000"/>
                </a:solidFill>
              </a:rPr>
              <a:t> (</a:t>
            </a:r>
            <a:r>
              <a:rPr lang="en-US" altLang="ja-JP" sz="1200" dirty="0" err="1">
                <a:solidFill>
                  <a:srgbClr val="000000"/>
                </a:solidFill>
              </a:rPr>
              <a:t>NITech</a:t>
            </a:r>
            <a:r>
              <a:rPr lang="en-US" altLang="ja-JP" sz="1200" dirty="0">
                <a:solidFill>
                  <a:srgbClr val="000000"/>
                </a:solidFill>
              </a:rPr>
              <a:t>), M. Hernandez,  </a:t>
            </a:r>
            <a:r>
              <a:rPr lang="en-US" altLang="ja-JP" sz="1200" dirty="0" err="1">
                <a:solidFill>
                  <a:srgbClr val="000000"/>
                </a:solidFill>
              </a:rPr>
              <a:t>R.Kohno</a:t>
            </a:r>
            <a:r>
              <a:rPr lang="en-US" altLang="ja-JP" sz="1200" dirty="0">
                <a:solidFill>
                  <a:srgbClr val="000000"/>
                </a:solidFill>
              </a:rPr>
              <a:t> (CWC, Oulu Univ./YRP-IAI)</a:t>
            </a:r>
            <a:endParaRPr lang="en-US" altLang="ja-JP" sz="1000" dirty="0">
              <a:solidFill>
                <a:srgbClr val="000000"/>
              </a:solidFill>
            </a:endParaRPr>
          </a:p>
        </p:txBody>
      </p:sp>
    </p:spTree>
    <p:extLst>
      <p:ext uri="{BB962C8B-B14F-4D97-AF65-F5344CB8AC3E}">
        <p14:creationId xmlns:p14="http://schemas.microsoft.com/office/powerpoint/2010/main" val="5045046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userDrawn="1">
  <p:cSld name="1_Blank">
    <p:spTree>
      <p:nvGrpSpPr>
        <p:cNvPr id="1" name="Shape 22"/>
        <p:cNvGrpSpPr/>
        <p:nvPr/>
      </p:nvGrpSpPr>
      <p:grpSpPr>
        <a:xfrm>
          <a:off x="0" y="0"/>
          <a:ext cx="0" cy="0"/>
          <a:chOff x="0" y="0"/>
          <a:chExt cx="0" cy="0"/>
        </a:xfrm>
      </p:grpSpPr>
      <p:sp>
        <p:nvSpPr>
          <p:cNvPr id="23" name="Google Shape;23;p2"/>
          <p:cNvSpPr txBox="1">
            <a:spLocks noGrp="1"/>
          </p:cNvSpPr>
          <p:nvPr>
            <p:ph type="dt" idx="10"/>
          </p:nvPr>
        </p:nvSpPr>
        <p:spPr>
          <a:xfrm>
            <a:off x="755576" y="188640"/>
            <a:ext cx="1600200" cy="359916"/>
          </a:xfrm>
          <a:prstGeom prst="rect">
            <a:avLst/>
          </a:prstGeom>
          <a:noFill/>
          <a:ln>
            <a:noFill/>
          </a:ln>
        </p:spPr>
        <p:txBody>
          <a:bodyPr spcFirstLastPara="1" wrap="square" lIns="91425" tIns="91425" rIns="91425" bIns="91425" anchor="b" anchorCtr="0">
            <a:noAutofit/>
          </a:bodyPr>
          <a:lstStyle>
            <a:lvl1pPr marL="0" marR="0" lvl="0" indent="0" algn="l" rtl="0">
              <a:spcBef>
                <a:spcPts val="0"/>
              </a:spcBef>
              <a:spcAft>
                <a:spcPts val="0"/>
              </a:spcAft>
              <a:buSzPts val="1400"/>
              <a:buNone/>
              <a:defRPr sz="1400" b="1"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pPr fontAlgn="base">
              <a:spcBef>
                <a:spcPct val="0"/>
              </a:spcBef>
              <a:spcAft>
                <a:spcPct val="0"/>
              </a:spcAft>
            </a:pPr>
            <a:r>
              <a:rPr kumimoji="0" lang="en-US" altLang="ja-JP" dirty="0">
                <a:solidFill>
                  <a:srgbClr val="000000"/>
                </a:solidFill>
                <a:latin typeface="Times New Roman" pitchFamily="18" charset="0"/>
              </a:rPr>
              <a:t>November 2023</a:t>
            </a:r>
          </a:p>
        </p:txBody>
      </p:sp>
      <p:sp>
        <p:nvSpPr>
          <p:cNvPr id="24" name="Google Shape;24;p2"/>
          <p:cNvSpPr txBox="1">
            <a:spLocks noGrp="1"/>
          </p:cNvSpPr>
          <p:nvPr>
            <p:ph type="ftr" idx="11"/>
          </p:nvPr>
        </p:nvSpPr>
        <p:spPr>
          <a:xfrm>
            <a:off x="4932040" y="6381328"/>
            <a:ext cx="4211960" cy="389132"/>
          </a:xfrm>
          <a:prstGeom prst="rect">
            <a:avLst/>
          </a:prstGeom>
          <a:noFill/>
          <a:ln>
            <a:noFill/>
          </a:ln>
        </p:spPr>
        <p:txBody>
          <a:bodyPr spcFirstLastPara="1" wrap="square" lIns="91425" tIns="91425" rIns="91425" bIns="91425" anchor="t" anchorCtr="0">
            <a:noAutofit/>
          </a:bodyPr>
          <a:lstStyle>
            <a:lvl1pPr marL="0" marR="0" lvl="0" indent="0" algn="r"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1pPr>
            <a:lvl2pPr marL="457200" marR="0" lvl="1"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2pPr>
            <a:lvl3pPr marL="914400" marR="0" lvl="2"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3pPr>
            <a:lvl4pPr marL="1371600" marR="0" lvl="3"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4pPr>
            <a:lvl5pPr marL="1828800" marR="0" lvl="4"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5pPr>
            <a:lvl6pPr marL="2286000" marR="0" lvl="5"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6pPr>
            <a:lvl7pPr marL="2743200" marR="0" lvl="6"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7pPr>
            <a:lvl8pPr marL="3200400" marR="0" lvl="7"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8pPr>
            <a:lvl9pPr marL="3657600" marR="0" lvl="8" indent="0" algn="l" rtl="0">
              <a:spcBef>
                <a:spcPts val="0"/>
              </a:spcBef>
              <a:spcAft>
                <a:spcPts val="0"/>
              </a:spcAft>
              <a:buSzPts val="1400"/>
              <a:buNone/>
              <a:defRPr sz="1200" b="0" i="0" u="none" strike="noStrike" cap="none">
                <a:solidFill>
                  <a:schemeClr val="dk1"/>
                </a:solidFill>
                <a:latin typeface="Times New Roman"/>
                <a:ea typeface="Times New Roman"/>
                <a:cs typeface="Times New Roman"/>
                <a:sym typeface="Times New Roman"/>
              </a:defRPr>
            </a:lvl9pPr>
          </a:lstStyle>
          <a:p>
            <a:pPr algn="l"/>
            <a:r>
              <a:rPr lang="en-US" altLang="ja-JP" dirty="0" err="1">
                <a:solidFill>
                  <a:srgbClr val="000000"/>
                </a:solidFill>
              </a:rPr>
              <a:t>K.Takabayashi</a:t>
            </a:r>
            <a:r>
              <a:rPr lang="en-US" altLang="ja-JP" dirty="0">
                <a:solidFill>
                  <a:srgbClr val="000000"/>
                </a:solidFill>
              </a:rPr>
              <a:t> (Toyo Univ.), T. Kobayashi, D. </a:t>
            </a:r>
            <a:r>
              <a:rPr lang="en-US" altLang="ja-JP" dirty="0" err="1">
                <a:solidFill>
                  <a:srgbClr val="000000"/>
                </a:solidFill>
              </a:rPr>
              <a:t>Anzai</a:t>
            </a:r>
            <a:r>
              <a:rPr lang="en-US" altLang="ja-JP" dirty="0">
                <a:solidFill>
                  <a:srgbClr val="000000"/>
                </a:solidFill>
              </a:rPr>
              <a:t> (</a:t>
            </a:r>
            <a:r>
              <a:rPr lang="en-US" altLang="ja-JP" dirty="0" err="1">
                <a:solidFill>
                  <a:srgbClr val="000000"/>
                </a:solidFill>
              </a:rPr>
              <a:t>NITech</a:t>
            </a:r>
            <a:r>
              <a:rPr lang="en-US" altLang="ja-JP" dirty="0">
                <a:solidFill>
                  <a:srgbClr val="000000"/>
                </a:solidFill>
              </a:rPr>
              <a:t>), M. Hernandez,  </a:t>
            </a:r>
            <a:r>
              <a:rPr lang="en-US" altLang="ja-JP" dirty="0" err="1">
                <a:solidFill>
                  <a:srgbClr val="000000"/>
                </a:solidFill>
              </a:rPr>
              <a:t>R.Kohno</a:t>
            </a:r>
            <a:r>
              <a:rPr lang="en-US" altLang="ja-JP" dirty="0">
                <a:solidFill>
                  <a:srgbClr val="000000"/>
                </a:solidFill>
              </a:rPr>
              <a:t> (CWC, Oulu Univ./YRP-IAI)</a:t>
            </a:r>
            <a:endParaRPr lang="en-US" altLang="ja-JP" sz="1000" dirty="0">
              <a:solidFill>
                <a:srgbClr val="000000"/>
              </a:solidFill>
            </a:endParaRPr>
          </a:p>
        </p:txBody>
      </p:sp>
      <p:sp>
        <p:nvSpPr>
          <p:cNvPr id="25" name="Google Shape;25;p2"/>
          <p:cNvSpPr txBox="1">
            <a:spLocks noGrp="1"/>
          </p:cNvSpPr>
          <p:nvPr>
            <p:ph type="sldNum" idx="12"/>
          </p:nvPr>
        </p:nvSpPr>
        <p:spPr>
          <a:xfrm>
            <a:off x="4341813" y="6475413"/>
            <a:ext cx="536575" cy="184150"/>
          </a:xfrm>
          <a:prstGeom prst="rect">
            <a:avLst/>
          </a:prstGeom>
          <a:noFill/>
          <a:ln>
            <a:noFill/>
          </a:ln>
        </p:spPr>
        <p:txBody>
          <a:bodyPr spcFirstLastPara="1" wrap="square" lIns="0" tIns="0" rIns="0" bIns="0" anchor="t" anchorCtr="0">
            <a:noAutofit/>
          </a:bodyPr>
          <a:lstStyle>
            <a:lvl1pPr marL="0" marR="0" lvl="0"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1pPr>
            <a:lvl2pPr marL="0" marR="0" lvl="1"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2pPr>
            <a:lvl3pPr marL="0" marR="0" lvl="2"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3pPr>
            <a:lvl4pPr marL="0" marR="0" lvl="3"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4pPr>
            <a:lvl5pPr marL="0" marR="0" lvl="4"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5pPr>
            <a:lvl6pPr marL="0" marR="0" lvl="5"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6pPr>
            <a:lvl7pPr marL="0" marR="0" lvl="6"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7pPr>
            <a:lvl8pPr marL="0" marR="0" lvl="7"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8pPr>
            <a:lvl9pPr marL="0" marR="0" lvl="8" indent="0" algn="ctr" rtl="0">
              <a:spcBef>
                <a:spcPts val="0"/>
              </a:spcBef>
              <a:spcAft>
                <a:spcPts val="0"/>
              </a:spcAft>
              <a:buNone/>
              <a:defRPr sz="1200" b="0" i="0" u="none" strike="noStrike" cap="none">
                <a:solidFill>
                  <a:schemeClr val="dk1"/>
                </a:solidFill>
                <a:latin typeface="Times New Roman"/>
                <a:ea typeface="Times New Roman"/>
                <a:cs typeface="Times New Roman"/>
                <a:sym typeface="Times New Roman"/>
              </a:defRPr>
            </a:lvl9pPr>
          </a:lstStyle>
          <a:p>
            <a:pPr marL="0" lvl="0" indent="0" algn="ctr" rtl="0">
              <a:spcBef>
                <a:spcPts val="0"/>
              </a:spcBef>
              <a:spcAft>
                <a:spcPts val="0"/>
              </a:spcAft>
              <a:buNone/>
            </a:pPr>
            <a:r>
              <a:rPr lang="en-US" dirty="0"/>
              <a:t>Slide </a:t>
            </a:r>
            <a:fld id="{00000000-1234-1234-1234-123412341234}" type="slidenum">
              <a:rPr lang="en-US"/>
              <a:t>‹#›</a:t>
            </a:fld>
            <a:endParaRPr dirty="0"/>
          </a:p>
        </p:txBody>
      </p:sp>
    </p:spTree>
    <p:extLst>
      <p:ext uri="{BB962C8B-B14F-4D97-AF65-F5344CB8AC3E}">
        <p14:creationId xmlns:p14="http://schemas.microsoft.com/office/powerpoint/2010/main" val="598836702"/>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762000" y="304800"/>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vl1pPr>
          </a:lstStyle>
          <a:p>
            <a:pPr fontAlgn="base">
              <a:spcBef>
                <a:spcPct val="0"/>
              </a:spcBef>
              <a:spcAft>
                <a:spcPct val="0"/>
              </a:spcAft>
            </a:pPr>
            <a:r>
              <a:rPr kumimoji="0" lang="en-US" altLang="ja-JP" dirty="0">
                <a:solidFill>
                  <a:srgbClr val="000000"/>
                </a:solidFill>
                <a:latin typeface="Times New Roman" pitchFamily="18" charset="0"/>
              </a:rPr>
              <a:t>November 2023</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fontAlgn="base">
              <a:spcBef>
                <a:spcPct val="0"/>
              </a:spcBef>
              <a:spcAft>
                <a:spcPct val="0"/>
              </a:spcAft>
              <a:defRPr/>
            </a:pPr>
            <a:r>
              <a:rPr kumimoji="0" lang="en-US" sz="1200">
                <a:solidFill>
                  <a:srgbClr val="000000"/>
                </a:solidFill>
                <a:latin typeface="Times New Roman" pitchFamily="18" charset="0"/>
              </a:rPr>
              <a:t>Slide </a:t>
            </a:r>
            <a:fld id="{4EBBADF4-F1EE-4625-B56B-3F43C0FFBEC0}" type="slidenum">
              <a:rPr kumimoji="0" lang="en-US" sz="1200">
                <a:solidFill>
                  <a:srgbClr val="000000"/>
                </a:solidFill>
                <a:latin typeface="Times New Roman" pitchFamily="18" charset="0"/>
              </a:rPr>
              <a:pPr fontAlgn="base">
                <a:spcBef>
                  <a:spcPct val="0"/>
                </a:spcBef>
                <a:spcAft>
                  <a:spcPct val="0"/>
                </a:spcAft>
                <a:defRPr/>
              </a:pPr>
              <a:t>‹#›</a:t>
            </a:fld>
            <a:endParaRPr kumimoji="0" lang="en-US" sz="1200">
              <a:solidFill>
                <a:srgbClr val="000000"/>
              </a:solidFill>
              <a:latin typeface="Times New Roman" pitchFamily="18"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a:solidFill>
                <a:srgbClr val="000000"/>
              </a:solidFill>
              <a:latin typeface="Times New Roman" pitchFamily="18" charset="0"/>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fontAlgn="base" hangingPunct="0">
              <a:spcBef>
                <a:spcPct val="0"/>
              </a:spcBef>
              <a:spcAft>
                <a:spcPct val="0"/>
              </a:spcAft>
              <a:defRPr/>
            </a:pPr>
            <a:r>
              <a:rPr kumimoji="0" lang="en-US" sz="1200">
                <a:solidFill>
                  <a:srgbClr val="000000"/>
                </a:solidFill>
                <a:latin typeface="Times New Roman" pitchFamily="18"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fontAlgn="base" hangingPunct="0">
              <a:spcBef>
                <a:spcPct val="0"/>
              </a:spcBef>
              <a:spcAft>
                <a:spcPct val="0"/>
              </a:spcAft>
              <a:defRPr/>
            </a:pPr>
            <a:endParaRPr kumimoji="0" lang="en-US" sz="1200" dirty="0">
              <a:solidFill>
                <a:srgbClr val="000000"/>
              </a:solidFill>
              <a:latin typeface="Times New Roman" pitchFamily="18" charset="0"/>
            </a:endParaRPr>
          </a:p>
        </p:txBody>
      </p:sp>
      <p:sp>
        <p:nvSpPr>
          <p:cNvPr id="11" name="TextBox 10"/>
          <p:cNvSpPr txBox="1"/>
          <p:nvPr/>
        </p:nvSpPr>
        <p:spPr>
          <a:xfrm>
            <a:off x="3845153" y="228600"/>
            <a:ext cx="4932762" cy="307777"/>
          </a:xfrm>
          <a:prstGeom prst="rect">
            <a:avLst/>
          </a:prstGeom>
          <a:solidFill>
            <a:schemeClr val="bg1"/>
          </a:solidFill>
        </p:spPr>
        <p:txBody>
          <a:bodyPr wrap="none">
            <a:spAutoFit/>
          </a:bodyPr>
          <a:lstStyle/>
          <a:p>
            <a:pPr marL="1828800" marR="0" lvl="4" indent="0" algn="r" rtl="0">
              <a:spcBef>
                <a:spcPts val="0"/>
              </a:spcBef>
              <a:spcAft>
                <a:spcPts val="0"/>
              </a:spcAft>
              <a:buNone/>
            </a:pPr>
            <a:r>
              <a:rPr lang="en-US" altLang="ja-JP" sz="1400" b="1" i="0" u="none" strike="noStrike" cap="none" dirty="0">
                <a:solidFill>
                  <a:schemeClr val="tx1"/>
                </a:solidFill>
                <a:latin typeface="Times New Roman"/>
                <a:ea typeface="Times New Roman"/>
                <a:cs typeface="Times New Roman"/>
                <a:sym typeface="Times New Roman"/>
              </a:rPr>
              <a:t>Doc: IEEE P802. 15-23-0577-00-006a</a:t>
            </a:r>
          </a:p>
        </p:txBody>
      </p:sp>
      <p:sp>
        <p:nvSpPr>
          <p:cNvPr id="12" name="フッター プレースホルダー 4">
            <a:extLst>
              <a:ext uri="{FF2B5EF4-FFF2-40B4-BE49-F238E27FC236}">
                <a16:creationId xmlns:a16="http://schemas.microsoft.com/office/drawing/2014/main" id="{8CA3CC44-0506-41FF-864D-018BBDEFE166}"/>
              </a:ext>
            </a:extLst>
          </p:cNvPr>
          <p:cNvSpPr>
            <a:spLocks noGrp="1"/>
          </p:cNvSpPr>
          <p:nvPr>
            <p:ph type="ftr" sz="quarter" idx="3"/>
          </p:nvPr>
        </p:nvSpPr>
        <p:spPr>
          <a:xfrm>
            <a:off x="5004048" y="6453336"/>
            <a:ext cx="4139952" cy="404664"/>
          </a:xfrm>
          <a:prstGeom prst="rect">
            <a:avLst/>
          </a:prstGeom>
        </p:spPr>
        <p:txBody>
          <a:bodyPr/>
          <a:lstStyle>
            <a:lvl1pPr>
              <a:defRPr>
                <a:latin typeface="+mj-lt"/>
              </a:defRPr>
            </a:lvl1pPr>
          </a:lstStyle>
          <a:p>
            <a:r>
              <a:rPr lang="en-US" altLang="ja-JP" sz="1200" dirty="0" err="1">
                <a:solidFill>
                  <a:srgbClr val="000000"/>
                </a:solidFill>
              </a:rPr>
              <a:t>K.Takabayashi</a:t>
            </a:r>
            <a:r>
              <a:rPr lang="en-US" altLang="ja-JP" sz="1200" dirty="0">
                <a:solidFill>
                  <a:srgbClr val="000000"/>
                </a:solidFill>
              </a:rPr>
              <a:t> (Toyo Univ.), T. Kobayashi, D. </a:t>
            </a:r>
            <a:r>
              <a:rPr lang="en-US" altLang="ja-JP" sz="1200" dirty="0" err="1">
                <a:solidFill>
                  <a:srgbClr val="000000"/>
                </a:solidFill>
              </a:rPr>
              <a:t>Anzai</a:t>
            </a:r>
            <a:r>
              <a:rPr lang="en-US" altLang="ja-JP" sz="1200" dirty="0">
                <a:solidFill>
                  <a:srgbClr val="000000"/>
                </a:solidFill>
              </a:rPr>
              <a:t> (</a:t>
            </a:r>
            <a:r>
              <a:rPr lang="en-US" altLang="ja-JP" sz="1200" dirty="0" err="1">
                <a:solidFill>
                  <a:srgbClr val="000000"/>
                </a:solidFill>
              </a:rPr>
              <a:t>NITech</a:t>
            </a:r>
            <a:r>
              <a:rPr lang="en-US" altLang="ja-JP" sz="1200" dirty="0">
                <a:solidFill>
                  <a:srgbClr val="000000"/>
                </a:solidFill>
              </a:rPr>
              <a:t>), M. Hernandez,  </a:t>
            </a:r>
            <a:r>
              <a:rPr lang="en-US" altLang="ja-JP" sz="1200" dirty="0" err="1">
                <a:solidFill>
                  <a:srgbClr val="000000"/>
                </a:solidFill>
              </a:rPr>
              <a:t>R.Kohno</a:t>
            </a:r>
            <a:r>
              <a:rPr lang="en-US" altLang="ja-JP" sz="1200" dirty="0">
                <a:solidFill>
                  <a:srgbClr val="000000"/>
                </a:solidFill>
              </a:rPr>
              <a:t> (CWC, Oulu Univ./YRP-IAI)</a:t>
            </a:r>
            <a:endParaRPr lang="en-US" altLang="ja-JP" sz="1000" dirty="0">
              <a:solidFill>
                <a:srgbClr val="000000"/>
              </a:solidFill>
            </a:endParaRPr>
          </a:p>
        </p:txBody>
      </p:sp>
    </p:spTree>
    <p:extLst>
      <p:ext uri="{BB962C8B-B14F-4D97-AF65-F5344CB8AC3E}">
        <p14:creationId xmlns:p14="http://schemas.microsoft.com/office/powerpoint/2010/main" val="341524834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emf"/><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7" name="Google Shape;177;p25"/>
          <p:cNvSpPr/>
          <p:nvPr/>
        </p:nvSpPr>
        <p:spPr>
          <a:xfrm>
            <a:off x="0" y="260648"/>
            <a:ext cx="9252520" cy="4770438"/>
          </a:xfrm>
          <a:prstGeom prst="rect">
            <a:avLst/>
          </a:prstGeom>
          <a:noFill/>
          <a:ln>
            <a:noFill/>
          </a:ln>
        </p:spPr>
        <p:txBody>
          <a:bodyPr spcFirstLastPara="1" wrap="square" lIns="91425" tIns="45700" rIns="91425" bIns="45700" anchor="t" anchorCtr="0">
            <a:noAutofit/>
          </a:bodyPr>
          <a:lstStyle/>
          <a:p>
            <a:pPr marL="0" marR="0" lvl="0" indent="0" algn="ctr" defTabSz="914400" rtl="0" eaLnBrk="1" fontAlgn="auto" latinLnBrk="0" hangingPunct="1">
              <a:lnSpc>
                <a:spcPct val="100000"/>
              </a:lnSpc>
              <a:spcBef>
                <a:spcPts val="0"/>
              </a:spcBef>
              <a:spcAft>
                <a:spcPts val="0"/>
              </a:spcAft>
              <a:buClr>
                <a:srgbClr val="000000"/>
              </a:buClr>
              <a:buSzTx/>
              <a:buFont typeface="Times New Roman"/>
              <a:buNone/>
              <a:tabLst/>
              <a:defRPr/>
            </a:pPr>
            <a:endParaRPr kumimoji="0" lang="en-US" sz="1800" b="1" i="0" u="sng"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ctr"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800" b="1" i="0" u="sng"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Project: IEEE P802.15 Working Group for Wireless Specialty Networks</a:t>
            </a:r>
            <a:endParaRPr kumimoji="0" sz="16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Submission Title:</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Performance Evaluation of Channel Coding under Various Channel Models in Some Classes of Coexistence in TG6ma</a:t>
            </a:r>
            <a:endParaRPr kumimoji="0" sz="15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Date Submitted:</a:t>
            </a:r>
            <a:r>
              <a:rPr kumimoji="0" lang="en-US" sz="1500" b="1" i="0" u="none" strike="noStrike" kern="0" cap="none" spc="0" normalizeH="0" baseline="0" noProof="0" dirty="0">
                <a:ln>
                  <a:noFill/>
                </a:ln>
                <a:effectLst/>
                <a:uLnTx/>
                <a:uFillTx/>
                <a:latin typeface="Times New Roman"/>
                <a:ea typeface="Times New Roman"/>
                <a:cs typeface="Times New Roman"/>
                <a:sym typeface="Times New Roman"/>
              </a:rPr>
              <a:t> </a:t>
            </a:r>
            <a:r>
              <a:rPr kumimoji="0" lang="en-US" sz="1500" b="0" i="0" u="none" strike="noStrike" kern="0" cap="none" spc="0" normalizeH="0" baseline="0" noProof="0" dirty="0">
                <a:ln>
                  <a:noFill/>
                </a:ln>
                <a:effectLst/>
                <a:uLnTx/>
                <a:uFillTx/>
                <a:latin typeface="Times New Roman"/>
                <a:ea typeface="Times New Roman"/>
                <a:cs typeface="Times New Roman"/>
                <a:sym typeface="Times New Roman"/>
              </a:rPr>
              <a:t> 15 November 2023</a:t>
            </a:r>
            <a:endParaRPr kumimoji="0" sz="1500" b="0" i="0" u="none" strike="noStrike" kern="0" cap="none" spc="0" normalizeH="0" baseline="0" noProof="0" dirty="0">
              <a:ln>
                <a:noFill/>
              </a:ln>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Source:</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altLang="ko-KR" sz="1500" dirty="0">
                <a:solidFill>
                  <a:srgbClr val="000000"/>
                </a:solidFill>
                <a:latin typeface="Times New Roman" pitchFamily="18" charset="0"/>
              </a:rPr>
              <a:t>Kento Takabayashi</a:t>
            </a:r>
            <a:r>
              <a:rPr kumimoji="0" lang="en-US" altLang="ko-KR" sz="1500" baseline="30000" dirty="0">
                <a:solidFill>
                  <a:srgbClr val="000000"/>
                </a:solidFill>
                <a:latin typeface="Times New Roman" pitchFamily="18" charset="0"/>
              </a:rPr>
              <a:t>1</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Takumi Kobayashi</a:t>
            </a:r>
            <a:r>
              <a:rPr kumimoji="0" lang="en-US" altLang="ko-KR" sz="1500" baseline="30000" dirty="0">
                <a:solidFill>
                  <a:srgbClr val="000000"/>
                </a:solidFill>
                <a:latin typeface="Times New Roman" pitchFamily="18" charset="0"/>
              </a:rPr>
              <a:t>2</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Daisuke </a:t>
            </a:r>
            <a:r>
              <a:rPr kumimoji="0" lang="en-US" sz="1500" b="0" i="0" u="none" strike="noStrike" kern="0" cap="none" spc="0" normalizeH="0" baseline="0" noProof="0" dirty="0" err="1">
                <a:ln>
                  <a:noFill/>
                </a:ln>
                <a:solidFill>
                  <a:srgbClr val="000000"/>
                </a:solidFill>
                <a:effectLst/>
                <a:uLnTx/>
                <a:uFillTx/>
                <a:latin typeface="Times New Roman"/>
                <a:ea typeface="Times New Roman"/>
                <a:cs typeface="Times New Roman"/>
                <a:sym typeface="Times New Roman"/>
              </a:rPr>
              <a:t>Anzai</a:t>
            </a:r>
            <a:r>
              <a:rPr kumimoji="0" lang="en-US" altLang="ko-KR" sz="1500" baseline="30000" dirty="0">
                <a:solidFill>
                  <a:srgbClr val="000000"/>
                </a:solidFill>
                <a:latin typeface="Times New Roman" pitchFamily="18" charset="0"/>
              </a:rPr>
              <a:t>2</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Macro Hernandez</a:t>
            </a:r>
            <a:r>
              <a:rPr kumimoji="0" lang="en-US" altLang="ko-KR" sz="1500" baseline="30000" dirty="0">
                <a:solidFill>
                  <a:srgbClr val="000000"/>
                </a:solidFill>
                <a:latin typeface="Times New Roman" pitchFamily="18" charset="0"/>
              </a:rPr>
              <a:t>3,4</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altLang="ko-KR" sz="1500" dirty="0">
                <a:solidFill>
                  <a:srgbClr val="000000"/>
                </a:solidFill>
                <a:latin typeface="Times New Roman" pitchFamily="18" charset="0"/>
              </a:rPr>
              <a:t>Ryuji Kohno</a:t>
            </a:r>
            <a:r>
              <a:rPr kumimoji="0" lang="en-US" altLang="ko-KR" sz="1500" baseline="30000" dirty="0">
                <a:solidFill>
                  <a:srgbClr val="000000"/>
                </a:solidFill>
                <a:latin typeface="Times New Roman" pitchFamily="18" charset="0"/>
              </a:rPr>
              <a:t>3,4</a:t>
            </a:r>
            <a:r>
              <a:rPr kumimoji="0" lang="en-US" altLang="ko-KR" sz="1500" dirty="0">
                <a:solidFill>
                  <a:srgbClr val="000000"/>
                </a:solidFill>
                <a:latin typeface="Times New Roman" pitchFamily="18" charset="0"/>
              </a:rPr>
              <a:t> </a:t>
            </a:r>
            <a:endParaRPr kumimoji="0" sz="15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Company:</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(1) </a:t>
            </a:r>
            <a:r>
              <a:rPr kumimoji="0" lang="en-US" altLang="ko-KR" sz="1500" dirty="0">
                <a:solidFill>
                  <a:srgbClr val="000000"/>
                </a:solidFill>
                <a:latin typeface="Times New Roman" pitchFamily="18" charset="0"/>
              </a:rPr>
              <a:t>Toyo University </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(2) Nagoya Institute of Technology (3) CWC, University of Oulu (4) YRP International Alliance Institute</a:t>
            </a: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Address: (1) 2</a:t>
            </a:r>
            <a:r>
              <a:rPr kumimoji="0" lang="it-IT" altLang="zh-TW" sz="1500" dirty="0">
                <a:solidFill>
                  <a:srgbClr val="000000"/>
                </a:solidFill>
                <a:latin typeface="Times New Roman" pitchFamily="18" charset="0"/>
              </a:rPr>
              <a:t>100 Kujirai, Kawagoe, Saitama, Japan 351-8585</a:t>
            </a: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Voice:[(1)</a:t>
            </a:r>
            <a:r>
              <a:rPr kumimoji="0" lang="en-US" altLang="ja-JP" sz="1500" dirty="0">
                <a:solidFill>
                  <a:srgbClr val="000000"/>
                </a:solidFill>
                <a:latin typeface="Times New Roman" pitchFamily="18" charset="0"/>
              </a:rPr>
              <a:t> +81-866-94-2104</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p>
          <a:p>
            <a:pPr marL="0" marR="0" lvl="0" indent="0" algn="l" defTabSz="914400" rtl="0" eaLnBrk="1" fontAlgn="auto" latinLnBrk="0" hangingPunct="1">
              <a:lnSpc>
                <a:spcPct val="100000"/>
              </a:lnSpc>
              <a:spcBef>
                <a:spcPts val="0"/>
              </a:spcBef>
              <a:spcAft>
                <a:spcPts val="0"/>
              </a:spcAft>
              <a:buClr>
                <a:srgbClr val="000000"/>
              </a:buClr>
              <a:buSzTx/>
              <a:buFont typeface="Times New Roman"/>
              <a:buNone/>
              <a:tabLst/>
              <a:defRPr/>
            </a:pP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E-Mail:[</a:t>
            </a:r>
            <a:r>
              <a:rPr kumimoji="0" lang="en-US" altLang="ja-JP" sz="1500" dirty="0">
                <a:solidFill>
                  <a:srgbClr val="000000"/>
                </a:solidFill>
                <a:latin typeface="Times New Roman" pitchFamily="18" charset="0"/>
              </a:rPr>
              <a:t>takabayashi.kento.xp@gmail.com</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a:t>
            </a:r>
          </a:p>
          <a:p>
            <a:pPr marL="0" marR="0" lvl="0" indent="0" algn="l" defTabSz="914400" rtl="0" eaLnBrk="1" fontAlgn="auto" latinLnBrk="0" hangingPunct="1">
              <a:lnSpc>
                <a:spcPct val="100000"/>
              </a:lnSpc>
              <a:spcBef>
                <a:spcPts val="600"/>
              </a:spcBef>
              <a:spcAft>
                <a:spcPts val="0"/>
              </a:spcAft>
              <a:buClr>
                <a:srgbClr val="000000"/>
              </a:buClr>
              <a:buSzTx/>
              <a:buFont typeface="Times New Roman"/>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Re:</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In response to call for technical contributions </a:t>
            </a:r>
            <a:endParaRPr kumimoji="0"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endParaRPr>
          </a:p>
          <a:p>
            <a:pPr marL="0" marR="0" lvl="0" indent="0" algn="l" defTabSz="914400" rtl="0" eaLnBrk="1" fontAlgn="auto" latinLnBrk="0" hangingPunct="1">
              <a:lnSpc>
                <a:spcPct val="100000"/>
              </a:lnSpc>
              <a:spcBef>
                <a:spcPts val="1200"/>
              </a:spcBef>
              <a:spcAft>
                <a:spcPts val="0"/>
              </a:spcAft>
              <a:buClr>
                <a:srgbClr val="000000"/>
              </a:buClr>
              <a:buSzTx/>
              <a:buFont typeface="Times New Roman"/>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Abstract:</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r>
              <a:rPr kumimoji="0" lang="en-US" sz="1500" b="0" kern="0" dirty="0">
                <a:solidFill>
                  <a:srgbClr val="000000"/>
                </a:solidFill>
                <a:latin typeface="Times New Roman"/>
                <a:ea typeface="Times New Roman"/>
                <a:cs typeface="Times New Roman"/>
                <a:sym typeface="Times New Roman"/>
              </a:rPr>
              <a:t>Performance evaluations of error correcting codes for IEEE 802.15.6ma under some channel models is provided. In addition, we also consider coexistence with IEEE 802.15.4ab.</a:t>
            </a:r>
            <a:endParaRPr kumimoji="0" sz="1500" b="0" i="0" u="none" strike="noStrike" kern="0" cap="none" spc="0" normalizeH="0" baseline="0" noProof="0" dirty="0">
              <a:ln>
                <a:noFill/>
              </a:ln>
              <a:solidFill>
                <a:srgbClr val="000000"/>
              </a:solidFill>
              <a:effectLst/>
              <a:uLnTx/>
              <a:uFillTx/>
              <a:latin typeface="Arial"/>
              <a:cs typeface="Arial"/>
              <a:sym typeface="Arial"/>
            </a:endParaRPr>
          </a:p>
          <a:p>
            <a:pPr marL="0" marR="0" lvl="0" indent="0" algn="l" defTabSz="914400" rtl="0" eaLnBrk="1" fontAlgn="auto" latinLnBrk="0" hangingPunct="1">
              <a:lnSpc>
                <a:spcPct val="100000"/>
              </a:lnSpc>
              <a:spcBef>
                <a:spcPts val="1200"/>
              </a:spcBef>
              <a:spcAft>
                <a:spcPts val="0"/>
              </a:spcAft>
              <a:buClr>
                <a:srgbClr val="000000"/>
              </a:buClr>
              <a:buSzTx/>
              <a:buFont typeface="Times New Roman"/>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Purpose:</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Material for discussion in P802.15.6ma TG corresponding to comments in EC Meeting</a:t>
            </a:r>
          </a:p>
          <a:p>
            <a:pPr marL="0" marR="0" lvl="0" indent="0" algn="l" defTabSz="914400" rtl="0" eaLnBrk="1" fontAlgn="auto" latinLnBrk="0" hangingPunct="1">
              <a:lnSpc>
                <a:spcPct val="100000"/>
              </a:lnSpc>
              <a:spcBef>
                <a:spcPts val="600"/>
              </a:spcBef>
              <a:spcAft>
                <a:spcPts val="0"/>
              </a:spcAft>
              <a:buClr>
                <a:srgbClr val="000000"/>
              </a:buClr>
              <a:buSzTx/>
              <a:buFont typeface="Arial"/>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Notice:</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This document has been prepared to assist the </a:t>
            </a:r>
            <a:r>
              <a:rPr kumimoji="0" lang="en-US" altLang="en-US" sz="1500" b="0" i="0" u="none" strike="noStrike" kern="0" cap="none" spc="0" normalizeH="0" baseline="0" noProof="0" dirty="0">
                <a:ln>
                  <a:noFill/>
                </a:ln>
                <a:solidFill>
                  <a:srgbClr val="000000"/>
                </a:solidFill>
                <a:effectLst/>
                <a:uLnTx/>
                <a:uFillTx/>
                <a:latin typeface="Times New Roman" panose="02020603050405020304" pitchFamily="18" charset="0"/>
                <a:cs typeface="Arial"/>
                <a:sym typeface="Arial"/>
              </a:rPr>
              <a:t>IEEE P802.15</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500" b="1"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Release:</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The contributor acknowledges and accepts that this contribution becomes the property of IEEE and may be made publicly available by </a:t>
            </a:r>
            <a:r>
              <a:rPr kumimoji="0" lang="en-US" altLang="en-US" sz="1500" b="0" i="0" u="none" strike="noStrike" kern="0" cap="none" spc="0" normalizeH="0" baseline="0" noProof="0" dirty="0">
                <a:ln>
                  <a:noFill/>
                </a:ln>
                <a:solidFill>
                  <a:srgbClr val="000000"/>
                </a:solidFill>
                <a:effectLst/>
                <a:uLnTx/>
                <a:uFillTx/>
                <a:latin typeface="Times New Roman" panose="02020603050405020304" pitchFamily="18" charset="0"/>
                <a:cs typeface="Arial"/>
                <a:sym typeface="Arial"/>
              </a:rPr>
              <a:t>P802.15</a:t>
            </a:r>
            <a:r>
              <a:rPr kumimoji="0" lang="en-US" sz="15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endParaRPr kumimoji="0" sz="1500" b="0" i="0" u="none" strike="noStrike" kern="0" cap="none" spc="0" normalizeH="0" baseline="0" noProof="0" dirty="0">
              <a:ln>
                <a:noFill/>
              </a:ln>
              <a:solidFill>
                <a:srgbClr val="000000"/>
              </a:solidFill>
              <a:effectLst/>
              <a:uLnTx/>
              <a:uFillTx/>
              <a:latin typeface="Arial"/>
              <a:cs typeface="Arial"/>
              <a:sym typeface="Arial"/>
            </a:endParaRPr>
          </a:p>
        </p:txBody>
      </p:sp>
      <p:sp>
        <p:nvSpPr>
          <p:cNvPr id="2" name="日付プレースホルダー 1">
            <a:extLst>
              <a:ext uri="{FF2B5EF4-FFF2-40B4-BE49-F238E27FC236}">
                <a16:creationId xmlns:a16="http://schemas.microsoft.com/office/drawing/2014/main" id="{61374091-3513-4360-B8E9-3B4C0BCA5549}"/>
              </a:ext>
            </a:extLst>
          </p:cNvPr>
          <p:cNvSpPr>
            <a:spLocks noGrp="1"/>
          </p:cNvSpPr>
          <p:nvPr>
            <p:ph type="dt" idx="10"/>
          </p:nvPr>
        </p:nvSpPr>
        <p:spPr>
          <a:xfrm>
            <a:off x="611560" y="188640"/>
            <a:ext cx="1600200" cy="359916"/>
          </a:xfrm>
        </p:spPr>
        <p:txBody>
          <a:bodyPr/>
          <a:lstStyle/>
          <a:p>
            <a:pPr fontAlgn="base">
              <a:spcBef>
                <a:spcPct val="0"/>
              </a:spcBef>
              <a:spcAft>
                <a:spcPct val="0"/>
              </a:spcAft>
            </a:pPr>
            <a:r>
              <a:rPr kumimoji="0" lang="en-US" altLang="ja-JP" dirty="0">
                <a:solidFill>
                  <a:srgbClr val="000000"/>
                </a:solidFill>
                <a:latin typeface="Times New Roman" pitchFamily="18" charset="0"/>
              </a:rPr>
              <a:t>November 2023</a:t>
            </a:r>
          </a:p>
        </p:txBody>
      </p:sp>
      <p:sp>
        <p:nvSpPr>
          <p:cNvPr id="4" name="スライド番号プレースホルダー 3">
            <a:extLst>
              <a:ext uri="{FF2B5EF4-FFF2-40B4-BE49-F238E27FC236}">
                <a16:creationId xmlns:a16="http://schemas.microsoft.com/office/drawing/2014/main" id="{6D6EBB5D-4858-4FF8-8362-F5288C545024}"/>
              </a:ext>
            </a:extLst>
          </p:cNvPr>
          <p:cNvSpPr>
            <a:spLocks noGrp="1"/>
          </p:cNvSpPr>
          <p:nvPr>
            <p:ph type="sldNum" idx="12"/>
          </p:nvPr>
        </p:nvSpPr>
        <p:spPr/>
        <p:txBody>
          <a:bodyPr/>
          <a:lstStyle/>
          <a:p>
            <a:pPr marL="0" lvl="0" indent="0" algn="ctr" rtl="0">
              <a:spcBef>
                <a:spcPts val="0"/>
              </a:spcBef>
              <a:spcAft>
                <a:spcPts val="0"/>
              </a:spcAft>
              <a:buNone/>
            </a:pPr>
            <a:r>
              <a:rPr lang="en-US" dirty="0"/>
              <a:t>Slide </a:t>
            </a:r>
            <a:fld id="{00000000-1234-1234-1234-123412341234}" type="slidenum">
              <a:rPr lang="en-US" smtClean="0"/>
              <a:t>1</a:t>
            </a:fld>
            <a:endParaRPr dirty="0"/>
          </a:p>
        </p:txBody>
      </p:sp>
      <p:sp>
        <p:nvSpPr>
          <p:cNvPr id="5" name="フッター プレースホルダー 4">
            <a:extLst>
              <a:ext uri="{FF2B5EF4-FFF2-40B4-BE49-F238E27FC236}">
                <a16:creationId xmlns:a16="http://schemas.microsoft.com/office/drawing/2014/main" id="{46E001B4-2785-44FF-9E9A-5D43F3A878E4}"/>
              </a:ext>
            </a:extLst>
          </p:cNvPr>
          <p:cNvSpPr>
            <a:spLocks noGrp="1"/>
          </p:cNvSpPr>
          <p:nvPr>
            <p:ph type="ftr" idx="11"/>
          </p:nvPr>
        </p:nvSpPr>
        <p:spPr/>
        <p:txBody>
          <a:bodyPr/>
          <a:lstStyle/>
          <a:p>
            <a:r>
              <a:rPr lang="en-US" altLang="ja-JP" sz="1200" dirty="0" err="1">
                <a:solidFill>
                  <a:srgbClr val="000000"/>
                </a:solidFill>
              </a:rPr>
              <a:t>K.Takabayashi</a:t>
            </a:r>
            <a:r>
              <a:rPr lang="en-US" altLang="ja-JP" sz="1200" dirty="0">
                <a:solidFill>
                  <a:srgbClr val="000000"/>
                </a:solidFill>
              </a:rPr>
              <a:t> (Toyo Univ.), T. Kobayashi, D. </a:t>
            </a:r>
            <a:r>
              <a:rPr lang="en-US" altLang="ja-JP" sz="1200" dirty="0" err="1">
                <a:solidFill>
                  <a:srgbClr val="000000"/>
                </a:solidFill>
              </a:rPr>
              <a:t>Anzai</a:t>
            </a:r>
            <a:r>
              <a:rPr lang="en-US" altLang="ja-JP" sz="1200" dirty="0">
                <a:solidFill>
                  <a:srgbClr val="000000"/>
                </a:solidFill>
              </a:rPr>
              <a:t> (</a:t>
            </a:r>
            <a:r>
              <a:rPr lang="en-US" altLang="ja-JP" sz="1200" dirty="0" err="1">
                <a:solidFill>
                  <a:srgbClr val="000000"/>
                </a:solidFill>
              </a:rPr>
              <a:t>NITech</a:t>
            </a:r>
            <a:r>
              <a:rPr lang="en-US" altLang="ja-JP" sz="1200" dirty="0">
                <a:solidFill>
                  <a:srgbClr val="000000"/>
                </a:solidFill>
              </a:rPr>
              <a:t>), M. Hernandez,  </a:t>
            </a:r>
            <a:r>
              <a:rPr lang="en-US" altLang="ja-JP" sz="1200" dirty="0" err="1">
                <a:solidFill>
                  <a:srgbClr val="000000"/>
                </a:solidFill>
              </a:rPr>
              <a:t>R.Kohno</a:t>
            </a:r>
            <a:r>
              <a:rPr lang="en-US" altLang="ja-JP" sz="1200" dirty="0">
                <a:solidFill>
                  <a:srgbClr val="000000"/>
                </a:solidFill>
              </a:rPr>
              <a:t> (CWC, Oulu Univ./YRP-IAI)</a:t>
            </a:r>
            <a:endParaRPr lang="en-US" altLang="ja-JP" sz="1000" dirty="0">
              <a:solidFill>
                <a:srgbClr val="00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55541C7-048B-D613-41A7-FB1370BB0972}"/>
              </a:ext>
            </a:extLst>
          </p:cNvPr>
          <p:cNvSpPr>
            <a:spLocks noGrp="1"/>
          </p:cNvSpPr>
          <p:nvPr>
            <p:ph type="title"/>
          </p:nvPr>
        </p:nvSpPr>
        <p:spPr>
          <a:xfrm>
            <a:off x="685800" y="685800"/>
            <a:ext cx="7772400" cy="1066800"/>
          </a:xfrm>
        </p:spPr>
        <p:txBody>
          <a:bodyPr wrap="square" anchor="ctr">
            <a:normAutofit/>
          </a:bodyPr>
          <a:lstStyle/>
          <a:p>
            <a:r>
              <a:rPr kumimoji="1" lang="en-US" altLang="ja-JP" dirty="0"/>
              <a:t>Evaluations (LDPC and RS)</a:t>
            </a:r>
            <a:endParaRPr kumimoji="1" lang="ja-JP" altLang="en-US" dirty="0"/>
          </a:p>
        </p:txBody>
      </p:sp>
      <p:sp>
        <p:nvSpPr>
          <p:cNvPr id="3" name="スライド番号プレースホルダー 2">
            <a:extLst>
              <a:ext uri="{FF2B5EF4-FFF2-40B4-BE49-F238E27FC236}">
                <a16:creationId xmlns:a16="http://schemas.microsoft.com/office/drawing/2014/main" id="{600A1A1E-A902-00A0-84A9-E787C48072D8}"/>
              </a:ext>
            </a:extLst>
          </p:cNvPr>
          <p:cNvSpPr>
            <a:spLocks noGrp="1"/>
          </p:cNvSpPr>
          <p:nvPr>
            <p:ph type="sldNum" sz="quarter" idx="12"/>
          </p:nvPr>
        </p:nvSpPr>
        <p:spPr>
          <a:xfrm>
            <a:off x="4342399" y="6475413"/>
            <a:ext cx="535403" cy="184666"/>
          </a:xfrm>
        </p:spPr>
        <p:txBody>
          <a:bodyPr wrap="none" anchor="t">
            <a:normAutofit/>
          </a:bodyPr>
          <a:lstStyle/>
          <a:p>
            <a:pPr>
              <a:spcAft>
                <a:spcPts val="600"/>
              </a:spcAft>
              <a:defRPr/>
            </a:pPr>
            <a:r>
              <a:rPr lang="en-US">
                <a:solidFill>
                  <a:srgbClr val="000000"/>
                </a:solidFill>
              </a:rPr>
              <a:t>Slide </a:t>
            </a:r>
            <a:fld id="{088E86A2-24BB-437A-8099-76D2C87A4801}" type="slidenum">
              <a:rPr lang="en-US" smtClean="0">
                <a:solidFill>
                  <a:srgbClr val="000000"/>
                </a:solidFill>
              </a:rPr>
              <a:pPr>
                <a:spcAft>
                  <a:spcPts val="600"/>
                </a:spcAft>
                <a:defRPr/>
              </a:pPr>
              <a:t>10</a:t>
            </a:fld>
            <a:endParaRPr lang="en-US">
              <a:solidFill>
                <a:srgbClr val="000000"/>
              </a:solidFill>
            </a:endParaRPr>
          </a:p>
        </p:txBody>
      </p:sp>
      <p:sp>
        <p:nvSpPr>
          <p:cNvPr id="4" name="日付プレースホルダー 3">
            <a:extLst>
              <a:ext uri="{FF2B5EF4-FFF2-40B4-BE49-F238E27FC236}">
                <a16:creationId xmlns:a16="http://schemas.microsoft.com/office/drawing/2014/main" id="{0955F4DD-94C3-9DAE-E9E1-B0963BA98D5E}"/>
              </a:ext>
            </a:extLst>
          </p:cNvPr>
          <p:cNvSpPr>
            <a:spLocks noGrp="1"/>
          </p:cNvSpPr>
          <p:nvPr>
            <p:ph type="dt" sz="half" idx="2"/>
          </p:nvPr>
        </p:nvSpPr>
        <p:spPr>
          <a:xfrm>
            <a:off x="762000" y="304800"/>
            <a:ext cx="1600200" cy="215444"/>
          </a:xfrm>
        </p:spPr>
        <p:txBody>
          <a:bodyPr wrap="square" anchor="b">
            <a:normAutofit/>
          </a:bodyPr>
          <a:lstStyle/>
          <a:p>
            <a:pPr fontAlgn="base">
              <a:spcBef>
                <a:spcPct val="0"/>
              </a:spcBef>
              <a:spcAft>
                <a:spcPct val="0"/>
              </a:spcAft>
            </a:pPr>
            <a:r>
              <a:rPr kumimoji="0" lang="en-US" altLang="ja-JP" dirty="0">
                <a:solidFill>
                  <a:srgbClr val="000000"/>
                </a:solidFill>
                <a:latin typeface="Times New Roman" pitchFamily="18" charset="0"/>
              </a:rPr>
              <a:t>November 2023</a:t>
            </a:r>
          </a:p>
        </p:txBody>
      </p:sp>
      <p:sp>
        <p:nvSpPr>
          <p:cNvPr id="5" name="フッター プレースホルダー 4">
            <a:extLst>
              <a:ext uri="{FF2B5EF4-FFF2-40B4-BE49-F238E27FC236}">
                <a16:creationId xmlns:a16="http://schemas.microsoft.com/office/drawing/2014/main" id="{B2BAAE3C-A87F-1583-E774-8C46F4DE6A33}"/>
              </a:ext>
            </a:extLst>
          </p:cNvPr>
          <p:cNvSpPr>
            <a:spLocks noGrp="1"/>
          </p:cNvSpPr>
          <p:nvPr>
            <p:ph type="ftr" sz="quarter" idx="3"/>
          </p:nvPr>
        </p:nvSpPr>
        <p:spPr>
          <a:xfrm>
            <a:off x="5220072" y="6475413"/>
            <a:ext cx="3816424" cy="553998"/>
          </a:xfrm>
        </p:spPr>
        <p:txBody>
          <a:bodyPr>
            <a:normAutofit fontScale="92500"/>
          </a:bodyPr>
          <a:lstStyle/>
          <a:p>
            <a:r>
              <a:rPr lang="en-US" altLang="ja-JP" sz="1200" dirty="0" err="1">
                <a:solidFill>
                  <a:srgbClr val="000000"/>
                </a:solidFill>
              </a:rPr>
              <a:t>K.Takabayashi</a:t>
            </a:r>
            <a:r>
              <a:rPr lang="en-US" altLang="ja-JP" sz="1200" dirty="0">
                <a:solidFill>
                  <a:srgbClr val="000000"/>
                </a:solidFill>
              </a:rPr>
              <a:t> (Toyo Univ.), T. Kobayashi, D. </a:t>
            </a:r>
            <a:r>
              <a:rPr lang="en-US" altLang="ja-JP" sz="1200" dirty="0" err="1">
                <a:solidFill>
                  <a:srgbClr val="000000"/>
                </a:solidFill>
              </a:rPr>
              <a:t>Anzai</a:t>
            </a:r>
            <a:r>
              <a:rPr lang="en-US" altLang="ja-JP" sz="1200" dirty="0">
                <a:solidFill>
                  <a:srgbClr val="000000"/>
                </a:solidFill>
              </a:rPr>
              <a:t> (</a:t>
            </a:r>
            <a:r>
              <a:rPr lang="en-US" altLang="ja-JP" sz="1200" dirty="0" err="1">
                <a:solidFill>
                  <a:srgbClr val="000000"/>
                </a:solidFill>
              </a:rPr>
              <a:t>NITech</a:t>
            </a:r>
            <a:r>
              <a:rPr lang="en-US" altLang="ja-JP" sz="1200" dirty="0">
                <a:solidFill>
                  <a:srgbClr val="000000"/>
                </a:solidFill>
              </a:rPr>
              <a:t>), M. Hernandez,  </a:t>
            </a:r>
            <a:r>
              <a:rPr lang="en-US" altLang="ja-JP" sz="1200" dirty="0" err="1">
                <a:solidFill>
                  <a:srgbClr val="000000"/>
                </a:solidFill>
              </a:rPr>
              <a:t>R.Kohno</a:t>
            </a:r>
            <a:r>
              <a:rPr lang="en-US" altLang="ja-JP" sz="1200" dirty="0">
                <a:solidFill>
                  <a:srgbClr val="000000"/>
                </a:solidFill>
              </a:rPr>
              <a:t> (CWC, Oulu Univ./YRP-IAI)</a:t>
            </a:r>
            <a:endParaRPr lang="en-US" altLang="ja-JP" sz="1000" dirty="0">
              <a:solidFill>
                <a:srgbClr val="000000"/>
              </a:solidFill>
            </a:endParaRPr>
          </a:p>
        </p:txBody>
      </p:sp>
      <p:pic>
        <p:nvPicPr>
          <p:cNvPr id="7" name="図 6">
            <a:extLst>
              <a:ext uri="{FF2B5EF4-FFF2-40B4-BE49-F238E27FC236}">
                <a16:creationId xmlns:a16="http://schemas.microsoft.com/office/drawing/2014/main" id="{CB06C915-0E85-B284-69B3-DF5DAC24BB8C}"/>
              </a:ext>
            </a:extLst>
          </p:cNvPr>
          <p:cNvPicPr>
            <a:picLocks noChangeAspect="1"/>
          </p:cNvPicPr>
          <p:nvPr/>
        </p:nvPicPr>
        <p:blipFill>
          <a:blip r:embed="rId2"/>
          <a:stretch>
            <a:fillRect/>
          </a:stretch>
        </p:blipFill>
        <p:spPr>
          <a:xfrm>
            <a:off x="467544" y="1896283"/>
            <a:ext cx="4410258" cy="3498395"/>
          </a:xfrm>
          <a:prstGeom prst="rect">
            <a:avLst/>
          </a:prstGeom>
        </p:spPr>
      </p:pic>
      <p:sp>
        <p:nvSpPr>
          <p:cNvPr id="8" name="テキスト ボックス 7">
            <a:extLst>
              <a:ext uri="{FF2B5EF4-FFF2-40B4-BE49-F238E27FC236}">
                <a16:creationId xmlns:a16="http://schemas.microsoft.com/office/drawing/2014/main" id="{7A0E44E4-0B36-1C79-6DF5-0B2AAB959200}"/>
              </a:ext>
            </a:extLst>
          </p:cNvPr>
          <p:cNvSpPr txBox="1"/>
          <p:nvPr/>
        </p:nvSpPr>
        <p:spPr>
          <a:xfrm>
            <a:off x="5364088" y="1918156"/>
            <a:ext cx="3528392" cy="4093428"/>
          </a:xfrm>
          <a:prstGeom prst="rect">
            <a:avLst/>
          </a:prstGeom>
          <a:noFill/>
        </p:spPr>
        <p:txBody>
          <a:bodyPr wrap="square">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pPr marL="0" indent="0">
              <a:buNone/>
            </a:pPr>
            <a:r>
              <a:rPr lang="en-US" altLang="ja-JP" sz="2000" dirty="0">
                <a:latin typeface="Times New Roman" panose="02020603050405020304" pitchFamily="18" charset="0"/>
                <a:ea typeface="+mj-ea"/>
                <a:cs typeface="Times New Roman" panose="02020603050405020304" pitchFamily="18" charset="0"/>
              </a:rPr>
              <a:t>Inner code: N=1296-bit (R=1/2) LDPC code</a:t>
            </a:r>
          </a:p>
          <a:p>
            <a:pPr marL="0" indent="0">
              <a:buNone/>
            </a:pPr>
            <a:endParaRPr lang="en-US" altLang="ja-JP" sz="2000" dirty="0">
              <a:latin typeface="Times New Roman" panose="02020603050405020304" pitchFamily="18" charset="0"/>
              <a:ea typeface="+mj-ea"/>
              <a:cs typeface="Times New Roman" panose="02020603050405020304" pitchFamily="18" charset="0"/>
            </a:endParaRPr>
          </a:p>
          <a:p>
            <a:pPr marL="0" indent="0">
              <a:buNone/>
            </a:pPr>
            <a:r>
              <a:rPr lang="en-US" altLang="ja-JP" sz="2000" dirty="0">
                <a:latin typeface="Times New Roman" panose="02020603050405020304" pitchFamily="18" charset="0"/>
                <a:ea typeface="+mj-ea"/>
                <a:cs typeface="Times New Roman" panose="02020603050405020304" pitchFamily="18" charset="0"/>
              </a:rPr>
              <a:t>Outer code: (54,46), (54,38), (54,28), (54,14) shortened RS codes and no encoding </a:t>
            </a:r>
          </a:p>
          <a:p>
            <a:pPr marL="0" indent="0">
              <a:buNone/>
            </a:pPr>
            <a:endParaRPr lang="en-US" altLang="ja-JP" sz="2000" dirty="0">
              <a:latin typeface="Times New Roman" panose="02020603050405020304" pitchFamily="18" charset="0"/>
              <a:ea typeface="+mj-ea"/>
              <a:cs typeface="Times New Roman" panose="02020603050405020304" pitchFamily="18" charset="0"/>
            </a:endParaRPr>
          </a:p>
          <a:p>
            <a:pPr marL="0" indent="0">
              <a:buNone/>
            </a:pPr>
            <a:r>
              <a:rPr lang="en-US" altLang="ja-JP" sz="2000" dirty="0">
                <a:latin typeface="Times New Roman" panose="02020603050405020304" pitchFamily="18" charset="0"/>
                <a:ea typeface="+mj-ea"/>
                <a:cs typeface="Times New Roman" panose="02020603050405020304" pitchFamily="18" charset="0"/>
              </a:rPr>
              <a:t>Performances were improved as the coding rate of the RS code decreased</a:t>
            </a:r>
          </a:p>
          <a:p>
            <a:pPr marL="0" indent="0">
              <a:buNone/>
            </a:pPr>
            <a:endParaRPr lang="en-US" altLang="ja-JP" sz="2000" dirty="0">
              <a:latin typeface="Times New Roman" panose="02020603050405020304" pitchFamily="18" charset="0"/>
              <a:ea typeface="+mj-ea"/>
              <a:cs typeface="Times New Roman" panose="02020603050405020304" pitchFamily="18" charset="0"/>
            </a:endParaRPr>
          </a:p>
          <a:p>
            <a:pPr marL="0" indent="0">
              <a:buNone/>
            </a:pPr>
            <a:r>
              <a:rPr lang="en-US" altLang="ja-JP" sz="2000" dirty="0">
                <a:latin typeface="Times New Roman" panose="02020603050405020304" pitchFamily="18" charset="0"/>
                <a:ea typeface="+mj-ea"/>
                <a:cs typeface="Times New Roman" panose="02020603050405020304" pitchFamily="18" charset="0"/>
              </a:rPr>
              <a:t>Low coding rate cases could correct a lot of error and erasure</a:t>
            </a:r>
          </a:p>
        </p:txBody>
      </p:sp>
      <p:sp>
        <p:nvSpPr>
          <p:cNvPr id="9" name="テキスト ボックス 8">
            <a:extLst>
              <a:ext uri="{FF2B5EF4-FFF2-40B4-BE49-F238E27FC236}">
                <a16:creationId xmlns:a16="http://schemas.microsoft.com/office/drawing/2014/main" id="{ABB630F6-9E72-9CD4-5484-3B797CE7A475}"/>
              </a:ext>
            </a:extLst>
          </p:cNvPr>
          <p:cNvSpPr txBox="1"/>
          <p:nvPr/>
        </p:nvSpPr>
        <p:spPr>
          <a:xfrm>
            <a:off x="685801" y="5479231"/>
            <a:ext cx="4822304" cy="923330"/>
          </a:xfrm>
          <a:prstGeom prst="rect">
            <a:avLst/>
          </a:prstGeom>
          <a:noFill/>
        </p:spPr>
        <p:txBody>
          <a:bodyPr wrap="square" rtlCol="0">
            <a:spAutoFit/>
          </a:bodyPr>
          <a:lstStyle/>
          <a:p>
            <a:r>
              <a:rPr lang="en-US" altLang="ja-JP" sz="1800" dirty="0">
                <a:latin typeface="Times New Roman" panose="02020603050405020304" pitchFamily="18" charset="0"/>
                <a:ea typeface="+mj-ea"/>
                <a:cs typeface="Times New Roman" panose="02020603050405020304" pitchFamily="18" charset="0"/>
              </a:rPr>
              <a:t>AWGN</a:t>
            </a:r>
            <a:r>
              <a:rPr lang="ja-JP" altLang="en-US" sz="1800" dirty="0">
                <a:latin typeface="Times New Roman" panose="02020603050405020304" pitchFamily="18" charset="0"/>
                <a:ea typeface="+mj-ea"/>
                <a:cs typeface="Times New Roman" panose="02020603050405020304" pitchFamily="18" charset="0"/>
              </a:rPr>
              <a:t> </a:t>
            </a:r>
            <a:r>
              <a:rPr lang="en-US" altLang="ja-JP" sz="1800" dirty="0">
                <a:latin typeface="Times New Roman" panose="02020603050405020304" pitchFamily="18" charset="0"/>
                <a:ea typeface="+mj-ea"/>
                <a:cs typeface="Times New Roman" panose="02020603050405020304" pitchFamily="18" charset="0"/>
              </a:rPr>
              <a:t>channel and BPSK modulation</a:t>
            </a:r>
          </a:p>
          <a:p>
            <a:r>
              <a:rPr lang="en-US" altLang="ja-JP" sz="1800" dirty="0">
                <a:latin typeface="Times New Roman" panose="02020603050405020304" pitchFamily="18" charset="0"/>
                <a:ea typeface="+mj-ea"/>
                <a:cs typeface="Times New Roman" panose="02020603050405020304" pitchFamily="18" charset="0"/>
              </a:rPr>
              <a:t>Burst erasure occurs at 32.5% of the code length of the LDPC code (70 consecutive 6-bit erasures)</a:t>
            </a:r>
          </a:p>
        </p:txBody>
      </p:sp>
    </p:spTree>
    <p:extLst>
      <p:ext uri="{BB962C8B-B14F-4D97-AF65-F5344CB8AC3E}">
        <p14:creationId xmlns:p14="http://schemas.microsoft.com/office/powerpoint/2010/main" val="23932575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D508B520-B0BE-6E6E-04FD-9211C6B2FDED}"/>
              </a:ext>
            </a:extLst>
          </p:cNvPr>
          <p:cNvSpPr>
            <a:spLocks noGrp="1"/>
          </p:cNvSpPr>
          <p:nvPr>
            <p:ph type="sldNum" sz="quarter" idx="12"/>
          </p:nvPr>
        </p:nvSpPr>
        <p:spPr/>
        <p:txBody>
          <a:bodyPr/>
          <a:lstStyle/>
          <a:p>
            <a:pPr>
              <a:defRPr/>
            </a:pPr>
            <a:r>
              <a:rPr lang="en-US">
                <a:solidFill>
                  <a:srgbClr val="000000"/>
                </a:solidFill>
              </a:rPr>
              <a:t>Slide </a:t>
            </a:r>
            <a:fld id="{C65D8D74-25E4-4A14-9B13-1C1CBE0663D9}" type="slidenum">
              <a:rPr lang="en-US" smtClean="0">
                <a:solidFill>
                  <a:srgbClr val="000000"/>
                </a:solidFill>
              </a:rPr>
              <a:pPr>
                <a:defRPr/>
              </a:pPr>
              <a:t>11</a:t>
            </a:fld>
            <a:endParaRPr lang="en-US" dirty="0">
              <a:solidFill>
                <a:srgbClr val="000000"/>
              </a:solidFill>
              <a:latin typeface="+mj-lt"/>
            </a:endParaRPr>
          </a:p>
        </p:txBody>
      </p:sp>
      <p:sp>
        <p:nvSpPr>
          <p:cNvPr id="3" name="タイトル 2">
            <a:extLst>
              <a:ext uri="{FF2B5EF4-FFF2-40B4-BE49-F238E27FC236}">
                <a16:creationId xmlns:a16="http://schemas.microsoft.com/office/drawing/2014/main" id="{7B1CB62E-BD40-2784-897B-AA66C592323B}"/>
              </a:ext>
            </a:extLst>
          </p:cNvPr>
          <p:cNvSpPr>
            <a:spLocks noGrp="1"/>
          </p:cNvSpPr>
          <p:nvPr>
            <p:ph type="title"/>
          </p:nvPr>
        </p:nvSpPr>
        <p:spPr/>
        <p:txBody>
          <a:bodyPr/>
          <a:lstStyle/>
          <a:p>
            <a:r>
              <a:rPr kumimoji="1" lang="en-US" altLang="ja-JP" dirty="0"/>
              <a:t>Considering Shadowing Case</a:t>
            </a:r>
            <a:endParaRPr kumimoji="1" lang="ja-JP" altLang="en-US" dirty="0"/>
          </a:p>
        </p:txBody>
      </p:sp>
      <p:sp>
        <p:nvSpPr>
          <p:cNvPr id="4" name="日付プレースホルダー 3">
            <a:extLst>
              <a:ext uri="{FF2B5EF4-FFF2-40B4-BE49-F238E27FC236}">
                <a16:creationId xmlns:a16="http://schemas.microsoft.com/office/drawing/2014/main" id="{17E74DBC-85F3-CDED-F1B9-EC2D307899A8}"/>
              </a:ext>
            </a:extLst>
          </p:cNvPr>
          <p:cNvSpPr>
            <a:spLocks noGrp="1"/>
          </p:cNvSpPr>
          <p:nvPr>
            <p:ph type="dt" sz="half" idx="2"/>
          </p:nvPr>
        </p:nvSpPr>
        <p:spPr/>
        <p:txBody>
          <a:bodyPr/>
          <a:lstStyle/>
          <a:p>
            <a:pPr fontAlgn="base">
              <a:spcBef>
                <a:spcPct val="0"/>
              </a:spcBef>
              <a:spcAft>
                <a:spcPct val="0"/>
              </a:spcAft>
            </a:pPr>
            <a:r>
              <a:rPr kumimoji="0" lang="en-US" altLang="ja-JP">
                <a:solidFill>
                  <a:srgbClr val="000000"/>
                </a:solidFill>
                <a:latin typeface="Times New Roman" pitchFamily="18" charset="0"/>
              </a:rPr>
              <a:t>November 2023</a:t>
            </a:r>
            <a:endParaRPr kumimoji="0" lang="en-US" altLang="ja-JP" dirty="0">
              <a:solidFill>
                <a:srgbClr val="000000"/>
              </a:solidFill>
              <a:latin typeface="Times New Roman" pitchFamily="18" charset="0"/>
            </a:endParaRPr>
          </a:p>
        </p:txBody>
      </p:sp>
      <p:sp>
        <p:nvSpPr>
          <p:cNvPr id="5" name="フッター プレースホルダー 4">
            <a:extLst>
              <a:ext uri="{FF2B5EF4-FFF2-40B4-BE49-F238E27FC236}">
                <a16:creationId xmlns:a16="http://schemas.microsoft.com/office/drawing/2014/main" id="{736ECBA7-8762-2C11-E69A-597844C0B5F1}"/>
              </a:ext>
            </a:extLst>
          </p:cNvPr>
          <p:cNvSpPr>
            <a:spLocks noGrp="1"/>
          </p:cNvSpPr>
          <p:nvPr>
            <p:ph type="ftr" sz="quarter" idx="3"/>
          </p:nvPr>
        </p:nvSpPr>
        <p:spPr/>
        <p:txBody>
          <a:bodyPr/>
          <a:lstStyle/>
          <a:p>
            <a:r>
              <a:rPr lang="en-US" altLang="ja-JP" sz="1200">
                <a:solidFill>
                  <a:srgbClr val="000000"/>
                </a:solidFill>
              </a:rPr>
              <a:t>K.Takabayashi (Toyo Univ.), T. Kobayashi, D. Anzai (NITech), M. Hernandez,  R.Kohno (CWC, Oulu Univ./YRP-IAI)</a:t>
            </a:r>
            <a:endParaRPr lang="en-US" altLang="ja-JP" sz="1000" dirty="0">
              <a:solidFill>
                <a:srgbClr val="000000"/>
              </a:solidFill>
            </a:endParaRPr>
          </a:p>
        </p:txBody>
      </p:sp>
      <p:pic>
        <p:nvPicPr>
          <p:cNvPr id="16" name="図 15">
            <a:extLst>
              <a:ext uri="{FF2B5EF4-FFF2-40B4-BE49-F238E27FC236}">
                <a16:creationId xmlns:a16="http://schemas.microsoft.com/office/drawing/2014/main" id="{458D48F0-849A-DEB6-56FA-CB853235677D}"/>
              </a:ext>
            </a:extLst>
          </p:cNvPr>
          <p:cNvPicPr>
            <a:picLocks noChangeAspect="1"/>
          </p:cNvPicPr>
          <p:nvPr/>
        </p:nvPicPr>
        <p:blipFill>
          <a:blip r:embed="rId2"/>
          <a:stretch>
            <a:fillRect/>
          </a:stretch>
        </p:blipFill>
        <p:spPr>
          <a:xfrm>
            <a:off x="5652120" y="2095713"/>
            <a:ext cx="3160772" cy="2528617"/>
          </a:xfrm>
          <a:prstGeom prst="rect">
            <a:avLst/>
          </a:prstGeom>
        </p:spPr>
      </p:pic>
      <mc:AlternateContent xmlns:mc="http://schemas.openxmlformats.org/markup-compatibility/2006">
        <mc:Choice xmlns:a14="http://schemas.microsoft.com/office/drawing/2010/main" Requires="a14">
          <p:sp>
            <p:nvSpPr>
              <p:cNvPr id="17" name="テキスト ボックス 16">
                <a:extLst>
                  <a:ext uri="{FF2B5EF4-FFF2-40B4-BE49-F238E27FC236}">
                    <a16:creationId xmlns:a16="http://schemas.microsoft.com/office/drawing/2014/main" id="{14847D28-E083-E082-E141-5E8FE6A2D77F}"/>
                  </a:ext>
                </a:extLst>
              </p:cNvPr>
              <p:cNvSpPr txBox="1"/>
              <p:nvPr/>
            </p:nvSpPr>
            <p:spPr>
              <a:xfrm>
                <a:off x="5724128" y="4725144"/>
                <a:ext cx="3240360" cy="646331"/>
              </a:xfrm>
              <a:prstGeom prst="rect">
                <a:avLst/>
              </a:prstGeom>
              <a:noFill/>
            </p:spPr>
            <p:txBody>
              <a:bodyPr wrap="square" rtlCol="0">
                <a:spAutoFit/>
              </a:bodyPr>
              <a:lstStyle/>
              <a:p>
                <a:pPr algn="ctr"/>
                <a:r>
                  <a:rPr kumimoji="1" lang="en-US" altLang="ja-JP" dirty="0">
                    <a:latin typeface="Times New Roman" panose="02020603050405020304" pitchFamily="18" charset="0"/>
                    <a:ea typeface="+mj-ea"/>
                    <a:cs typeface="Times New Roman" panose="02020603050405020304" pitchFamily="18" charset="0"/>
                  </a:rPr>
                  <a:t>PDF of log-normal distribution (</a:t>
                </a:r>
                <a14:m>
                  <m:oMath xmlns:m="http://schemas.openxmlformats.org/officeDocument/2006/math">
                    <m:r>
                      <a:rPr kumimoji="1" lang="ja-JP" altLang="en-US" i="1" smtClean="0">
                        <a:latin typeface="+mj-ea"/>
                        <a:ea typeface="+mj-ea"/>
                      </a:rPr>
                      <m:t>𝜇</m:t>
                    </m:r>
                    <m:r>
                      <a:rPr kumimoji="1" lang="en-US" altLang="ja-JP" b="0" i="1" smtClean="0">
                        <a:latin typeface="+mj-ea"/>
                        <a:ea typeface="+mj-ea"/>
                      </a:rPr>
                      <m:t>=0, </m:t>
                    </m:r>
                    <m:r>
                      <a:rPr kumimoji="1" lang="ja-JP" altLang="en-US" b="0" i="1" smtClean="0">
                        <a:latin typeface="+mj-ea"/>
                        <a:ea typeface="+mj-ea"/>
                      </a:rPr>
                      <m:t>𝜎</m:t>
                    </m:r>
                    <m:r>
                      <a:rPr kumimoji="1" lang="en-US" altLang="ja-JP" b="0" i="1" smtClean="0">
                        <a:latin typeface="+mj-ea"/>
                        <a:ea typeface="+mj-ea"/>
                      </a:rPr>
                      <m:t>=0.31</m:t>
                    </m:r>
                  </m:oMath>
                </a14:m>
                <a:r>
                  <a:rPr kumimoji="1" lang="en-US" altLang="ja-JP" dirty="0">
                    <a:latin typeface="Times New Roman" panose="02020603050405020304" pitchFamily="18" charset="0"/>
                    <a:ea typeface="+mj-ea"/>
                    <a:cs typeface="Times New Roman" panose="02020603050405020304" pitchFamily="18" charset="0"/>
                  </a:rPr>
                  <a:t>)</a:t>
                </a:r>
                <a:endParaRPr kumimoji="1" lang="ja-JP" altLang="en-US" dirty="0">
                  <a:latin typeface="Times New Roman" panose="02020603050405020304" pitchFamily="18" charset="0"/>
                  <a:ea typeface="+mj-ea"/>
                  <a:cs typeface="Times New Roman" panose="02020603050405020304" pitchFamily="18" charset="0"/>
                </a:endParaRPr>
              </a:p>
            </p:txBody>
          </p:sp>
        </mc:Choice>
        <mc:Fallback>
          <p:sp>
            <p:nvSpPr>
              <p:cNvPr id="17" name="テキスト ボックス 16">
                <a:extLst>
                  <a:ext uri="{FF2B5EF4-FFF2-40B4-BE49-F238E27FC236}">
                    <a16:creationId xmlns:a16="http://schemas.microsoft.com/office/drawing/2014/main" id="{14847D28-E083-E082-E141-5E8FE6A2D77F}"/>
                  </a:ext>
                </a:extLst>
              </p:cNvPr>
              <p:cNvSpPr txBox="1">
                <a:spLocks noRot="1" noChangeAspect="1" noMove="1" noResize="1" noEditPoints="1" noAdjustHandles="1" noChangeArrowheads="1" noChangeShapeType="1" noTextEdit="1"/>
              </p:cNvSpPr>
              <p:nvPr/>
            </p:nvSpPr>
            <p:spPr>
              <a:xfrm>
                <a:off x="5724128" y="4725144"/>
                <a:ext cx="3240360" cy="646331"/>
              </a:xfrm>
              <a:prstGeom prst="rect">
                <a:avLst/>
              </a:prstGeom>
              <a:blipFill>
                <a:blip r:embed="rId3"/>
                <a:stretch>
                  <a:fillRect t="-4717" b="-14151"/>
                </a:stretch>
              </a:blipFill>
            </p:spPr>
            <p:txBody>
              <a:bodyPr/>
              <a:lstStyle/>
              <a:p>
                <a:r>
                  <a:rPr lang="ja-JP" altLang="en-US">
                    <a:noFill/>
                  </a:rPr>
                  <a:t> </a:t>
                </a:r>
              </a:p>
            </p:txBody>
          </p:sp>
        </mc:Fallback>
      </mc:AlternateContent>
      <mc:AlternateContent xmlns:mc="http://schemas.openxmlformats.org/markup-compatibility/2006">
        <mc:Choice xmlns:a14="http://schemas.microsoft.com/office/drawing/2010/main" Requires="a14">
          <p:sp>
            <p:nvSpPr>
              <p:cNvPr id="18" name="テキスト ボックス 17">
                <a:extLst>
                  <a:ext uri="{FF2B5EF4-FFF2-40B4-BE49-F238E27FC236}">
                    <a16:creationId xmlns:a16="http://schemas.microsoft.com/office/drawing/2014/main" id="{E544890D-124F-734C-D220-3F2D9072137B}"/>
                  </a:ext>
                </a:extLst>
              </p:cNvPr>
              <p:cNvSpPr txBox="1"/>
              <p:nvPr/>
            </p:nvSpPr>
            <p:spPr>
              <a:xfrm>
                <a:off x="337563" y="1988840"/>
                <a:ext cx="5184576" cy="4293932"/>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sz="1600" dirty="0">
                    <a:latin typeface="Times New Roman" panose="02020603050405020304" pitchFamily="18" charset="0"/>
                    <a:cs typeface="Times New Roman" panose="02020603050405020304" pitchFamily="18" charset="0"/>
                  </a:rPr>
                  <a:t>The PDF of shadowing in path-loss is as follows:</a:t>
                </a:r>
              </a:p>
              <a:p>
                <a14:m>
                  <m:oMathPara xmlns:m="http://schemas.openxmlformats.org/officeDocument/2006/math">
                    <m:oMathParaPr>
                      <m:jc m:val="centerGroup"/>
                    </m:oMathParaPr>
                    <m:oMath xmlns:m="http://schemas.openxmlformats.org/officeDocument/2006/math">
                      <m:r>
                        <a:rPr kumimoji="1" lang="en-US" altLang="ja-JP" sz="1600" b="0" i="1" smtClean="0">
                          <a:latin typeface="Cambria Math" panose="02040503050406030204" pitchFamily="18" charset="0"/>
                        </a:rPr>
                        <m:t>𝑔</m:t>
                      </m:r>
                      <m:d>
                        <m:dPr>
                          <m:ctrlPr>
                            <a:rPr kumimoji="1" lang="en-US" altLang="ja-JP" sz="1600" b="0" i="1" smtClean="0">
                              <a:latin typeface="Cambria Math" panose="02040503050406030204" pitchFamily="18" charset="0"/>
                            </a:rPr>
                          </m:ctrlPr>
                        </m:dPr>
                        <m:e>
                          <m:r>
                            <a:rPr kumimoji="1" lang="en-US" altLang="ja-JP" sz="1600" b="0" i="1" smtClean="0">
                              <a:latin typeface="Cambria Math" panose="02040503050406030204" pitchFamily="18" charset="0"/>
                            </a:rPr>
                            <m:t>𝑦</m:t>
                          </m:r>
                        </m:e>
                      </m:d>
                      <m:r>
                        <a:rPr kumimoji="1" lang="en-US" altLang="ja-JP" sz="1600" b="0" i="1" smtClean="0">
                          <a:latin typeface="Cambria Math" panose="02040503050406030204" pitchFamily="18" charset="0"/>
                        </a:rPr>
                        <m:t>=</m:t>
                      </m:r>
                      <m:f>
                        <m:fPr>
                          <m:ctrlPr>
                            <a:rPr kumimoji="1" lang="en-US" altLang="ja-JP" sz="1600" b="0" i="1" smtClean="0">
                              <a:latin typeface="Cambria Math" panose="02040503050406030204" pitchFamily="18" charset="0"/>
                            </a:rPr>
                          </m:ctrlPr>
                        </m:fPr>
                        <m:num>
                          <m:r>
                            <a:rPr kumimoji="1" lang="en-US" altLang="ja-JP" sz="1600" b="0" i="1" smtClean="0">
                              <a:latin typeface="Cambria Math" panose="02040503050406030204" pitchFamily="18" charset="0"/>
                            </a:rPr>
                            <m:t>1</m:t>
                          </m:r>
                        </m:num>
                        <m:den>
                          <m:rad>
                            <m:radPr>
                              <m:degHide m:val="on"/>
                              <m:ctrlPr>
                                <a:rPr kumimoji="1" lang="en-US" altLang="ja-JP" sz="1600" b="0" i="1" smtClean="0">
                                  <a:latin typeface="Cambria Math" panose="02040503050406030204" pitchFamily="18" charset="0"/>
                                </a:rPr>
                              </m:ctrlPr>
                            </m:radPr>
                            <m:deg/>
                            <m:e>
                              <m:r>
                                <a:rPr kumimoji="1" lang="en-US" altLang="ja-JP" sz="1600" b="0" i="1" smtClean="0">
                                  <a:latin typeface="Cambria Math" panose="02040503050406030204" pitchFamily="18" charset="0"/>
                                </a:rPr>
                                <m:t>2</m:t>
                              </m:r>
                              <m:r>
                                <a:rPr kumimoji="1" lang="en-US" altLang="ja-JP" sz="1600" b="0" i="1" smtClean="0">
                                  <a:latin typeface="Cambria Math" panose="02040503050406030204" pitchFamily="18" charset="0"/>
                                </a:rPr>
                                <m:t>𝜋</m:t>
                              </m:r>
                              <m:sSubSup>
                                <m:sSubSupPr>
                                  <m:ctrlPr>
                                    <a:rPr kumimoji="1" lang="en-US" altLang="ja-JP" sz="1600" b="0" i="1" smtClean="0">
                                      <a:latin typeface="Cambria Math" panose="02040503050406030204" pitchFamily="18" charset="0"/>
                                    </a:rPr>
                                  </m:ctrlPr>
                                </m:sSubSupPr>
                                <m:e>
                                  <m:r>
                                    <a:rPr kumimoji="1" lang="en-US" altLang="ja-JP" sz="1600" b="0" i="1" smtClean="0">
                                      <a:latin typeface="Cambria Math" panose="02040503050406030204" pitchFamily="18" charset="0"/>
                                    </a:rPr>
                                    <m:t>𝜎</m:t>
                                  </m:r>
                                </m:e>
                                <m:sub>
                                  <m:r>
                                    <m:rPr>
                                      <m:sty m:val="p"/>
                                    </m:rPr>
                                    <a:rPr kumimoji="1" lang="en-US" altLang="ja-JP" sz="1600" b="0" i="0" smtClean="0">
                                      <a:latin typeface="Cambria Math" panose="02040503050406030204" pitchFamily="18" charset="0"/>
                                    </a:rPr>
                                    <m:t>s</m:t>
                                  </m:r>
                                </m:sub>
                                <m:sup>
                                  <m:r>
                                    <a:rPr kumimoji="1" lang="en-US" altLang="ja-JP" sz="1600" b="0" i="1" smtClean="0">
                                      <a:latin typeface="Cambria Math" panose="02040503050406030204" pitchFamily="18" charset="0"/>
                                    </a:rPr>
                                    <m:t>2</m:t>
                                  </m:r>
                                </m:sup>
                              </m:sSubSup>
                            </m:e>
                          </m:rad>
                        </m:den>
                      </m:f>
                      <m:func>
                        <m:funcPr>
                          <m:ctrlPr>
                            <a:rPr kumimoji="1" lang="en-US" altLang="ja-JP" sz="1600" b="0" i="1" smtClean="0">
                              <a:latin typeface="Cambria Math" panose="02040503050406030204" pitchFamily="18" charset="0"/>
                            </a:rPr>
                          </m:ctrlPr>
                        </m:funcPr>
                        <m:fName>
                          <m:r>
                            <m:rPr>
                              <m:sty m:val="p"/>
                            </m:rPr>
                            <a:rPr kumimoji="1" lang="en-US" altLang="ja-JP" sz="1600" b="0" i="0" smtClean="0">
                              <a:latin typeface="Cambria Math" panose="02040503050406030204" pitchFamily="18" charset="0"/>
                            </a:rPr>
                            <m:t>exp</m:t>
                          </m:r>
                        </m:fName>
                        <m:e>
                          <m:d>
                            <m:dPr>
                              <m:ctrlPr>
                                <a:rPr kumimoji="1" lang="en-US" altLang="ja-JP" sz="1600" b="0" i="1" smtClean="0">
                                  <a:latin typeface="Cambria Math" panose="02040503050406030204" pitchFamily="18" charset="0"/>
                                </a:rPr>
                              </m:ctrlPr>
                            </m:dPr>
                            <m:e>
                              <m:r>
                                <a:rPr kumimoji="1" lang="en-US" altLang="ja-JP" sz="1600" b="0" i="1" smtClean="0">
                                  <a:latin typeface="Cambria Math" panose="02040503050406030204" pitchFamily="18" charset="0"/>
                                </a:rPr>
                                <m:t>−</m:t>
                              </m:r>
                              <m:f>
                                <m:fPr>
                                  <m:ctrlPr>
                                    <a:rPr kumimoji="1" lang="en-US" altLang="ja-JP" sz="1600" b="0" i="1" smtClean="0">
                                      <a:latin typeface="Cambria Math" panose="02040503050406030204" pitchFamily="18" charset="0"/>
                                    </a:rPr>
                                  </m:ctrlPr>
                                </m:fPr>
                                <m:num>
                                  <m:sSup>
                                    <m:sSupPr>
                                      <m:ctrlPr>
                                        <a:rPr kumimoji="1" lang="en-US" altLang="ja-JP" sz="1600" b="0" i="1" smtClean="0">
                                          <a:latin typeface="Cambria Math" panose="02040503050406030204" pitchFamily="18" charset="0"/>
                                        </a:rPr>
                                      </m:ctrlPr>
                                    </m:sSupPr>
                                    <m:e>
                                      <m:d>
                                        <m:dPr>
                                          <m:ctrlPr>
                                            <a:rPr kumimoji="1" lang="en-US" altLang="ja-JP" sz="1600" b="0" i="1" smtClean="0">
                                              <a:latin typeface="Cambria Math" panose="02040503050406030204" pitchFamily="18" charset="0"/>
                                            </a:rPr>
                                          </m:ctrlPr>
                                        </m:dPr>
                                        <m:e>
                                          <m:r>
                                            <a:rPr kumimoji="1" lang="en-US" altLang="ja-JP" sz="1600" b="0" i="1" smtClean="0">
                                              <a:latin typeface="Cambria Math" panose="02040503050406030204" pitchFamily="18" charset="0"/>
                                            </a:rPr>
                                            <m:t>𝑦</m:t>
                                          </m:r>
                                          <m:r>
                                            <a:rPr kumimoji="1" lang="en-US" altLang="ja-JP" sz="1600" b="0" i="1" smtClean="0">
                                              <a:latin typeface="Cambria Math" panose="02040503050406030204" pitchFamily="18" charset="0"/>
                                            </a:rPr>
                                            <m:t>−</m:t>
                                          </m:r>
                                          <m:sSub>
                                            <m:sSubPr>
                                              <m:ctrlPr>
                                                <a:rPr kumimoji="1" lang="en-US" altLang="ja-JP" sz="1600" b="0" i="1" smtClean="0">
                                                  <a:latin typeface="Cambria Math" panose="02040503050406030204" pitchFamily="18" charset="0"/>
                                                </a:rPr>
                                              </m:ctrlPr>
                                            </m:sSubPr>
                                            <m:e>
                                              <m:r>
                                                <a:rPr kumimoji="1" lang="en-US" altLang="ja-JP" sz="1600" b="0" i="1" smtClean="0">
                                                  <a:latin typeface="Cambria Math" panose="02040503050406030204" pitchFamily="18" charset="0"/>
                                                </a:rPr>
                                                <m:t>𝜇</m:t>
                                              </m:r>
                                            </m:e>
                                            <m:sub>
                                              <m:r>
                                                <m:rPr>
                                                  <m:sty m:val="p"/>
                                                </m:rPr>
                                                <a:rPr kumimoji="1" lang="en-US" altLang="ja-JP" sz="1600" b="0" i="0" smtClean="0">
                                                  <a:latin typeface="Cambria Math" panose="02040503050406030204" pitchFamily="18" charset="0"/>
                                                </a:rPr>
                                                <m:t>s</m:t>
                                              </m:r>
                                            </m:sub>
                                          </m:sSub>
                                        </m:e>
                                      </m:d>
                                    </m:e>
                                    <m:sup>
                                      <m:r>
                                        <a:rPr kumimoji="1" lang="en-US" altLang="ja-JP" sz="1600" b="0" i="1" smtClean="0">
                                          <a:latin typeface="Cambria Math" panose="02040503050406030204" pitchFamily="18" charset="0"/>
                                        </a:rPr>
                                        <m:t>2</m:t>
                                      </m:r>
                                    </m:sup>
                                  </m:sSup>
                                </m:num>
                                <m:den>
                                  <m:r>
                                    <a:rPr kumimoji="1" lang="en-US" altLang="ja-JP" sz="1600" b="0" i="1" smtClean="0">
                                      <a:latin typeface="Cambria Math" panose="02040503050406030204" pitchFamily="18" charset="0"/>
                                    </a:rPr>
                                    <m:t>2</m:t>
                                  </m:r>
                                  <m:sSubSup>
                                    <m:sSubSupPr>
                                      <m:ctrlPr>
                                        <a:rPr kumimoji="1" lang="en-US" altLang="ja-JP" sz="1600" b="0" i="1" smtClean="0">
                                          <a:latin typeface="Cambria Math" panose="02040503050406030204" pitchFamily="18" charset="0"/>
                                        </a:rPr>
                                      </m:ctrlPr>
                                    </m:sSubSupPr>
                                    <m:e>
                                      <m:r>
                                        <a:rPr kumimoji="1" lang="en-US" altLang="ja-JP" sz="1600" b="0" i="1" smtClean="0">
                                          <a:latin typeface="Cambria Math" panose="02040503050406030204" pitchFamily="18" charset="0"/>
                                        </a:rPr>
                                        <m:t>𝜎</m:t>
                                      </m:r>
                                    </m:e>
                                    <m:sub>
                                      <m:r>
                                        <m:rPr>
                                          <m:sty m:val="p"/>
                                        </m:rPr>
                                        <a:rPr kumimoji="1" lang="en-US" altLang="ja-JP" sz="1600" b="0" i="0" smtClean="0">
                                          <a:latin typeface="Cambria Math" panose="02040503050406030204" pitchFamily="18" charset="0"/>
                                        </a:rPr>
                                        <m:t>s</m:t>
                                      </m:r>
                                    </m:sub>
                                    <m:sup>
                                      <m:r>
                                        <a:rPr kumimoji="1" lang="en-US" altLang="ja-JP" sz="1600" b="0" i="1" smtClean="0">
                                          <a:latin typeface="Cambria Math" panose="02040503050406030204" pitchFamily="18" charset="0"/>
                                        </a:rPr>
                                        <m:t>2</m:t>
                                      </m:r>
                                    </m:sup>
                                  </m:sSubSup>
                                </m:den>
                              </m:f>
                            </m:e>
                          </m:d>
                        </m:e>
                      </m:func>
                    </m:oMath>
                  </m:oMathPara>
                </a14:m>
                <a:endParaRPr kumimoji="1" lang="ja-JP" altLang="en-US" sz="1600" dirty="0">
                  <a:latin typeface="Times New Roman" panose="02020603050405020304" pitchFamily="18" charset="0"/>
                  <a:cs typeface="Times New Roman" panose="02020603050405020304" pitchFamily="18" charset="0"/>
                </a:endParaRPr>
              </a:p>
              <a:p>
                <a:endParaRPr lang="en-US" altLang="ja-JP" sz="16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kumimoji="1" lang="en-US" altLang="ja-JP" sz="1600" dirty="0">
                    <a:latin typeface="Times New Roman" panose="02020603050405020304" pitchFamily="18" charset="0"/>
                    <a:cs typeface="Times New Roman" panose="02020603050405020304" pitchFamily="18" charset="0"/>
                  </a:rPr>
                  <a:t>From the above, the voltage amplitude ratio follows a log-normal distribution, and the PDF is as follows:</a:t>
                </a:r>
              </a:p>
              <a:p>
                <a:pPr marL="285750" indent="-285750">
                  <a:buFont typeface="Arial" panose="020B0604020202020204" pitchFamily="34" charset="0"/>
                  <a:buChar char="•"/>
                </a:pPr>
                <a:endParaRPr kumimoji="1" lang="en-US" altLang="ja-JP" sz="1600" dirty="0">
                  <a:latin typeface="Times New Roman" panose="02020603050405020304" pitchFamily="18" charset="0"/>
                  <a:cs typeface="Times New Roman" panose="02020603050405020304" pitchFamily="18" charset="0"/>
                </a:endParaRPr>
              </a:p>
              <a:p>
                <a14:m>
                  <m:oMathPara xmlns:m="http://schemas.openxmlformats.org/officeDocument/2006/math">
                    <m:oMathParaPr>
                      <m:jc m:val="centerGroup"/>
                    </m:oMathParaPr>
                    <m:oMath xmlns:m="http://schemas.openxmlformats.org/officeDocument/2006/math">
                      <m:r>
                        <a:rPr lang="en-US" altLang="ja-JP" sz="1600" i="1" smtClean="0">
                          <a:latin typeface="Cambria Math" panose="02040503050406030204" pitchFamily="18" charset="0"/>
                        </a:rPr>
                        <m:t>𝑓</m:t>
                      </m:r>
                      <m:d>
                        <m:dPr>
                          <m:ctrlPr>
                            <a:rPr lang="en-US" altLang="ja-JP" sz="1600" i="1">
                              <a:latin typeface="Cambria Math" panose="02040503050406030204" pitchFamily="18" charset="0"/>
                            </a:rPr>
                          </m:ctrlPr>
                        </m:dPr>
                        <m:e>
                          <m:r>
                            <a:rPr lang="en-US" altLang="ja-JP" sz="1600" i="1">
                              <a:latin typeface="Cambria Math" panose="02040503050406030204" pitchFamily="18" charset="0"/>
                            </a:rPr>
                            <m:t>𝑥</m:t>
                          </m:r>
                        </m:e>
                      </m:d>
                      <m:r>
                        <a:rPr lang="en-US" altLang="ja-JP" sz="1600" i="1">
                          <a:latin typeface="Cambria Math" panose="02040503050406030204" pitchFamily="18" charset="0"/>
                        </a:rPr>
                        <m:t>=</m:t>
                      </m:r>
                      <m:f>
                        <m:fPr>
                          <m:ctrlPr>
                            <a:rPr lang="en-US" altLang="ja-JP" sz="1600" i="1">
                              <a:latin typeface="Cambria Math" panose="02040503050406030204" pitchFamily="18" charset="0"/>
                            </a:rPr>
                          </m:ctrlPr>
                        </m:fPr>
                        <m:num>
                          <m:r>
                            <a:rPr lang="en-US" altLang="ja-JP" sz="1600" i="1">
                              <a:latin typeface="Cambria Math" panose="02040503050406030204" pitchFamily="18" charset="0"/>
                            </a:rPr>
                            <m:t>1</m:t>
                          </m:r>
                        </m:num>
                        <m:den>
                          <m:rad>
                            <m:radPr>
                              <m:degHide m:val="on"/>
                              <m:ctrlPr>
                                <a:rPr lang="en-US" altLang="ja-JP" sz="1600" i="1">
                                  <a:latin typeface="Cambria Math" panose="02040503050406030204" pitchFamily="18" charset="0"/>
                                </a:rPr>
                              </m:ctrlPr>
                            </m:radPr>
                            <m:deg/>
                            <m:e>
                              <m:r>
                                <a:rPr lang="en-US" altLang="ja-JP" sz="1600" i="1">
                                  <a:latin typeface="Cambria Math" panose="02040503050406030204" pitchFamily="18" charset="0"/>
                                </a:rPr>
                                <m:t>2</m:t>
                              </m:r>
                              <m:r>
                                <a:rPr lang="en-US" altLang="ja-JP" sz="1600" i="1">
                                  <a:latin typeface="Cambria Math" panose="02040503050406030204" pitchFamily="18" charset="0"/>
                                </a:rPr>
                                <m:t>𝜋</m:t>
                              </m:r>
                              <m:sSup>
                                <m:sSupPr>
                                  <m:ctrlPr>
                                    <a:rPr lang="en-US" altLang="ja-JP" sz="1600" i="1">
                                      <a:latin typeface="Cambria Math" panose="02040503050406030204" pitchFamily="18" charset="0"/>
                                    </a:rPr>
                                  </m:ctrlPr>
                                </m:sSupPr>
                                <m:e>
                                  <m:d>
                                    <m:dPr>
                                      <m:ctrlPr>
                                        <a:rPr lang="en-US" altLang="ja-JP" sz="1600" i="1">
                                          <a:latin typeface="Cambria Math" panose="02040503050406030204" pitchFamily="18" charset="0"/>
                                        </a:rPr>
                                      </m:ctrlPr>
                                    </m:dPr>
                                    <m:e>
                                      <m:f>
                                        <m:fPr>
                                          <m:ctrlPr>
                                            <a:rPr lang="en-US" altLang="ja-JP" sz="1600" i="1">
                                              <a:latin typeface="Cambria Math" panose="02040503050406030204" pitchFamily="18" charset="0"/>
                                            </a:rPr>
                                          </m:ctrlPr>
                                        </m:fPr>
                                        <m:num>
                                          <m:sSub>
                                            <m:sSubPr>
                                              <m:ctrlPr>
                                                <a:rPr lang="en-US" altLang="ja-JP" sz="1600" i="1">
                                                  <a:latin typeface="Cambria Math" panose="02040503050406030204" pitchFamily="18" charset="0"/>
                                                </a:rPr>
                                              </m:ctrlPr>
                                            </m:sSubPr>
                                            <m:e>
                                              <m:r>
                                                <a:rPr lang="en-US" altLang="ja-JP" sz="1600" i="1">
                                                  <a:latin typeface="Cambria Math" panose="02040503050406030204" pitchFamily="18" charset="0"/>
                                                </a:rPr>
                                                <m:t>𝜎</m:t>
                                              </m:r>
                                            </m:e>
                                            <m:sub>
                                              <m:r>
                                                <m:rPr>
                                                  <m:sty m:val="p"/>
                                                </m:rPr>
                                                <a:rPr lang="en-US" altLang="ja-JP" sz="1600">
                                                  <a:latin typeface="Cambria Math" panose="02040503050406030204" pitchFamily="18" charset="0"/>
                                                </a:rPr>
                                                <m:t>s</m:t>
                                              </m:r>
                                            </m:sub>
                                          </m:sSub>
                                        </m:num>
                                        <m:den>
                                          <m:r>
                                            <a:rPr lang="en-US" altLang="ja-JP" sz="1600" i="1">
                                              <a:latin typeface="Cambria Math" panose="02040503050406030204" pitchFamily="18" charset="0"/>
                                            </a:rPr>
                                            <m:t>𝑎</m:t>
                                          </m:r>
                                        </m:den>
                                      </m:f>
                                    </m:e>
                                  </m:d>
                                </m:e>
                                <m:sup>
                                  <m:r>
                                    <a:rPr lang="en-US" altLang="ja-JP" sz="1600" i="1">
                                      <a:latin typeface="Cambria Math" panose="02040503050406030204" pitchFamily="18" charset="0"/>
                                    </a:rPr>
                                    <m:t>2</m:t>
                                  </m:r>
                                </m:sup>
                              </m:sSup>
                            </m:e>
                          </m:rad>
                          <m:r>
                            <a:rPr lang="en-US" altLang="ja-JP" sz="1600" i="1">
                              <a:latin typeface="Cambria Math" panose="02040503050406030204" pitchFamily="18" charset="0"/>
                            </a:rPr>
                            <m:t>𝑥</m:t>
                          </m:r>
                        </m:den>
                      </m:f>
                      <m:func>
                        <m:funcPr>
                          <m:ctrlPr>
                            <a:rPr lang="en-US" altLang="ja-JP" sz="1600" i="1">
                              <a:latin typeface="Cambria Math" panose="02040503050406030204" pitchFamily="18" charset="0"/>
                            </a:rPr>
                          </m:ctrlPr>
                        </m:funcPr>
                        <m:fName>
                          <m:r>
                            <m:rPr>
                              <m:sty m:val="p"/>
                            </m:rPr>
                            <a:rPr lang="en-US" altLang="ja-JP" sz="1600">
                              <a:latin typeface="Cambria Math" panose="02040503050406030204" pitchFamily="18" charset="0"/>
                            </a:rPr>
                            <m:t>exp</m:t>
                          </m:r>
                        </m:fName>
                        <m:e>
                          <m:d>
                            <m:dPr>
                              <m:ctrlPr>
                                <a:rPr lang="en-US" altLang="ja-JP" sz="1600" i="1">
                                  <a:latin typeface="Cambria Math" panose="02040503050406030204" pitchFamily="18" charset="0"/>
                                </a:rPr>
                              </m:ctrlPr>
                            </m:dPr>
                            <m:e>
                              <m:r>
                                <a:rPr lang="en-US" altLang="ja-JP" sz="1600" i="1">
                                  <a:latin typeface="Cambria Math" panose="02040503050406030204" pitchFamily="18" charset="0"/>
                                </a:rPr>
                                <m:t>−</m:t>
                              </m:r>
                              <m:f>
                                <m:fPr>
                                  <m:ctrlPr>
                                    <a:rPr lang="en-US" altLang="ja-JP" sz="1600" i="1">
                                      <a:latin typeface="Cambria Math" panose="02040503050406030204" pitchFamily="18" charset="0"/>
                                    </a:rPr>
                                  </m:ctrlPr>
                                </m:fPr>
                                <m:num>
                                  <m:sSup>
                                    <m:sSupPr>
                                      <m:ctrlPr>
                                        <a:rPr lang="en-US" altLang="ja-JP" sz="1600" i="1">
                                          <a:latin typeface="Cambria Math" panose="02040503050406030204" pitchFamily="18" charset="0"/>
                                        </a:rPr>
                                      </m:ctrlPr>
                                    </m:sSupPr>
                                    <m:e>
                                      <m:d>
                                        <m:dPr>
                                          <m:ctrlPr>
                                            <a:rPr lang="en-US" altLang="ja-JP" sz="1600" i="1">
                                              <a:latin typeface="Cambria Math" panose="02040503050406030204" pitchFamily="18" charset="0"/>
                                            </a:rPr>
                                          </m:ctrlPr>
                                        </m:dPr>
                                        <m:e>
                                          <m:func>
                                            <m:funcPr>
                                              <m:ctrlPr>
                                                <a:rPr lang="en-US" altLang="ja-JP" sz="1600" i="1">
                                                  <a:latin typeface="Cambria Math" panose="02040503050406030204" pitchFamily="18" charset="0"/>
                                                </a:rPr>
                                              </m:ctrlPr>
                                            </m:funcPr>
                                            <m:fName>
                                              <m:r>
                                                <m:rPr>
                                                  <m:sty m:val="p"/>
                                                </m:rPr>
                                                <a:rPr lang="en-US" altLang="ja-JP" sz="1600">
                                                  <a:latin typeface="Cambria Math" panose="02040503050406030204" pitchFamily="18" charset="0"/>
                                                </a:rPr>
                                                <m:t>ln</m:t>
                                              </m:r>
                                            </m:fName>
                                            <m:e>
                                              <m:r>
                                                <a:rPr lang="en-US" altLang="ja-JP" sz="1600" i="1">
                                                  <a:latin typeface="Cambria Math" panose="02040503050406030204" pitchFamily="18" charset="0"/>
                                                </a:rPr>
                                                <m:t>𝑥</m:t>
                                              </m:r>
                                            </m:e>
                                          </m:func>
                                          <m:r>
                                            <a:rPr lang="en-US" altLang="ja-JP" sz="1600" i="1">
                                              <a:latin typeface="Cambria Math" panose="02040503050406030204" pitchFamily="18" charset="0"/>
                                            </a:rPr>
                                            <m:t>−</m:t>
                                          </m:r>
                                          <m:f>
                                            <m:fPr>
                                              <m:ctrlPr>
                                                <a:rPr lang="en-US" altLang="ja-JP" sz="1600" i="1">
                                                  <a:latin typeface="Cambria Math" panose="02040503050406030204" pitchFamily="18" charset="0"/>
                                                </a:rPr>
                                              </m:ctrlPr>
                                            </m:fPr>
                                            <m:num>
                                              <m:sSub>
                                                <m:sSubPr>
                                                  <m:ctrlPr>
                                                    <a:rPr lang="en-US" altLang="ja-JP" sz="1600" i="1">
                                                      <a:latin typeface="Cambria Math" panose="02040503050406030204" pitchFamily="18" charset="0"/>
                                                    </a:rPr>
                                                  </m:ctrlPr>
                                                </m:sSubPr>
                                                <m:e>
                                                  <m:r>
                                                    <a:rPr lang="en-US" altLang="ja-JP" sz="1600" i="1">
                                                      <a:latin typeface="Cambria Math" panose="02040503050406030204" pitchFamily="18" charset="0"/>
                                                    </a:rPr>
                                                    <m:t>𝜇</m:t>
                                                  </m:r>
                                                </m:e>
                                                <m:sub>
                                                  <m:r>
                                                    <m:rPr>
                                                      <m:sty m:val="p"/>
                                                    </m:rPr>
                                                    <a:rPr lang="en-US" altLang="ja-JP" sz="1600">
                                                      <a:latin typeface="Cambria Math" panose="02040503050406030204" pitchFamily="18" charset="0"/>
                                                    </a:rPr>
                                                    <m:t>s</m:t>
                                                  </m:r>
                                                </m:sub>
                                              </m:sSub>
                                            </m:num>
                                            <m:den>
                                              <m:r>
                                                <a:rPr lang="en-US" altLang="ja-JP" sz="1600" i="1">
                                                  <a:latin typeface="Cambria Math" panose="02040503050406030204" pitchFamily="18" charset="0"/>
                                                </a:rPr>
                                                <m:t>𝑎</m:t>
                                              </m:r>
                                            </m:den>
                                          </m:f>
                                        </m:e>
                                      </m:d>
                                    </m:e>
                                    <m:sup>
                                      <m:r>
                                        <a:rPr lang="en-US" altLang="ja-JP" sz="1600" i="1">
                                          <a:latin typeface="Cambria Math" panose="02040503050406030204" pitchFamily="18" charset="0"/>
                                        </a:rPr>
                                        <m:t>2</m:t>
                                      </m:r>
                                    </m:sup>
                                  </m:sSup>
                                </m:num>
                                <m:den>
                                  <m:r>
                                    <a:rPr lang="en-US" altLang="ja-JP" sz="1600" i="1">
                                      <a:latin typeface="Cambria Math" panose="02040503050406030204" pitchFamily="18" charset="0"/>
                                    </a:rPr>
                                    <m:t>2</m:t>
                                  </m:r>
                                  <m:sSup>
                                    <m:sSupPr>
                                      <m:ctrlPr>
                                        <a:rPr lang="en-US" altLang="ja-JP" sz="1600" i="1">
                                          <a:latin typeface="Cambria Math" panose="02040503050406030204" pitchFamily="18" charset="0"/>
                                        </a:rPr>
                                      </m:ctrlPr>
                                    </m:sSupPr>
                                    <m:e>
                                      <m:d>
                                        <m:dPr>
                                          <m:ctrlPr>
                                            <a:rPr lang="en-US" altLang="ja-JP" sz="1600" i="1">
                                              <a:latin typeface="Cambria Math" panose="02040503050406030204" pitchFamily="18" charset="0"/>
                                            </a:rPr>
                                          </m:ctrlPr>
                                        </m:dPr>
                                        <m:e>
                                          <m:f>
                                            <m:fPr>
                                              <m:ctrlPr>
                                                <a:rPr lang="en-US" altLang="ja-JP" sz="1600" i="1">
                                                  <a:latin typeface="Cambria Math" panose="02040503050406030204" pitchFamily="18" charset="0"/>
                                                </a:rPr>
                                              </m:ctrlPr>
                                            </m:fPr>
                                            <m:num>
                                              <m:sSub>
                                                <m:sSubPr>
                                                  <m:ctrlPr>
                                                    <a:rPr lang="en-US" altLang="ja-JP" sz="1600" i="1">
                                                      <a:latin typeface="Cambria Math" panose="02040503050406030204" pitchFamily="18" charset="0"/>
                                                    </a:rPr>
                                                  </m:ctrlPr>
                                                </m:sSubPr>
                                                <m:e>
                                                  <m:r>
                                                    <a:rPr lang="en-US" altLang="ja-JP" sz="1600" i="1">
                                                      <a:latin typeface="Cambria Math" panose="02040503050406030204" pitchFamily="18" charset="0"/>
                                                    </a:rPr>
                                                    <m:t>𝜎</m:t>
                                                  </m:r>
                                                </m:e>
                                                <m:sub>
                                                  <m:r>
                                                    <m:rPr>
                                                      <m:sty m:val="p"/>
                                                    </m:rPr>
                                                    <a:rPr lang="en-US" altLang="ja-JP" sz="1600">
                                                      <a:latin typeface="Cambria Math" panose="02040503050406030204" pitchFamily="18" charset="0"/>
                                                    </a:rPr>
                                                    <m:t>s</m:t>
                                                  </m:r>
                                                </m:sub>
                                              </m:sSub>
                                            </m:num>
                                            <m:den>
                                              <m:r>
                                                <a:rPr lang="en-US" altLang="ja-JP" sz="1600" i="1">
                                                  <a:latin typeface="Cambria Math" panose="02040503050406030204" pitchFamily="18" charset="0"/>
                                                </a:rPr>
                                                <m:t>𝑎</m:t>
                                              </m:r>
                                            </m:den>
                                          </m:f>
                                        </m:e>
                                      </m:d>
                                    </m:e>
                                    <m:sup>
                                      <m:r>
                                        <a:rPr lang="en-US" altLang="ja-JP" sz="1600" i="1">
                                          <a:latin typeface="Cambria Math" panose="02040503050406030204" pitchFamily="18" charset="0"/>
                                        </a:rPr>
                                        <m:t>2</m:t>
                                      </m:r>
                                    </m:sup>
                                  </m:sSup>
                                </m:den>
                              </m:f>
                            </m:e>
                          </m:d>
                        </m:e>
                      </m:func>
                    </m:oMath>
                  </m:oMathPara>
                </a14:m>
                <a:endParaRPr kumimoji="1" lang="ja-JP" altLang="en-US" sz="1600" dirty="0">
                  <a:latin typeface="Times New Roman" panose="02020603050405020304" pitchFamily="18" charset="0"/>
                  <a:cs typeface="Times New Roman" panose="02020603050405020304" pitchFamily="18" charset="0"/>
                </a:endParaRPr>
              </a:p>
              <a:p>
                <a:endParaRPr lang="en-US" altLang="ja-JP" sz="1600" dirty="0">
                  <a:latin typeface="Times New Roman" panose="02020603050405020304" pitchFamily="18" charset="0"/>
                  <a:cs typeface="Times New Roman" panose="02020603050405020304" pitchFamily="18" charset="0"/>
                </a:endParaRPr>
              </a:p>
              <a:p>
                <a14:m>
                  <m:oMath xmlns:m="http://schemas.openxmlformats.org/officeDocument/2006/math">
                    <m:sSub>
                      <m:sSubPr>
                        <m:ctrlPr>
                          <a:rPr kumimoji="1" lang="en-US" altLang="ja-JP" sz="1600" b="0" i="1" smtClean="0">
                            <a:latin typeface="Cambria Math" panose="02040503050406030204" pitchFamily="18" charset="0"/>
                          </a:rPr>
                        </m:ctrlPr>
                      </m:sSubPr>
                      <m:e>
                        <m:r>
                          <a:rPr kumimoji="1" lang="en-US" altLang="ja-JP" sz="1600" b="0" i="1" smtClean="0">
                            <a:latin typeface="Cambria Math" panose="02040503050406030204" pitchFamily="18" charset="0"/>
                          </a:rPr>
                          <m:t>𝜇</m:t>
                        </m:r>
                      </m:e>
                      <m:sub>
                        <m:r>
                          <m:rPr>
                            <m:sty m:val="p"/>
                          </m:rPr>
                          <a:rPr kumimoji="1" lang="en-US" altLang="ja-JP" sz="1600" b="0" i="0" smtClean="0">
                            <a:latin typeface="Cambria Math" panose="02040503050406030204" pitchFamily="18" charset="0"/>
                          </a:rPr>
                          <m:t>s</m:t>
                        </m:r>
                      </m:sub>
                    </m:sSub>
                  </m:oMath>
                </a14:m>
                <a:r>
                  <a:rPr lang="en-US" altLang="ja-JP" sz="1600" dirty="0">
                    <a:latin typeface="Times New Roman" panose="02020603050405020304" pitchFamily="18" charset="0"/>
                    <a:cs typeface="Times New Roman" panose="02020603050405020304" pitchFamily="18" charset="0"/>
                  </a:rPr>
                  <a:t>: mean of shadowing [dB]</a:t>
                </a:r>
              </a:p>
              <a:p>
                <a14:m>
                  <m:oMath xmlns:m="http://schemas.openxmlformats.org/officeDocument/2006/math">
                    <m:sSub>
                      <m:sSubPr>
                        <m:ctrlPr>
                          <a:rPr lang="en-US" altLang="ja-JP" sz="1600" i="1">
                            <a:latin typeface="Cambria Math" panose="02040503050406030204" pitchFamily="18" charset="0"/>
                          </a:rPr>
                        </m:ctrlPr>
                      </m:sSubPr>
                      <m:e>
                        <m:r>
                          <a:rPr lang="en-US" altLang="ja-JP" sz="1600" i="1">
                            <a:latin typeface="Cambria Math" panose="02040503050406030204" pitchFamily="18" charset="0"/>
                          </a:rPr>
                          <m:t>𝜎</m:t>
                        </m:r>
                      </m:e>
                      <m:sub>
                        <m:r>
                          <m:rPr>
                            <m:sty m:val="p"/>
                          </m:rPr>
                          <a:rPr lang="en-US" altLang="ja-JP" sz="1600">
                            <a:latin typeface="Cambria Math" panose="02040503050406030204" pitchFamily="18" charset="0"/>
                          </a:rPr>
                          <m:t>s</m:t>
                        </m:r>
                      </m:sub>
                    </m:sSub>
                  </m:oMath>
                </a14:m>
                <a:r>
                  <a:rPr lang="en-US" altLang="ja-JP" sz="1600" dirty="0">
                    <a:latin typeface="Times New Roman" panose="02020603050405020304" pitchFamily="18" charset="0"/>
                    <a:cs typeface="Times New Roman" panose="02020603050405020304" pitchFamily="18" charset="0"/>
                  </a:rPr>
                  <a:t>: standard deviation of shadowing [dB]</a:t>
                </a:r>
              </a:p>
              <a:p>
                <a14:m>
                  <m:oMath xmlns:m="http://schemas.openxmlformats.org/officeDocument/2006/math">
                    <m:r>
                      <a:rPr lang="en-US" altLang="ja-JP" sz="1600" i="1" dirty="0">
                        <a:latin typeface="Cambria Math" panose="02040503050406030204" pitchFamily="18" charset="0"/>
                      </a:rPr>
                      <m:t>𝜇</m:t>
                    </m:r>
                    <m:r>
                      <a:rPr lang="en-US" altLang="ja-JP" sz="1600" i="1" dirty="0">
                        <a:latin typeface="Cambria Math" panose="02040503050406030204" pitchFamily="18" charset="0"/>
                      </a:rPr>
                      <m:t>=</m:t>
                    </m:r>
                    <m:f>
                      <m:fPr>
                        <m:ctrlPr>
                          <a:rPr lang="en-US" altLang="ja-JP" sz="1600" i="1">
                            <a:latin typeface="Cambria Math" panose="02040503050406030204" pitchFamily="18" charset="0"/>
                          </a:rPr>
                        </m:ctrlPr>
                      </m:fPr>
                      <m:num>
                        <m:sSub>
                          <m:sSubPr>
                            <m:ctrlPr>
                              <a:rPr lang="en-US" altLang="ja-JP" sz="1600" i="1">
                                <a:latin typeface="Cambria Math" panose="02040503050406030204" pitchFamily="18" charset="0"/>
                              </a:rPr>
                            </m:ctrlPr>
                          </m:sSubPr>
                          <m:e>
                            <m:r>
                              <a:rPr lang="en-US" altLang="ja-JP" sz="1600" i="1">
                                <a:latin typeface="Cambria Math" panose="02040503050406030204" pitchFamily="18" charset="0"/>
                              </a:rPr>
                              <m:t>𝜇</m:t>
                            </m:r>
                          </m:e>
                          <m:sub>
                            <m:r>
                              <m:rPr>
                                <m:sty m:val="p"/>
                              </m:rPr>
                              <a:rPr lang="en-US" altLang="ja-JP" sz="1600">
                                <a:latin typeface="Cambria Math" panose="02040503050406030204" pitchFamily="18" charset="0"/>
                              </a:rPr>
                              <m:t>s</m:t>
                            </m:r>
                          </m:sub>
                        </m:sSub>
                      </m:num>
                      <m:den>
                        <m:r>
                          <a:rPr lang="en-US" altLang="ja-JP" sz="1600" i="1">
                            <a:latin typeface="Cambria Math" panose="02040503050406030204" pitchFamily="18" charset="0"/>
                          </a:rPr>
                          <m:t>𝑎</m:t>
                        </m:r>
                      </m:den>
                    </m:f>
                  </m:oMath>
                </a14:m>
                <a:r>
                  <a:rPr lang="en-US" altLang="ja-JP" sz="1600" dirty="0">
                    <a:latin typeface="Times New Roman" panose="02020603050405020304" pitchFamily="18" charset="0"/>
                    <a:cs typeface="Times New Roman" panose="02020603050405020304" pitchFamily="18" charset="0"/>
                  </a:rPr>
                  <a:t>: mean of logarithmic amplitude ratio</a:t>
                </a:r>
              </a:p>
              <a:p>
                <a14:m>
                  <m:oMath xmlns:m="http://schemas.openxmlformats.org/officeDocument/2006/math">
                    <m:r>
                      <a:rPr lang="en-US" altLang="ja-JP" sz="1600" i="1">
                        <a:latin typeface="Cambria Math" panose="02040503050406030204" pitchFamily="18" charset="0"/>
                      </a:rPr>
                      <m:t>𝜎</m:t>
                    </m:r>
                    <m:r>
                      <a:rPr lang="en-US" altLang="ja-JP" sz="1600" i="1">
                        <a:latin typeface="Cambria Math" panose="02040503050406030204" pitchFamily="18" charset="0"/>
                      </a:rPr>
                      <m:t>=</m:t>
                    </m:r>
                    <m:f>
                      <m:fPr>
                        <m:ctrlPr>
                          <a:rPr lang="en-US" altLang="ja-JP" sz="1600" i="1">
                            <a:latin typeface="Cambria Math" panose="02040503050406030204" pitchFamily="18" charset="0"/>
                          </a:rPr>
                        </m:ctrlPr>
                      </m:fPr>
                      <m:num>
                        <m:sSub>
                          <m:sSubPr>
                            <m:ctrlPr>
                              <a:rPr lang="en-US" altLang="ja-JP" sz="1600" i="1">
                                <a:latin typeface="Cambria Math" panose="02040503050406030204" pitchFamily="18" charset="0"/>
                              </a:rPr>
                            </m:ctrlPr>
                          </m:sSubPr>
                          <m:e>
                            <m:r>
                              <a:rPr lang="en-US" altLang="ja-JP" sz="1600" i="1">
                                <a:latin typeface="Cambria Math" panose="02040503050406030204" pitchFamily="18" charset="0"/>
                              </a:rPr>
                              <m:t>𝜎</m:t>
                            </m:r>
                          </m:e>
                          <m:sub>
                            <m:r>
                              <m:rPr>
                                <m:sty m:val="p"/>
                              </m:rPr>
                              <a:rPr lang="en-US" altLang="ja-JP" sz="1600">
                                <a:latin typeface="Cambria Math" panose="02040503050406030204" pitchFamily="18" charset="0"/>
                              </a:rPr>
                              <m:t>s</m:t>
                            </m:r>
                          </m:sub>
                        </m:sSub>
                      </m:num>
                      <m:den>
                        <m:r>
                          <a:rPr lang="en-US" altLang="ja-JP" sz="1600" i="1">
                            <a:latin typeface="Cambria Math" panose="02040503050406030204" pitchFamily="18" charset="0"/>
                          </a:rPr>
                          <m:t>𝑎</m:t>
                        </m:r>
                      </m:den>
                    </m:f>
                  </m:oMath>
                </a14:m>
                <a:r>
                  <a:rPr lang="en-US" altLang="ja-JP" sz="1600" dirty="0">
                    <a:latin typeface="Times New Roman" panose="02020603050405020304" pitchFamily="18" charset="0"/>
                    <a:cs typeface="Times New Roman" panose="02020603050405020304" pitchFamily="18" charset="0"/>
                  </a:rPr>
                  <a:t>: standard deviation of logarithmic amplitude ratio</a:t>
                </a:r>
              </a:p>
            </p:txBody>
          </p:sp>
        </mc:Choice>
        <mc:Fallback>
          <p:sp>
            <p:nvSpPr>
              <p:cNvPr id="18" name="テキスト ボックス 17">
                <a:extLst>
                  <a:ext uri="{FF2B5EF4-FFF2-40B4-BE49-F238E27FC236}">
                    <a16:creationId xmlns:a16="http://schemas.microsoft.com/office/drawing/2014/main" id="{E544890D-124F-734C-D220-3F2D9072137B}"/>
                  </a:ext>
                </a:extLst>
              </p:cNvPr>
              <p:cNvSpPr txBox="1">
                <a:spLocks noRot="1" noChangeAspect="1" noMove="1" noResize="1" noEditPoints="1" noAdjustHandles="1" noChangeArrowheads="1" noChangeShapeType="1" noTextEdit="1"/>
              </p:cNvSpPr>
              <p:nvPr/>
            </p:nvSpPr>
            <p:spPr>
              <a:xfrm>
                <a:off x="337563" y="1988840"/>
                <a:ext cx="5184576" cy="4293932"/>
              </a:xfrm>
              <a:prstGeom prst="rect">
                <a:avLst/>
              </a:prstGeom>
              <a:blipFill>
                <a:blip r:embed="rId4"/>
                <a:stretch>
                  <a:fillRect l="-470" t="-426"/>
                </a:stretch>
              </a:blipFill>
            </p:spPr>
            <p:txBody>
              <a:bodyPr/>
              <a:lstStyle/>
              <a:p>
                <a:r>
                  <a:rPr lang="ja-JP" altLang="en-US">
                    <a:noFill/>
                  </a:rPr>
                  <a:t> </a:t>
                </a:r>
              </a:p>
            </p:txBody>
          </p:sp>
        </mc:Fallback>
      </mc:AlternateContent>
    </p:spTree>
    <p:extLst>
      <p:ext uri="{BB962C8B-B14F-4D97-AF65-F5344CB8AC3E}">
        <p14:creationId xmlns:p14="http://schemas.microsoft.com/office/powerpoint/2010/main" val="38953298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0BEA83C-5B7A-C0AE-6DC9-47F9EDB4D96E}"/>
              </a:ext>
            </a:extLst>
          </p:cNvPr>
          <p:cNvSpPr>
            <a:spLocks noGrp="1"/>
          </p:cNvSpPr>
          <p:nvPr>
            <p:ph type="title"/>
          </p:nvPr>
        </p:nvSpPr>
        <p:spPr/>
        <p:txBody>
          <a:bodyPr/>
          <a:lstStyle/>
          <a:p>
            <a:r>
              <a:rPr kumimoji="1" lang="en-US" altLang="ja-JP" dirty="0"/>
              <a:t>Evaluation (Shadowing Case)</a:t>
            </a:r>
            <a:endParaRPr kumimoji="1" lang="ja-JP" altLang="en-US" dirty="0"/>
          </a:p>
        </p:txBody>
      </p:sp>
      <p:sp>
        <p:nvSpPr>
          <p:cNvPr id="3" name="スライド番号プレースホルダー 2">
            <a:extLst>
              <a:ext uri="{FF2B5EF4-FFF2-40B4-BE49-F238E27FC236}">
                <a16:creationId xmlns:a16="http://schemas.microsoft.com/office/drawing/2014/main" id="{267E7594-6FBF-D1BD-85AF-BAE35A54AF69}"/>
              </a:ext>
            </a:extLst>
          </p:cNvPr>
          <p:cNvSpPr>
            <a:spLocks noGrp="1"/>
          </p:cNvSpPr>
          <p:nvPr>
            <p:ph type="sldNum" sz="quarter" idx="12"/>
          </p:nvPr>
        </p:nvSpPr>
        <p:spPr/>
        <p:txBody>
          <a:bodyPr/>
          <a:lstStyle/>
          <a:p>
            <a:pPr>
              <a:defRPr/>
            </a:pPr>
            <a:r>
              <a:rPr lang="en-US">
                <a:solidFill>
                  <a:srgbClr val="000000"/>
                </a:solidFill>
              </a:rPr>
              <a:t>Slide </a:t>
            </a:r>
            <a:fld id="{088E86A2-24BB-437A-8099-76D2C87A4801}" type="slidenum">
              <a:rPr lang="en-US" smtClean="0">
                <a:solidFill>
                  <a:srgbClr val="000000"/>
                </a:solidFill>
              </a:rPr>
              <a:pPr>
                <a:defRPr/>
              </a:pPr>
              <a:t>12</a:t>
            </a:fld>
            <a:endParaRPr lang="en-US" dirty="0">
              <a:solidFill>
                <a:srgbClr val="000000"/>
              </a:solidFill>
            </a:endParaRPr>
          </a:p>
        </p:txBody>
      </p:sp>
      <p:sp>
        <p:nvSpPr>
          <p:cNvPr id="4" name="日付プレースホルダー 3">
            <a:extLst>
              <a:ext uri="{FF2B5EF4-FFF2-40B4-BE49-F238E27FC236}">
                <a16:creationId xmlns:a16="http://schemas.microsoft.com/office/drawing/2014/main" id="{8E2BD9F4-DC89-B019-CF1B-802FF5F3B0ED}"/>
              </a:ext>
            </a:extLst>
          </p:cNvPr>
          <p:cNvSpPr>
            <a:spLocks noGrp="1"/>
          </p:cNvSpPr>
          <p:nvPr>
            <p:ph type="dt" sz="half" idx="2"/>
          </p:nvPr>
        </p:nvSpPr>
        <p:spPr/>
        <p:txBody>
          <a:bodyPr/>
          <a:lstStyle/>
          <a:p>
            <a:pPr fontAlgn="base">
              <a:spcBef>
                <a:spcPct val="0"/>
              </a:spcBef>
              <a:spcAft>
                <a:spcPct val="0"/>
              </a:spcAft>
            </a:pPr>
            <a:r>
              <a:rPr kumimoji="0" lang="en-US" altLang="ja-JP">
                <a:solidFill>
                  <a:srgbClr val="000000"/>
                </a:solidFill>
                <a:latin typeface="Times New Roman" pitchFamily="18" charset="0"/>
              </a:rPr>
              <a:t>November 2023</a:t>
            </a:r>
            <a:endParaRPr kumimoji="0" lang="en-US" altLang="ja-JP" dirty="0">
              <a:solidFill>
                <a:srgbClr val="000000"/>
              </a:solidFill>
              <a:latin typeface="Times New Roman" pitchFamily="18" charset="0"/>
            </a:endParaRPr>
          </a:p>
        </p:txBody>
      </p:sp>
      <p:sp>
        <p:nvSpPr>
          <p:cNvPr id="5" name="フッター プレースホルダー 4">
            <a:extLst>
              <a:ext uri="{FF2B5EF4-FFF2-40B4-BE49-F238E27FC236}">
                <a16:creationId xmlns:a16="http://schemas.microsoft.com/office/drawing/2014/main" id="{DA670CC4-5700-07A8-5FDD-F6DC8A560151}"/>
              </a:ext>
            </a:extLst>
          </p:cNvPr>
          <p:cNvSpPr>
            <a:spLocks noGrp="1"/>
          </p:cNvSpPr>
          <p:nvPr>
            <p:ph type="ftr" sz="quarter" idx="3"/>
          </p:nvPr>
        </p:nvSpPr>
        <p:spPr/>
        <p:txBody>
          <a:bodyPr/>
          <a:lstStyle/>
          <a:p>
            <a:r>
              <a:rPr lang="en-US" altLang="ja-JP" sz="1200">
                <a:solidFill>
                  <a:srgbClr val="000000"/>
                </a:solidFill>
              </a:rPr>
              <a:t>K.Takabayashi (Toyo Univ.), T. Kobayashi, D. Anzai (NITech), M. Hernandez,  R.Kohno (CWC, Oulu Univ./YRP-IAI)</a:t>
            </a:r>
            <a:endParaRPr lang="en-US" altLang="ja-JP" sz="1000" dirty="0">
              <a:solidFill>
                <a:srgbClr val="000000"/>
              </a:solidFill>
            </a:endParaRPr>
          </a:p>
        </p:txBody>
      </p:sp>
      <p:sp>
        <p:nvSpPr>
          <p:cNvPr id="6" name="テキスト ボックス 9">
            <a:extLst>
              <a:ext uri="{FF2B5EF4-FFF2-40B4-BE49-F238E27FC236}">
                <a16:creationId xmlns:a16="http://schemas.microsoft.com/office/drawing/2014/main" id="{572CABCE-350D-6F3E-1BA5-8D03877652F6}"/>
              </a:ext>
            </a:extLst>
          </p:cNvPr>
          <p:cNvSpPr txBox="1"/>
          <p:nvPr/>
        </p:nvSpPr>
        <p:spPr>
          <a:xfrm>
            <a:off x="6133326" y="1840810"/>
            <a:ext cx="2943348" cy="4524315"/>
          </a:xfrm>
          <a:prstGeom prst="rect">
            <a:avLst/>
          </a:prstGeom>
          <a:noFill/>
        </p:spPr>
        <p:txBody>
          <a:bodyPr wrap="square">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pPr marL="0" indent="0">
              <a:buNone/>
            </a:pPr>
            <a:r>
              <a:rPr lang="en-US" altLang="ja-JP" dirty="0">
                <a:latin typeface="Cambria Math" panose="02040503050406030204" pitchFamily="18" charset="0"/>
              </a:rPr>
              <a:t>BPSK</a:t>
            </a:r>
            <a:r>
              <a:rPr lang="ja-JP" altLang="en-US" dirty="0">
                <a:latin typeface="Cambria Math" panose="02040503050406030204" pitchFamily="18" charset="0"/>
              </a:rPr>
              <a:t> </a:t>
            </a:r>
            <a:r>
              <a:rPr lang="en-US" altLang="ja-JP" dirty="0">
                <a:latin typeface="Cambria Math" panose="02040503050406030204" pitchFamily="18" charset="0"/>
              </a:rPr>
              <a:t>modulation</a:t>
            </a:r>
          </a:p>
          <a:p>
            <a:pPr marL="0" indent="0">
              <a:buNone/>
            </a:pPr>
            <a:endParaRPr lang="en-US" altLang="ja-JP" dirty="0">
              <a:latin typeface="Cambria Math" panose="02040503050406030204" pitchFamily="18" charset="0"/>
            </a:endParaRPr>
          </a:p>
          <a:p>
            <a:pPr marL="0" indent="0">
              <a:buNone/>
            </a:pPr>
            <a:r>
              <a:rPr lang="en-US" altLang="ja-JP" dirty="0">
                <a:latin typeface="Cambria Math" panose="02040503050406030204" pitchFamily="18" charset="0"/>
              </a:rPr>
              <a:t>AWGN and Shadowing</a:t>
            </a:r>
          </a:p>
          <a:p>
            <a:pPr marL="0" indent="0">
              <a:buNone/>
            </a:pPr>
            <a:endParaRPr lang="en-US" altLang="ja-JP" dirty="0">
              <a:latin typeface="Cambria Math" panose="02040503050406030204" pitchFamily="18" charset="0"/>
            </a:endParaRPr>
          </a:p>
          <a:p>
            <a:pPr marL="0" indent="0">
              <a:buNone/>
            </a:pPr>
            <a:r>
              <a:rPr lang="ja-JP" altLang="en-US" dirty="0">
                <a:latin typeface="Cambria Math" panose="02040503050406030204" pitchFamily="18" charset="0"/>
              </a:rPr>
              <a:t>・</a:t>
            </a:r>
            <a:r>
              <a:rPr lang="en-US" altLang="ja-JP" dirty="0">
                <a:latin typeface="Cambria Math" panose="02040503050406030204" pitchFamily="18" charset="0"/>
              </a:rPr>
              <a:t>w/o coding</a:t>
            </a:r>
          </a:p>
          <a:p>
            <a:pPr marL="0" indent="0">
              <a:buNone/>
            </a:pPr>
            <a:r>
              <a:rPr lang="ja-JP" altLang="en-US" dirty="0">
                <a:latin typeface="Times New Roman" panose="02020603050405020304" pitchFamily="18" charset="0"/>
                <a:cs typeface="Times New Roman" panose="02020603050405020304" pitchFamily="18" charset="0"/>
              </a:rPr>
              <a:t>・</a:t>
            </a:r>
            <a:r>
              <a:rPr lang="en-US" altLang="ja-JP" dirty="0">
                <a:latin typeface="Times New Roman" panose="02020603050405020304" pitchFamily="18" charset="0"/>
                <a:cs typeface="Times New Roman" panose="02020603050405020304" pitchFamily="18" charset="0"/>
              </a:rPr>
              <a:t>Only RS</a:t>
            </a:r>
          </a:p>
          <a:p>
            <a:pPr marL="0" indent="0">
              <a:buNone/>
            </a:pPr>
            <a:r>
              <a:rPr lang="ja-JP" altLang="en-US" dirty="0">
                <a:latin typeface="Times New Roman" panose="02020603050405020304" pitchFamily="18" charset="0"/>
                <a:cs typeface="Times New Roman" panose="02020603050405020304" pitchFamily="18" charset="0"/>
              </a:rPr>
              <a:t>・</a:t>
            </a:r>
            <a:r>
              <a:rPr lang="en-US" altLang="ja-JP" dirty="0">
                <a:latin typeface="Times New Roman" panose="02020603050405020304" pitchFamily="18" charset="0"/>
                <a:cs typeface="Times New Roman" panose="02020603050405020304" pitchFamily="18" charset="0"/>
              </a:rPr>
              <a:t>Only LDPC</a:t>
            </a:r>
          </a:p>
          <a:p>
            <a:pPr marL="0" indent="0">
              <a:buNone/>
            </a:pPr>
            <a:endParaRPr lang="en-US" altLang="ja-JP" dirty="0">
              <a:latin typeface="Times New Roman" panose="02020603050405020304" pitchFamily="18" charset="0"/>
              <a:cs typeface="Times New Roman" panose="02020603050405020304" pitchFamily="18" charset="0"/>
            </a:endParaRPr>
          </a:p>
          <a:p>
            <a:pPr marL="0" indent="0">
              <a:buNone/>
            </a:pPr>
            <a:r>
              <a:rPr lang="en-US" altLang="ja-JP" dirty="0">
                <a:latin typeface="Times New Roman" panose="02020603050405020304" pitchFamily="18" charset="0"/>
                <a:cs typeface="Times New Roman" panose="02020603050405020304" pitchFamily="18" charset="0"/>
              </a:rPr>
              <a:t>RS parameter</a:t>
            </a:r>
          </a:p>
          <a:p>
            <a:pPr marL="0" indent="0">
              <a:buNone/>
            </a:pPr>
            <a:r>
              <a:rPr lang="en-US" altLang="ja-JP" dirty="0">
                <a:latin typeface="Times New Roman" panose="02020603050405020304" pitchFamily="18" charset="0"/>
                <a:cs typeface="Times New Roman" panose="02020603050405020304" pitchFamily="18" charset="0"/>
              </a:rPr>
              <a:t>Code</a:t>
            </a:r>
            <a:r>
              <a:rPr lang="ja-JP" altLang="en-US" dirty="0">
                <a:latin typeface="Times New Roman" panose="02020603050405020304" pitchFamily="18" charset="0"/>
                <a:cs typeface="Times New Roman" panose="02020603050405020304" pitchFamily="18" charset="0"/>
              </a:rPr>
              <a:t> </a:t>
            </a:r>
            <a:r>
              <a:rPr lang="en-US" altLang="ja-JP" dirty="0">
                <a:latin typeface="Times New Roman" panose="02020603050405020304" pitchFamily="18" charset="0"/>
                <a:cs typeface="Times New Roman" panose="02020603050405020304" pitchFamily="18" charset="0"/>
              </a:rPr>
              <a:t>length: 324 bits</a:t>
            </a:r>
          </a:p>
          <a:p>
            <a:pPr marL="0" indent="0">
              <a:buNone/>
            </a:pPr>
            <a:endParaRPr lang="en-US" altLang="ja-JP" dirty="0">
              <a:latin typeface="Times New Roman" panose="02020603050405020304" pitchFamily="18" charset="0"/>
              <a:cs typeface="Times New Roman" panose="02020603050405020304" pitchFamily="18" charset="0"/>
            </a:endParaRPr>
          </a:p>
          <a:p>
            <a:pPr marL="0" indent="0">
              <a:buNone/>
            </a:pPr>
            <a:r>
              <a:rPr lang="en-US" altLang="ja-JP" dirty="0">
                <a:latin typeface="Times New Roman" panose="02020603050405020304" pitchFamily="18" charset="0"/>
                <a:cs typeface="Times New Roman" panose="02020603050405020304" pitchFamily="18" charset="0"/>
              </a:rPr>
              <a:t>LDPC parameter</a:t>
            </a:r>
          </a:p>
          <a:p>
            <a:pPr marL="0" indent="0">
              <a:buNone/>
            </a:pPr>
            <a:r>
              <a:rPr lang="en-US" altLang="ja-JP" dirty="0">
                <a:latin typeface="Times New Roman" panose="02020603050405020304" pitchFamily="18" charset="0"/>
                <a:cs typeface="Times New Roman" panose="02020603050405020304" pitchFamily="18" charset="0"/>
              </a:rPr>
              <a:t>Code length: 1296 bits</a:t>
            </a:r>
          </a:p>
          <a:p>
            <a:pPr marL="0" indent="0">
              <a:buNone/>
            </a:pPr>
            <a:endParaRPr lang="en-US" altLang="ja-JP" dirty="0">
              <a:latin typeface="Times New Roman" panose="02020603050405020304" pitchFamily="18" charset="0"/>
              <a:cs typeface="Times New Roman" panose="02020603050405020304" pitchFamily="18" charset="0"/>
            </a:endParaRPr>
          </a:p>
          <a:p>
            <a:pPr marL="0" indent="0">
              <a:buNone/>
            </a:pPr>
            <a:r>
              <a:rPr lang="en-US" altLang="ja-JP" dirty="0">
                <a:latin typeface="Times New Roman" panose="02020603050405020304" pitchFamily="18" charset="0"/>
                <a:cs typeface="Times New Roman" panose="02020603050405020304" pitchFamily="18" charset="0"/>
              </a:rPr>
              <a:t>Fading parameter</a:t>
            </a:r>
          </a:p>
          <a:p>
            <a:pPr marL="0" indent="0">
              <a:buNone/>
            </a:pPr>
            <a:r>
              <a:rPr lang="en-US" altLang="ja-JP" dirty="0">
                <a:latin typeface="Times New Roman" panose="02020603050405020304" pitchFamily="18" charset="0"/>
                <a:cs typeface="Times New Roman" panose="02020603050405020304" pitchFamily="18" charset="0"/>
              </a:rPr>
              <a:t>Variance: 2.69 [dB]</a:t>
            </a:r>
            <a:endParaRPr lang="en-US" altLang="ja-JP" b="0" i="1" dirty="0">
              <a:uFill>
                <a:solidFill>
                  <a:srgbClr val="FF0000"/>
                </a:solidFill>
              </a:uFill>
              <a:latin typeface="Cambria Math" panose="02040503050406030204" pitchFamily="18" charset="0"/>
              <a:cs typeface="Times New Roman" panose="02020603050405020304" pitchFamily="18" charset="0"/>
            </a:endParaRPr>
          </a:p>
        </p:txBody>
      </p:sp>
      <p:pic>
        <p:nvPicPr>
          <p:cNvPr id="7" name="図 6">
            <a:extLst>
              <a:ext uri="{FF2B5EF4-FFF2-40B4-BE49-F238E27FC236}">
                <a16:creationId xmlns:a16="http://schemas.microsoft.com/office/drawing/2014/main" id="{21C35D56-51C0-9A6B-A727-A261032582A2}"/>
              </a:ext>
            </a:extLst>
          </p:cNvPr>
          <p:cNvPicPr>
            <a:picLocks noChangeAspect="1"/>
          </p:cNvPicPr>
          <p:nvPr/>
        </p:nvPicPr>
        <p:blipFill>
          <a:blip r:embed="rId2"/>
          <a:stretch>
            <a:fillRect/>
          </a:stretch>
        </p:blipFill>
        <p:spPr>
          <a:xfrm>
            <a:off x="251520" y="1980817"/>
            <a:ext cx="5731517" cy="4069826"/>
          </a:xfrm>
          <a:prstGeom prst="rect">
            <a:avLst/>
          </a:prstGeom>
        </p:spPr>
      </p:pic>
    </p:spTree>
    <p:extLst>
      <p:ext uri="{BB962C8B-B14F-4D97-AF65-F5344CB8AC3E}">
        <p14:creationId xmlns:p14="http://schemas.microsoft.com/office/powerpoint/2010/main" val="6053090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75B8F0-7220-4089-C4A9-C18C8E0FFA3C}"/>
              </a:ext>
            </a:extLst>
          </p:cNvPr>
          <p:cNvSpPr>
            <a:spLocks noGrp="1"/>
          </p:cNvSpPr>
          <p:nvPr>
            <p:ph type="title"/>
          </p:nvPr>
        </p:nvSpPr>
        <p:spPr>
          <a:xfrm>
            <a:off x="723900" y="620688"/>
            <a:ext cx="7772400" cy="1066800"/>
          </a:xfrm>
        </p:spPr>
        <p:txBody>
          <a:bodyPr/>
          <a:lstStyle/>
          <a:p>
            <a:r>
              <a:rPr kumimoji="1" lang="en-US" altLang="ja-JP" dirty="0"/>
              <a:t>Summary of Concept Tables</a:t>
            </a:r>
            <a:endParaRPr kumimoji="1" lang="ja-JP" altLang="en-US" dirty="0"/>
          </a:p>
        </p:txBody>
      </p:sp>
      <p:sp>
        <p:nvSpPr>
          <p:cNvPr id="3" name="スライド番号プレースホルダー 2">
            <a:extLst>
              <a:ext uri="{FF2B5EF4-FFF2-40B4-BE49-F238E27FC236}">
                <a16:creationId xmlns:a16="http://schemas.microsoft.com/office/drawing/2014/main" id="{6C56E7A5-8F87-0C0E-CC06-24B043FD0A59}"/>
              </a:ext>
            </a:extLst>
          </p:cNvPr>
          <p:cNvSpPr>
            <a:spLocks noGrp="1"/>
          </p:cNvSpPr>
          <p:nvPr>
            <p:ph type="sldNum" sz="quarter" idx="12"/>
          </p:nvPr>
        </p:nvSpPr>
        <p:spPr/>
        <p:txBody>
          <a:bodyPr/>
          <a:lstStyle/>
          <a:p>
            <a:pPr>
              <a:defRPr/>
            </a:pPr>
            <a:r>
              <a:rPr lang="en-US">
                <a:solidFill>
                  <a:srgbClr val="000000"/>
                </a:solidFill>
              </a:rPr>
              <a:t>Slide </a:t>
            </a:r>
            <a:fld id="{088E86A2-24BB-437A-8099-76D2C87A4801}" type="slidenum">
              <a:rPr lang="en-US" smtClean="0">
                <a:solidFill>
                  <a:srgbClr val="000000"/>
                </a:solidFill>
              </a:rPr>
              <a:pPr>
                <a:defRPr/>
              </a:pPr>
              <a:t>13</a:t>
            </a:fld>
            <a:endParaRPr lang="en-US" dirty="0">
              <a:solidFill>
                <a:srgbClr val="000000"/>
              </a:solidFill>
            </a:endParaRPr>
          </a:p>
        </p:txBody>
      </p:sp>
      <p:sp>
        <p:nvSpPr>
          <p:cNvPr id="4" name="日付プレースホルダー 3">
            <a:extLst>
              <a:ext uri="{FF2B5EF4-FFF2-40B4-BE49-F238E27FC236}">
                <a16:creationId xmlns:a16="http://schemas.microsoft.com/office/drawing/2014/main" id="{77B756F6-16B9-6419-DDA2-DDF27B907E36}"/>
              </a:ext>
            </a:extLst>
          </p:cNvPr>
          <p:cNvSpPr>
            <a:spLocks noGrp="1"/>
          </p:cNvSpPr>
          <p:nvPr>
            <p:ph type="dt" sz="half" idx="2"/>
          </p:nvPr>
        </p:nvSpPr>
        <p:spPr>
          <a:xfrm>
            <a:off x="762000" y="304800"/>
            <a:ext cx="1600200" cy="215444"/>
          </a:xfrm>
        </p:spPr>
        <p:txBody>
          <a:bodyPr/>
          <a:lstStyle/>
          <a:p>
            <a:pPr fontAlgn="base">
              <a:spcBef>
                <a:spcPct val="0"/>
              </a:spcBef>
              <a:spcAft>
                <a:spcPct val="0"/>
              </a:spcAft>
            </a:pPr>
            <a:r>
              <a:rPr kumimoji="0" lang="en-US" altLang="ja-JP" dirty="0">
                <a:solidFill>
                  <a:srgbClr val="000000"/>
                </a:solidFill>
                <a:latin typeface="Times New Roman" pitchFamily="18" charset="0"/>
              </a:rPr>
              <a:t>November 2023</a:t>
            </a:r>
          </a:p>
        </p:txBody>
      </p:sp>
      <p:sp>
        <p:nvSpPr>
          <p:cNvPr id="5" name="フッター プレースホルダー 4">
            <a:extLst>
              <a:ext uri="{FF2B5EF4-FFF2-40B4-BE49-F238E27FC236}">
                <a16:creationId xmlns:a16="http://schemas.microsoft.com/office/drawing/2014/main" id="{41D49636-59EE-CE9B-674B-50676E0BA89C}"/>
              </a:ext>
            </a:extLst>
          </p:cNvPr>
          <p:cNvSpPr>
            <a:spLocks noGrp="1"/>
          </p:cNvSpPr>
          <p:nvPr>
            <p:ph type="ftr" sz="quarter" idx="3"/>
          </p:nvPr>
        </p:nvSpPr>
        <p:spPr/>
        <p:txBody>
          <a:bodyPr/>
          <a:lstStyle/>
          <a:p>
            <a:r>
              <a:rPr lang="en-US" altLang="ja-JP" sz="1200" dirty="0" err="1">
                <a:solidFill>
                  <a:srgbClr val="000000"/>
                </a:solidFill>
              </a:rPr>
              <a:t>K.Takabayashi</a:t>
            </a:r>
            <a:r>
              <a:rPr lang="en-US" altLang="ja-JP" sz="1200" dirty="0">
                <a:solidFill>
                  <a:srgbClr val="000000"/>
                </a:solidFill>
              </a:rPr>
              <a:t> (Toyo Univ.), T. Kobayashi, D. </a:t>
            </a:r>
            <a:r>
              <a:rPr lang="en-US" altLang="ja-JP" sz="1200" dirty="0" err="1">
                <a:solidFill>
                  <a:srgbClr val="000000"/>
                </a:solidFill>
              </a:rPr>
              <a:t>Anzai</a:t>
            </a:r>
            <a:r>
              <a:rPr lang="en-US" altLang="ja-JP" sz="1200" dirty="0">
                <a:solidFill>
                  <a:srgbClr val="000000"/>
                </a:solidFill>
              </a:rPr>
              <a:t> (</a:t>
            </a:r>
            <a:r>
              <a:rPr lang="en-US" altLang="ja-JP" sz="1200" dirty="0" err="1">
                <a:solidFill>
                  <a:srgbClr val="000000"/>
                </a:solidFill>
              </a:rPr>
              <a:t>NITech</a:t>
            </a:r>
            <a:r>
              <a:rPr lang="en-US" altLang="ja-JP" sz="1200" dirty="0">
                <a:solidFill>
                  <a:srgbClr val="000000"/>
                </a:solidFill>
              </a:rPr>
              <a:t>), M. Hernandez,  </a:t>
            </a:r>
            <a:r>
              <a:rPr lang="en-US" altLang="ja-JP" sz="1200" dirty="0" err="1">
                <a:solidFill>
                  <a:srgbClr val="000000"/>
                </a:solidFill>
              </a:rPr>
              <a:t>R.Kohno</a:t>
            </a:r>
            <a:r>
              <a:rPr lang="en-US" altLang="ja-JP" sz="1200" dirty="0">
                <a:solidFill>
                  <a:srgbClr val="000000"/>
                </a:solidFill>
              </a:rPr>
              <a:t> (CWC, Oulu Univ./YRP-IAI)</a:t>
            </a:r>
            <a:endParaRPr lang="en-US" altLang="ja-JP" sz="1000" dirty="0">
              <a:solidFill>
                <a:srgbClr val="000000"/>
              </a:solidFill>
            </a:endParaRPr>
          </a:p>
        </p:txBody>
      </p:sp>
      <p:sp>
        <p:nvSpPr>
          <p:cNvPr id="6" name="テキスト ボックス 5">
            <a:extLst>
              <a:ext uri="{FF2B5EF4-FFF2-40B4-BE49-F238E27FC236}">
                <a16:creationId xmlns:a16="http://schemas.microsoft.com/office/drawing/2014/main" id="{377D4FE9-7B1B-811B-FCE5-49DE107C1FC5}"/>
              </a:ext>
            </a:extLst>
          </p:cNvPr>
          <p:cNvSpPr txBox="1"/>
          <p:nvPr/>
        </p:nvSpPr>
        <p:spPr>
          <a:xfrm>
            <a:off x="179512" y="1687488"/>
            <a:ext cx="8712968" cy="4524315"/>
          </a:xfrm>
          <a:prstGeom prst="rect">
            <a:avLst/>
          </a:prstGeom>
          <a:noFill/>
        </p:spPr>
        <p:txBody>
          <a:bodyPr wrap="square" rtlCol="0">
            <a:spAutoFit/>
          </a:bodyPr>
          <a:lstStyle/>
          <a:p>
            <a:pPr marL="342900" indent="-342900">
              <a:buFont typeface="Arial" panose="020B0604020202020204" pitchFamily="34" charset="0"/>
              <a:buChar char="•"/>
            </a:pPr>
            <a:r>
              <a:rPr kumimoji="1" lang="en-US" altLang="ja-JP" sz="2400" dirty="0">
                <a:latin typeface="+mj-lt"/>
                <a:ea typeface="+mj-ea"/>
              </a:rPr>
              <a:t>Inner code: 15.4ab BCC and LDPC codes (R=1/2, K=324, 648, 972)</a:t>
            </a:r>
          </a:p>
          <a:p>
            <a:pPr marL="342900" indent="-342900">
              <a:buFont typeface="Arial" panose="020B0604020202020204" pitchFamily="34" charset="0"/>
              <a:buChar char="•"/>
            </a:pPr>
            <a:r>
              <a:rPr kumimoji="1" lang="en-US" altLang="ja-JP" sz="2400" dirty="0">
                <a:latin typeface="+mj-lt"/>
                <a:ea typeface="+mj-ea"/>
              </a:rPr>
              <a:t>Outer code: Shortened RS code (N=54, K=46, 38, 28, 14, original code length N=63)</a:t>
            </a:r>
          </a:p>
          <a:p>
            <a:pPr marL="342900" indent="-342900">
              <a:buFont typeface="Arial" panose="020B0604020202020204" pitchFamily="34" charset="0"/>
              <a:buChar char="•"/>
            </a:pPr>
            <a:r>
              <a:rPr kumimoji="1" lang="en-US" altLang="ja-JP" sz="2400" dirty="0">
                <a:latin typeface="+mj-lt"/>
                <a:ea typeface="+mj-ea"/>
              </a:rPr>
              <a:t>A hybrid ARQ shall not be utilized under coexistence environment class 0~6</a:t>
            </a:r>
          </a:p>
          <a:p>
            <a:pPr marL="342900" indent="-342900">
              <a:buFont typeface="Arial" panose="020B0604020202020204" pitchFamily="34" charset="0"/>
              <a:buChar char="•"/>
            </a:pPr>
            <a:endParaRPr lang="en-US" altLang="ja-JP" sz="2400" dirty="0">
              <a:latin typeface="+mj-lt"/>
              <a:ea typeface="+mj-ea"/>
            </a:endParaRPr>
          </a:p>
          <a:p>
            <a:pPr marL="342900" indent="-342900">
              <a:buFont typeface="Arial" panose="020B0604020202020204" pitchFamily="34" charset="0"/>
              <a:buChar char="•"/>
            </a:pPr>
            <a:r>
              <a:rPr kumimoji="1" lang="en-US" altLang="ja-JP" sz="2400" dirty="0">
                <a:latin typeface="+mj-lt"/>
                <a:ea typeface="+mj-ea"/>
              </a:rPr>
              <a:t>Shortened RS codes outperform only half-</a:t>
            </a:r>
            <a:r>
              <a:rPr lang="en-US" altLang="ja-JP" sz="2400" dirty="0">
                <a:latin typeface="+mj-lt"/>
                <a:ea typeface="+mj-ea"/>
              </a:rPr>
              <a:t>rate </a:t>
            </a:r>
            <a:r>
              <a:rPr kumimoji="1" lang="en-US" altLang="ja-JP" sz="2400" dirty="0">
                <a:latin typeface="+mj-lt"/>
                <a:ea typeface="+mj-ea"/>
              </a:rPr>
              <a:t>LDPC code in the case of the shadowing channel and high SNR</a:t>
            </a:r>
          </a:p>
          <a:p>
            <a:pPr marL="342900" indent="-342900">
              <a:buFont typeface="Arial" panose="020B0604020202020204" pitchFamily="34" charset="0"/>
              <a:buChar char="•"/>
            </a:pPr>
            <a:endParaRPr lang="en-US" altLang="ja-JP" sz="2400" dirty="0">
              <a:latin typeface="+mj-lt"/>
              <a:ea typeface="+mj-ea"/>
            </a:endParaRPr>
          </a:p>
          <a:p>
            <a:pPr marL="342900" indent="-342900">
              <a:buFont typeface="Arial" panose="020B0604020202020204" pitchFamily="34" charset="0"/>
              <a:buChar char="•"/>
            </a:pPr>
            <a:r>
              <a:rPr kumimoji="1" lang="en-US" altLang="ja-JP" sz="2400" dirty="0">
                <a:latin typeface="+mj-lt"/>
                <a:ea typeface="+mj-ea"/>
              </a:rPr>
              <a:t>We aim to evaluate the proposed combination in other practical channel models </a:t>
            </a:r>
          </a:p>
        </p:txBody>
      </p:sp>
    </p:spTree>
    <p:extLst>
      <p:ext uri="{BB962C8B-B14F-4D97-AF65-F5344CB8AC3E}">
        <p14:creationId xmlns:p14="http://schemas.microsoft.com/office/powerpoint/2010/main" val="33704948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F3359065-1F6D-3AA7-0E03-CC72C87297C5}"/>
              </a:ext>
            </a:extLst>
          </p:cNvPr>
          <p:cNvSpPr>
            <a:spLocks noGrp="1"/>
          </p:cNvSpPr>
          <p:nvPr>
            <p:ph type="dt" idx="10"/>
          </p:nvPr>
        </p:nvSpPr>
        <p:spPr/>
        <p:txBody>
          <a:bodyPr/>
          <a:lstStyle/>
          <a:p>
            <a:pPr fontAlgn="base">
              <a:spcBef>
                <a:spcPct val="0"/>
              </a:spcBef>
              <a:spcAft>
                <a:spcPct val="0"/>
              </a:spcAft>
            </a:pPr>
            <a:r>
              <a:rPr kumimoji="0" lang="en-US" altLang="ja-JP" dirty="0">
                <a:solidFill>
                  <a:srgbClr val="000000"/>
                </a:solidFill>
                <a:latin typeface="Times New Roman" pitchFamily="18" charset="0"/>
              </a:rPr>
              <a:t>July 2023</a:t>
            </a:r>
          </a:p>
        </p:txBody>
      </p:sp>
      <p:sp>
        <p:nvSpPr>
          <p:cNvPr id="3" name="フッター プレースホルダー 2">
            <a:extLst>
              <a:ext uri="{FF2B5EF4-FFF2-40B4-BE49-F238E27FC236}">
                <a16:creationId xmlns:a16="http://schemas.microsoft.com/office/drawing/2014/main" id="{3A593160-71CF-0865-DBCA-99B17AC33FF6}"/>
              </a:ext>
            </a:extLst>
          </p:cNvPr>
          <p:cNvSpPr>
            <a:spLocks noGrp="1"/>
          </p:cNvSpPr>
          <p:nvPr>
            <p:ph type="ftr" idx="11"/>
          </p:nvPr>
        </p:nvSpPr>
        <p:spPr/>
        <p:txBody>
          <a:bodyPr/>
          <a:lstStyle/>
          <a:p>
            <a:r>
              <a:rPr lang="en-US" altLang="ja-JP" sz="1200" dirty="0" err="1">
                <a:solidFill>
                  <a:srgbClr val="000000"/>
                </a:solidFill>
              </a:rPr>
              <a:t>K.Takabayashi</a:t>
            </a:r>
            <a:r>
              <a:rPr lang="en-US" altLang="ja-JP" sz="1200" dirty="0">
                <a:solidFill>
                  <a:srgbClr val="000000"/>
                </a:solidFill>
              </a:rPr>
              <a:t> (Toyo Univ.), T. Kobayashi, D. </a:t>
            </a:r>
            <a:r>
              <a:rPr lang="en-US" altLang="ja-JP" sz="1200" dirty="0" err="1">
                <a:solidFill>
                  <a:srgbClr val="000000"/>
                </a:solidFill>
              </a:rPr>
              <a:t>Anzai</a:t>
            </a:r>
            <a:r>
              <a:rPr lang="en-US" altLang="ja-JP" sz="1200" dirty="0">
                <a:solidFill>
                  <a:srgbClr val="000000"/>
                </a:solidFill>
              </a:rPr>
              <a:t> (</a:t>
            </a:r>
            <a:r>
              <a:rPr lang="en-US" altLang="ja-JP" sz="1200" dirty="0" err="1">
                <a:solidFill>
                  <a:srgbClr val="000000"/>
                </a:solidFill>
              </a:rPr>
              <a:t>NITech</a:t>
            </a:r>
            <a:r>
              <a:rPr lang="en-US" altLang="ja-JP" sz="1200" dirty="0">
                <a:solidFill>
                  <a:srgbClr val="000000"/>
                </a:solidFill>
              </a:rPr>
              <a:t>), M. Hernandez,  </a:t>
            </a:r>
            <a:r>
              <a:rPr lang="en-US" altLang="ja-JP" sz="1200" dirty="0" err="1">
                <a:solidFill>
                  <a:srgbClr val="000000"/>
                </a:solidFill>
              </a:rPr>
              <a:t>R.Kohno</a:t>
            </a:r>
            <a:r>
              <a:rPr lang="en-US" altLang="ja-JP" sz="1200" dirty="0">
                <a:solidFill>
                  <a:srgbClr val="000000"/>
                </a:solidFill>
              </a:rPr>
              <a:t> (CWC, Oulu Univ./YRP-IAI)</a:t>
            </a:r>
            <a:endParaRPr lang="en-US" altLang="ja-JP" sz="1000" dirty="0">
              <a:solidFill>
                <a:srgbClr val="000000"/>
              </a:solidFill>
            </a:endParaRPr>
          </a:p>
        </p:txBody>
      </p:sp>
      <p:sp>
        <p:nvSpPr>
          <p:cNvPr id="4" name="スライド番号プレースホルダー 3">
            <a:extLst>
              <a:ext uri="{FF2B5EF4-FFF2-40B4-BE49-F238E27FC236}">
                <a16:creationId xmlns:a16="http://schemas.microsoft.com/office/drawing/2014/main" id="{5519D34B-8FEB-C199-6C3F-B5B093B6269C}"/>
              </a:ext>
            </a:extLst>
          </p:cNvPr>
          <p:cNvSpPr>
            <a:spLocks noGrp="1"/>
          </p:cNvSpPr>
          <p:nvPr>
            <p:ph type="sldNum" idx="12"/>
          </p:nvPr>
        </p:nvSpPr>
        <p:spPr/>
        <p:txBody>
          <a:bodyPr/>
          <a:lstStyle/>
          <a:p>
            <a:pPr marL="0" lvl="0" indent="0" algn="ctr" rtl="0">
              <a:spcBef>
                <a:spcPts val="0"/>
              </a:spcBef>
              <a:spcAft>
                <a:spcPts val="0"/>
              </a:spcAft>
              <a:buNone/>
            </a:pPr>
            <a:r>
              <a:rPr lang="en-US"/>
              <a:t>Slide </a:t>
            </a:r>
            <a:fld id="{00000000-1234-1234-1234-123412341234}" type="slidenum">
              <a:rPr lang="en-US" smtClean="0"/>
              <a:t>14</a:t>
            </a:fld>
            <a:endParaRPr dirty="0"/>
          </a:p>
        </p:txBody>
      </p:sp>
      <p:sp>
        <p:nvSpPr>
          <p:cNvPr id="5" name="テキスト ボックス 2">
            <a:extLst>
              <a:ext uri="{FF2B5EF4-FFF2-40B4-BE49-F238E27FC236}">
                <a16:creationId xmlns:a16="http://schemas.microsoft.com/office/drawing/2014/main" id="{E7991C5D-D96F-D1A2-1EA0-D41315C0273E}"/>
              </a:ext>
            </a:extLst>
          </p:cNvPr>
          <p:cNvSpPr txBox="1">
            <a:spLocks noChangeArrowheads="1"/>
          </p:cNvSpPr>
          <p:nvPr/>
        </p:nvSpPr>
        <p:spPr bwMode="auto">
          <a:xfrm>
            <a:off x="132316" y="3068960"/>
            <a:ext cx="8880475"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4800" dirty="0">
                <a:latin typeface="+mj-lt"/>
              </a:rPr>
              <a:t>Thank you for your attention ! ! !</a:t>
            </a:r>
            <a:endParaRPr lang="ja-JP" altLang="en-US" sz="4800" dirty="0">
              <a:latin typeface="+mj-lt"/>
            </a:endParaRPr>
          </a:p>
        </p:txBody>
      </p:sp>
    </p:spTree>
    <p:extLst>
      <p:ext uri="{BB962C8B-B14F-4D97-AF65-F5344CB8AC3E}">
        <p14:creationId xmlns:p14="http://schemas.microsoft.com/office/powerpoint/2010/main" val="20302833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D92330-FFF2-59D3-3AE3-3D8124941775}"/>
              </a:ext>
            </a:extLst>
          </p:cNvPr>
          <p:cNvSpPr>
            <a:spLocks noGrp="1"/>
          </p:cNvSpPr>
          <p:nvPr>
            <p:ph type="title"/>
          </p:nvPr>
        </p:nvSpPr>
        <p:spPr>
          <a:xfrm>
            <a:off x="685800" y="685800"/>
            <a:ext cx="7772400" cy="1066800"/>
          </a:xfrm>
        </p:spPr>
        <p:txBody>
          <a:bodyPr wrap="square" anchor="ctr">
            <a:normAutofit/>
          </a:bodyPr>
          <a:lstStyle/>
          <a:p>
            <a:r>
              <a:rPr kumimoji="1" lang="en-US" altLang="ja-JP" dirty="0"/>
              <a:t>Another evaluation</a:t>
            </a:r>
            <a:endParaRPr kumimoji="1" lang="ja-JP" altLang="en-US" dirty="0"/>
          </a:p>
        </p:txBody>
      </p:sp>
      <p:pic>
        <p:nvPicPr>
          <p:cNvPr id="6" name="図 5">
            <a:extLst>
              <a:ext uri="{FF2B5EF4-FFF2-40B4-BE49-F238E27FC236}">
                <a16:creationId xmlns:a16="http://schemas.microsoft.com/office/drawing/2014/main" id="{33D76BA3-4642-8EEF-581E-9044FA5AB74F}"/>
              </a:ext>
            </a:extLst>
          </p:cNvPr>
          <p:cNvPicPr>
            <a:picLocks noChangeAspect="1"/>
          </p:cNvPicPr>
          <p:nvPr/>
        </p:nvPicPr>
        <p:blipFill>
          <a:blip r:embed="rId2"/>
          <a:stretch>
            <a:fillRect/>
          </a:stretch>
        </p:blipFill>
        <p:spPr>
          <a:xfrm>
            <a:off x="685800" y="1959376"/>
            <a:ext cx="4105833" cy="3256913"/>
          </a:xfrm>
          <a:prstGeom prst="rect">
            <a:avLst/>
          </a:prstGeom>
          <a:noFill/>
        </p:spPr>
      </p:pic>
      <p:sp>
        <p:nvSpPr>
          <p:cNvPr id="3" name="スライド番号プレースホルダー 2">
            <a:extLst>
              <a:ext uri="{FF2B5EF4-FFF2-40B4-BE49-F238E27FC236}">
                <a16:creationId xmlns:a16="http://schemas.microsoft.com/office/drawing/2014/main" id="{7ED35F82-5130-23C1-96B9-1B3CE679C063}"/>
              </a:ext>
            </a:extLst>
          </p:cNvPr>
          <p:cNvSpPr>
            <a:spLocks noGrp="1"/>
          </p:cNvSpPr>
          <p:nvPr>
            <p:ph type="sldNum" sz="quarter" idx="12"/>
          </p:nvPr>
        </p:nvSpPr>
        <p:spPr>
          <a:xfrm>
            <a:off x="4342399" y="6475413"/>
            <a:ext cx="535403" cy="184666"/>
          </a:xfrm>
        </p:spPr>
        <p:txBody>
          <a:bodyPr wrap="none" anchor="t">
            <a:normAutofit/>
          </a:bodyPr>
          <a:lstStyle/>
          <a:p>
            <a:pPr>
              <a:spcAft>
                <a:spcPts val="600"/>
              </a:spcAft>
              <a:defRPr/>
            </a:pPr>
            <a:r>
              <a:rPr lang="en-US">
                <a:solidFill>
                  <a:srgbClr val="000000"/>
                </a:solidFill>
              </a:rPr>
              <a:t>Slide </a:t>
            </a:r>
            <a:fld id="{088E86A2-24BB-437A-8099-76D2C87A4801}" type="slidenum">
              <a:rPr lang="en-US" smtClean="0">
                <a:solidFill>
                  <a:srgbClr val="000000"/>
                </a:solidFill>
              </a:rPr>
              <a:pPr>
                <a:spcAft>
                  <a:spcPts val="600"/>
                </a:spcAft>
                <a:defRPr/>
              </a:pPr>
              <a:t>15</a:t>
            </a:fld>
            <a:endParaRPr lang="en-US">
              <a:solidFill>
                <a:srgbClr val="000000"/>
              </a:solidFill>
            </a:endParaRPr>
          </a:p>
        </p:txBody>
      </p:sp>
      <p:sp>
        <p:nvSpPr>
          <p:cNvPr id="4" name="日付プレースホルダー 3">
            <a:extLst>
              <a:ext uri="{FF2B5EF4-FFF2-40B4-BE49-F238E27FC236}">
                <a16:creationId xmlns:a16="http://schemas.microsoft.com/office/drawing/2014/main" id="{A93157E4-D0AC-3056-AA4F-2D49F0D11A03}"/>
              </a:ext>
            </a:extLst>
          </p:cNvPr>
          <p:cNvSpPr>
            <a:spLocks noGrp="1"/>
          </p:cNvSpPr>
          <p:nvPr>
            <p:ph type="dt" sz="half" idx="2"/>
          </p:nvPr>
        </p:nvSpPr>
        <p:spPr>
          <a:xfrm>
            <a:off x="762000" y="304800"/>
            <a:ext cx="1600200" cy="215444"/>
          </a:xfrm>
        </p:spPr>
        <p:txBody>
          <a:bodyPr wrap="square" anchor="b">
            <a:normAutofit/>
          </a:bodyPr>
          <a:lstStyle/>
          <a:p>
            <a:pPr fontAlgn="base">
              <a:spcBef>
                <a:spcPct val="0"/>
              </a:spcBef>
              <a:spcAft>
                <a:spcPct val="0"/>
              </a:spcAft>
            </a:pPr>
            <a:r>
              <a:rPr kumimoji="0" lang="en-US" altLang="ja-JP" dirty="0">
                <a:solidFill>
                  <a:srgbClr val="000000"/>
                </a:solidFill>
                <a:latin typeface="Times New Roman" pitchFamily="18" charset="0"/>
              </a:rPr>
              <a:t>November 2023</a:t>
            </a:r>
          </a:p>
        </p:txBody>
      </p:sp>
      <p:sp>
        <p:nvSpPr>
          <p:cNvPr id="5" name="フッター プレースホルダー 4">
            <a:extLst>
              <a:ext uri="{FF2B5EF4-FFF2-40B4-BE49-F238E27FC236}">
                <a16:creationId xmlns:a16="http://schemas.microsoft.com/office/drawing/2014/main" id="{D205BC52-9D1A-9E4A-6EA9-52734E28318F}"/>
              </a:ext>
            </a:extLst>
          </p:cNvPr>
          <p:cNvSpPr>
            <a:spLocks noGrp="1"/>
          </p:cNvSpPr>
          <p:nvPr>
            <p:ph type="ftr" sz="quarter" idx="3"/>
          </p:nvPr>
        </p:nvSpPr>
        <p:spPr>
          <a:xfrm>
            <a:off x="5220072" y="6475413"/>
            <a:ext cx="3816424" cy="553998"/>
          </a:xfrm>
        </p:spPr>
        <p:txBody>
          <a:bodyPr>
            <a:normAutofit fontScale="92500"/>
          </a:bodyPr>
          <a:lstStyle/>
          <a:p>
            <a:r>
              <a:rPr lang="en-US" altLang="ja-JP" sz="1200" dirty="0" err="1">
                <a:solidFill>
                  <a:srgbClr val="000000"/>
                </a:solidFill>
              </a:rPr>
              <a:t>K.Takabayashi</a:t>
            </a:r>
            <a:r>
              <a:rPr lang="en-US" altLang="ja-JP" sz="1200" dirty="0">
                <a:solidFill>
                  <a:srgbClr val="000000"/>
                </a:solidFill>
              </a:rPr>
              <a:t> (Toyo Univ.), T. Kobayashi, D. </a:t>
            </a:r>
            <a:r>
              <a:rPr lang="en-US" altLang="ja-JP" sz="1200" dirty="0" err="1">
                <a:solidFill>
                  <a:srgbClr val="000000"/>
                </a:solidFill>
              </a:rPr>
              <a:t>Anzai</a:t>
            </a:r>
            <a:r>
              <a:rPr lang="en-US" altLang="ja-JP" sz="1200" dirty="0">
                <a:solidFill>
                  <a:srgbClr val="000000"/>
                </a:solidFill>
              </a:rPr>
              <a:t> (</a:t>
            </a:r>
            <a:r>
              <a:rPr lang="en-US" altLang="ja-JP" sz="1200" dirty="0" err="1">
                <a:solidFill>
                  <a:srgbClr val="000000"/>
                </a:solidFill>
              </a:rPr>
              <a:t>NITech</a:t>
            </a:r>
            <a:r>
              <a:rPr lang="en-US" altLang="ja-JP" sz="1200" dirty="0">
                <a:solidFill>
                  <a:srgbClr val="000000"/>
                </a:solidFill>
              </a:rPr>
              <a:t>), M. Hernandez,  </a:t>
            </a:r>
            <a:r>
              <a:rPr lang="en-US" altLang="ja-JP" sz="1200" dirty="0" err="1">
                <a:solidFill>
                  <a:srgbClr val="000000"/>
                </a:solidFill>
              </a:rPr>
              <a:t>R.Kohno</a:t>
            </a:r>
            <a:r>
              <a:rPr lang="en-US" altLang="ja-JP" sz="1200" dirty="0">
                <a:solidFill>
                  <a:srgbClr val="000000"/>
                </a:solidFill>
              </a:rPr>
              <a:t> (CWC, Oulu Univ./YRP-IAI)</a:t>
            </a:r>
            <a:endParaRPr lang="en-US" altLang="ja-JP" sz="1000" dirty="0">
              <a:solidFill>
                <a:srgbClr val="000000"/>
              </a:solidFill>
            </a:endParaRPr>
          </a:p>
        </p:txBody>
      </p:sp>
      <p:sp>
        <p:nvSpPr>
          <p:cNvPr id="7" name="テキスト ボックス 6">
            <a:extLst>
              <a:ext uri="{FF2B5EF4-FFF2-40B4-BE49-F238E27FC236}">
                <a16:creationId xmlns:a16="http://schemas.microsoft.com/office/drawing/2014/main" id="{152FCD1D-EDA6-1A19-04B2-E0C1067D268E}"/>
              </a:ext>
            </a:extLst>
          </p:cNvPr>
          <p:cNvSpPr txBox="1"/>
          <p:nvPr/>
        </p:nvSpPr>
        <p:spPr>
          <a:xfrm>
            <a:off x="5364088" y="1935302"/>
            <a:ext cx="3528392" cy="3170099"/>
          </a:xfrm>
          <a:prstGeom prst="rect">
            <a:avLst/>
          </a:prstGeom>
          <a:noFill/>
        </p:spPr>
        <p:txBody>
          <a:bodyPr wrap="square">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pPr marL="0" indent="0">
              <a:buNone/>
            </a:pPr>
            <a:r>
              <a:rPr lang="en-US" altLang="ja-JP" sz="2000" dirty="0">
                <a:latin typeface="Times New Roman" panose="02020603050405020304" pitchFamily="18" charset="0"/>
                <a:ea typeface="+mj-ea"/>
                <a:cs typeface="Times New Roman" panose="02020603050405020304" pitchFamily="18" charset="0"/>
              </a:rPr>
              <a:t>Inner code: N=1296-bit (R=1/2) LDPC code</a:t>
            </a:r>
          </a:p>
          <a:p>
            <a:pPr marL="0" indent="0">
              <a:buNone/>
            </a:pPr>
            <a:endParaRPr lang="en-US" altLang="ja-JP" sz="2000" dirty="0">
              <a:latin typeface="Times New Roman" panose="02020603050405020304" pitchFamily="18" charset="0"/>
              <a:ea typeface="+mj-ea"/>
              <a:cs typeface="Times New Roman" panose="02020603050405020304" pitchFamily="18" charset="0"/>
            </a:endParaRPr>
          </a:p>
          <a:p>
            <a:pPr marL="0" indent="0">
              <a:buNone/>
            </a:pPr>
            <a:r>
              <a:rPr lang="en-US" altLang="ja-JP" sz="2000" dirty="0">
                <a:latin typeface="Times New Roman" panose="02020603050405020304" pitchFamily="18" charset="0"/>
                <a:ea typeface="+mj-ea"/>
                <a:cs typeface="Times New Roman" panose="02020603050405020304" pitchFamily="18" charset="0"/>
              </a:rPr>
              <a:t>Outer code: (54,46), (54,38), (54,28), (54,14) shortened RS codes and no encoding </a:t>
            </a:r>
          </a:p>
          <a:p>
            <a:pPr marL="0" indent="0">
              <a:buNone/>
            </a:pPr>
            <a:endParaRPr lang="en-US" altLang="ja-JP" sz="2000" dirty="0">
              <a:latin typeface="Times New Roman" panose="02020603050405020304" pitchFamily="18" charset="0"/>
              <a:ea typeface="+mj-ea"/>
              <a:cs typeface="Times New Roman" panose="02020603050405020304" pitchFamily="18" charset="0"/>
            </a:endParaRPr>
          </a:p>
          <a:p>
            <a:pPr marL="0" indent="0">
              <a:buNone/>
            </a:pPr>
            <a:r>
              <a:rPr lang="en-US" altLang="ja-JP" sz="2000" dirty="0">
                <a:latin typeface="Times New Roman" panose="02020603050405020304" pitchFamily="18" charset="0"/>
                <a:ea typeface="+mj-ea"/>
                <a:cs typeface="Times New Roman" panose="02020603050405020304" pitchFamily="18" charset="0"/>
              </a:rPr>
              <a:t>Performances were improved as the coding rate of the RS code decreased</a:t>
            </a:r>
          </a:p>
        </p:txBody>
      </p:sp>
      <p:sp>
        <p:nvSpPr>
          <p:cNvPr id="8" name="テキスト ボックス 7">
            <a:extLst>
              <a:ext uri="{FF2B5EF4-FFF2-40B4-BE49-F238E27FC236}">
                <a16:creationId xmlns:a16="http://schemas.microsoft.com/office/drawing/2014/main" id="{3357FBE5-BC57-4EBA-8B53-3C2D15F2BC88}"/>
              </a:ext>
            </a:extLst>
          </p:cNvPr>
          <p:cNvSpPr txBox="1"/>
          <p:nvPr/>
        </p:nvSpPr>
        <p:spPr>
          <a:xfrm>
            <a:off x="397768" y="5216289"/>
            <a:ext cx="4822304" cy="1200329"/>
          </a:xfrm>
          <a:prstGeom prst="rect">
            <a:avLst/>
          </a:prstGeom>
          <a:noFill/>
        </p:spPr>
        <p:txBody>
          <a:bodyPr wrap="square" rtlCol="0">
            <a:spAutoFit/>
          </a:bodyPr>
          <a:lstStyle/>
          <a:p>
            <a:r>
              <a:rPr lang="en-US" altLang="ja-JP" sz="1800" dirty="0">
                <a:latin typeface="Times New Roman" panose="02020603050405020304" pitchFamily="18" charset="0"/>
                <a:ea typeface="+mj-ea"/>
                <a:cs typeface="Times New Roman" panose="02020603050405020304" pitchFamily="18" charset="0"/>
              </a:rPr>
              <a:t>AWGN</a:t>
            </a:r>
            <a:r>
              <a:rPr lang="ja-JP" altLang="en-US" sz="1800" dirty="0">
                <a:latin typeface="Times New Roman" panose="02020603050405020304" pitchFamily="18" charset="0"/>
                <a:ea typeface="+mj-ea"/>
                <a:cs typeface="Times New Roman" panose="02020603050405020304" pitchFamily="18" charset="0"/>
              </a:rPr>
              <a:t> </a:t>
            </a:r>
            <a:r>
              <a:rPr lang="en-US" altLang="ja-JP" sz="1800" dirty="0">
                <a:latin typeface="Times New Roman" panose="02020603050405020304" pitchFamily="18" charset="0"/>
                <a:ea typeface="+mj-ea"/>
                <a:cs typeface="Times New Roman" panose="02020603050405020304" pitchFamily="18" charset="0"/>
              </a:rPr>
              <a:t>channel (SNR=10dB) and BPSK modulation, burst erasure occurs at 30~40% of the code length of the LDPC code (65-86 consecutive 6-bit erasures)</a:t>
            </a:r>
          </a:p>
        </p:txBody>
      </p:sp>
    </p:spTree>
    <p:extLst>
      <p:ext uri="{BB962C8B-B14F-4D97-AF65-F5344CB8AC3E}">
        <p14:creationId xmlns:p14="http://schemas.microsoft.com/office/powerpoint/2010/main" val="2458612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B059CA-4E28-46EC-8C4B-BF7DC347BBEA}"/>
              </a:ext>
            </a:extLst>
          </p:cNvPr>
          <p:cNvSpPr>
            <a:spLocks noGrp="1"/>
          </p:cNvSpPr>
          <p:nvPr>
            <p:ph type="ctrTitle"/>
          </p:nvPr>
        </p:nvSpPr>
        <p:spPr>
          <a:xfrm>
            <a:off x="685800" y="1268760"/>
            <a:ext cx="7774632" cy="1470025"/>
          </a:xfrm>
        </p:spPr>
        <p:txBody>
          <a:bodyPr>
            <a:normAutofit fontScale="90000"/>
          </a:bodyPr>
          <a:lstStyle/>
          <a:p>
            <a:r>
              <a:rPr kumimoji="0" lang="en-US" altLang="ja-JP" sz="3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Performance Evaluation of Channel Coding under Various Channel Models in Some Classes of Coexistence in TG6ma</a:t>
            </a:r>
            <a:r>
              <a:rPr kumimoji="0" lang="ja-JP" altLang="en-US" sz="3600" b="0" i="0" u="none" strike="noStrike" kern="0" cap="none" spc="0" normalizeH="0" baseline="0" noProof="0" dirty="0">
                <a:ln>
                  <a:noFill/>
                </a:ln>
                <a:solidFill>
                  <a:srgbClr val="000000"/>
                </a:solidFill>
                <a:effectLst/>
                <a:uLnTx/>
                <a:uFillTx/>
                <a:latin typeface="Times New Roman"/>
                <a:ea typeface="Times New Roman"/>
                <a:cs typeface="Times New Roman"/>
                <a:sym typeface="Times New Roman"/>
              </a:rPr>
              <a:t>　　　　　　   　　</a:t>
            </a:r>
            <a:endParaRPr kumimoji="1" lang="ja-JP" altLang="en-US" dirty="0"/>
          </a:p>
        </p:txBody>
      </p:sp>
      <p:sp>
        <p:nvSpPr>
          <p:cNvPr id="3" name="字幕 2">
            <a:extLst>
              <a:ext uri="{FF2B5EF4-FFF2-40B4-BE49-F238E27FC236}">
                <a16:creationId xmlns:a16="http://schemas.microsoft.com/office/drawing/2014/main" id="{169AC742-DB54-4E5D-B13D-65186EC1240E}"/>
              </a:ext>
            </a:extLst>
          </p:cNvPr>
          <p:cNvSpPr>
            <a:spLocks noGrp="1"/>
          </p:cNvSpPr>
          <p:nvPr>
            <p:ph type="subTitle" idx="1"/>
          </p:nvPr>
        </p:nvSpPr>
        <p:spPr>
          <a:xfrm>
            <a:off x="469641" y="3068960"/>
            <a:ext cx="8280920" cy="1752600"/>
          </a:xfrm>
        </p:spPr>
        <p:txBody>
          <a:bodyPr/>
          <a:lstStyle/>
          <a:p>
            <a:r>
              <a:rPr kumimoji="1" lang="en-US" altLang="ja-JP" sz="2400" dirty="0"/>
              <a:t>November 2023,</a:t>
            </a:r>
          </a:p>
          <a:p>
            <a:r>
              <a:rPr kumimoji="1" lang="en-US" altLang="ja-JP" sz="2400" dirty="0"/>
              <a:t>Hybrid Session ,</a:t>
            </a:r>
          </a:p>
          <a:p>
            <a:r>
              <a:rPr kumimoji="1" lang="en-US" altLang="ja-JP" sz="2400" dirty="0"/>
              <a:t>Hilton Hawaiian Village Waikiki - Honolulu, HI </a:t>
            </a:r>
          </a:p>
          <a:p>
            <a:r>
              <a:rPr kumimoji="1" lang="en-US" altLang="ja-JP" sz="2400" dirty="0"/>
              <a:t>Kento Takabayashi</a:t>
            </a:r>
            <a:r>
              <a:rPr kumimoji="1" lang="en-US" altLang="ja-JP" sz="2400" baseline="30000" dirty="0"/>
              <a:t> (1)</a:t>
            </a:r>
            <a:r>
              <a:rPr kumimoji="1" lang="en-US" altLang="ja-JP" sz="2400" dirty="0">
                <a:sym typeface="Times New Roman"/>
              </a:rPr>
              <a:t>, Takumi Kobayashi, Daisuke </a:t>
            </a:r>
            <a:r>
              <a:rPr kumimoji="1" lang="en-US" altLang="ja-JP" sz="2400" dirty="0" err="1">
                <a:sym typeface="Times New Roman"/>
              </a:rPr>
              <a:t>Anzai</a:t>
            </a:r>
            <a:r>
              <a:rPr kumimoji="1" lang="en-US" altLang="ja-JP" sz="2400" dirty="0">
                <a:sym typeface="Times New Roman"/>
              </a:rPr>
              <a:t> </a:t>
            </a:r>
            <a:r>
              <a:rPr kumimoji="1" lang="en-US" altLang="ja-JP" sz="2400" baseline="30000" dirty="0"/>
              <a:t>(2)</a:t>
            </a:r>
            <a:r>
              <a:rPr kumimoji="1" lang="en-US" altLang="ja-JP" sz="2400" dirty="0">
                <a:sym typeface="Times New Roman"/>
              </a:rPr>
              <a:t>, Macro Hernandez, Ryuji Kohno</a:t>
            </a:r>
            <a:r>
              <a:rPr kumimoji="1" lang="en-US" altLang="ja-JP" sz="2400" baseline="30000" dirty="0"/>
              <a:t>(3,4)</a:t>
            </a:r>
          </a:p>
          <a:p>
            <a:endParaRPr kumimoji="1" lang="en-US" altLang="ja-JP" sz="2000" baseline="30000" dirty="0"/>
          </a:p>
          <a:p>
            <a:r>
              <a:rPr kumimoji="1" lang="en-US" altLang="ja-JP" sz="2000" baseline="30000" dirty="0"/>
              <a:t>(1)</a:t>
            </a:r>
            <a:r>
              <a:rPr kumimoji="1" lang="en-US" altLang="ja-JP" sz="2000" dirty="0"/>
              <a:t> Toyo University, </a:t>
            </a:r>
            <a:r>
              <a:rPr kumimoji="1" lang="en-US" altLang="ja-JP" sz="2000" baseline="30000" dirty="0"/>
              <a:t>(2) </a:t>
            </a:r>
            <a:r>
              <a:rPr kumimoji="1" lang="en-US" altLang="ja-JP" sz="2000" dirty="0"/>
              <a:t>Nagoya Institute of Technology, </a:t>
            </a:r>
            <a:r>
              <a:rPr kumimoji="1" lang="en-US" altLang="ja-JP" sz="2000" baseline="30000" dirty="0"/>
              <a:t>(3)</a:t>
            </a:r>
            <a:r>
              <a:rPr kumimoji="1" lang="en-US" altLang="ja-JP" sz="2000" dirty="0"/>
              <a:t> CWC, University of Oulu, </a:t>
            </a:r>
            <a:r>
              <a:rPr kumimoji="1" lang="en-US" altLang="ja-JP" sz="2000" baseline="30000" dirty="0"/>
              <a:t>(4) </a:t>
            </a:r>
            <a:r>
              <a:rPr kumimoji="1" lang="en-US" altLang="ja-JP" sz="2000" dirty="0"/>
              <a:t>YRP-International Alliance Institute</a:t>
            </a:r>
          </a:p>
        </p:txBody>
      </p:sp>
      <p:sp>
        <p:nvSpPr>
          <p:cNvPr id="5" name="日付プレースホルダー 4">
            <a:extLst>
              <a:ext uri="{FF2B5EF4-FFF2-40B4-BE49-F238E27FC236}">
                <a16:creationId xmlns:a16="http://schemas.microsoft.com/office/drawing/2014/main" id="{A9B665EA-F07D-4188-8326-F659381AFD03}"/>
              </a:ext>
            </a:extLst>
          </p:cNvPr>
          <p:cNvSpPr>
            <a:spLocks noGrp="1"/>
          </p:cNvSpPr>
          <p:nvPr>
            <p:ph type="dt" idx="10"/>
          </p:nvPr>
        </p:nvSpPr>
        <p:spPr>
          <a:xfrm>
            <a:off x="685800" y="377825"/>
            <a:ext cx="1600200" cy="215900"/>
          </a:xfrm>
          <a:prstGeom prst="rect">
            <a:avLst/>
          </a:prstGeom>
          <a:noFill/>
          <a:ln>
            <a:noFill/>
          </a:ln>
        </p:spPr>
        <p:txBody>
          <a:bodyPr spcFirstLastPara="1" wrap="square" lIns="91425" tIns="91425" rIns="91425" bIns="91425" anchor="b" anchorCtr="0">
            <a:noAutofit/>
          </a:bodyPr>
          <a:lstStyle>
            <a:defPPr>
              <a:defRPr lang="ja-JP"/>
            </a:defPPr>
            <a:lvl1pPr marL="0" marR="0" lvl="0" indent="0" algn="l" rtl="0" eaLnBrk="0" fontAlgn="base" hangingPunct="0">
              <a:spcBef>
                <a:spcPts val="0"/>
              </a:spcBef>
              <a:spcAft>
                <a:spcPts val="0"/>
              </a:spcAft>
              <a:buSzPts val="1400"/>
              <a:buNone/>
              <a:defRPr kumimoji="1" sz="1400" b="1" i="0" u="none" strike="noStrike" kern="1200" cap="none">
                <a:solidFill>
                  <a:schemeClr val="dk1"/>
                </a:solidFill>
                <a:latin typeface="Times New Roman"/>
                <a:ea typeface="Times New Roman"/>
                <a:cs typeface="Times New Roman"/>
                <a:sym typeface="Times New Roman"/>
              </a:defRPr>
            </a:lvl1pPr>
            <a:lvl2pPr marL="457200" marR="0" lvl="1"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2pPr>
            <a:lvl3pPr marL="914400" marR="0" lvl="2"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3pPr>
            <a:lvl4pPr marL="1371600" marR="0" lvl="3"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4pPr>
            <a:lvl5pPr marL="1828800" marR="0" lvl="4"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5pPr>
            <a:lvl6pPr marL="2286000" marR="0" lvl="5"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6pPr>
            <a:lvl7pPr marL="2743200" marR="0" lvl="6"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7pPr>
            <a:lvl8pPr marL="3200400" marR="0" lvl="7"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8pPr>
            <a:lvl9pPr marL="3657600" marR="0" lvl="8"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9pPr>
          </a:lstStyle>
          <a:p>
            <a:pPr fontAlgn="base">
              <a:spcBef>
                <a:spcPct val="0"/>
              </a:spcBef>
              <a:spcAft>
                <a:spcPct val="0"/>
              </a:spcAft>
            </a:pPr>
            <a:r>
              <a:rPr kumimoji="0" lang="en-US" altLang="ja-JP" dirty="0">
                <a:solidFill>
                  <a:srgbClr val="000000"/>
                </a:solidFill>
                <a:latin typeface="Times New Roman" pitchFamily="18" charset="0"/>
              </a:rPr>
              <a:t>November 2023</a:t>
            </a:r>
          </a:p>
        </p:txBody>
      </p:sp>
      <p:sp>
        <p:nvSpPr>
          <p:cNvPr id="4" name="スライド番号プレースホルダー 3">
            <a:extLst>
              <a:ext uri="{FF2B5EF4-FFF2-40B4-BE49-F238E27FC236}">
                <a16:creationId xmlns:a16="http://schemas.microsoft.com/office/drawing/2014/main" id="{C07F7F96-A9BC-4DA5-8F52-A51FF0FD776E}"/>
              </a:ext>
            </a:extLst>
          </p:cNvPr>
          <p:cNvSpPr>
            <a:spLocks noGrp="1"/>
          </p:cNvSpPr>
          <p:nvPr>
            <p:ph type="sldNum" idx="12"/>
          </p:nvPr>
        </p:nvSpPr>
        <p:spPr>
          <a:xfrm>
            <a:off x="4376062" y="6475413"/>
            <a:ext cx="468078" cy="184666"/>
          </a:xfrm>
        </p:spPr>
        <p:txBody>
          <a:bodyPr/>
          <a:lstStyle/>
          <a:p>
            <a:pPr marL="0" lvl="0" indent="0" algn="ctr" rtl="0">
              <a:spcBef>
                <a:spcPts val="0"/>
              </a:spcBef>
              <a:spcAft>
                <a:spcPts val="0"/>
              </a:spcAft>
              <a:buNone/>
            </a:pPr>
            <a:r>
              <a:rPr lang="en-US" altLang="ja-JP" dirty="0"/>
              <a:t>Slide 2</a:t>
            </a:r>
            <a:endParaRPr altLang="ja-JP" dirty="0"/>
          </a:p>
        </p:txBody>
      </p:sp>
      <p:sp>
        <p:nvSpPr>
          <p:cNvPr id="7" name="フッター プレースホルダー 6">
            <a:extLst>
              <a:ext uri="{FF2B5EF4-FFF2-40B4-BE49-F238E27FC236}">
                <a16:creationId xmlns:a16="http://schemas.microsoft.com/office/drawing/2014/main" id="{B00B3291-782C-430B-9E2C-11FE661A63D7}"/>
              </a:ext>
            </a:extLst>
          </p:cNvPr>
          <p:cNvSpPr>
            <a:spLocks noGrp="1"/>
          </p:cNvSpPr>
          <p:nvPr>
            <p:ph type="ftr" idx="11"/>
          </p:nvPr>
        </p:nvSpPr>
        <p:spPr>
          <a:xfrm>
            <a:off x="5016186" y="6362005"/>
            <a:ext cx="4139952" cy="337963"/>
          </a:xfrm>
          <a:prstGeom prst="rect">
            <a:avLst/>
          </a:prstGeom>
          <a:noFill/>
          <a:ln>
            <a:noFill/>
          </a:ln>
        </p:spPr>
        <p:txBody>
          <a:bodyPr spcFirstLastPara="1" wrap="square" lIns="91425" tIns="91425" rIns="91425" bIns="91425" anchor="t" anchorCtr="0">
            <a:noAutofit/>
          </a:bodyPr>
          <a:lstStyle>
            <a:defPPr>
              <a:defRPr lang="ja-JP"/>
            </a:defPPr>
            <a:lvl1pPr marL="0" marR="0" lvl="0" indent="0" algn="r"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1pPr>
            <a:lvl2pPr marL="457200" marR="0" lvl="1"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2pPr>
            <a:lvl3pPr marL="914400" marR="0" lvl="2"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3pPr>
            <a:lvl4pPr marL="1371600" marR="0" lvl="3"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4pPr>
            <a:lvl5pPr marL="1828800" marR="0" lvl="4" indent="0" algn="l" rtl="0" eaLnBrk="0" fontAlgn="base" hangingPunct="0">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5pPr>
            <a:lvl6pPr marL="2286000" marR="0" lvl="5"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6pPr>
            <a:lvl7pPr marL="2743200" marR="0" lvl="6"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7pPr>
            <a:lvl8pPr marL="3200400" marR="0" lvl="7"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8pPr>
            <a:lvl9pPr marL="3657600" marR="0" lvl="8" indent="0" algn="l" defTabSz="914400" rtl="0" eaLnBrk="1" latinLnBrk="0" hangingPunct="1">
              <a:spcBef>
                <a:spcPts val="0"/>
              </a:spcBef>
              <a:spcAft>
                <a:spcPts val="0"/>
              </a:spcAft>
              <a:buSzPts val="1400"/>
              <a:buNone/>
              <a:defRPr kumimoji="1" sz="1200" b="0" i="0" u="none" strike="noStrike" kern="1200" cap="none">
                <a:solidFill>
                  <a:schemeClr val="dk1"/>
                </a:solidFill>
                <a:latin typeface="Times New Roman"/>
                <a:ea typeface="Times New Roman"/>
                <a:cs typeface="Times New Roman"/>
                <a:sym typeface="Times New Roman"/>
              </a:defRPr>
            </a:lvl9pPr>
          </a:lstStyle>
          <a:p>
            <a:pPr algn="l"/>
            <a:r>
              <a:rPr lang="en-US" altLang="ja-JP" sz="1200" dirty="0" err="1">
                <a:solidFill>
                  <a:srgbClr val="000000"/>
                </a:solidFill>
              </a:rPr>
              <a:t>K.Takabayashi</a:t>
            </a:r>
            <a:r>
              <a:rPr lang="en-US" altLang="ja-JP" sz="1200" dirty="0">
                <a:solidFill>
                  <a:srgbClr val="000000"/>
                </a:solidFill>
              </a:rPr>
              <a:t> (Toyo Univ.), T. Kobayashi, D. </a:t>
            </a:r>
            <a:r>
              <a:rPr lang="en-US" altLang="ja-JP" sz="1200" dirty="0" err="1">
                <a:solidFill>
                  <a:srgbClr val="000000"/>
                </a:solidFill>
              </a:rPr>
              <a:t>Anzai</a:t>
            </a:r>
            <a:r>
              <a:rPr lang="en-US" altLang="ja-JP" sz="1200" dirty="0">
                <a:solidFill>
                  <a:srgbClr val="000000"/>
                </a:solidFill>
              </a:rPr>
              <a:t> (</a:t>
            </a:r>
            <a:r>
              <a:rPr lang="en-US" altLang="ja-JP" sz="1200" dirty="0" err="1">
                <a:solidFill>
                  <a:srgbClr val="000000"/>
                </a:solidFill>
              </a:rPr>
              <a:t>NITech</a:t>
            </a:r>
            <a:r>
              <a:rPr lang="en-US" altLang="ja-JP" sz="1200" dirty="0">
                <a:solidFill>
                  <a:srgbClr val="000000"/>
                </a:solidFill>
              </a:rPr>
              <a:t>), M. Hernandez,  </a:t>
            </a:r>
            <a:r>
              <a:rPr lang="en-US" altLang="ja-JP" sz="1200" dirty="0" err="1">
                <a:solidFill>
                  <a:srgbClr val="000000"/>
                </a:solidFill>
              </a:rPr>
              <a:t>R.Kohno</a:t>
            </a:r>
            <a:r>
              <a:rPr lang="en-US" altLang="ja-JP" sz="1200" dirty="0">
                <a:solidFill>
                  <a:srgbClr val="000000"/>
                </a:solidFill>
              </a:rPr>
              <a:t> (CWC, Oulu Univ./YRP-IAI)</a:t>
            </a:r>
            <a:endParaRPr lang="en-US" altLang="ja-JP" sz="1000" dirty="0">
              <a:solidFill>
                <a:srgbClr val="000000"/>
              </a:solidFill>
            </a:endParaRPr>
          </a:p>
        </p:txBody>
      </p:sp>
    </p:spTree>
    <p:extLst>
      <p:ext uri="{BB962C8B-B14F-4D97-AF65-F5344CB8AC3E}">
        <p14:creationId xmlns:p14="http://schemas.microsoft.com/office/powerpoint/2010/main" val="3656800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29ACBFE7-6C58-4D25-BE43-CE0AA6E91DAB}"/>
              </a:ext>
            </a:extLst>
          </p:cNvPr>
          <p:cNvSpPr>
            <a:spLocks noGrp="1"/>
          </p:cNvSpPr>
          <p:nvPr>
            <p:ph type="sldNum" sz="quarter" idx="12"/>
          </p:nvPr>
        </p:nvSpPr>
        <p:spPr/>
        <p:txBody>
          <a:bodyPr/>
          <a:lstStyle/>
          <a:p>
            <a:pPr>
              <a:defRPr/>
            </a:pPr>
            <a:r>
              <a:rPr lang="en-US">
                <a:solidFill>
                  <a:srgbClr val="000000"/>
                </a:solidFill>
              </a:rPr>
              <a:t>Slide </a:t>
            </a:r>
            <a:fld id="{C65D8D74-25E4-4A14-9B13-1C1CBE0663D9}" type="slidenum">
              <a:rPr lang="en-US" smtClean="0">
                <a:solidFill>
                  <a:srgbClr val="000000"/>
                </a:solidFill>
              </a:rPr>
              <a:pPr>
                <a:defRPr/>
              </a:pPr>
              <a:t>3</a:t>
            </a:fld>
            <a:endParaRPr lang="en-US" dirty="0">
              <a:solidFill>
                <a:srgbClr val="000000"/>
              </a:solidFill>
            </a:endParaRPr>
          </a:p>
        </p:txBody>
      </p:sp>
      <p:sp>
        <p:nvSpPr>
          <p:cNvPr id="3" name="タイトル 2">
            <a:extLst>
              <a:ext uri="{FF2B5EF4-FFF2-40B4-BE49-F238E27FC236}">
                <a16:creationId xmlns:a16="http://schemas.microsoft.com/office/drawing/2014/main" id="{34BA9B69-F060-4D53-8AE0-1A1D925D0BFD}"/>
              </a:ext>
            </a:extLst>
          </p:cNvPr>
          <p:cNvSpPr>
            <a:spLocks noGrp="1"/>
          </p:cNvSpPr>
          <p:nvPr>
            <p:ph type="title"/>
          </p:nvPr>
        </p:nvSpPr>
        <p:spPr/>
        <p:txBody>
          <a:bodyPr/>
          <a:lstStyle/>
          <a:p>
            <a:r>
              <a:rPr kumimoji="1" lang="en-US" altLang="ja-JP" dirty="0"/>
              <a:t>Importance of QoS control </a:t>
            </a:r>
            <a:endParaRPr kumimoji="1" lang="ja-JP" altLang="en-US" dirty="0"/>
          </a:p>
        </p:txBody>
      </p:sp>
      <p:sp>
        <p:nvSpPr>
          <p:cNvPr id="4" name="日付プレースホルダー 3">
            <a:extLst>
              <a:ext uri="{FF2B5EF4-FFF2-40B4-BE49-F238E27FC236}">
                <a16:creationId xmlns:a16="http://schemas.microsoft.com/office/drawing/2014/main" id="{CA855833-4C4E-45DB-AD0E-3A564438881F}"/>
              </a:ext>
            </a:extLst>
          </p:cNvPr>
          <p:cNvSpPr>
            <a:spLocks noGrp="1"/>
          </p:cNvSpPr>
          <p:nvPr>
            <p:ph type="dt" sz="half" idx="2"/>
          </p:nvPr>
        </p:nvSpPr>
        <p:spPr/>
        <p:txBody>
          <a:bodyPr/>
          <a:lstStyle/>
          <a:p>
            <a:pPr fontAlgn="base">
              <a:spcBef>
                <a:spcPct val="0"/>
              </a:spcBef>
              <a:spcAft>
                <a:spcPct val="0"/>
              </a:spcAft>
            </a:pPr>
            <a:r>
              <a:rPr kumimoji="0" lang="en-US" altLang="ja-JP" dirty="0">
                <a:solidFill>
                  <a:srgbClr val="000000"/>
                </a:solidFill>
                <a:latin typeface="Times New Roman" pitchFamily="18" charset="0"/>
              </a:rPr>
              <a:t>November 2023</a:t>
            </a:r>
          </a:p>
        </p:txBody>
      </p:sp>
      <p:sp>
        <p:nvSpPr>
          <p:cNvPr id="5" name="フッター プレースホルダー 4">
            <a:extLst>
              <a:ext uri="{FF2B5EF4-FFF2-40B4-BE49-F238E27FC236}">
                <a16:creationId xmlns:a16="http://schemas.microsoft.com/office/drawing/2014/main" id="{12B1B12E-39A3-4218-A6F6-E4F1E8E80D90}"/>
              </a:ext>
            </a:extLst>
          </p:cNvPr>
          <p:cNvSpPr>
            <a:spLocks noGrp="1"/>
          </p:cNvSpPr>
          <p:nvPr>
            <p:ph type="ftr" sz="quarter" idx="3"/>
          </p:nvPr>
        </p:nvSpPr>
        <p:spPr>
          <a:xfrm>
            <a:off x="4877802" y="6453336"/>
            <a:ext cx="4230702" cy="553998"/>
          </a:xfrm>
        </p:spPr>
        <p:txBody>
          <a:bodyPr/>
          <a:lstStyle/>
          <a:p>
            <a:r>
              <a:rPr lang="en-US" altLang="ja-JP" sz="1200" dirty="0" err="1">
                <a:solidFill>
                  <a:srgbClr val="000000"/>
                </a:solidFill>
              </a:rPr>
              <a:t>K.Takabayashi</a:t>
            </a:r>
            <a:r>
              <a:rPr lang="en-US" altLang="ja-JP" sz="1200" dirty="0">
                <a:solidFill>
                  <a:srgbClr val="000000"/>
                </a:solidFill>
              </a:rPr>
              <a:t> (Toyo Univ.), T. Kobayashi, D. </a:t>
            </a:r>
            <a:r>
              <a:rPr lang="en-US" altLang="ja-JP" sz="1200" dirty="0" err="1">
                <a:solidFill>
                  <a:srgbClr val="000000"/>
                </a:solidFill>
              </a:rPr>
              <a:t>Anzai</a:t>
            </a:r>
            <a:r>
              <a:rPr lang="en-US" altLang="ja-JP" sz="1200" dirty="0">
                <a:solidFill>
                  <a:srgbClr val="000000"/>
                </a:solidFill>
              </a:rPr>
              <a:t> (</a:t>
            </a:r>
            <a:r>
              <a:rPr lang="en-US" altLang="ja-JP" sz="1200" dirty="0" err="1">
                <a:solidFill>
                  <a:srgbClr val="000000"/>
                </a:solidFill>
              </a:rPr>
              <a:t>NITech</a:t>
            </a:r>
            <a:r>
              <a:rPr lang="en-US" altLang="ja-JP" sz="1200" dirty="0">
                <a:solidFill>
                  <a:srgbClr val="000000"/>
                </a:solidFill>
              </a:rPr>
              <a:t>), M. Hernandez,  </a:t>
            </a:r>
            <a:r>
              <a:rPr lang="en-US" altLang="ja-JP" sz="1200" dirty="0" err="1">
                <a:solidFill>
                  <a:srgbClr val="000000"/>
                </a:solidFill>
              </a:rPr>
              <a:t>R.Kohno</a:t>
            </a:r>
            <a:r>
              <a:rPr lang="en-US" altLang="ja-JP" sz="1200" dirty="0">
                <a:solidFill>
                  <a:srgbClr val="000000"/>
                </a:solidFill>
              </a:rPr>
              <a:t> (CWC, Oulu Univ./YRP-IAI)</a:t>
            </a:r>
            <a:endParaRPr lang="en-US" altLang="ja-JP" sz="1000" dirty="0">
              <a:solidFill>
                <a:srgbClr val="000000"/>
              </a:solidFill>
            </a:endParaRPr>
          </a:p>
        </p:txBody>
      </p:sp>
      <p:graphicFrame>
        <p:nvGraphicFramePr>
          <p:cNvPr id="6" name="表 6">
            <a:extLst>
              <a:ext uri="{FF2B5EF4-FFF2-40B4-BE49-F238E27FC236}">
                <a16:creationId xmlns:a16="http://schemas.microsoft.com/office/drawing/2014/main" id="{307FA5D1-7B0E-48D4-BD0C-956959DB4CF8}"/>
              </a:ext>
            </a:extLst>
          </p:cNvPr>
          <p:cNvGraphicFramePr>
            <a:graphicFrameLocks noGrp="1"/>
          </p:cNvGraphicFramePr>
          <p:nvPr>
            <p:extLst>
              <p:ext uri="{D42A27DB-BD31-4B8C-83A1-F6EECF244321}">
                <p14:modId xmlns:p14="http://schemas.microsoft.com/office/powerpoint/2010/main" val="51264017"/>
              </p:ext>
            </p:extLst>
          </p:nvPr>
        </p:nvGraphicFramePr>
        <p:xfrm>
          <a:off x="4788024" y="2588803"/>
          <a:ext cx="3888432" cy="2759358"/>
        </p:xfrm>
        <a:graphic>
          <a:graphicData uri="http://schemas.openxmlformats.org/drawingml/2006/table">
            <a:tbl>
              <a:tblPr firstRow="1" bandRow="1">
                <a:tableStyleId>{5940675A-B579-460E-94D1-54222C63F5DA}</a:tableStyleId>
              </a:tblPr>
              <a:tblGrid>
                <a:gridCol w="928070">
                  <a:extLst>
                    <a:ext uri="{9D8B030D-6E8A-4147-A177-3AD203B41FA5}">
                      <a16:colId xmlns:a16="http://schemas.microsoft.com/office/drawing/2014/main" val="4281885170"/>
                    </a:ext>
                  </a:extLst>
                </a:gridCol>
                <a:gridCol w="1458396">
                  <a:extLst>
                    <a:ext uri="{9D8B030D-6E8A-4147-A177-3AD203B41FA5}">
                      <a16:colId xmlns:a16="http://schemas.microsoft.com/office/drawing/2014/main" val="514745024"/>
                    </a:ext>
                  </a:extLst>
                </a:gridCol>
                <a:gridCol w="1501966">
                  <a:extLst>
                    <a:ext uri="{9D8B030D-6E8A-4147-A177-3AD203B41FA5}">
                      <a16:colId xmlns:a16="http://schemas.microsoft.com/office/drawing/2014/main" val="1314698544"/>
                    </a:ext>
                  </a:extLst>
                </a:gridCol>
              </a:tblGrid>
              <a:tr h="228659">
                <a:tc>
                  <a:txBody>
                    <a:bodyPr/>
                    <a:lstStyle/>
                    <a:p>
                      <a:pPr algn="ctr"/>
                      <a:r>
                        <a:rPr kumimoji="1" lang="en-US" altLang="ja-JP" sz="1050" dirty="0">
                          <a:latin typeface="+mj-lt"/>
                        </a:rPr>
                        <a:t>User priority</a:t>
                      </a:r>
                      <a:endParaRPr kumimoji="1" lang="ja-JP" altLang="en-US" sz="1050" dirty="0">
                        <a:latin typeface="+mj-lt"/>
                      </a:endParaRPr>
                    </a:p>
                  </a:txBody>
                  <a:tcPr/>
                </a:tc>
                <a:tc>
                  <a:txBody>
                    <a:bodyPr/>
                    <a:lstStyle/>
                    <a:p>
                      <a:pPr algn="ctr"/>
                      <a:r>
                        <a:rPr kumimoji="1" lang="en-US" altLang="ja-JP" sz="1050" dirty="0">
                          <a:latin typeface="+mj-lt"/>
                        </a:rPr>
                        <a:t>Traffic designation</a:t>
                      </a:r>
                      <a:endParaRPr kumimoji="1" lang="ja-JP" altLang="en-US" sz="1050" dirty="0">
                        <a:latin typeface="+mj-lt"/>
                      </a:endParaRPr>
                    </a:p>
                  </a:txBody>
                  <a:tcPr/>
                </a:tc>
                <a:tc>
                  <a:txBody>
                    <a:bodyPr/>
                    <a:lstStyle/>
                    <a:p>
                      <a:pPr algn="ctr"/>
                      <a:r>
                        <a:rPr kumimoji="1" lang="en-US" altLang="ja-JP" sz="1050" dirty="0">
                          <a:latin typeface="+mj-lt"/>
                        </a:rPr>
                        <a:t>Frame type</a:t>
                      </a:r>
                      <a:endParaRPr kumimoji="1" lang="ja-JP" altLang="en-US" sz="1050" dirty="0">
                        <a:latin typeface="+mj-lt"/>
                      </a:endParaRPr>
                    </a:p>
                  </a:txBody>
                  <a:tcPr/>
                </a:tc>
                <a:extLst>
                  <a:ext uri="{0D108BD9-81ED-4DB2-BD59-A6C34878D82A}">
                    <a16:rowId xmlns:a16="http://schemas.microsoft.com/office/drawing/2014/main" val="4251253394"/>
                  </a:ext>
                </a:extLst>
              </a:tr>
              <a:tr h="228659">
                <a:tc>
                  <a:txBody>
                    <a:bodyPr/>
                    <a:lstStyle/>
                    <a:p>
                      <a:pPr algn="ctr"/>
                      <a:r>
                        <a:rPr kumimoji="1" lang="en-US" altLang="ja-JP" sz="1050" dirty="0">
                          <a:latin typeface="+mj-lt"/>
                        </a:rPr>
                        <a:t>0</a:t>
                      </a:r>
                      <a:endParaRPr kumimoji="1" lang="ja-JP" altLang="en-US" sz="1050" dirty="0">
                        <a:latin typeface="+mj-lt"/>
                      </a:endParaRPr>
                    </a:p>
                  </a:txBody>
                  <a:tcPr/>
                </a:tc>
                <a:tc>
                  <a:txBody>
                    <a:bodyPr/>
                    <a:lstStyle/>
                    <a:p>
                      <a:pPr algn="ctr"/>
                      <a:r>
                        <a:rPr kumimoji="1" lang="en-US" altLang="ja-JP" sz="1050" dirty="0">
                          <a:latin typeface="+mj-lt"/>
                        </a:rPr>
                        <a:t>Background (BK)</a:t>
                      </a:r>
                      <a:endParaRPr kumimoji="1" lang="ja-JP" altLang="en-US" sz="1050" dirty="0">
                        <a:latin typeface="+mj-lt"/>
                      </a:endParaRPr>
                    </a:p>
                  </a:txBody>
                  <a:tcPr/>
                </a:tc>
                <a:tc>
                  <a:txBody>
                    <a:bodyPr/>
                    <a:lstStyle/>
                    <a:p>
                      <a:pPr algn="ctr"/>
                      <a:r>
                        <a:rPr kumimoji="1" lang="en-US" altLang="ja-JP" sz="1050" dirty="0">
                          <a:latin typeface="+mj-lt"/>
                        </a:rPr>
                        <a:t>Data</a:t>
                      </a:r>
                      <a:endParaRPr kumimoji="1" lang="ja-JP" altLang="en-US" sz="1050" dirty="0">
                        <a:latin typeface="+mj-lt"/>
                      </a:endParaRPr>
                    </a:p>
                  </a:txBody>
                  <a:tcPr/>
                </a:tc>
                <a:extLst>
                  <a:ext uri="{0D108BD9-81ED-4DB2-BD59-A6C34878D82A}">
                    <a16:rowId xmlns:a16="http://schemas.microsoft.com/office/drawing/2014/main" val="2512474474"/>
                  </a:ext>
                </a:extLst>
              </a:tr>
              <a:tr h="243999">
                <a:tc>
                  <a:txBody>
                    <a:bodyPr/>
                    <a:lstStyle/>
                    <a:p>
                      <a:pPr algn="ctr"/>
                      <a:r>
                        <a:rPr kumimoji="1" lang="en-US" altLang="ja-JP" sz="1050" dirty="0">
                          <a:latin typeface="+mj-lt"/>
                        </a:rPr>
                        <a:t>1</a:t>
                      </a:r>
                      <a:endParaRPr kumimoji="1" lang="ja-JP" altLang="en-US" sz="1050" dirty="0">
                        <a:latin typeface="+mj-lt"/>
                      </a:endParaRPr>
                    </a:p>
                  </a:txBody>
                  <a:tcPr/>
                </a:tc>
                <a:tc>
                  <a:txBody>
                    <a:bodyPr/>
                    <a:lstStyle/>
                    <a:p>
                      <a:pPr algn="ctr"/>
                      <a:r>
                        <a:rPr kumimoji="1" lang="en-US" altLang="ja-JP" sz="1050" dirty="0">
                          <a:latin typeface="+mj-lt"/>
                        </a:rPr>
                        <a:t>Best effort (BE)</a:t>
                      </a:r>
                      <a:endParaRPr kumimoji="1" lang="ja-JP" altLang="en-US" sz="105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a:t>
                      </a:r>
                      <a:endParaRPr kumimoji="1" lang="ja-JP" altLang="en-US" sz="1050" dirty="0">
                        <a:latin typeface="+mj-lt"/>
                      </a:endParaRPr>
                    </a:p>
                  </a:txBody>
                  <a:tcPr/>
                </a:tc>
                <a:extLst>
                  <a:ext uri="{0D108BD9-81ED-4DB2-BD59-A6C34878D82A}">
                    <a16:rowId xmlns:a16="http://schemas.microsoft.com/office/drawing/2014/main" val="3326327884"/>
                  </a:ext>
                </a:extLst>
              </a:tr>
              <a:tr h="228659">
                <a:tc>
                  <a:txBody>
                    <a:bodyPr/>
                    <a:lstStyle/>
                    <a:p>
                      <a:pPr algn="ctr"/>
                      <a:r>
                        <a:rPr kumimoji="1" lang="en-US" altLang="ja-JP" sz="1050" dirty="0">
                          <a:latin typeface="+mj-lt"/>
                        </a:rPr>
                        <a:t>2</a:t>
                      </a:r>
                      <a:endParaRPr kumimoji="1" lang="ja-JP" altLang="en-US" sz="1050" dirty="0">
                        <a:latin typeface="+mj-lt"/>
                      </a:endParaRPr>
                    </a:p>
                  </a:txBody>
                  <a:tcPr/>
                </a:tc>
                <a:tc>
                  <a:txBody>
                    <a:bodyPr/>
                    <a:lstStyle/>
                    <a:p>
                      <a:pPr algn="ctr"/>
                      <a:r>
                        <a:rPr kumimoji="1" lang="en-US" altLang="ja-JP" sz="1050" dirty="0">
                          <a:latin typeface="+mj-lt"/>
                        </a:rPr>
                        <a:t>Excellent effort (EE)</a:t>
                      </a:r>
                      <a:endParaRPr kumimoji="1" lang="ja-JP" altLang="en-US" sz="105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a:t>
                      </a:r>
                      <a:endParaRPr kumimoji="1" lang="ja-JP" altLang="en-US" sz="1050" dirty="0">
                        <a:latin typeface="+mj-lt"/>
                      </a:endParaRPr>
                    </a:p>
                  </a:txBody>
                  <a:tcPr/>
                </a:tc>
                <a:extLst>
                  <a:ext uri="{0D108BD9-81ED-4DB2-BD59-A6C34878D82A}">
                    <a16:rowId xmlns:a16="http://schemas.microsoft.com/office/drawing/2014/main" val="968388818"/>
                  </a:ext>
                </a:extLst>
              </a:tr>
              <a:tr h="228659">
                <a:tc>
                  <a:txBody>
                    <a:bodyPr/>
                    <a:lstStyle/>
                    <a:p>
                      <a:pPr algn="ctr"/>
                      <a:r>
                        <a:rPr kumimoji="1" lang="en-US" altLang="ja-JP" sz="1050" dirty="0">
                          <a:latin typeface="+mj-lt"/>
                        </a:rPr>
                        <a:t>3</a:t>
                      </a:r>
                      <a:endParaRPr kumimoji="1" lang="ja-JP" altLang="en-US" sz="1050" dirty="0">
                        <a:latin typeface="+mj-lt"/>
                      </a:endParaRPr>
                    </a:p>
                  </a:txBody>
                  <a:tcPr/>
                </a:tc>
                <a:tc>
                  <a:txBody>
                    <a:bodyPr/>
                    <a:lstStyle/>
                    <a:p>
                      <a:pPr algn="ctr"/>
                      <a:r>
                        <a:rPr kumimoji="1" lang="en-US" altLang="ja-JP" sz="1050" dirty="0">
                          <a:latin typeface="+mj-lt"/>
                        </a:rPr>
                        <a:t>Video (VI)</a:t>
                      </a:r>
                      <a:endParaRPr kumimoji="1" lang="ja-JP" altLang="en-US" sz="105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a:t>
                      </a:r>
                      <a:endParaRPr kumimoji="1" lang="ja-JP" altLang="en-US" sz="1050" dirty="0">
                        <a:latin typeface="+mj-lt"/>
                      </a:endParaRPr>
                    </a:p>
                  </a:txBody>
                  <a:tcPr/>
                </a:tc>
                <a:extLst>
                  <a:ext uri="{0D108BD9-81ED-4DB2-BD59-A6C34878D82A}">
                    <a16:rowId xmlns:a16="http://schemas.microsoft.com/office/drawing/2014/main" val="2422592770"/>
                  </a:ext>
                </a:extLst>
              </a:tr>
              <a:tr h="228659">
                <a:tc>
                  <a:txBody>
                    <a:bodyPr/>
                    <a:lstStyle/>
                    <a:p>
                      <a:pPr algn="ctr"/>
                      <a:r>
                        <a:rPr kumimoji="1" lang="en-US" altLang="ja-JP" sz="1050" dirty="0">
                          <a:latin typeface="+mj-lt"/>
                        </a:rPr>
                        <a:t>4</a:t>
                      </a:r>
                      <a:endParaRPr kumimoji="1" lang="ja-JP" altLang="en-US" sz="1050" dirty="0">
                        <a:latin typeface="+mj-lt"/>
                      </a:endParaRPr>
                    </a:p>
                  </a:txBody>
                  <a:tcPr/>
                </a:tc>
                <a:tc>
                  <a:txBody>
                    <a:bodyPr/>
                    <a:lstStyle/>
                    <a:p>
                      <a:pPr algn="ctr"/>
                      <a:r>
                        <a:rPr kumimoji="1" lang="en-US" altLang="ja-JP" sz="1050" dirty="0">
                          <a:latin typeface="+mj-lt"/>
                        </a:rPr>
                        <a:t>Voice (VO)</a:t>
                      </a:r>
                      <a:endParaRPr kumimoji="1" lang="ja-JP" altLang="en-US" sz="105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a:t>
                      </a:r>
                      <a:endParaRPr kumimoji="1" lang="ja-JP" altLang="en-US" sz="1050" dirty="0">
                        <a:latin typeface="+mj-lt"/>
                      </a:endParaRPr>
                    </a:p>
                  </a:txBody>
                  <a:tcPr/>
                </a:tc>
                <a:extLst>
                  <a:ext uri="{0D108BD9-81ED-4DB2-BD59-A6C34878D82A}">
                    <a16:rowId xmlns:a16="http://schemas.microsoft.com/office/drawing/2014/main" val="2817812179"/>
                  </a:ext>
                </a:extLst>
              </a:tr>
              <a:tr h="427638">
                <a:tc>
                  <a:txBody>
                    <a:bodyPr/>
                    <a:lstStyle/>
                    <a:p>
                      <a:pPr algn="ctr"/>
                      <a:r>
                        <a:rPr kumimoji="1" lang="en-US" altLang="ja-JP" sz="1050" dirty="0">
                          <a:latin typeface="+mj-lt"/>
                        </a:rPr>
                        <a:t>5</a:t>
                      </a:r>
                      <a:endParaRPr kumimoji="1" lang="ja-JP" altLang="en-US" sz="1050" dirty="0">
                        <a:latin typeface="+mj-lt"/>
                      </a:endParaRPr>
                    </a:p>
                  </a:txBody>
                  <a:tcPr/>
                </a:tc>
                <a:tc>
                  <a:txBody>
                    <a:bodyPr/>
                    <a:lstStyle/>
                    <a:p>
                      <a:pPr algn="ctr"/>
                      <a:r>
                        <a:rPr kumimoji="1" lang="en-US" altLang="ja-JP" sz="1050" dirty="0">
                          <a:latin typeface="+mj-lt"/>
                        </a:rPr>
                        <a:t>Medical data or network control</a:t>
                      </a:r>
                      <a:endParaRPr kumimoji="1" lang="ja-JP" altLang="en-US" sz="105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 or management</a:t>
                      </a:r>
                      <a:endParaRPr kumimoji="1" lang="ja-JP" altLang="en-US" sz="1050" dirty="0">
                        <a:latin typeface="+mj-lt"/>
                      </a:endParaRPr>
                    </a:p>
                  </a:txBody>
                  <a:tcPr/>
                </a:tc>
                <a:extLst>
                  <a:ext uri="{0D108BD9-81ED-4DB2-BD59-A6C34878D82A}">
                    <a16:rowId xmlns:a16="http://schemas.microsoft.com/office/drawing/2014/main" val="3909945391"/>
                  </a:ext>
                </a:extLst>
              </a:tr>
              <a:tr h="365705">
                <a:tc>
                  <a:txBody>
                    <a:bodyPr/>
                    <a:lstStyle/>
                    <a:p>
                      <a:pPr algn="ctr"/>
                      <a:r>
                        <a:rPr kumimoji="1" lang="en-US" altLang="ja-JP" sz="1050" dirty="0">
                          <a:latin typeface="+mj-lt"/>
                        </a:rPr>
                        <a:t>6</a:t>
                      </a:r>
                      <a:endParaRPr kumimoji="1" lang="ja-JP" altLang="en-US" sz="1050" dirty="0">
                        <a:latin typeface="+mj-lt"/>
                      </a:endParaRPr>
                    </a:p>
                  </a:txBody>
                  <a:tcPr/>
                </a:tc>
                <a:tc>
                  <a:txBody>
                    <a:bodyPr/>
                    <a:lstStyle/>
                    <a:p>
                      <a:pPr algn="ctr"/>
                      <a:r>
                        <a:rPr kumimoji="1" lang="en-US" altLang="ja-JP" sz="1050" dirty="0">
                          <a:latin typeface="+mj-lt"/>
                        </a:rPr>
                        <a:t>High-priority medical data or network control</a:t>
                      </a:r>
                      <a:endParaRPr kumimoji="1" lang="ja-JP" altLang="en-US" sz="105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 or management</a:t>
                      </a:r>
                      <a:endParaRPr kumimoji="1" lang="ja-JP" altLang="en-US" sz="1050" dirty="0">
                        <a:latin typeface="+mj-lt"/>
                      </a:endParaRPr>
                    </a:p>
                  </a:txBody>
                  <a:tcPr/>
                </a:tc>
                <a:extLst>
                  <a:ext uri="{0D108BD9-81ED-4DB2-BD59-A6C34878D82A}">
                    <a16:rowId xmlns:a16="http://schemas.microsoft.com/office/drawing/2014/main" val="1135171504"/>
                  </a:ext>
                </a:extLst>
              </a:tr>
              <a:tr h="365705">
                <a:tc>
                  <a:txBody>
                    <a:bodyPr/>
                    <a:lstStyle/>
                    <a:p>
                      <a:pPr algn="ctr"/>
                      <a:r>
                        <a:rPr kumimoji="1" lang="en-US" altLang="ja-JP" sz="1050" dirty="0">
                          <a:latin typeface="+mj-lt"/>
                        </a:rPr>
                        <a:t>7</a:t>
                      </a:r>
                      <a:endParaRPr kumimoji="1" lang="ja-JP" altLang="en-US" sz="1050" dirty="0">
                        <a:latin typeface="+mj-lt"/>
                      </a:endParaRPr>
                    </a:p>
                  </a:txBody>
                  <a:tcPr/>
                </a:tc>
                <a:tc>
                  <a:txBody>
                    <a:bodyPr/>
                    <a:lstStyle/>
                    <a:p>
                      <a:pPr algn="ctr"/>
                      <a:r>
                        <a:rPr kumimoji="1" lang="en-US" altLang="ja-JP" sz="1050" dirty="0">
                          <a:latin typeface="+mj-lt"/>
                        </a:rPr>
                        <a:t>Emergency or medical implant event report</a:t>
                      </a:r>
                      <a:endParaRPr kumimoji="1" lang="ja-JP" altLang="en-US" sz="1050" dirty="0">
                        <a:latin typeface="+mj-lt"/>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050" dirty="0">
                          <a:latin typeface="+mj-lt"/>
                        </a:rPr>
                        <a:t>Data</a:t>
                      </a:r>
                      <a:endParaRPr kumimoji="1" lang="ja-JP" altLang="en-US" sz="1050" dirty="0">
                        <a:latin typeface="+mj-lt"/>
                      </a:endParaRPr>
                    </a:p>
                  </a:txBody>
                  <a:tcPr/>
                </a:tc>
                <a:extLst>
                  <a:ext uri="{0D108BD9-81ED-4DB2-BD59-A6C34878D82A}">
                    <a16:rowId xmlns:a16="http://schemas.microsoft.com/office/drawing/2014/main" val="4025078811"/>
                  </a:ext>
                </a:extLst>
              </a:tr>
            </a:tbl>
          </a:graphicData>
        </a:graphic>
      </p:graphicFrame>
      <p:sp>
        <p:nvSpPr>
          <p:cNvPr id="7" name="テキスト ボックス 6">
            <a:extLst>
              <a:ext uri="{FF2B5EF4-FFF2-40B4-BE49-F238E27FC236}">
                <a16:creationId xmlns:a16="http://schemas.microsoft.com/office/drawing/2014/main" id="{BF72E107-77AA-4128-9974-6BEAA69B83DD}"/>
              </a:ext>
            </a:extLst>
          </p:cNvPr>
          <p:cNvSpPr txBox="1"/>
          <p:nvPr/>
        </p:nvSpPr>
        <p:spPr>
          <a:xfrm>
            <a:off x="361628" y="1844824"/>
            <a:ext cx="4210372" cy="4247317"/>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dirty="0">
                <a:latin typeface="+mj-lt"/>
              </a:rPr>
              <a:t>In WBAN systems, a wearable vital sign sensor node can include </a:t>
            </a:r>
            <a:r>
              <a:rPr kumimoji="1" lang="en-US" altLang="ja-JP" b="1" u="sng" dirty="0">
                <a:latin typeface="+mj-lt"/>
              </a:rPr>
              <a:t>various types of sensors</a:t>
            </a:r>
            <a:r>
              <a:rPr kumimoji="1" lang="en-US" altLang="ja-JP" dirty="0">
                <a:latin typeface="+mj-lt"/>
              </a:rPr>
              <a:t> with </a:t>
            </a:r>
            <a:r>
              <a:rPr kumimoji="1" lang="en-US" altLang="ja-JP" b="1" u="sng" dirty="0">
                <a:latin typeface="+mj-lt"/>
              </a:rPr>
              <a:t>different data rates, the allowable communication error ratio and delay</a:t>
            </a:r>
          </a:p>
          <a:p>
            <a:pPr marL="285750" indent="-285750">
              <a:buFont typeface="Arial" panose="020B0604020202020204" pitchFamily="34" charset="0"/>
              <a:buChar char="•"/>
            </a:pPr>
            <a:endParaRPr lang="en-US" altLang="ja-JP" dirty="0">
              <a:latin typeface="+mj-lt"/>
            </a:endParaRPr>
          </a:p>
          <a:p>
            <a:pPr marL="285750" indent="-285750">
              <a:buFont typeface="Arial" panose="020B0604020202020204" pitchFamily="34" charset="0"/>
              <a:buChar char="•"/>
            </a:pPr>
            <a:r>
              <a:rPr lang="en-US" altLang="ja-JP" sz="1800" dirty="0">
                <a:latin typeface="+mj-lt"/>
              </a:rPr>
              <a:t>IEEE 802.15.6 based WBAN may deal with 8 levels of user priority data</a:t>
            </a:r>
          </a:p>
          <a:p>
            <a:pPr marL="285750" indent="-285750">
              <a:buFont typeface="Arial" panose="020B0604020202020204" pitchFamily="34" charset="0"/>
              <a:buChar char="•"/>
            </a:pPr>
            <a:endParaRPr lang="en-US" altLang="ja-JP" sz="1800" dirty="0">
              <a:latin typeface="+mj-lt"/>
            </a:endParaRPr>
          </a:p>
          <a:p>
            <a:pPr marL="285750" indent="-285750">
              <a:buFont typeface="Arial" panose="020B0604020202020204" pitchFamily="34" charset="0"/>
              <a:buChar char="•"/>
            </a:pPr>
            <a:r>
              <a:rPr lang="en-US" altLang="ja-JP" sz="1800" dirty="0">
                <a:latin typeface="+mj-lt"/>
              </a:rPr>
              <a:t>Those data have a wide range of quality of service (QoS)</a:t>
            </a:r>
          </a:p>
          <a:p>
            <a:pPr marL="285750" indent="-285750">
              <a:buFont typeface="Arial" panose="020B0604020202020204" pitchFamily="34" charset="0"/>
              <a:buChar char="•"/>
            </a:pPr>
            <a:endParaRPr kumimoji="1" lang="en-US" altLang="ja-JP" dirty="0">
              <a:latin typeface="+mj-lt"/>
            </a:endParaRPr>
          </a:p>
          <a:p>
            <a:pPr marL="285750" indent="-285750">
              <a:buFont typeface="Arial" panose="020B0604020202020204" pitchFamily="34" charset="0"/>
              <a:buChar char="•"/>
            </a:pPr>
            <a:r>
              <a:rPr kumimoji="1" lang="en-US" altLang="ja-JP" dirty="0">
                <a:latin typeface="+mj-lt"/>
              </a:rPr>
              <a:t>Therefore, </a:t>
            </a:r>
            <a:r>
              <a:rPr kumimoji="1" lang="en-US" altLang="ja-JP" b="1" u="sng" dirty="0">
                <a:latin typeface="+mj-lt"/>
              </a:rPr>
              <a:t>optimal error control for input data is an important feature </a:t>
            </a:r>
            <a:r>
              <a:rPr kumimoji="1" lang="en-US" altLang="ja-JP" dirty="0">
                <a:latin typeface="+mj-lt"/>
              </a:rPr>
              <a:t>in sensor data transmission procedures</a:t>
            </a:r>
          </a:p>
        </p:txBody>
      </p:sp>
    </p:spTree>
    <p:extLst>
      <p:ext uri="{BB962C8B-B14F-4D97-AF65-F5344CB8AC3E}">
        <p14:creationId xmlns:p14="http://schemas.microsoft.com/office/powerpoint/2010/main" val="30842696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75D6456A-D65F-4FD3-8782-66AEEB843030}"/>
              </a:ext>
            </a:extLst>
          </p:cNvPr>
          <p:cNvSpPr>
            <a:spLocks noGrp="1"/>
          </p:cNvSpPr>
          <p:nvPr>
            <p:ph type="sldNum" sz="quarter" idx="12"/>
          </p:nvPr>
        </p:nvSpPr>
        <p:spPr/>
        <p:txBody>
          <a:bodyPr/>
          <a:lstStyle/>
          <a:p>
            <a:pPr>
              <a:defRPr/>
            </a:pPr>
            <a:r>
              <a:rPr lang="en-US">
                <a:solidFill>
                  <a:srgbClr val="000000"/>
                </a:solidFill>
              </a:rPr>
              <a:t>Slide </a:t>
            </a:r>
            <a:fld id="{C65D8D74-25E4-4A14-9B13-1C1CBE0663D9}" type="slidenum">
              <a:rPr lang="en-US" smtClean="0">
                <a:solidFill>
                  <a:srgbClr val="000000"/>
                </a:solidFill>
              </a:rPr>
              <a:pPr>
                <a:defRPr/>
              </a:pPr>
              <a:t>4</a:t>
            </a:fld>
            <a:endParaRPr lang="en-US" dirty="0">
              <a:solidFill>
                <a:srgbClr val="000000"/>
              </a:solidFill>
            </a:endParaRPr>
          </a:p>
        </p:txBody>
      </p:sp>
      <p:sp>
        <p:nvSpPr>
          <p:cNvPr id="4" name="日付プレースホルダー 3">
            <a:extLst>
              <a:ext uri="{FF2B5EF4-FFF2-40B4-BE49-F238E27FC236}">
                <a16:creationId xmlns:a16="http://schemas.microsoft.com/office/drawing/2014/main" id="{B1F85541-FAEE-4E58-AEA1-0B6082403E62}"/>
              </a:ext>
            </a:extLst>
          </p:cNvPr>
          <p:cNvSpPr>
            <a:spLocks noGrp="1"/>
          </p:cNvSpPr>
          <p:nvPr>
            <p:ph type="dt" sz="half" idx="2"/>
          </p:nvPr>
        </p:nvSpPr>
        <p:spPr/>
        <p:txBody>
          <a:bodyPr/>
          <a:lstStyle/>
          <a:p>
            <a:pPr fontAlgn="base">
              <a:spcBef>
                <a:spcPct val="0"/>
              </a:spcBef>
              <a:spcAft>
                <a:spcPct val="0"/>
              </a:spcAft>
            </a:pPr>
            <a:r>
              <a:rPr kumimoji="0" lang="en-US" altLang="ja-JP" dirty="0">
                <a:solidFill>
                  <a:srgbClr val="000000"/>
                </a:solidFill>
                <a:latin typeface="Times New Roman" pitchFamily="18" charset="0"/>
              </a:rPr>
              <a:t>November 2023</a:t>
            </a:r>
          </a:p>
        </p:txBody>
      </p:sp>
      <p:sp>
        <p:nvSpPr>
          <p:cNvPr id="5" name="フッター プレースホルダー 4">
            <a:extLst>
              <a:ext uri="{FF2B5EF4-FFF2-40B4-BE49-F238E27FC236}">
                <a16:creationId xmlns:a16="http://schemas.microsoft.com/office/drawing/2014/main" id="{E8F61436-A746-4E39-83B1-55419B977F98}"/>
              </a:ext>
            </a:extLst>
          </p:cNvPr>
          <p:cNvSpPr>
            <a:spLocks noGrp="1"/>
          </p:cNvSpPr>
          <p:nvPr>
            <p:ph type="ftr" sz="quarter" idx="3"/>
          </p:nvPr>
        </p:nvSpPr>
        <p:spPr>
          <a:xfrm>
            <a:off x="5076056" y="6453336"/>
            <a:ext cx="4067944" cy="553998"/>
          </a:xfrm>
        </p:spPr>
        <p:txBody>
          <a:bodyPr/>
          <a:lstStyle/>
          <a:p>
            <a:r>
              <a:rPr lang="en-US" altLang="ja-JP" sz="1200" dirty="0" err="1">
                <a:solidFill>
                  <a:srgbClr val="000000"/>
                </a:solidFill>
              </a:rPr>
              <a:t>K.Takabayashi</a:t>
            </a:r>
            <a:r>
              <a:rPr lang="en-US" altLang="ja-JP" sz="1200" dirty="0">
                <a:solidFill>
                  <a:srgbClr val="000000"/>
                </a:solidFill>
              </a:rPr>
              <a:t> (Toyo Univ.), T. Kobayashi, D. </a:t>
            </a:r>
            <a:r>
              <a:rPr lang="en-US" altLang="ja-JP" sz="1200" dirty="0" err="1">
                <a:solidFill>
                  <a:srgbClr val="000000"/>
                </a:solidFill>
              </a:rPr>
              <a:t>Anzai</a:t>
            </a:r>
            <a:r>
              <a:rPr lang="en-US" altLang="ja-JP" sz="1200" dirty="0">
                <a:solidFill>
                  <a:srgbClr val="000000"/>
                </a:solidFill>
              </a:rPr>
              <a:t> (</a:t>
            </a:r>
            <a:r>
              <a:rPr lang="en-US" altLang="ja-JP" sz="1200" dirty="0" err="1">
                <a:solidFill>
                  <a:srgbClr val="000000"/>
                </a:solidFill>
              </a:rPr>
              <a:t>NITech</a:t>
            </a:r>
            <a:r>
              <a:rPr lang="en-US" altLang="ja-JP" sz="1200" dirty="0">
                <a:solidFill>
                  <a:srgbClr val="000000"/>
                </a:solidFill>
              </a:rPr>
              <a:t>), M. Hernandez,  </a:t>
            </a:r>
            <a:r>
              <a:rPr lang="en-US" altLang="ja-JP" sz="1200" dirty="0" err="1">
                <a:solidFill>
                  <a:srgbClr val="000000"/>
                </a:solidFill>
              </a:rPr>
              <a:t>R.Kohno</a:t>
            </a:r>
            <a:r>
              <a:rPr lang="en-US" altLang="ja-JP" sz="1200" dirty="0">
                <a:solidFill>
                  <a:srgbClr val="000000"/>
                </a:solidFill>
              </a:rPr>
              <a:t> (CWC, Oulu Univ./YRP-IAI)</a:t>
            </a:r>
            <a:endParaRPr lang="en-US" altLang="ja-JP" sz="1000" dirty="0">
              <a:solidFill>
                <a:srgbClr val="000000"/>
              </a:solidFill>
            </a:endParaRPr>
          </a:p>
        </p:txBody>
      </p:sp>
      <p:sp>
        <p:nvSpPr>
          <p:cNvPr id="7" name="タイトル 1">
            <a:extLst>
              <a:ext uri="{FF2B5EF4-FFF2-40B4-BE49-F238E27FC236}">
                <a16:creationId xmlns:a16="http://schemas.microsoft.com/office/drawing/2014/main" id="{F2D84D78-9032-457A-A18E-A59374202603}"/>
              </a:ext>
            </a:extLst>
          </p:cNvPr>
          <p:cNvSpPr>
            <a:spLocks noGrp="1"/>
          </p:cNvSpPr>
          <p:nvPr>
            <p:ph type="title"/>
          </p:nvPr>
        </p:nvSpPr>
        <p:spPr>
          <a:xfrm>
            <a:off x="685800" y="685800"/>
            <a:ext cx="7772400" cy="1066800"/>
          </a:xfrm>
        </p:spPr>
        <p:txBody>
          <a:bodyPr/>
          <a:lstStyle/>
          <a:p>
            <a:r>
              <a:rPr kumimoji="1" lang="en-US" altLang="ja-JP" dirty="0"/>
              <a:t>Error control in current IEEE 802.15.6</a:t>
            </a:r>
            <a:endParaRPr kumimoji="1" lang="ja-JP" altLang="en-US" dirty="0"/>
          </a:p>
        </p:txBody>
      </p:sp>
      <p:sp>
        <p:nvSpPr>
          <p:cNvPr id="8" name="テキスト ボックス 7">
            <a:extLst>
              <a:ext uri="{FF2B5EF4-FFF2-40B4-BE49-F238E27FC236}">
                <a16:creationId xmlns:a16="http://schemas.microsoft.com/office/drawing/2014/main" id="{92B08E86-755D-42D3-A2D1-A0251B333376}"/>
              </a:ext>
            </a:extLst>
          </p:cNvPr>
          <p:cNvSpPr txBox="1"/>
          <p:nvPr/>
        </p:nvSpPr>
        <p:spPr>
          <a:xfrm>
            <a:off x="395536" y="2221180"/>
            <a:ext cx="8690541" cy="3785652"/>
          </a:xfrm>
          <a:prstGeom prst="rect">
            <a:avLst/>
          </a:prstGeom>
          <a:noFill/>
        </p:spPr>
        <p:txBody>
          <a:bodyPr wrap="square" rtlCol="0">
            <a:spAutoFit/>
          </a:bodyPr>
          <a:lstStyle/>
          <a:p>
            <a:pPr marL="285750" indent="-285750">
              <a:buFont typeface="Arial" panose="020B0604020202020204" pitchFamily="34" charset="0"/>
              <a:buChar char="•"/>
            </a:pPr>
            <a:r>
              <a:rPr lang="en-US" altLang="ja-JP" sz="2000" dirty="0">
                <a:latin typeface="+mj-lt"/>
              </a:rPr>
              <a:t>IEEE 802.15.6 shall use a (63, 51) BCH code as an error correcting code in narrowband, UWB and HBC PHY</a:t>
            </a:r>
            <a:endParaRPr lang="en-US" altLang="ja-JP" sz="2000" dirty="0">
              <a:latin typeface="Times New Roman" panose="02020603050405020304" pitchFamily="18" charset="0"/>
              <a:ea typeface="ＭＳ 明朝" panose="02020609040205080304" pitchFamily="17" charset="-128"/>
            </a:endParaRPr>
          </a:p>
          <a:p>
            <a:pPr marL="285750" indent="-285750">
              <a:buFont typeface="Arial" panose="020B0604020202020204" pitchFamily="34" charset="0"/>
              <a:buChar char="•"/>
            </a:pPr>
            <a:endParaRPr lang="en-US" altLang="ja-JP" sz="2000" dirty="0">
              <a:latin typeface="Times New Roman" panose="02020603050405020304" pitchFamily="18" charset="0"/>
              <a:ea typeface="ＭＳ 明朝" panose="02020609040205080304" pitchFamily="17" charset="-128"/>
            </a:endParaRPr>
          </a:p>
          <a:p>
            <a:pPr marL="285750" indent="-285750">
              <a:buFont typeface="Arial" panose="020B0604020202020204" pitchFamily="34" charset="0"/>
              <a:buChar char="•"/>
            </a:pPr>
            <a:r>
              <a:rPr lang="en-US" altLang="ja-JP" sz="2000" dirty="0">
                <a:latin typeface="Times New Roman" panose="02020603050405020304" pitchFamily="18" charset="0"/>
                <a:ea typeface="ＭＳ 明朝" panose="02020609040205080304" pitchFamily="17" charset="-128"/>
              </a:rPr>
              <a:t>Only user priority 6 data in UWB-PHY may use a hybrid ARQ with a (126, 63) shortened BCH code</a:t>
            </a:r>
          </a:p>
          <a:p>
            <a:endParaRPr lang="en-US" altLang="ja-JP" sz="2000" dirty="0">
              <a:latin typeface="+mj-lt"/>
            </a:endParaRPr>
          </a:p>
          <a:p>
            <a:pPr marL="285750" indent="-285750">
              <a:buFont typeface="Arial" panose="020B0604020202020204" pitchFamily="34" charset="0"/>
              <a:buChar char="•"/>
            </a:pPr>
            <a:r>
              <a:rPr lang="en-US" altLang="ja-JP" sz="2000" dirty="0">
                <a:latin typeface="+mj-lt"/>
              </a:rPr>
              <a:t>However, the error control scheme of the current IEEE 802.15.6 cannot deal with the QoS because of lack of flexibility</a:t>
            </a:r>
          </a:p>
          <a:p>
            <a:pPr marL="285750" indent="-285750">
              <a:buFont typeface="Arial" panose="020B0604020202020204" pitchFamily="34" charset="0"/>
              <a:buChar char="•"/>
            </a:pPr>
            <a:endParaRPr lang="en-US" altLang="ja-JP" sz="2000" dirty="0">
              <a:latin typeface="+mj-lt"/>
            </a:endParaRPr>
          </a:p>
          <a:p>
            <a:pPr marL="285750" indent="-285750">
              <a:buFont typeface="Arial" panose="020B0604020202020204" pitchFamily="34" charset="0"/>
              <a:buChar char="•"/>
            </a:pPr>
            <a:r>
              <a:rPr lang="en-US" altLang="ja-JP" sz="2000" dirty="0">
                <a:latin typeface="+mj-lt"/>
              </a:rPr>
              <a:t>In IEEE 802.15.6ma, we indicate a concept of channel coding technique to deal with various types of QoS data as shown in a next figure</a:t>
            </a:r>
          </a:p>
          <a:p>
            <a:pPr marL="285750" indent="-285750">
              <a:buFont typeface="Arial" panose="020B0604020202020204" pitchFamily="34" charset="0"/>
              <a:buChar char="•"/>
            </a:pPr>
            <a:endParaRPr lang="en-US" altLang="ja-JP" sz="2000" dirty="0">
              <a:latin typeface="+mj-lt"/>
            </a:endParaRPr>
          </a:p>
        </p:txBody>
      </p:sp>
    </p:spTree>
    <p:extLst>
      <p:ext uri="{BB962C8B-B14F-4D97-AF65-F5344CB8AC3E}">
        <p14:creationId xmlns:p14="http://schemas.microsoft.com/office/powerpoint/2010/main" val="28061663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a:extLst>
              <a:ext uri="{FF2B5EF4-FFF2-40B4-BE49-F238E27FC236}">
                <a16:creationId xmlns:a16="http://schemas.microsoft.com/office/drawing/2014/main" id="{841E83D5-4AEA-8382-3EA4-D815D7A98292}"/>
              </a:ext>
            </a:extLst>
          </p:cNvPr>
          <p:cNvSpPr>
            <a:spLocks noGrp="1"/>
          </p:cNvSpPr>
          <p:nvPr>
            <p:ph type="title"/>
          </p:nvPr>
        </p:nvSpPr>
        <p:spPr>
          <a:xfrm>
            <a:off x="685800" y="685800"/>
            <a:ext cx="7772400" cy="1066800"/>
          </a:xfrm>
        </p:spPr>
        <p:txBody>
          <a:bodyPr wrap="square" anchor="ctr">
            <a:normAutofit/>
          </a:bodyPr>
          <a:lstStyle/>
          <a:p>
            <a:r>
              <a:rPr kumimoji="1" lang="en-US" altLang="ja-JP" dirty="0"/>
              <a:t>Concept of channel coding for PSDU</a:t>
            </a:r>
            <a:endParaRPr kumimoji="1" lang="ja-JP" altLang="en-US" dirty="0"/>
          </a:p>
        </p:txBody>
      </p:sp>
      <p:sp>
        <p:nvSpPr>
          <p:cNvPr id="2" name="スライド番号プレースホルダー 1">
            <a:extLst>
              <a:ext uri="{FF2B5EF4-FFF2-40B4-BE49-F238E27FC236}">
                <a16:creationId xmlns:a16="http://schemas.microsoft.com/office/drawing/2014/main" id="{2FD03AD6-51F4-6F60-755E-6274F51AE308}"/>
              </a:ext>
            </a:extLst>
          </p:cNvPr>
          <p:cNvSpPr>
            <a:spLocks noGrp="1"/>
          </p:cNvSpPr>
          <p:nvPr>
            <p:ph type="sldNum" sz="quarter" idx="12"/>
          </p:nvPr>
        </p:nvSpPr>
        <p:spPr>
          <a:xfrm>
            <a:off x="4342399" y="6475413"/>
            <a:ext cx="535403" cy="184666"/>
          </a:xfrm>
        </p:spPr>
        <p:txBody>
          <a:bodyPr wrap="none" anchor="t">
            <a:normAutofit/>
          </a:bodyPr>
          <a:lstStyle/>
          <a:p>
            <a:pPr>
              <a:spcAft>
                <a:spcPts val="600"/>
              </a:spcAft>
              <a:defRPr/>
            </a:pPr>
            <a:r>
              <a:rPr lang="en-US">
                <a:solidFill>
                  <a:srgbClr val="000000"/>
                </a:solidFill>
              </a:rPr>
              <a:t>Slide </a:t>
            </a:r>
            <a:fld id="{C65D8D74-25E4-4A14-9B13-1C1CBE0663D9}" type="slidenum">
              <a:rPr lang="en-US" smtClean="0">
                <a:solidFill>
                  <a:srgbClr val="000000"/>
                </a:solidFill>
              </a:rPr>
              <a:pPr>
                <a:spcAft>
                  <a:spcPts val="600"/>
                </a:spcAft>
                <a:defRPr/>
              </a:pPr>
              <a:t>5</a:t>
            </a:fld>
            <a:endParaRPr lang="en-US">
              <a:solidFill>
                <a:srgbClr val="000000"/>
              </a:solidFill>
            </a:endParaRPr>
          </a:p>
        </p:txBody>
      </p:sp>
      <p:sp>
        <p:nvSpPr>
          <p:cNvPr id="4" name="日付プレースホルダー 3">
            <a:extLst>
              <a:ext uri="{FF2B5EF4-FFF2-40B4-BE49-F238E27FC236}">
                <a16:creationId xmlns:a16="http://schemas.microsoft.com/office/drawing/2014/main" id="{7D1A772E-F7DC-D76E-9389-7C5C39793AE9}"/>
              </a:ext>
            </a:extLst>
          </p:cNvPr>
          <p:cNvSpPr>
            <a:spLocks noGrp="1"/>
          </p:cNvSpPr>
          <p:nvPr>
            <p:ph type="dt" sz="half" idx="2"/>
          </p:nvPr>
        </p:nvSpPr>
        <p:spPr>
          <a:xfrm>
            <a:off x="762000" y="304800"/>
            <a:ext cx="1600200" cy="215444"/>
          </a:xfrm>
        </p:spPr>
        <p:txBody>
          <a:bodyPr wrap="square" anchor="b">
            <a:normAutofit/>
          </a:bodyPr>
          <a:lstStyle/>
          <a:p>
            <a:pPr fontAlgn="base">
              <a:spcBef>
                <a:spcPct val="0"/>
              </a:spcBef>
              <a:spcAft>
                <a:spcPct val="0"/>
              </a:spcAft>
            </a:pPr>
            <a:r>
              <a:rPr kumimoji="0" lang="en-US" altLang="ja-JP" dirty="0">
                <a:solidFill>
                  <a:srgbClr val="000000"/>
                </a:solidFill>
                <a:latin typeface="Times New Roman" pitchFamily="18" charset="0"/>
              </a:rPr>
              <a:t>November 2023</a:t>
            </a:r>
          </a:p>
        </p:txBody>
      </p:sp>
      <p:sp>
        <p:nvSpPr>
          <p:cNvPr id="5" name="フッター プレースホルダー 4">
            <a:extLst>
              <a:ext uri="{FF2B5EF4-FFF2-40B4-BE49-F238E27FC236}">
                <a16:creationId xmlns:a16="http://schemas.microsoft.com/office/drawing/2014/main" id="{5178B656-2CC4-3222-A13B-0B58E1F1107C}"/>
              </a:ext>
            </a:extLst>
          </p:cNvPr>
          <p:cNvSpPr>
            <a:spLocks noGrp="1"/>
          </p:cNvSpPr>
          <p:nvPr>
            <p:ph type="ftr" sz="quarter" idx="3"/>
          </p:nvPr>
        </p:nvSpPr>
        <p:spPr>
          <a:xfrm>
            <a:off x="4932040" y="6483794"/>
            <a:ext cx="4211960" cy="553998"/>
          </a:xfrm>
        </p:spPr>
        <p:txBody>
          <a:bodyPr>
            <a:normAutofit/>
          </a:bodyPr>
          <a:lstStyle/>
          <a:p>
            <a:r>
              <a:rPr lang="en-US" altLang="ja-JP" sz="1200" dirty="0" err="1">
                <a:solidFill>
                  <a:srgbClr val="000000"/>
                </a:solidFill>
              </a:rPr>
              <a:t>K.Takabayashi</a:t>
            </a:r>
            <a:r>
              <a:rPr lang="en-US" altLang="ja-JP" sz="1200" dirty="0">
                <a:solidFill>
                  <a:srgbClr val="000000"/>
                </a:solidFill>
              </a:rPr>
              <a:t> (Toyo Univ.), T. Kobayashi, D. </a:t>
            </a:r>
            <a:r>
              <a:rPr lang="en-US" altLang="ja-JP" sz="1200" dirty="0" err="1">
                <a:solidFill>
                  <a:srgbClr val="000000"/>
                </a:solidFill>
              </a:rPr>
              <a:t>Anzai</a:t>
            </a:r>
            <a:r>
              <a:rPr lang="en-US" altLang="ja-JP" sz="1200" dirty="0">
                <a:solidFill>
                  <a:srgbClr val="000000"/>
                </a:solidFill>
              </a:rPr>
              <a:t> (</a:t>
            </a:r>
            <a:r>
              <a:rPr lang="en-US" altLang="ja-JP" sz="1200" dirty="0" err="1">
                <a:solidFill>
                  <a:srgbClr val="000000"/>
                </a:solidFill>
              </a:rPr>
              <a:t>NITech</a:t>
            </a:r>
            <a:r>
              <a:rPr lang="en-US" altLang="ja-JP" sz="1200" dirty="0">
                <a:solidFill>
                  <a:srgbClr val="000000"/>
                </a:solidFill>
              </a:rPr>
              <a:t>), M. Hernandez,  </a:t>
            </a:r>
            <a:r>
              <a:rPr lang="en-US" altLang="ja-JP" sz="1200" dirty="0" err="1">
                <a:solidFill>
                  <a:srgbClr val="000000"/>
                </a:solidFill>
              </a:rPr>
              <a:t>R.Kohno</a:t>
            </a:r>
            <a:r>
              <a:rPr lang="en-US" altLang="ja-JP" sz="1200" dirty="0">
                <a:solidFill>
                  <a:srgbClr val="000000"/>
                </a:solidFill>
              </a:rPr>
              <a:t> (CWC, Oulu Univ./YRP-IAI)</a:t>
            </a:r>
            <a:endParaRPr lang="en-US" altLang="ja-JP" sz="1000" dirty="0">
              <a:solidFill>
                <a:srgbClr val="000000"/>
              </a:solidFill>
            </a:endParaRPr>
          </a:p>
        </p:txBody>
      </p:sp>
      <p:sp>
        <p:nvSpPr>
          <p:cNvPr id="18" name="テキスト ボックス 17">
            <a:extLst>
              <a:ext uri="{FF2B5EF4-FFF2-40B4-BE49-F238E27FC236}">
                <a16:creationId xmlns:a16="http://schemas.microsoft.com/office/drawing/2014/main" id="{98DB868C-ED23-1968-5E42-2AEC6AD723F1}"/>
              </a:ext>
            </a:extLst>
          </p:cNvPr>
          <p:cNvSpPr txBox="1"/>
          <p:nvPr/>
        </p:nvSpPr>
        <p:spPr>
          <a:xfrm>
            <a:off x="611557" y="4869160"/>
            <a:ext cx="7992888" cy="1477328"/>
          </a:xfrm>
          <a:prstGeom prst="rect">
            <a:avLst/>
          </a:prstGeom>
          <a:noFill/>
        </p:spPr>
        <p:txBody>
          <a:bodyPr wrap="square" rtlCol="0">
            <a:spAutoFit/>
          </a:bodyPr>
          <a:lstStyle/>
          <a:p>
            <a:pPr marL="285750" indent="-285750">
              <a:buFont typeface="Arial" panose="020B0604020202020204" pitchFamily="34" charset="0"/>
              <a:buChar char="•"/>
            </a:pPr>
            <a:r>
              <a:rPr kumimoji="1" lang="en-US" altLang="ja-JP" dirty="0">
                <a:latin typeface="Times New Roman" panose="02020603050405020304" pitchFamily="18" charset="0"/>
                <a:cs typeface="Times New Roman" panose="02020603050405020304" pitchFamily="18" charset="0"/>
              </a:rPr>
              <a:t>In a low priority QoS case, only a single error correcting code will be applied for PSDU</a:t>
            </a:r>
          </a:p>
          <a:p>
            <a:pPr marL="285750" indent="-285750">
              <a:buFont typeface="Arial" panose="020B0604020202020204" pitchFamily="34" charset="0"/>
              <a:buChar char="•"/>
            </a:pPr>
            <a:r>
              <a:rPr kumimoji="1" lang="en-US" altLang="ja-JP" dirty="0">
                <a:latin typeface="Times New Roman" panose="02020603050405020304" pitchFamily="18" charset="0"/>
                <a:cs typeface="Times New Roman" panose="02020603050405020304" pitchFamily="18" charset="0"/>
              </a:rPr>
              <a:t> In a high priority QoS case, an outer and an inner error correcting codes will be serially applied for PSDU</a:t>
            </a:r>
          </a:p>
          <a:p>
            <a:pPr marL="285750" indent="-285750">
              <a:buFont typeface="Arial" panose="020B0604020202020204" pitchFamily="34" charset="0"/>
              <a:buChar char="•"/>
            </a:pPr>
            <a:r>
              <a:rPr lang="en-US" altLang="ja-JP" dirty="0">
                <a:latin typeface="Times New Roman" panose="02020603050405020304" pitchFamily="18" charset="0"/>
                <a:cs typeface="Times New Roman" panose="02020603050405020304" pitchFamily="18" charset="0"/>
              </a:rPr>
              <a:t>MPDU is encoded by CRC-16-CCITT to detect bit errors</a:t>
            </a:r>
            <a:endParaRPr kumimoji="1" lang="ja-JP" altLang="en-US" dirty="0">
              <a:latin typeface="Times New Roman" panose="02020603050405020304" pitchFamily="18" charset="0"/>
              <a:cs typeface="Times New Roman" panose="02020603050405020304" pitchFamily="18" charset="0"/>
            </a:endParaRPr>
          </a:p>
        </p:txBody>
      </p:sp>
      <p:pic>
        <p:nvPicPr>
          <p:cNvPr id="20" name="図 19">
            <a:extLst>
              <a:ext uri="{FF2B5EF4-FFF2-40B4-BE49-F238E27FC236}">
                <a16:creationId xmlns:a16="http://schemas.microsoft.com/office/drawing/2014/main" id="{01A12733-0CD4-A892-96EC-7E7CB1468F39}"/>
              </a:ext>
            </a:extLst>
          </p:cNvPr>
          <p:cNvPicPr>
            <a:picLocks noChangeAspect="1"/>
          </p:cNvPicPr>
          <p:nvPr/>
        </p:nvPicPr>
        <p:blipFill>
          <a:blip r:embed="rId3"/>
          <a:stretch>
            <a:fillRect/>
          </a:stretch>
        </p:blipFill>
        <p:spPr>
          <a:xfrm>
            <a:off x="1941227" y="1752600"/>
            <a:ext cx="5333549" cy="2901671"/>
          </a:xfrm>
          <a:prstGeom prst="rect">
            <a:avLst/>
          </a:prstGeom>
        </p:spPr>
      </p:pic>
    </p:spTree>
    <p:extLst>
      <p:ext uri="{BB962C8B-B14F-4D97-AF65-F5344CB8AC3E}">
        <p14:creationId xmlns:p14="http://schemas.microsoft.com/office/powerpoint/2010/main" val="819795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75B8F0-7220-4089-C4A9-C18C8E0FFA3C}"/>
              </a:ext>
            </a:extLst>
          </p:cNvPr>
          <p:cNvSpPr>
            <a:spLocks noGrp="1"/>
          </p:cNvSpPr>
          <p:nvPr>
            <p:ph type="title"/>
          </p:nvPr>
        </p:nvSpPr>
        <p:spPr>
          <a:xfrm>
            <a:off x="721804" y="345106"/>
            <a:ext cx="7772400" cy="1066800"/>
          </a:xfrm>
        </p:spPr>
        <p:txBody>
          <a:bodyPr/>
          <a:lstStyle/>
          <a:p>
            <a:r>
              <a:rPr kumimoji="1" lang="en-US" altLang="ja-JP" dirty="0"/>
              <a:t>Table for Concept </a:t>
            </a:r>
            <a:endParaRPr kumimoji="1" lang="ja-JP" altLang="en-US" dirty="0"/>
          </a:p>
        </p:txBody>
      </p:sp>
      <p:sp>
        <p:nvSpPr>
          <p:cNvPr id="3" name="スライド番号プレースホルダー 2">
            <a:extLst>
              <a:ext uri="{FF2B5EF4-FFF2-40B4-BE49-F238E27FC236}">
                <a16:creationId xmlns:a16="http://schemas.microsoft.com/office/drawing/2014/main" id="{6C56E7A5-8F87-0C0E-CC06-24B043FD0A59}"/>
              </a:ext>
            </a:extLst>
          </p:cNvPr>
          <p:cNvSpPr>
            <a:spLocks noGrp="1"/>
          </p:cNvSpPr>
          <p:nvPr>
            <p:ph type="sldNum" sz="quarter" idx="12"/>
          </p:nvPr>
        </p:nvSpPr>
        <p:spPr/>
        <p:txBody>
          <a:bodyPr/>
          <a:lstStyle/>
          <a:p>
            <a:pPr>
              <a:defRPr/>
            </a:pPr>
            <a:r>
              <a:rPr lang="en-US">
                <a:solidFill>
                  <a:srgbClr val="000000"/>
                </a:solidFill>
              </a:rPr>
              <a:t>Slide </a:t>
            </a:r>
            <a:fld id="{088E86A2-24BB-437A-8099-76D2C87A4801}" type="slidenum">
              <a:rPr lang="en-US" smtClean="0">
                <a:solidFill>
                  <a:srgbClr val="000000"/>
                </a:solidFill>
              </a:rPr>
              <a:pPr>
                <a:defRPr/>
              </a:pPr>
              <a:t>6</a:t>
            </a:fld>
            <a:endParaRPr lang="en-US" dirty="0">
              <a:solidFill>
                <a:srgbClr val="000000"/>
              </a:solidFill>
            </a:endParaRPr>
          </a:p>
        </p:txBody>
      </p:sp>
      <p:sp>
        <p:nvSpPr>
          <p:cNvPr id="4" name="日付プレースホルダー 3">
            <a:extLst>
              <a:ext uri="{FF2B5EF4-FFF2-40B4-BE49-F238E27FC236}">
                <a16:creationId xmlns:a16="http://schemas.microsoft.com/office/drawing/2014/main" id="{77B756F6-16B9-6419-DDA2-DDF27B907E36}"/>
              </a:ext>
            </a:extLst>
          </p:cNvPr>
          <p:cNvSpPr>
            <a:spLocks noGrp="1"/>
          </p:cNvSpPr>
          <p:nvPr>
            <p:ph type="dt" sz="half" idx="2"/>
          </p:nvPr>
        </p:nvSpPr>
        <p:spPr/>
        <p:txBody>
          <a:bodyPr/>
          <a:lstStyle/>
          <a:p>
            <a:pPr fontAlgn="base">
              <a:spcBef>
                <a:spcPct val="0"/>
              </a:spcBef>
              <a:spcAft>
                <a:spcPct val="0"/>
              </a:spcAft>
            </a:pPr>
            <a:r>
              <a:rPr kumimoji="0" lang="en-US" altLang="ja-JP" dirty="0">
                <a:solidFill>
                  <a:srgbClr val="000000"/>
                </a:solidFill>
                <a:latin typeface="Times New Roman" pitchFamily="18" charset="0"/>
              </a:rPr>
              <a:t>November 2023</a:t>
            </a:r>
          </a:p>
        </p:txBody>
      </p:sp>
      <p:sp>
        <p:nvSpPr>
          <p:cNvPr id="5" name="フッター プレースホルダー 4">
            <a:extLst>
              <a:ext uri="{FF2B5EF4-FFF2-40B4-BE49-F238E27FC236}">
                <a16:creationId xmlns:a16="http://schemas.microsoft.com/office/drawing/2014/main" id="{41D49636-59EE-CE9B-674B-50676E0BA89C}"/>
              </a:ext>
            </a:extLst>
          </p:cNvPr>
          <p:cNvSpPr>
            <a:spLocks noGrp="1"/>
          </p:cNvSpPr>
          <p:nvPr>
            <p:ph type="ftr" sz="quarter" idx="3"/>
          </p:nvPr>
        </p:nvSpPr>
        <p:spPr/>
        <p:txBody>
          <a:bodyPr/>
          <a:lstStyle/>
          <a:p>
            <a:r>
              <a:rPr lang="en-US" altLang="ja-JP" sz="1200" dirty="0" err="1">
                <a:solidFill>
                  <a:srgbClr val="000000"/>
                </a:solidFill>
              </a:rPr>
              <a:t>K.Takabayashi</a:t>
            </a:r>
            <a:r>
              <a:rPr lang="en-US" altLang="ja-JP" sz="1200" dirty="0">
                <a:solidFill>
                  <a:srgbClr val="000000"/>
                </a:solidFill>
              </a:rPr>
              <a:t> (Toyo Univ.), T. Kobayashi, D. </a:t>
            </a:r>
            <a:r>
              <a:rPr lang="en-US" altLang="ja-JP" sz="1200" dirty="0" err="1">
                <a:solidFill>
                  <a:srgbClr val="000000"/>
                </a:solidFill>
              </a:rPr>
              <a:t>Anzai</a:t>
            </a:r>
            <a:r>
              <a:rPr lang="en-US" altLang="ja-JP" sz="1200" dirty="0">
                <a:solidFill>
                  <a:srgbClr val="000000"/>
                </a:solidFill>
              </a:rPr>
              <a:t> (</a:t>
            </a:r>
            <a:r>
              <a:rPr lang="en-US" altLang="ja-JP" sz="1200" dirty="0" err="1">
                <a:solidFill>
                  <a:srgbClr val="000000"/>
                </a:solidFill>
              </a:rPr>
              <a:t>NITech</a:t>
            </a:r>
            <a:r>
              <a:rPr lang="en-US" altLang="ja-JP" sz="1200" dirty="0">
                <a:solidFill>
                  <a:srgbClr val="000000"/>
                </a:solidFill>
              </a:rPr>
              <a:t>), M. Hernandez,  </a:t>
            </a:r>
            <a:r>
              <a:rPr lang="en-US" altLang="ja-JP" sz="1200" dirty="0" err="1">
                <a:solidFill>
                  <a:srgbClr val="000000"/>
                </a:solidFill>
              </a:rPr>
              <a:t>R.Kohno</a:t>
            </a:r>
            <a:r>
              <a:rPr lang="en-US" altLang="ja-JP" sz="1200" dirty="0">
                <a:solidFill>
                  <a:srgbClr val="000000"/>
                </a:solidFill>
              </a:rPr>
              <a:t> (CWC, Oulu Univ./YRP-IAI)</a:t>
            </a:r>
            <a:endParaRPr lang="en-US" altLang="ja-JP" sz="1000" dirty="0">
              <a:solidFill>
                <a:srgbClr val="000000"/>
              </a:solidFill>
            </a:endParaRPr>
          </a:p>
        </p:txBody>
      </p:sp>
      <p:sp>
        <p:nvSpPr>
          <p:cNvPr id="6" name="テキスト ボックス 5">
            <a:extLst>
              <a:ext uri="{FF2B5EF4-FFF2-40B4-BE49-F238E27FC236}">
                <a16:creationId xmlns:a16="http://schemas.microsoft.com/office/drawing/2014/main" id="{CF9ABAA7-585A-0E1B-FFFD-1015D22A88E5}"/>
              </a:ext>
            </a:extLst>
          </p:cNvPr>
          <p:cNvSpPr txBox="1"/>
          <p:nvPr/>
        </p:nvSpPr>
        <p:spPr>
          <a:xfrm>
            <a:off x="226689" y="4699010"/>
            <a:ext cx="8568952" cy="2031325"/>
          </a:xfrm>
          <a:prstGeom prst="rect">
            <a:avLst/>
          </a:prstGeom>
          <a:noFill/>
        </p:spPr>
        <p:txBody>
          <a:bodyPr wrap="square" rtlCol="0">
            <a:spAutoFit/>
          </a:bodyPr>
          <a:lstStyle/>
          <a:p>
            <a:pPr marL="285750" indent="-285750">
              <a:buFont typeface="Arial" panose="020B0604020202020204" pitchFamily="34" charset="0"/>
              <a:buChar char="•"/>
            </a:pPr>
            <a:r>
              <a:rPr lang="en-US" altLang="ja-JP" dirty="0">
                <a:latin typeface="+mj-lt"/>
              </a:rPr>
              <a:t>As an outer code, shortened Reed-Solomon (RS) codes with N=54 (original code length N=63) will be selected to correct burst errors due to interference from other WBANs and the coding rates are changed according to each QoS and channel condition</a:t>
            </a:r>
          </a:p>
          <a:p>
            <a:pPr marL="285750" indent="-285750">
              <a:buFont typeface="Arial" panose="020B0604020202020204" pitchFamily="34" charset="0"/>
              <a:buChar char="•"/>
            </a:pPr>
            <a:r>
              <a:rPr lang="en-US" altLang="ja-JP" dirty="0">
                <a:latin typeface="+mj-lt"/>
              </a:rPr>
              <a:t>As an inner code, 15.4ab LDPC (K=324, 648, 972, R=1/2) or BCC will be selected for the coexistence of 15.6ma and 15.4ab</a:t>
            </a:r>
          </a:p>
          <a:p>
            <a:pPr marL="285750" indent="-285750">
              <a:buFont typeface="Arial" panose="020B0604020202020204" pitchFamily="34" charset="0"/>
              <a:buChar char="•"/>
            </a:pPr>
            <a:r>
              <a:rPr lang="en-US" altLang="ja-JP" dirty="0">
                <a:latin typeface="+mj-lt"/>
              </a:rPr>
              <a:t>This updated concept table is considered as the first priority</a:t>
            </a:r>
          </a:p>
          <a:p>
            <a:pPr marL="285750" indent="-285750">
              <a:buFont typeface="Arial" panose="020B0604020202020204" pitchFamily="34" charset="0"/>
              <a:buChar char="•"/>
            </a:pPr>
            <a:endParaRPr kumimoji="1" lang="ja-JP" altLang="en-US" dirty="0">
              <a:latin typeface="+mj-lt"/>
            </a:endParaRPr>
          </a:p>
        </p:txBody>
      </p:sp>
      <p:graphicFrame>
        <p:nvGraphicFramePr>
          <p:cNvPr id="7" name="表 7">
            <a:extLst>
              <a:ext uri="{FF2B5EF4-FFF2-40B4-BE49-F238E27FC236}">
                <a16:creationId xmlns:a16="http://schemas.microsoft.com/office/drawing/2014/main" id="{1D1EEDED-849D-0451-BC4F-64E246960CB6}"/>
              </a:ext>
            </a:extLst>
          </p:cNvPr>
          <p:cNvGraphicFramePr>
            <a:graphicFrameLocks noGrp="1"/>
          </p:cNvGraphicFramePr>
          <p:nvPr>
            <p:extLst>
              <p:ext uri="{D42A27DB-BD31-4B8C-83A1-F6EECF244321}">
                <p14:modId xmlns:p14="http://schemas.microsoft.com/office/powerpoint/2010/main" val="2189813384"/>
              </p:ext>
            </p:extLst>
          </p:nvPr>
        </p:nvGraphicFramePr>
        <p:xfrm>
          <a:off x="232470" y="1202664"/>
          <a:ext cx="8679061" cy="3485001"/>
        </p:xfrm>
        <a:graphic>
          <a:graphicData uri="http://schemas.openxmlformats.org/drawingml/2006/table">
            <a:tbl>
              <a:tblPr firstRow="1" bandRow="1">
                <a:tableStyleId>{5C22544A-7EE6-4342-B048-85BDC9FD1C3A}</a:tableStyleId>
              </a:tblPr>
              <a:tblGrid>
                <a:gridCol w="1131794">
                  <a:extLst>
                    <a:ext uri="{9D8B030D-6E8A-4147-A177-3AD203B41FA5}">
                      <a16:colId xmlns:a16="http://schemas.microsoft.com/office/drawing/2014/main" val="3882507656"/>
                    </a:ext>
                  </a:extLst>
                </a:gridCol>
                <a:gridCol w="3495768">
                  <a:extLst>
                    <a:ext uri="{9D8B030D-6E8A-4147-A177-3AD203B41FA5}">
                      <a16:colId xmlns:a16="http://schemas.microsoft.com/office/drawing/2014/main" val="3623240585"/>
                    </a:ext>
                  </a:extLst>
                </a:gridCol>
                <a:gridCol w="2808312">
                  <a:extLst>
                    <a:ext uri="{9D8B030D-6E8A-4147-A177-3AD203B41FA5}">
                      <a16:colId xmlns:a16="http://schemas.microsoft.com/office/drawing/2014/main" val="3026466261"/>
                    </a:ext>
                  </a:extLst>
                </a:gridCol>
                <a:gridCol w="1243187">
                  <a:extLst>
                    <a:ext uri="{9D8B030D-6E8A-4147-A177-3AD203B41FA5}">
                      <a16:colId xmlns:a16="http://schemas.microsoft.com/office/drawing/2014/main" val="2189150411"/>
                    </a:ext>
                  </a:extLst>
                </a:gridCol>
              </a:tblGrid>
              <a:tr h="370840">
                <a:tc>
                  <a:txBody>
                    <a:bodyPr/>
                    <a:lstStyle/>
                    <a:p>
                      <a:pPr algn="ctr"/>
                      <a:r>
                        <a:rPr kumimoji="1" lang="en-US" altLang="ja-JP" sz="1400" dirty="0"/>
                        <a:t>User priority</a:t>
                      </a:r>
                      <a:endParaRPr kumimoji="1" lang="ja-JP" altLang="en-US" sz="1400" dirty="0"/>
                    </a:p>
                  </a:txBody>
                  <a:tcPr anchor="ctr"/>
                </a:tc>
                <a:tc>
                  <a:txBody>
                    <a:bodyPr/>
                    <a:lstStyle/>
                    <a:p>
                      <a:pPr algn="ctr"/>
                      <a:r>
                        <a:rPr kumimoji="1" lang="en-US" altLang="ja-JP" sz="1400" dirty="0"/>
                        <a:t>Inner code</a:t>
                      </a:r>
                      <a:endParaRPr kumimoji="1" lang="ja-JP" altLang="en-US" sz="1400" dirty="0"/>
                    </a:p>
                  </a:txBody>
                  <a:tcPr anchor="ctr"/>
                </a:tc>
                <a:tc>
                  <a:txBody>
                    <a:bodyPr/>
                    <a:lstStyle/>
                    <a:p>
                      <a:pPr algn="ctr"/>
                      <a:r>
                        <a:rPr kumimoji="1" lang="en-US" altLang="ja-JP" sz="1400" dirty="0"/>
                        <a:t>Outer code</a:t>
                      </a:r>
                      <a:endParaRPr kumimoji="1" lang="ja-JP" altLang="en-US" sz="1400" dirty="0"/>
                    </a:p>
                  </a:txBody>
                  <a:tcPr anchor="ctr"/>
                </a:tc>
                <a:tc>
                  <a:txBody>
                    <a:bodyPr/>
                    <a:lstStyle/>
                    <a:p>
                      <a:pPr algn="ctr"/>
                      <a:r>
                        <a:rPr kumimoji="1" lang="en-US" altLang="ja-JP" sz="1400" dirty="0"/>
                        <a:t>HARQ</a:t>
                      </a:r>
                      <a:endParaRPr kumimoji="1" lang="ja-JP" altLang="en-US" sz="1400" dirty="0"/>
                    </a:p>
                  </a:txBody>
                  <a:tcPr anchor="ctr"/>
                </a:tc>
                <a:extLst>
                  <a:ext uri="{0D108BD9-81ED-4DB2-BD59-A6C34878D82A}">
                    <a16:rowId xmlns:a16="http://schemas.microsoft.com/office/drawing/2014/main" val="489010237"/>
                  </a:ext>
                </a:extLst>
              </a:tr>
              <a:tr h="370840">
                <a:tc>
                  <a:txBody>
                    <a:bodyPr/>
                    <a:lstStyle/>
                    <a:p>
                      <a:pPr algn="ctr"/>
                      <a:r>
                        <a:rPr kumimoji="1" lang="en-US" altLang="ja-JP" sz="1400" dirty="0"/>
                        <a:t>0</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15.4ab LDPC or BCC (R=1/2)</a:t>
                      </a:r>
                      <a:endParaRPr kumimoji="1" lang="ja-JP" altLang="en-US" sz="1400" dirty="0"/>
                    </a:p>
                  </a:txBody>
                  <a:tcPr anchor="ctr">
                    <a:solidFill>
                      <a:schemeClr val="accent2">
                        <a:lumMod val="40000"/>
                        <a:lumOff val="60000"/>
                      </a:schemeClr>
                    </a:solidFill>
                  </a:tcPr>
                </a:tc>
                <a:tc>
                  <a:txBody>
                    <a:bodyPr/>
                    <a:lstStyle/>
                    <a:p>
                      <a:pPr algn="ct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a:t>
                      </a:r>
                      <a:endParaRPr kumimoji="1" lang="ja-JP" altLang="en-US" sz="1400" dirty="0"/>
                    </a:p>
                  </a:txBody>
                  <a:tcPr anchor="ctr">
                    <a:solidFill>
                      <a:schemeClr val="accent2">
                        <a:lumMod val="40000"/>
                        <a:lumOff val="60000"/>
                      </a:schemeClr>
                    </a:solidFill>
                  </a:tcPr>
                </a:tc>
                <a:extLst>
                  <a:ext uri="{0D108BD9-81ED-4DB2-BD59-A6C34878D82A}">
                    <a16:rowId xmlns:a16="http://schemas.microsoft.com/office/drawing/2014/main" val="1922590291"/>
                  </a:ext>
                </a:extLst>
              </a:tr>
              <a:tr h="370961">
                <a:tc>
                  <a:txBody>
                    <a:bodyPr/>
                    <a:lstStyle/>
                    <a:p>
                      <a:pPr algn="ctr"/>
                      <a:r>
                        <a:rPr kumimoji="1" lang="en-US" altLang="ja-JP" sz="1400" dirty="0"/>
                        <a:t>1</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15.4ab LDPC or BCC  (R=1/2)</a:t>
                      </a:r>
                      <a:endParaRPr kumimoji="1" lang="ja-JP" altLang="en-US" sz="1400"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solidFill>
                      <a:schemeClr val="accent2">
                        <a:lumMod val="40000"/>
                        <a:lumOff val="60000"/>
                      </a:schemeClr>
                    </a:solidFill>
                  </a:tcPr>
                </a:tc>
                <a:extLst>
                  <a:ext uri="{0D108BD9-81ED-4DB2-BD59-A6C34878D82A}">
                    <a16:rowId xmlns:a16="http://schemas.microsoft.com/office/drawing/2014/main" val="1046508798"/>
                  </a:ext>
                </a:extLst>
              </a:tr>
              <a:tr h="370840">
                <a:tc>
                  <a:txBody>
                    <a:bodyPr/>
                    <a:lstStyle/>
                    <a:p>
                      <a:pPr algn="ctr"/>
                      <a:r>
                        <a:rPr kumimoji="1" lang="en-US" altLang="ja-JP" sz="1400" dirty="0"/>
                        <a:t>2</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15.4ab LDPC or BCC  (R=1/2)</a:t>
                      </a:r>
                      <a:endParaRPr kumimoji="1" lang="ja-JP" altLang="en-US" sz="1400"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solidFill>
                      <a:schemeClr val="accent2">
                        <a:lumMod val="40000"/>
                        <a:lumOff val="60000"/>
                      </a:schemeClr>
                    </a:solidFill>
                  </a:tcPr>
                </a:tc>
                <a:extLst>
                  <a:ext uri="{0D108BD9-81ED-4DB2-BD59-A6C34878D82A}">
                    <a16:rowId xmlns:a16="http://schemas.microsoft.com/office/drawing/2014/main" val="1144015334"/>
                  </a:ext>
                </a:extLst>
              </a:tr>
              <a:tr h="370840">
                <a:tc>
                  <a:txBody>
                    <a:bodyPr/>
                    <a:lstStyle/>
                    <a:p>
                      <a:pPr algn="ctr"/>
                      <a:r>
                        <a:rPr kumimoji="1" lang="en-US" altLang="ja-JP" sz="1400" dirty="0"/>
                        <a:t>3</a:t>
                      </a:r>
                      <a:endParaRPr kumimoji="1" lang="ja-JP" altLang="en-US" sz="1400" dirty="0"/>
                    </a:p>
                  </a:txBody>
                  <a:tcPr anchor="ctr">
                    <a:solidFill>
                      <a:schemeClr val="accent2">
                        <a:lumMod val="40000"/>
                        <a:lumOff val="60000"/>
                      </a:schemeClr>
                    </a:solidFill>
                  </a:tcPr>
                </a:tc>
                <a:tc>
                  <a:txBody>
                    <a:bodyPr/>
                    <a:lstStyle/>
                    <a:p>
                      <a:pPr algn="ctr"/>
                      <a:r>
                        <a:rPr kumimoji="1" lang="en-US" altLang="ja-JP" sz="1400" dirty="0"/>
                        <a:t>15.4ab LDPC or BCC  (R=1/2)</a:t>
                      </a:r>
                      <a:endParaRPr kumimoji="1" lang="ja-JP" altLang="en-US" sz="1400"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dirty="0"/>
                    </a:p>
                  </a:txBody>
                  <a:tcPr anchor="ctr">
                    <a:solidFill>
                      <a:schemeClr val="accent2">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solidFill>
                      <a:schemeClr val="accent2">
                        <a:lumMod val="40000"/>
                        <a:lumOff val="60000"/>
                      </a:schemeClr>
                    </a:solidFill>
                  </a:tcPr>
                </a:tc>
                <a:extLst>
                  <a:ext uri="{0D108BD9-81ED-4DB2-BD59-A6C34878D82A}">
                    <a16:rowId xmlns:a16="http://schemas.microsoft.com/office/drawing/2014/main" val="4289825731"/>
                  </a:ext>
                </a:extLst>
              </a:tr>
              <a:tr h="370840">
                <a:tc>
                  <a:txBody>
                    <a:bodyPr/>
                    <a:lstStyle/>
                    <a:p>
                      <a:pPr algn="ctr"/>
                      <a:r>
                        <a:rPr kumimoji="1" lang="en-US" altLang="ja-JP" sz="1400" dirty="0"/>
                        <a:t>4</a:t>
                      </a:r>
                      <a:endParaRPr kumimoji="1" lang="ja-JP" altLang="en-US" sz="1400" dirty="0"/>
                    </a:p>
                  </a:txBody>
                  <a:tcPr anchor="ctr">
                    <a:solidFill>
                      <a:srgbClr val="FF7C80"/>
                    </a:solidFill>
                  </a:tcPr>
                </a:tc>
                <a:tc>
                  <a:txBody>
                    <a:bodyPr/>
                    <a:lstStyle/>
                    <a:p>
                      <a:pPr algn="ctr"/>
                      <a:r>
                        <a:rPr kumimoji="1" lang="en-US" altLang="ja-JP" sz="1400" dirty="0"/>
                        <a:t>15.4ab LDPC or BCC  (R=1/2)</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(54, 46) shortened RS code</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solidFill>
                      <a:srgbClr val="FF7C80"/>
                    </a:solidFill>
                  </a:tcPr>
                </a:tc>
                <a:extLst>
                  <a:ext uri="{0D108BD9-81ED-4DB2-BD59-A6C34878D82A}">
                    <a16:rowId xmlns:a16="http://schemas.microsoft.com/office/drawing/2014/main" val="3532085425"/>
                  </a:ext>
                </a:extLst>
              </a:tr>
              <a:tr h="370840">
                <a:tc>
                  <a:txBody>
                    <a:bodyPr/>
                    <a:lstStyle/>
                    <a:p>
                      <a:pPr algn="ctr"/>
                      <a:r>
                        <a:rPr kumimoji="1" lang="en-US" altLang="ja-JP" sz="1400" dirty="0"/>
                        <a:t>5</a:t>
                      </a:r>
                      <a:endParaRPr kumimoji="1" lang="ja-JP" altLang="en-US" sz="1400" dirty="0"/>
                    </a:p>
                  </a:txBody>
                  <a:tcPr anchor="ctr">
                    <a:solidFill>
                      <a:srgbClr val="FF7C80"/>
                    </a:solidFill>
                  </a:tcPr>
                </a:tc>
                <a:tc>
                  <a:txBody>
                    <a:bodyPr/>
                    <a:lstStyle/>
                    <a:p>
                      <a:pPr algn="ctr"/>
                      <a:r>
                        <a:rPr kumimoji="1" lang="en-US" altLang="ja-JP" sz="1400" dirty="0"/>
                        <a:t>15.4ab LDPC or BCC  (R=1/2)</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(54, 38) shortened RS code</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solidFill>
                      <a:srgbClr val="FF7C80"/>
                    </a:solidFill>
                  </a:tcPr>
                </a:tc>
                <a:extLst>
                  <a:ext uri="{0D108BD9-81ED-4DB2-BD59-A6C34878D82A}">
                    <a16:rowId xmlns:a16="http://schemas.microsoft.com/office/drawing/2014/main" val="2277818415"/>
                  </a:ext>
                </a:extLst>
              </a:tr>
              <a:tr h="370840">
                <a:tc>
                  <a:txBody>
                    <a:bodyPr/>
                    <a:lstStyle/>
                    <a:p>
                      <a:pPr algn="ctr"/>
                      <a:r>
                        <a:rPr kumimoji="1" lang="en-US" altLang="ja-JP" sz="1400" dirty="0"/>
                        <a:t>6</a:t>
                      </a:r>
                      <a:endParaRPr kumimoji="1" lang="ja-JP" altLang="en-US" sz="1400" dirty="0"/>
                    </a:p>
                  </a:txBody>
                  <a:tcPr anchor="ctr">
                    <a:solidFill>
                      <a:srgbClr val="FF7C80"/>
                    </a:solidFill>
                  </a:tcPr>
                </a:tc>
                <a:tc>
                  <a:txBody>
                    <a:bodyPr/>
                    <a:lstStyle/>
                    <a:p>
                      <a:pPr algn="ctr"/>
                      <a:r>
                        <a:rPr kumimoji="1" lang="en-US" altLang="ja-JP" sz="1400" dirty="0"/>
                        <a:t>15.4ab LDPC or BCC  (R=1/2)</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(54, 28) shortened RS code</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solidFill>
                      <a:srgbClr val="FF7C80"/>
                    </a:solidFill>
                  </a:tcPr>
                </a:tc>
                <a:extLst>
                  <a:ext uri="{0D108BD9-81ED-4DB2-BD59-A6C34878D82A}">
                    <a16:rowId xmlns:a16="http://schemas.microsoft.com/office/drawing/2014/main" val="1781593504"/>
                  </a:ext>
                </a:extLst>
              </a:tr>
              <a:tr h="370840">
                <a:tc>
                  <a:txBody>
                    <a:bodyPr/>
                    <a:lstStyle/>
                    <a:p>
                      <a:pPr algn="ctr"/>
                      <a:r>
                        <a:rPr kumimoji="1" lang="en-US" altLang="ja-JP" sz="1400" dirty="0"/>
                        <a:t>7</a:t>
                      </a:r>
                      <a:endParaRPr kumimoji="1" lang="ja-JP" altLang="en-US" sz="1400" dirty="0"/>
                    </a:p>
                  </a:txBody>
                  <a:tcPr anchor="ctr">
                    <a:solidFill>
                      <a:srgbClr val="FF7C80"/>
                    </a:solidFill>
                  </a:tcPr>
                </a:tc>
                <a:tc>
                  <a:txBody>
                    <a:bodyPr/>
                    <a:lstStyle/>
                    <a:p>
                      <a:pPr algn="ctr"/>
                      <a:r>
                        <a:rPr kumimoji="1" lang="en-US" altLang="ja-JP" sz="1400" dirty="0"/>
                        <a:t>15.4ab LDPC or BCC  (R=1/2)</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(54, 14) shortened RS code</a:t>
                      </a:r>
                      <a:endParaRPr kumimoji="1" lang="ja-JP" altLang="en-US" sz="1400" dirty="0"/>
                    </a:p>
                  </a:txBody>
                  <a:tcPr anchor="ctr">
                    <a:solidFill>
                      <a:srgbClr val="FF7C80"/>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dirty="0"/>
                        <a:t>-</a:t>
                      </a:r>
                      <a:endParaRPr kumimoji="1" lang="ja-JP" altLang="en-US" sz="1400" dirty="0"/>
                    </a:p>
                  </a:txBody>
                  <a:tcPr anchor="ctr">
                    <a:solidFill>
                      <a:srgbClr val="FF7C80"/>
                    </a:solidFill>
                  </a:tcPr>
                </a:tc>
                <a:extLst>
                  <a:ext uri="{0D108BD9-81ED-4DB2-BD59-A6C34878D82A}">
                    <a16:rowId xmlns:a16="http://schemas.microsoft.com/office/drawing/2014/main" val="1730419461"/>
                  </a:ext>
                </a:extLst>
              </a:tr>
            </a:tbl>
          </a:graphicData>
        </a:graphic>
      </p:graphicFrame>
    </p:spTree>
    <p:extLst>
      <p:ext uri="{BB962C8B-B14F-4D97-AF65-F5344CB8AC3E}">
        <p14:creationId xmlns:p14="http://schemas.microsoft.com/office/powerpoint/2010/main" val="37263155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26E69C6-03E7-B940-8C64-24D84302C376}"/>
              </a:ext>
            </a:extLst>
          </p:cNvPr>
          <p:cNvSpPr>
            <a:spLocks noGrp="1"/>
          </p:cNvSpPr>
          <p:nvPr>
            <p:ph type="title"/>
          </p:nvPr>
        </p:nvSpPr>
        <p:spPr/>
        <p:txBody>
          <a:bodyPr/>
          <a:lstStyle/>
          <a:p>
            <a:r>
              <a:rPr kumimoji="1" lang="en-US" altLang="ja-JP" dirty="0"/>
              <a:t>Evaluations (Only RS)</a:t>
            </a:r>
            <a:endParaRPr kumimoji="1" lang="ja-JP" altLang="en-US" dirty="0"/>
          </a:p>
        </p:txBody>
      </p:sp>
      <p:sp>
        <p:nvSpPr>
          <p:cNvPr id="3" name="スライド番号プレースホルダー 2">
            <a:extLst>
              <a:ext uri="{FF2B5EF4-FFF2-40B4-BE49-F238E27FC236}">
                <a16:creationId xmlns:a16="http://schemas.microsoft.com/office/drawing/2014/main" id="{84772045-8191-D564-860D-9DAC748A1F55}"/>
              </a:ext>
            </a:extLst>
          </p:cNvPr>
          <p:cNvSpPr>
            <a:spLocks noGrp="1"/>
          </p:cNvSpPr>
          <p:nvPr>
            <p:ph type="sldNum" sz="quarter" idx="12"/>
          </p:nvPr>
        </p:nvSpPr>
        <p:spPr/>
        <p:txBody>
          <a:bodyPr/>
          <a:lstStyle/>
          <a:p>
            <a:pPr>
              <a:defRPr/>
            </a:pPr>
            <a:r>
              <a:rPr lang="en-US">
                <a:solidFill>
                  <a:srgbClr val="000000"/>
                </a:solidFill>
              </a:rPr>
              <a:t>Slide </a:t>
            </a:r>
            <a:fld id="{088E86A2-24BB-437A-8099-76D2C87A4801}" type="slidenum">
              <a:rPr lang="en-US" smtClean="0">
                <a:solidFill>
                  <a:srgbClr val="000000"/>
                </a:solidFill>
              </a:rPr>
              <a:pPr>
                <a:defRPr/>
              </a:pPr>
              <a:t>7</a:t>
            </a:fld>
            <a:endParaRPr lang="en-US" dirty="0">
              <a:solidFill>
                <a:srgbClr val="000000"/>
              </a:solidFill>
            </a:endParaRPr>
          </a:p>
        </p:txBody>
      </p:sp>
      <p:sp>
        <p:nvSpPr>
          <p:cNvPr id="4" name="日付プレースホルダー 3">
            <a:extLst>
              <a:ext uri="{FF2B5EF4-FFF2-40B4-BE49-F238E27FC236}">
                <a16:creationId xmlns:a16="http://schemas.microsoft.com/office/drawing/2014/main" id="{6B7B0CC4-C9F4-F619-C212-5B8CA3C33127}"/>
              </a:ext>
            </a:extLst>
          </p:cNvPr>
          <p:cNvSpPr>
            <a:spLocks noGrp="1"/>
          </p:cNvSpPr>
          <p:nvPr>
            <p:ph type="dt" sz="half" idx="2"/>
          </p:nvPr>
        </p:nvSpPr>
        <p:spPr/>
        <p:txBody>
          <a:bodyPr/>
          <a:lstStyle/>
          <a:p>
            <a:pPr fontAlgn="base">
              <a:spcBef>
                <a:spcPct val="0"/>
              </a:spcBef>
              <a:spcAft>
                <a:spcPct val="0"/>
              </a:spcAft>
            </a:pPr>
            <a:r>
              <a:rPr kumimoji="0" lang="en-US" altLang="ja-JP" dirty="0">
                <a:solidFill>
                  <a:srgbClr val="000000"/>
                </a:solidFill>
                <a:latin typeface="Times New Roman" pitchFamily="18" charset="0"/>
              </a:rPr>
              <a:t>November 2023</a:t>
            </a:r>
          </a:p>
        </p:txBody>
      </p:sp>
      <p:sp>
        <p:nvSpPr>
          <p:cNvPr id="5" name="フッター プレースホルダー 4">
            <a:extLst>
              <a:ext uri="{FF2B5EF4-FFF2-40B4-BE49-F238E27FC236}">
                <a16:creationId xmlns:a16="http://schemas.microsoft.com/office/drawing/2014/main" id="{33191DC8-C7FE-3BF1-EE28-FF3793BDECEC}"/>
              </a:ext>
            </a:extLst>
          </p:cNvPr>
          <p:cNvSpPr>
            <a:spLocks noGrp="1"/>
          </p:cNvSpPr>
          <p:nvPr>
            <p:ph type="ftr" sz="quarter" idx="3"/>
          </p:nvPr>
        </p:nvSpPr>
        <p:spPr/>
        <p:txBody>
          <a:bodyPr/>
          <a:lstStyle/>
          <a:p>
            <a:r>
              <a:rPr lang="en-US" altLang="ja-JP" sz="1200" dirty="0" err="1">
                <a:solidFill>
                  <a:srgbClr val="000000"/>
                </a:solidFill>
              </a:rPr>
              <a:t>K.Takabayashi</a:t>
            </a:r>
            <a:r>
              <a:rPr lang="en-US" altLang="ja-JP" sz="1200" dirty="0">
                <a:solidFill>
                  <a:srgbClr val="000000"/>
                </a:solidFill>
              </a:rPr>
              <a:t> (Toyo Univ.), T. Kobayashi, D. </a:t>
            </a:r>
            <a:r>
              <a:rPr lang="en-US" altLang="ja-JP" sz="1200" dirty="0" err="1">
                <a:solidFill>
                  <a:srgbClr val="000000"/>
                </a:solidFill>
              </a:rPr>
              <a:t>Anzai</a:t>
            </a:r>
            <a:r>
              <a:rPr lang="en-US" altLang="ja-JP" sz="1200" dirty="0">
                <a:solidFill>
                  <a:srgbClr val="000000"/>
                </a:solidFill>
              </a:rPr>
              <a:t> (</a:t>
            </a:r>
            <a:r>
              <a:rPr lang="en-US" altLang="ja-JP" sz="1200" dirty="0" err="1">
                <a:solidFill>
                  <a:srgbClr val="000000"/>
                </a:solidFill>
              </a:rPr>
              <a:t>NITech</a:t>
            </a:r>
            <a:r>
              <a:rPr lang="en-US" altLang="ja-JP" sz="1200" dirty="0">
                <a:solidFill>
                  <a:srgbClr val="000000"/>
                </a:solidFill>
              </a:rPr>
              <a:t>), M. Hernandez,  </a:t>
            </a:r>
            <a:r>
              <a:rPr lang="en-US" altLang="ja-JP" sz="1200" dirty="0" err="1">
                <a:solidFill>
                  <a:srgbClr val="000000"/>
                </a:solidFill>
              </a:rPr>
              <a:t>R.Kohno</a:t>
            </a:r>
            <a:r>
              <a:rPr lang="en-US" altLang="ja-JP" sz="1200" dirty="0">
                <a:solidFill>
                  <a:srgbClr val="000000"/>
                </a:solidFill>
              </a:rPr>
              <a:t> (CWC, Oulu Univ./YRP-IAI)</a:t>
            </a:r>
            <a:endParaRPr lang="en-US" altLang="ja-JP" sz="1000" dirty="0">
              <a:solidFill>
                <a:srgbClr val="000000"/>
              </a:solidFill>
            </a:endParaRPr>
          </a:p>
        </p:txBody>
      </p:sp>
      <p:sp>
        <p:nvSpPr>
          <p:cNvPr id="6" name="テキスト ボックス 7">
            <a:extLst>
              <a:ext uri="{FF2B5EF4-FFF2-40B4-BE49-F238E27FC236}">
                <a16:creationId xmlns:a16="http://schemas.microsoft.com/office/drawing/2014/main" id="{42B65F31-61F0-7C82-33C9-CCCA99B689A8}"/>
              </a:ext>
            </a:extLst>
          </p:cNvPr>
          <p:cNvSpPr txBox="1"/>
          <p:nvPr/>
        </p:nvSpPr>
        <p:spPr>
          <a:xfrm>
            <a:off x="5292080" y="1997839"/>
            <a:ext cx="3528392" cy="2862322"/>
          </a:xfrm>
          <a:prstGeom prst="rect">
            <a:avLst/>
          </a:prstGeom>
          <a:noFill/>
        </p:spPr>
        <p:txBody>
          <a:bodyPr wrap="square">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pPr marL="0" indent="0">
              <a:buNone/>
            </a:pPr>
            <a:r>
              <a:rPr lang="en-US" altLang="ja-JP" sz="2000" dirty="0">
                <a:latin typeface="Times New Roman" panose="02020603050405020304" pitchFamily="18" charset="0"/>
                <a:ea typeface="+mj-ea"/>
                <a:cs typeface="Times New Roman" panose="02020603050405020304" pitchFamily="18" charset="0"/>
              </a:rPr>
              <a:t>Bit error ratio of (54,46), (54,38), (54,28), (54,14) shortened RS codes  and no encoding were evaluated under an</a:t>
            </a:r>
          </a:p>
          <a:p>
            <a:pPr marL="0" indent="0">
              <a:buNone/>
            </a:pPr>
            <a:r>
              <a:rPr lang="en-US" altLang="ja-JP" sz="2000" dirty="0">
                <a:latin typeface="Times New Roman" panose="02020603050405020304" pitchFamily="18" charset="0"/>
                <a:ea typeface="+mj-ea"/>
                <a:cs typeface="Times New Roman" panose="02020603050405020304" pitchFamily="18" charset="0"/>
              </a:rPr>
              <a:t>AWGN</a:t>
            </a:r>
            <a:r>
              <a:rPr lang="ja-JP" altLang="en-US" sz="2000" dirty="0">
                <a:latin typeface="Times New Roman" panose="02020603050405020304" pitchFamily="18" charset="0"/>
                <a:ea typeface="+mj-ea"/>
                <a:cs typeface="Times New Roman" panose="02020603050405020304" pitchFamily="18" charset="0"/>
              </a:rPr>
              <a:t> </a:t>
            </a:r>
            <a:r>
              <a:rPr lang="en-US" altLang="ja-JP" sz="2000" dirty="0">
                <a:latin typeface="Times New Roman" panose="02020603050405020304" pitchFamily="18" charset="0"/>
                <a:ea typeface="+mj-ea"/>
                <a:cs typeface="Times New Roman" panose="02020603050405020304" pitchFamily="18" charset="0"/>
              </a:rPr>
              <a:t>channel and BPSK modulation</a:t>
            </a:r>
          </a:p>
          <a:p>
            <a:pPr marL="0" indent="0">
              <a:buNone/>
            </a:pPr>
            <a:endParaRPr lang="en-US" altLang="ja-JP" sz="2000" dirty="0">
              <a:latin typeface="Times New Roman" panose="02020603050405020304" pitchFamily="18" charset="0"/>
              <a:ea typeface="+mj-ea"/>
              <a:cs typeface="Times New Roman" panose="02020603050405020304" pitchFamily="18" charset="0"/>
            </a:endParaRPr>
          </a:p>
          <a:p>
            <a:pPr marL="0" indent="0">
              <a:buNone/>
            </a:pPr>
            <a:r>
              <a:rPr lang="en-US" altLang="ja-JP" sz="2000" dirty="0">
                <a:latin typeface="Times New Roman" panose="02020603050405020304" pitchFamily="18" charset="0"/>
                <a:ea typeface="+mj-ea"/>
                <a:cs typeface="Times New Roman" panose="02020603050405020304" pitchFamily="18" charset="0"/>
              </a:rPr>
              <a:t>Performances were improved as the coding rate decreased</a:t>
            </a:r>
          </a:p>
        </p:txBody>
      </p:sp>
      <p:pic>
        <p:nvPicPr>
          <p:cNvPr id="7" name="図 6">
            <a:extLst>
              <a:ext uri="{FF2B5EF4-FFF2-40B4-BE49-F238E27FC236}">
                <a16:creationId xmlns:a16="http://schemas.microsoft.com/office/drawing/2014/main" id="{AE94FD07-CF35-D17D-5F60-24FECDC3BC25}"/>
              </a:ext>
            </a:extLst>
          </p:cNvPr>
          <p:cNvPicPr>
            <a:picLocks noChangeAspect="1"/>
          </p:cNvPicPr>
          <p:nvPr/>
        </p:nvPicPr>
        <p:blipFill>
          <a:blip r:embed="rId2"/>
          <a:stretch>
            <a:fillRect/>
          </a:stretch>
        </p:blipFill>
        <p:spPr>
          <a:xfrm>
            <a:off x="323528" y="1988840"/>
            <a:ext cx="4824536" cy="3827018"/>
          </a:xfrm>
          <a:prstGeom prst="rect">
            <a:avLst/>
          </a:prstGeom>
        </p:spPr>
      </p:pic>
    </p:spTree>
    <p:extLst>
      <p:ext uri="{BB962C8B-B14F-4D97-AF65-F5344CB8AC3E}">
        <p14:creationId xmlns:p14="http://schemas.microsoft.com/office/powerpoint/2010/main" val="16956210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945CC7-D4F5-6B24-9485-BFE1BF2C8D52}"/>
              </a:ext>
            </a:extLst>
          </p:cNvPr>
          <p:cNvSpPr>
            <a:spLocks noGrp="1"/>
          </p:cNvSpPr>
          <p:nvPr>
            <p:ph type="title"/>
          </p:nvPr>
        </p:nvSpPr>
        <p:spPr/>
        <p:txBody>
          <a:bodyPr/>
          <a:lstStyle/>
          <a:p>
            <a:r>
              <a:rPr kumimoji="1" lang="en-US" altLang="ja-JP" dirty="0"/>
              <a:t>Evaluations (BCC and RS)</a:t>
            </a:r>
            <a:endParaRPr kumimoji="1" lang="ja-JP" altLang="en-US" dirty="0"/>
          </a:p>
        </p:txBody>
      </p:sp>
      <p:sp>
        <p:nvSpPr>
          <p:cNvPr id="3" name="スライド番号プレースホルダー 2">
            <a:extLst>
              <a:ext uri="{FF2B5EF4-FFF2-40B4-BE49-F238E27FC236}">
                <a16:creationId xmlns:a16="http://schemas.microsoft.com/office/drawing/2014/main" id="{B1165865-979A-8FE5-E701-6C753D5B4F23}"/>
              </a:ext>
            </a:extLst>
          </p:cNvPr>
          <p:cNvSpPr>
            <a:spLocks noGrp="1"/>
          </p:cNvSpPr>
          <p:nvPr>
            <p:ph type="sldNum" sz="quarter" idx="12"/>
          </p:nvPr>
        </p:nvSpPr>
        <p:spPr/>
        <p:txBody>
          <a:bodyPr/>
          <a:lstStyle/>
          <a:p>
            <a:pPr>
              <a:defRPr/>
            </a:pPr>
            <a:r>
              <a:rPr lang="en-US">
                <a:solidFill>
                  <a:srgbClr val="000000"/>
                </a:solidFill>
              </a:rPr>
              <a:t>Slide </a:t>
            </a:r>
            <a:fld id="{088E86A2-24BB-437A-8099-76D2C87A4801}" type="slidenum">
              <a:rPr lang="en-US" smtClean="0">
                <a:solidFill>
                  <a:srgbClr val="000000"/>
                </a:solidFill>
              </a:rPr>
              <a:pPr>
                <a:defRPr/>
              </a:pPr>
              <a:t>8</a:t>
            </a:fld>
            <a:endParaRPr lang="en-US" dirty="0">
              <a:solidFill>
                <a:srgbClr val="000000"/>
              </a:solidFill>
            </a:endParaRPr>
          </a:p>
        </p:txBody>
      </p:sp>
      <p:sp>
        <p:nvSpPr>
          <p:cNvPr id="4" name="日付プレースホルダー 3">
            <a:extLst>
              <a:ext uri="{FF2B5EF4-FFF2-40B4-BE49-F238E27FC236}">
                <a16:creationId xmlns:a16="http://schemas.microsoft.com/office/drawing/2014/main" id="{72E13887-3882-6CBB-C479-82640756B5F5}"/>
              </a:ext>
            </a:extLst>
          </p:cNvPr>
          <p:cNvSpPr>
            <a:spLocks noGrp="1"/>
          </p:cNvSpPr>
          <p:nvPr>
            <p:ph type="dt" sz="half" idx="2"/>
          </p:nvPr>
        </p:nvSpPr>
        <p:spPr/>
        <p:txBody>
          <a:bodyPr/>
          <a:lstStyle/>
          <a:p>
            <a:pPr fontAlgn="base">
              <a:spcBef>
                <a:spcPct val="0"/>
              </a:spcBef>
              <a:spcAft>
                <a:spcPct val="0"/>
              </a:spcAft>
            </a:pPr>
            <a:r>
              <a:rPr kumimoji="0" lang="en-US" altLang="ja-JP" dirty="0">
                <a:solidFill>
                  <a:srgbClr val="000000"/>
                </a:solidFill>
                <a:latin typeface="Times New Roman" pitchFamily="18" charset="0"/>
              </a:rPr>
              <a:t>November 2023</a:t>
            </a:r>
          </a:p>
        </p:txBody>
      </p:sp>
      <p:sp>
        <p:nvSpPr>
          <p:cNvPr id="5" name="フッター プレースホルダー 4">
            <a:extLst>
              <a:ext uri="{FF2B5EF4-FFF2-40B4-BE49-F238E27FC236}">
                <a16:creationId xmlns:a16="http://schemas.microsoft.com/office/drawing/2014/main" id="{CBCDB069-6618-B058-36AE-BDDC96A1ABD9}"/>
              </a:ext>
            </a:extLst>
          </p:cNvPr>
          <p:cNvSpPr>
            <a:spLocks noGrp="1"/>
          </p:cNvSpPr>
          <p:nvPr>
            <p:ph type="ftr" sz="quarter" idx="3"/>
          </p:nvPr>
        </p:nvSpPr>
        <p:spPr/>
        <p:txBody>
          <a:bodyPr/>
          <a:lstStyle/>
          <a:p>
            <a:r>
              <a:rPr lang="en-US" altLang="ja-JP" sz="1200" dirty="0" err="1">
                <a:solidFill>
                  <a:srgbClr val="000000"/>
                </a:solidFill>
              </a:rPr>
              <a:t>K.Takabayashi</a:t>
            </a:r>
            <a:r>
              <a:rPr lang="en-US" altLang="ja-JP" sz="1200" dirty="0">
                <a:solidFill>
                  <a:srgbClr val="000000"/>
                </a:solidFill>
              </a:rPr>
              <a:t> (Toyo Univ.), T. Kobayashi, D. </a:t>
            </a:r>
            <a:r>
              <a:rPr lang="en-US" altLang="ja-JP" sz="1200" dirty="0" err="1">
                <a:solidFill>
                  <a:srgbClr val="000000"/>
                </a:solidFill>
              </a:rPr>
              <a:t>Anzai</a:t>
            </a:r>
            <a:r>
              <a:rPr lang="en-US" altLang="ja-JP" sz="1200" dirty="0">
                <a:solidFill>
                  <a:srgbClr val="000000"/>
                </a:solidFill>
              </a:rPr>
              <a:t> (</a:t>
            </a:r>
            <a:r>
              <a:rPr lang="en-US" altLang="ja-JP" sz="1200" dirty="0" err="1">
                <a:solidFill>
                  <a:srgbClr val="000000"/>
                </a:solidFill>
              </a:rPr>
              <a:t>NITech</a:t>
            </a:r>
            <a:r>
              <a:rPr lang="en-US" altLang="ja-JP" sz="1200" dirty="0">
                <a:solidFill>
                  <a:srgbClr val="000000"/>
                </a:solidFill>
              </a:rPr>
              <a:t>), M. Hernandez,  </a:t>
            </a:r>
            <a:r>
              <a:rPr lang="en-US" altLang="ja-JP" sz="1200" dirty="0" err="1">
                <a:solidFill>
                  <a:srgbClr val="000000"/>
                </a:solidFill>
              </a:rPr>
              <a:t>R.Kohno</a:t>
            </a:r>
            <a:r>
              <a:rPr lang="en-US" altLang="ja-JP" sz="1200" dirty="0">
                <a:solidFill>
                  <a:srgbClr val="000000"/>
                </a:solidFill>
              </a:rPr>
              <a:t> (CWC, Oulu Univ./YRP-IAI)</a:t>
            </a:r>
            <a:endParaRPr lang="en-US" altLang="ja-JP" sz="1000" dirty="0">
              <a:solidFill>
                <a:srgbClr val="000000"/>
              </a:solidFill>
            </a:endParaRPr>
          </a:p>
        </p:txBody>
      </p:sp>
      <p:pic>
        <p:nvPicPr>
          <p:cNvPr id="7" name="図 6">
            <a:extLst>
              <a:ext uri="{FF2B5EF4-FFF2-40B4-BE49-F238E27FC236}">
                <a16:creationId xmlns:a16="http://schemas.microsoft.com/office/drawing/2014/main" id="{512DF98A-83BF-724A-EB62-12B5B389DCF9}"/>
              </a:ext>
            </a:extLst>
          </p:cNvPr>
          <p:cNvPicPr>
            <a:picLocks noChangeAspect="1"/>
          </p:cNvPicPr>
          <p:nvPr/>
        </p:nvPicPr>
        <p:blipFill>
          <a:blip r:embed="rId2"/>
          <a:stretch>
            <a:fillRect/>
          </a:stretch>
        </p:blipFill>
        <p:spPr>
          <a:xfrm>
            <a:off x="323528" y="1759150"/>
            <a:ext cx="4824536" cy="3827017"/>
          </a:xfrm>
          <a:prstGeom prst="rect">
            <a:avLst/>
          </a:prstGeom>
        </p:spPr>
      </p:pic>
      <p:sp>
        <p:nvSpPr>
          <p:cNvPr id="8" name="テキスト ボックス 7">
            <a:extLst>
              <a:ext uri="{FF2B5EF4-FFF2-40B4-BE49-F238E27FC236}">
                <a16:creationId xmlns:a16="http://schemas.microsoft.com/office/drawing/2014/main" id="{1AEDB8A2-02F9-0F2F-C1FF-B64EC9151863}"/>
              </a:ext>
            </a:extLst>
          </p:cNvPr>
          <p:cNvSpPr txBox="1"/>
          <p:nvPr/>
        </p:nvSpPr>
        <p:spPr>
          <a:xfrm>
            <a:off x="5364088" y="1759150"/>
            <a:ext cx="3528392" cy="4093428"/>
          </a:xfrm>
          <a:prstGeom prst="rect">
            <a:avLst/>
          </a:prstGeom>
          <a:noFill/>
        </p:spPr>
        <p:txBody>
          <a:bodyPr wrap="square">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pPr marL="0" indent="0">
              <a:buNone/>
            </a:pPr>
            <a:r>
              <a:rPr lang="en-US" altLang="ja-JP" sz="2000" dirty="0">
                <a:latin typeface="Times New Roman" panose="02020603050405020304" pitchFamily="18" charset="0"/>
                <a:ea typeface="+mj-ea"/>
                <a:cs typeface="Times New Roman" panose="02020603050405020304" pitchFamily="18" charset="0"/>
              </a:rPr>
              <a:t>Inner code: BCC (R=1/2), soft decision Viterbi decoding</a:t>
            </a:r>
          </a:p>
          <a:p>
            <a:pPr marL="0" indent="0">
              <a:buNone/>
            </a:pPr>
            <a:endParaRPr lang="en-US" altLang="ja-JP" sz="2000" dirty="0">
              <a:latin typeface="Times New Roman" panose="02020603050405020304" pitchFamily="18" charset="0"/>
              <a:ea typeface="+mj-ea"/>
              <a:cs typeface="Times New Roman" panose="02020603050405020304" pitchFamily="18" charset="0"/>
            </a:endParaRPr>
          </a:p>
          <a:p>
            <a:pPr marL="0" indent="0">
              <a:buNone/>
            </a:pPr>
            <a:r>
              <a:rPr lang="en-US" altLang="ja-JP" sz="2000" dirty="0">
                <a:latin typeface="Times New Roman" panose="02020603050405020304" pitchFamily="18" charset="0"/>
                <a:ea typeface="+mj-ea"/>
                <a:cs typeface="Times New Roman" panose="02020603050405020304" pitchFamily="18" charset="0"/>
              </a:rPr>
              <a:t>Outer code: (54,46), (54,38), (54,28), (54,14) shortened RS codes and no encoding </a:t>
            </a:r>
          </a:p>
          <a:p>
            <a:pPr marL="0" indent="0">
              <a:buNone/>
            </a:pPr>
            <a:endParaRPr lang="en-US" altLang="ja-JP" sz="2000" dirty="0">
              <a:latin typeface="Times New Roman" panose="02020603050405020304" pitchFamily="18" charset="0"/>
              <a:ea typeface="+mj-ea"/>
              <a:cs typeface="Times New Roman" panose="02020603050405020304" pitchFamily="18" charset="0"/>
            </a:endParaRPr>
          </a:p>
          <a:p>
            <a:pPr marL="0" indent="0">
              <a:buNone/>
            </a:pPr>
            <a:r>
              <a:rPr lang="en-US" altLang="ja-JP" sz="2000" dirty="0">
                <a:latin typeface="Times New Roman" panose="02020603050405020304" pitchFamily="18" charset="0"/>
                <a:ea typeface="+mj-ea"/>
                <a:cs typeface="Times New Roman" panose="02020603050405020304" pitchFamily="18" charset="0"/>
              </a:rPr>
              <a:t>Performances were improved as the coding rate of the RS codes decreased</a:t>
            </a:r>
          </a:p>
          <a:p>
            <a:pPr marL="0" indent="0">
              <a:buNone/>
            </a:pPr>
            <a:endParaRPr lang="en-US" altLang="ja-JP" sz="2000" dirty="0">
              <a:latin typeface="Times New Roman" panose="02020603050405020304" pitchFamily="18" charset="0"/>
              <a:ea typeface="+mj-ea"/>
              <a:cs typeface="Times New Roman" panose="02020603050405020304" pitchFamily="18" charset="0"/>
            </a:endParaRPr>
          </a:p>
          <a:p>
            <a:pPr marL="0" indent="0">
              <a:buNone/>
            </a:pPr>
            <a:r>
              <a:rPr lang="en-US" altLang="ja-JP" sz="2000" dirty="0">
                <a:latin typeface="Times New Roman" panose="02020603050405020304" pitchFamily="18" charset="0"/>
                <a:ea typeface="+mj-ea"/>
                <a:cs typeface="Times New Roman" panose="02020603050405020304" pitchFamily="18" charset="0"/>
              </a:rPr>
              <a:t>Low coding rate cases was able to correct a lot of bit errors </a:t>
            </a:r>
          </a:p>
        </p:txBody>
      </p:sp>
      <p:sp>
        <p:nvSpPr>
          <p:cNvPr id="9" name="テキスト ボックス 8">
            <a:extLst>
              <a:ext uri="{FF2B5EF4-FFF2-40B4-BE49-F238E27FC236}">
                <a16:creationId xmlns:a16="http://schemas.microsoft.com/office/drawing/2014/main" id="{D3A5C20A-B9A3-DA00-A469-08663DC52638}"/>
              </a:ext>
            </a:extLst>
          </p:cNvPr>
          <p:cNvSpPr txBox="1"/>
          <p:nvPr/>
        </p:nvSpPr>
        <p:spPr>
          <a:xfrm>
            <a:off x="476429" y="5661458"/>
            <a:ext cx="4887659" cy="369332"/>
          </a:xfrm>
          <a:prstGeom prst="rect">
            <a:avLst/>
          </a:prstGeom>
          <a:noFill/>
        </p:spPr>
        <p:txBody>
          <a:bodyPr wrap="square" rtlCol="0">
            <a:spAutoFit/>
          </a:bodyPr>
          <a:lstStyle/>
          <a:p>
            <a:pPr algn="ctr"/>
            <a:r>
              <a:rPr lang="en-US" altLang="ja-JP" sz="1800" dirty="0">
                <a:latin typeface="Times New Roman" panose="02020603050405020304" pitchFamily="18" charset="0"/>
                <a:ea typeface="+mj-ea"/>
                <a:cs typeface="Times New Roman" panose="02020603050405020304" pitchFamily="18" charset="0"/>
              </a:rPr>
              <a:t>AWGN</a:t>
            </a:r>
            <a:r>
              <a:rPr lang="ja-JP" altLang="en-US" sz="1800" dirty="0">
                <a:latin typeface="Times New Roman" panose="02020603050405020304" pitchFamily="18" charset="0"/>
                <a:ea typeface="+mj-ea"/>
                <a:cs typeface="Times New Roman" panose="02020603050405020304" pitchFamily="18" charset="0"/>
              </a:rPr>
              <a:t> </a:t>
            </a:r>
            <a:r>
              <a:rPr lang="en-US" altLang="ja-JP" sz="1800" dirty="0">
                <a:latin typeface="Times New Roman" panose="02020603050405020304" pitchFamily="18" charset="0"/>
                <a:ea typeface="+mj-ea"/>
                <a:cs typeface="Times New Roman" panose="02020603050405020304" pitchFamily="18" charset="0"/>
              </a:rPr>
              <a:t>channel and BPSK modulation</a:t>
            </a:r>
          </a:p>
        </p:txBody>
      </p:sp>
    </p:spTree>
    <p:extLst>
      <p:ext uri="{BB962C8B-B14F-4D97-AF65-F5344CB8AC3E}">
        <p14:creationId xmlns:p14="http://schemas.microsoft.com/office/powerpoint/2010/main" val="28255437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1945CC7-D4F5-6B24-9485-BFE1BF2C8D52}"/>
              </a:ext>
            </a:extLst>
          </p:cNvPr>
          <p:cNvSpPr>
            <a:spLocks noGrp="1"/>
          </p:cNvSpPr>
          <p:nvPr>
            <p:ph type="title"/>
          </p:nvPr>
        </p:nvSpPr>
        <p:spPr/>
        <p:txBody>
          <a:bodyPr/>
          <a:lstStyle/>
          <a:p>
            <a:r>
              <a:rPr kumimoji="1" lang="en-US" altLang="ja-JP" dirty="0"/>
              <a:t>Evaluations (LDPC and RS)</a:t>
            </a:r>
            <a:endParaRPr kumimoji="1" lang="ja-JP" altLang="en-US" dirty="0"/>
          </a:p>
        </p:txBody>
      </p:sp>
      <p:sp>
        <p:nvSpPr>
          <p:cNvPr id="3" name="スライド番号プレースホルダー 2">
            <a:extLst>
              <a:ext uri="{FF2B5EF4-FFF2-40B4-BE49-F238E27FC236}">
                <a16:creationId xmlns:a16="http://schemas.microsoft.com/office/drawing/2014/main" id="{B1165865-979A-8FE5-E701-6C753D5B4F23}"/>
              </a:ext>
            </a:extLst>
          </p:cNvPr>
          <p:cNvSpPr>
            <a:spLocks noGrp="1"/>
          </p:cNvSpPr>
          <p:nvPr>
            <p:ph type="sldNum" sz="quarter" idx="12"/>
          </p:nvPr>
        </p:nvSpPr>
        <p:spPr/>
        <p:txBody>
          <a:bodyPr/>
          <a:lstStyle/>
          <a:p>
            <a:pPr>
              <a:defRPr/>
            </a:pPr>
            <a:r>
              <a:rPr lang="en-US">
                <a:solidFill>
                  <a:srgbClr val="000000"/>
                </a:solidFill>
              </a:rPr>
              <a:t>Slide </a:t>
            </a:r>
            <a:fld id="{088E86A2-24BB-437A-8099-76D2C87A4801}" type="slidenum">
              <a:rPr lang="en-US" smtClean="0">
                <a:solidFill>
                  <a:srgbClr val="000000"/>
                </a:solidFill>
              </a:rPr>
              <a:pPr>
                <a:defRPr/>
              </a:pPr>
              <a:t>9</a:t>
            </a:fld>
            <a:endParaRPr lang="en-US" dirty="0">
              <a:solidFill>
                <a:srgbClr val="000000"/>
              </a:solidFill>
            </a:endParaRPr>
          </a:p>
        </p:txBody>
      </p:sp>
      <p:sp>
        <p:nvSpPr>
          <p:cNvPr id="4" name="日付プレースホルダー 3">
            <a:extLst>
              <a:ext uri="{FF2B5EF4-FFF2-40B4-BE49-F238E27FC236}">
                <a16:creationId xmlns:a16="http://schemas.microsoft.com/office/drawing/2014/main" id="{72E13887-3882-6CBB-C479-82640756B5F5}"/>
              </a:ext>
            </a:extLst>
          </p:cNvPr>
          <p:cNvSpPr>
            <a:spLocks noGrp="1"/>
          </p:cNvSpPr>
          <p:nvPr>
            <p:ph type="dt" sz="half" idx="2"/>
          </p:nvPr>
        </p:nvSpPr>
        <p:spPr/>
        <p:txBody>
          <a:bodyPr/>
          <a:lstStyle/>
          <a:p>
            <a:pPr fontAlgn="base">
              <a:spcBef>
                <a:spcPct val="0"/>
              </a:spcBef>
              <a:spcAft>
                <a:spcPct val="0"/>
              </a:spcAft>
            </a:pPr>
            <a:r>
              <a:rPr kumimoji="0" lang="en-US" altLang="ja-JP" dirty="0">
                <a:solidFill>
                  <a:srgbClr val="000000"/>
                </a:solidFill>
                <a:latin typeface="Times New Roman" pitchFamily="18" charset="0"/>
              </a:rPr>
              <a:t>November 2023</a:t>
            </a:r>
          </a:p>
        </p:txBody>
      </p:sp>
      <p:sp>
        <p:nvSpPr>
          <p:cNvPr id="5" name="フッター プレースホルダー 4">
            <a:extLst>
              <a:ext uri="{FF2B5EF4-FFF2-40B4-BE49-F238E27FC236}">
                <a16:creationId xmlns:a16="http://schemas.microsoft.com/office/drawing/2014/main" id="{CBCDB069-6618-B058-36AE-BDDC96A1ABD9}"/>
              </a:ext>
            </a:extLst>
          </p:cNvPr>
          <p:cNvSpPr>
            <a:spLocks noGrp="1"/>
          </p:cNvSpPr>
          <p:nvPr>
            <p:ph type="ftr" sz="quarter" idx="3"/>
          </p:nvPr>
        </p:nvSpPr>
        <p:spPr/>
        <p:txBody>
          <a:bodyPr/>
          <a:lstStyle/>
          <a:p>
            <a:r>
              <a:rPr lang="en-US" altLang="ja-JP" sz="1200" dirty="0" err="1">
                <a:solidFill>
                  <a:srgbClr val="000000"/>
                </a:solidFill>
              </a:rPr>
              <a:t>K.Takabayashi</a:t>
            </a:r>
            <a:r>
              <a:rPr lang="en-US" altLang="ja-JP" sz="1200" dirty="0">
                <a:solidFill>
                  <a:srgbClr val="000000"/>
                </a:solidFill>
              </a:rPr>
              <a:t> (Toyo Univ.), T. Kobayashi, D. </a:t>
            </a:r>
            <a:r>
              <a:rPr lang="en-US" altLang="ja-JP" sz="1200" dirty="0" err="1">
                <a:solidFill>
                  <a:srgbClr val="000000"/>
                </a:solidFill>
              </a:rPr>
              <a:t>Anzai</a:t>
            </a:r>
            <a:r>
              <a:rPr lang="en-US" altLang="ja-JP" sz="1200" dirty="0">
                <a:solidFill>
                  <a:srgbClr val="000000"/>
                </a:solidFill>
              </a:rPr>
              <a:t> (</a:t>
            </a:r>
            <a:r>
              <a:rPr lang="en-US" altLang="ja-JP" sz="1200" dirty="0" err="1">
                <a:solidFill>
                  <a:srgbClr val="000000"/>
                </a:solidFill>
              </a:rPr>
              <a:t>NITech</a:t>
            </a:r>
            <a:r>
              <a:rPr lang="en-US" altLang="ja-JP" sz="1200" dirty="0">
                <a:solidFill>
                  <a:srgbClr val="000000"/>
                </a:solidFill>
              </a:rPr>
              <a:t>), M. Hernandez,  </a:t>
            </a:r>
            <a:r>
              <a:rPr lang="en-US" altLang="ja-JP" sz="1200" dirty="0" err="1">
                <a:solidFill>
                  <a:srgbClr val="000000"/>
                </a:solidFill>
              </a:rPr>
              <a:t>R.Kohno</a:t>
            </a:r>
            <a:r>
              <a:rPr lang="en-US" altLang="ja-JP" sz="1200" dirty="0">
                <a:solidFill>
                  <a:srgbClr val="000000"/>
                </a:solidFill>
              </a:rPr>
              <a:t> (CWC, Oulu Univ./YRP-IAI)</a:t>
            </a:r>
            <a:endParaRPr lang="en-US" altLang="ja-JP" sz="1000" dirty="0">
              <a:solidFill>
                <a:srgbClr val="000000"/>
              </a:solidFill>
            </a:endParaRPr>
          </a:p>
        </p:txBody>
      </p:sp>
      <p:sp>
        <p:nvSpPr>
          <p:cNvPr id="8" name="テキスト ボックス 7">
            <a:extLst>
              <a:ext uri="{FF2B5EF4-FFF2-40B4-BE49-F238E27FC236}">
                <a16:creationId xmlns:a16="http://schemas.microsoft.com/office/drawing/2014/main" id="{1AEDB8A2-02F9-0F2F-C1FF-B64EC9151863}"/>
              </a:ext>
            </a:extLst>
          </p:cNvPr>
          <p:cNvSpPr txBox="1"/>
          <p:nvPr/>
        </p:nvSpPr>
        <p:spPr>
          <a:xfrm>
            <a:off x="5364088" y="1759150"/>
            <a:ext cx="3528392" cy="4401205"/>
          </a:xfrm>
          <a:prstGeom prst="rect">
            <a:avLst/>
          </a:prstGeom>
          <a:noFill/>
        </p:spPr>
        <p:txBody>
          <a:bodyPr wrap="square">
            <a:spAutoFit/>
          </a:bodyPr>
          <a:lstStyle>
            <a:defPPr>
              <a:defRPr lang="ja-JP"/>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a:lstStyle>
          <a:p>
            <a:pPr marL="0" indent="0">
              <a:buNone/>
            </a:pPr>
            <a:r>
              <a:rPr lang="en-US" altLang="ja-JP" sz="2000" dirty="0">
                <a:latin typeface="Times New Roman" panose="02020603050405020304" pitchFamily="18" charset="0"/>
                <a:ea typeface="+mj-ea"/>
                <a:cs typeface="Times New Roman" panose="02020603050405020304" pitchFamily="18" charset="0"/>
              </a:rPr>
              <a:t>Inner code: LDPC (N=1296-bit, R=1/2)</a:t>
            </a:r>
          </a:p>
          <a:p>
            <a:pPr marL="0" indent="0">
              <a:buNone/>
            </a:pPr>
            <a:endParaRPr lang="en-US" altLang="ja-JP" sz="2000" dirty="0">
              <a:latin typeface="Times New Roman" panose="02020603050405020304" pitchFamily="18" charset="0"/>
              <a:ea typeface="+mj-ea"/>
              <a:cs typeface="Times New Roman" panose="02020603050405020304" pitchFamily="18" charset="0"/>
            </a:endParaRPr>
          </a:p>
          <a:p>
            <a:pPr marL="0" indent="0">
              <a:buNone/>
            </a:pPr>
            <a:r>
              <a:rPr lang="en-US" altLang="ja-JP" sz="2000" dirty="0">
                <a:latin typeface="Times New Roman" panose="02020603050405020304" pitchFamily="18" charset="0"/>
                <a:ea typeface="+mj-ea"/>
                <a:cs typeface="Times New Roman" panose="02020603050405020304" pitchFamily="18" charset="0"/>
              </a:rPr>
              <a:t>Outer code: (54,46), (54,38), (54,28), (54,14) shortened RS codes and no encoding </a:t>
            </a:r>
          </a:p>
          <a:p>
            <a:pPr marL="0" indent="0">
              <a:buNone/>
            </a:pPr>
            <a:endParaRPr lang="en-US" altLang="ja-JP" sz="2000" dirty="0">
              <a:latin typeface="Times New Roman" panose="02020603050405020304" pitchFamily="18" charset="0"/>
              <a:ea typeface="+mj-ea"/>
              <a:cs typeface="Times New Roman" panose="02020603050405020304" pitchFamily="18" charset="0"/>
            </a:endParaRPr>
          </a:p>
          <a:p>
            <a:pPr marL="0" indent="0">
              <a:buNone/>
            </a:pPr>
            <a:r>
              <a:rPr lang="en-US" altLang="ja-JP" sz="2000" dirty="0">
                <a:latin typeface="Times New Roman" panose="02020603050405020304" pitchFamily="18" charset="0"/>
                <a:ea typeface="+mj-ea"/>
                <a:cs typeface="Times New Roman" panose="02020603050405020304" pitchFamily="18" charset="0"/>
              </a:rPr>
              <a:t>There was almost no change in performance regardless of the coding rate of the RS code</a:t>
            </a:r>
          </a:p>
          <a:p>
            <a:pPr marL="0" indent="0">
              <a:buNone/>
            </a:pPr>
            <a:endParaRPr lang="en-US" altLang="ja-JP" sz="2000" dirty="0">
              <a:latin typeface="Times New Roman" panose="02020603050405020304" pitchFamily="18" charset="0"/>
              <a:ea typeface="+mj-ea"/>
              <a:cs typeface="Times New Roman" panose="02020603050405020304" pitchFamily="18" charset="0"/>
            </a:endParaRPr>
          </a:p>
          <a:p>
            <a:pPr marL="0" indent="0">
              <a:buNone/>
            </a:pPr>
            <a:r>
              <a:rPr lang="en-US" altLang="ja-JP" sz="2000" dirty="0">
                <a:latin typeface="Times New Roman" panose="02020603050405020304" pitchFamily="18" charset="0"/>
                <a:ea typeface="+mj-ea"/>
                <a:cs typeface="Times New Roman" panose="02020603050405020304" pitchFamily="18" charset="0"/>
              </a:rPr>
              <a:t>Next slide adds another element to check the effectiveness of these combinations</a:t>
            </a:r>
          </a:p>
        </p:txBody>
      </p:sp>
      <p:sp>
        <p:nvSpPr>
          <p:cNvPr id="9" name="テキスト ボックス 8">
            <a:extLst>
              <a:ext uri="{FF2B5EF4-FFF2-40B4-BE49-F238E27FC236}">
                <a16:creationId xmlns:a16="http://schemas.microsoft.com/office/drawing/2014/main" id="{D3A5C20A-B9A3-DA00-A469-08663DC52638}"/>
              </a:ext>
            </a:extLst>
          </p:cNvPr>
          <p:cNvSpPr txBox="1"/>
          <p:nvPr/>
        </p:nvSpPr>
        <p:spPr>
          <a:xfrm>
            <a:off x="476429" y="5661458"/>
            <a:ext cx="4887659" cy="369332"/>
          </a:xfrm>
          <a:prstGeom prst="rect">
            <a:avLst/>
          </a:prstGeom>
          <a:noFill/>
        </p:spPr>
        <p:txBody>
          <a:bodyPr wrap="square" rtlCol="0">
            <a:spAutoFit/>
          </a:bodyPr>
          <a:lstStyle/>
          <a:p>
            <a:pPr algn="ctr"/>
            <a:r>
              <a:rPr lang="en-US" altLang="ja-JP" sz="1800" dirty="0">
                <a:latin typeface="Times New Roman" panose="02020603050405020304" pitchFamily="18" charset="0"/>
                <a:ea typeface="+mj-ea"/>
                <a:cs typeface="Times New Roman" panose="02020603050405020304" pitchFamily="18" charset="0"/>
              </a:rPr>
              <a:t>AWGN</a:t>
            </a:r>
            <a:r>
              <a:rPr lang="ja-JP" altLang="en-US" sz="1800" dirty="0">
                <a:latin typeface="Times New Roman" panose="02020603050405020304" pitchFamily="18" charset="0"/>
                <a:ea typeface="+mj-ea"/>
                <a:cs typeface="Times New Roman" panose="02020603050405020304" pitchFamily="18" charset="0"/>
              </a:rPr>
              <a:t> </a:t>
            </a:r>
            <a:r>
              <a:rPr lang="en-US" altLang="ja-JP" sz="1800" dirty="0">
                <a:latin typeface="Times New Roman" panose="02020603050405020304" pitchFamily="18" charset="0"/>
                <a:ea typeface="+mj-ea"/>
                <a:cs typeface="Times New Roman" panose="02020603050405020304" pitchFamily="18" charset="0"/>
              </a:rPr>
              <a:t>channel and BPSK modulation</a:t>
            </a:r>
          </a:p>
        </p:txBody>
      </p:sp>
      <p:pic>
        <p:nvPicPr>
          <p:cNvPr id="6" name="図 5">
            <a:extLst>
              <a:ext uri="{FF2B5EF4-FFF2-40B4-BE49-F238E27FC236}">
                <a16:creationId xmlns:a16="http://schemas.microsoft.com/office/drawing/2014/main" id="{804A8F22-AF78-7CA0-03BE-D845B0F6993A}"/>
              </a:ext>
            </a:extLst>
          </p:cNvPr>
          <p:cNvPicPr>
            <a:picLocks noChangeAspect="1"/>
          </p:cNvPicPr>
          <p:nvPr/>
        </p:nvPicPr>
        <p:blipFill>
          <a:blip r:embed="rId2"/>
          <a:stretch>
            <a:fillRect/>
          </a:stretch>
        </p:blipFill>
        <p:spPr>
          <a:xfrm>
            <a:off x="462585" y="1752600"/>
            <a:ext cx="4583807" cy="3672568"/>
          </a:xfrm>
          <a:prstGeom prst="rect">
            <a:avLst/>
          </a:prstGeom>
        </p:spPr>
      </p:pic>
    </p:spTree>
    <p:extLst>
      <p:ext uri="{BB962C8B-B14F-4D97-AF65-F5344CB8AC3E}">
        <p14:creationId xmlns:p14="http://schemas.microsoft.com/office/powerpoint/2010/main" val="4031986116"/>
      </p:ext>
    </p:extLst>
  </p:cSld>
  <p:clrMapOvr>
    <a:masterClrMapping/>
  </p:clrMapOvr>
</p:sld>
</file>

<file path=ppt/theme/theme1.xml><?xml version="1.0" encoding="utf-8"?>
<a:theme xmlns:a="http://schemas.openxmlformats.org/drawingml/2006/main" name="VLC_Composition_090917">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5779</TotalTime>
  <Words>2074</Words>
  <Application>Microsoft Office PowerPoint</Application>
  <PresentationFormat>画面に合わせる (4:3)</PresentationFormat>
  <Paragraphs>242</Paragraphs>
  <Slides>15</Slides>
  <Notes>6</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15</vt:i4>
      </vt:variant>
    </vt:vector>
  </HeadingPairs>
  <TitlesOfParts>
    <vt:vector size="21" baseType="lpstr">
      <vt:lpstr>游ゴシック</vt:lpstr>
      <vt:lpstr>Arial</vt:lpstr>
      <vt:lpstr>Calibri</vt:lpstr>
      <vt:lpstr>Cambria Math</vt:lpstr>
      <vt:lpstr>Times New Roman</vt:lpstr>
      <vt:lpstr>VLC_Composition_090917</vt:lpstr>
      <vt:lpstr>PowerPoint プレゼンテーション</vt:lpstr>
      <vt:lpstr>Performance Evaluation of Channel Coding under Various Channel Models in Some Classes of Coexistence in TG6ma　　　　　　   　　</vt:lpstr>
      <vt:lpstr>Importance of QoS control </vt:lpstr>
      <vt:lpstr>Error control in current IEEE 802.15.6</vt:lpstr>
      <vt:lpstr>Concept of channel coding for PSDU</vt:lpstr>
      <vt:lpstr>Table for Concept </vt:lpstr>
      <vt:lpstr>Evaluations (Only RS)</vt:lpstr>
      <vt:lpstr>Evaluations (BCC and RS)</vt:lpstr>
      <vt:lpstr>Evaluations (LDPC and RS)</vt:lpstr>
      <vt:lpstr>Evaluations (LDPC and RS)</vt:lpstr>
      <vt:lpstr>Considering Shadowing Case</vt:lpstr>
      <vt:lpstr>Evaluation (Shadowing Case)</vt:lpstr>
      <vt:lpstr>Summary of Concept Tables</vt:lpstr>
      <vt:lpstr>PowerPoint プレゼンテーション</vt:lpstr>
      <vt:lpstr>Another evaluation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kohno</dc:creator>
  <cp:lastModifiedBy>TakabayashiKento</cp:lastModifiedBy>
  <cp:revision>643</cp:revision>
  <dcterms:created xsi:type="dcterms:W3CDTF">2014-03-17T07:14:24Z</dcterms:created>
  <dcterms:modified xsi:type="dcterms:W3CDTF">2023-11-15T14:50:44Z</dcterms:modified>
</cp:coreProperties>
</file>