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9" r:id="rId2"/>
    <p:sldId id="258" r:id="rId3"/>
    <p:sldId id="5610" r:id="rId4"/>
    <p:sldId id="5833" r:id="rId5"/>
    <p:sldId id="284" r:id="rId6"/>
    <p:sldId id="281" r:id="rId7"/>
    <p:sldId id="271" r:id="rId8"/>
    <p:sldId id="273" r:id="rId9"/>
    <p:sldId id="274" r:id="rId10"/>
    <p:sldId id="282" r:id="rId11"/>
    <p:sldId id="276" r:id="rId12"/>
    <p:sldId id="262" r:id="rId13"/>
    <p:sldId id="263" r:id="rId14"/>
    <p:sldId id="264" r:id="rId15"/>
    <p:sldId id="5084" r:id="rId16"/>
    <p:sldId id="5095" r:id="rId17"/>
    <p:sldId id="5621" r:id="rId18"/>
    <p:sldId id="256" r:id="rId19"/>
    <p:sldId id="5835" r:id="rId20"/>
    <p:sldId id="5830" r:id="rId21"/>
    <p:sldId id="4944" r:id="rId22"/>
  </p:sldIdLst>
  <p:sldSz cx="9144000" cy="6858000" type="screen4x3"/>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showGuides="1">
      <p:cViewPr varScale="1">
        <p:scale>
          <a:sx n="61" d="100"/>
          <a:sy n="61" d="100"/>
        </p:scale>
        <p:origin x="1362" y="38"/>
      </p:cViewPr>
      <p:guideLst>
        <p:guide orient="horz" pos="2183"/>
        <p:guide pos="2880"/>
      </p:guideLst>
    </p:cSldViewPr>
  </p:slideViewPr>
  <p:notesTextViewPr>
    <p:cViewPr>
      <p:scale>
        <a:sx n="1" d="1"/>
        <a:sy n="1" d="1"/>
      </p:scale>
      <p:origin x="0" y="0"/>
    </p:cViewPr>
  </p:notesTextViewPr>
  <p:sorterViewPr>
    <p:cViewPr varScale="1">
      <p:scale>
        <a:sx n="100" d="100"/>
        <a:sy n="100" d="100"/>
      </p:scale>
      <p:origin x="0" y="-4254"/>
    </p:cViewPr>
  </p:sorterViewPr>
  <p:notesViewPr>
    <p:cSldViewPr snapToGrid="0" showGuides="1">
      <p:cViewPr varScale="1">
        <p:scale>
          <a:sx n="48" d="100"/>
          <a:sy n="48" d="100"/>
        </p:scale>
        <p:origin x="1408" y="24"/>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8417226C-9B8F-4835-A7EC-48E95E209A76}" type="datetimeFigureOut">
              <a:rPr kumimoji="1" lang="ja-JP" altLang="en-US" smtClean="0"/>
              <a:t>2023/11/14</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10</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950015" y="10691723"/>
            <a:ext cx="806146" cy="20669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03765">
              <a:defRPr sz="2500">
                <a:solidFill>
                  <a:schemeClr val="tx1"/>
                </a:solidFill>
                <a:latin typeface="Times New Roman" pitchFamily="18" charset="0"/>
              </a:defRPr>
            </a:lvl1pPr>
            <a:lvl2pPr marL="771366" indent="-296679" defTabSz="1003765">
              <a:defRPr sz="2500">
                <a:solidFill>
                  <a:schemeClr val="tx1"/>
                </a:solidFill>
                <a:latin typeface="Times New Roman" pitchFamily="18" charset="0"/>
              </a:defRPr>
            </a:lvl2pPr>
            <a:lvl3pPr marL="1186717" indent="-237343" defTabSz="1003765">
              <a:defRPr sz="2500">
                <a:solidFill>
                  <a:schemeClr val="tx1"/>
                </a:solidFill>
                <a:latin typeface="Times New Roman" pitchFamily="18" charset="0"/>
              </a:defRPr>
            </a:lvl3pPr>
            <a:lvl4pPr marL="1661403" indent="-237343" defTabSz="1003765">
              <a:defRPr sz="2500">
                <a:solidFill>
                  <a:schemeClr val="tx1"/>
                </a:solidFill>
                <a:latin typeface="Times New Roman" pitchFamily="18" charset="0"/>
              </a:defRPr>
            </a:lvl4pPr>
            <a:lvl5pPr marL="2136090" indent="-237343" defTabSz="1003765">
              <a:defRPr sz="2500">
                <a:solidFill>
                  <a:schemeClr val="tx1"/>
                </a:solidFill>
                <a:latin typeface="Times New Roman" pitchFamily="18" charset="0"/>
              </a:defRPr>
            </a:lvl5pPr>
            <a:lvl6pPr marL="2610776" indent="-237343" defTabSz="1003765" eaLnBrk="0" fontAlgn="base" hangingPunct="0">
              <a:spcBef>
                <a:spcPct val="0"/>
              </a:spcBef>
              <a:spcAft>
                <a:spcPct val="0"/>
              </a:spcAft>
              <a:defRPr sz="2500">
                <a:solidFill>
                  <a:schemeClr val="tx1"/>
                </a:solidFill>
                <a:latin typeface="Times New Roman" pitchFamily="18" charset="0"/>
              </a:defRPr>
            </a:lvl6pPr>
            <a:lvl7pPr marL="3085463" indent="-237343" defTabSz="1003765" eaLnBrk="0" fontAlgn="base" hangingPunct="0">
              <a:spcBef>
                <a:spcPct val="0"/>
              </a:spcBef>
              <a:spcAft>
                <a:spcPct val="0"/>
              </a:spcAft>
              <a:defRPr sz="2500">
                <a:solidFill>
                  <a:schemeClr val="tx1"/>
                </a:solidFill>
                <a:latin typeface="Times New Roman" pitchFamily="18" charset="0"/>
              </a:defRPr>
            </a:lvl7pPr>
            <a:lvl8pPr marL="3560150" indent="-237343" defTabSz="1003765" eaLnBrk="0" fontAlgn="base" hangingPunct="0">
              <a:spcBef>
                <a:spcPct val="0"/>
              </a:spcBef>
              <a:spcAft>
                <a:spcPct val="0"/>
              </a:spcAft>
              <a:defRPr sz="2500">
                <a:solidFill>
                  <a:schemeClr val="tx1"/>
                </a:solidFill>
                <a:latin typeface="Times New Roman" pitchFamily="18" charset="0"/>
              </a:defRPr>
            </a:lvl8pPr>
            <a:lvl9pPr marL="4034837" indent="-237343" defTabSz="1003765" eaLnBrk="0" fontAlgn="base" hangingPunct="0">
              <a:spcBef>
                <a:spcPct val="0"/>
              </a:spcBef>
              <a:spcAft>
                <a:spcPct val="0"/>
              </a:spcAft>
              <a:defRPr sz="2500">
                <a:solidFill>
                  <a:schemeClr val="tx1"/>
                </a:solidFill>
                <a:latin typeface="Times New Roman" pitchFamily="18" charset="0"/>
              </a:defRPr>
            </a:lvl9pPr>
          </a:lstStyle>
          <a:p>
            <a:fld id="{992FAEED-E543-438D-A759-E74A5D2C8D14}" type="slidenum">
              <a:rPr lang="en-US" altLang="ja-JP" sz="1300"/>
              <a:pPr/>
              <a:t>11</a:t>
            </a:fld>
            <a:endParaRPr lang="en-US" altLang="ja-JP" sz="1300" dirty="0"/>
          </a:p>
        </p:txBody>
      </p:sp>
      <p:sp>
        <p:nvSpPr>
          <p:cNvPr id="10243" name="Rectangle 2"/>
          <p:cNvSpPr>
            <a:spLocks noGrp="1" noRot="1" noChangeAspect="1" noChangeArrowheads="1" noTextEdit="1"/>
          </p:cNvSpPr>
          <p:nvPr>
            <p:ph type="sldImg"/>
          </p:nvPr>
        </p:nvSpPr>
        <p:spPr>
          <a:xfrm>
            <a:off x="735013" y="835025"/>
            <a:ext cx="5502275" cy="4127500"/>
          </a:xfrm>
          <a:ln/>
        </p:spPr>
      </p:sp>
      <p:sp>
        <p:nvSpPr>
          <p:cNvPr id="10244" name="Rectangle 3"/>
          <p:cNvSpPr>
            <a:spLocks noGrp="1" noChangeArrowheads="1"/>
          </p:cNvSpPr>
          <p:nvPr>
            <p:ph type="body" idx="1"/>
          </p:nvPr>
        </p:nvSpPr>
        <p:spPr>
          <a:xfrm>
            <a:off x="929064" y="5245746"/>
            <a:ext cx="5114636" cy="49699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12</a:t>
            </a:fld>
            <a:endParaRPr kumimoji="1" lang="ja-JP" altLang="en-US"/>
          </a:p>
        </p:txBody>
      </p:sp>
    </p:spTree>
    <p:extLst>
      <p:ext uri="{BB962C8B-B14F-4D97-AF65-F5344CB8AC3E}">
        <p14:creationId xmlns:p14="http://schemas.microsoft.com/office/powerpoint/2010/main" val="682072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13</a:t>
            </a:fld>
            <a:endParaRPr kumimoji="1" lang="ja-JP" altLang="en-US"/>
          </a:p>
        </p:txBody>
      </p:sp>
    </p:spTree>
    <p:extLst>
      <p:ext uri="{BB962C8B-B14F-4D97-AF65-F5344CB8AC3E}">
        <p14:creationId xmlns:p14="http://schemas.microsoft.com/office/powerpoint/2010/main" val="26567476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14</a:t>
            </a:fld>
            <a:endParaRPr kumimoji="1" lang="ja-JP" altLang="en-US"/>
          </a:p>
        </p:txBody>
      </p:sp>
    </p:spTree>
    <p:extLst>
      <p:ext uri="{BB962C8B-B14F-4D97-AF65-F5344CB8AC3E}">
        <p14:creationId xmlns:p14="http://schemas.microsoft.com/office/powerpoint/2010/main" val="2810611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17</a:t>
            </a:fld>
            <a:endParaRPr kumimoji="1" lang="ja-JP" altLang="en-US"/>
          </a:p>
        </p:txBody>
      </p:sp>
    </p:spTree>
    <p:extLst>
      <p:ext uri="{BB962C8B-B14F-4D97-AF65-F5344CB8AC3E}">
        <p14:creationId xmlns:p14="http://schemas.microsoft.com/office/powerpoint/2010/main" val="6069275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57688" y="129104"/>
            <a:ext cx="2752070" cy="241140"/>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950015" y="10691724"/>
            <a:ext cx="806146" cy="206691"/>
          </a:xfrm>
          <a:prstGeom prst="rect">
            <a:avLst/>
          </a:prstGeom>
          <a:ln/>
        </p:spPr>
        <p:txBody>
          <a:bodyPr/>
          <a:lstStyle/>
          <a:p>
            <a:r>
              <a:rPr lang="en-US" altLang="ja-JP" dirty="0"/>
              <a:t>Page </a:t>
            </a:r>
            <a:fld id="{77570724-D4C2-4805-9F96-77169DE31113}" type="slidenum">
              <a:rPr lang="en-US" altLang="ja-JP"/>
              <a:pPr/>
              <a:t>18</a:t>
            </a:fld>
            <a:endParaRPr lang="en-US" altLang="ja-JP" dirty="0"/>
          </a:p>
        </p:txBody>
      </p:sp>
      <p:sp>
        <p:nvSpPr>
          <p:cNvPr id="24578" name="Rectangle 2"/>
          <p:cNvSpPr>
            <a:spLocks noGrp="1" noRot="1" noChangeAspect="1" noChangeArrowheads="1" noTextEdit="1"/>
          </p:cNvSpPr>
          <p:nvPr>
            <p:ph type="sldImg"/>
          </p:nvPr>
        </p:nvSpPr>
        <p:spPr>
          <a:xfrm>
            <a:off x="735013" y="835025"/>
            <a:ext cx="5502275" cy="4127500"/>
          </a:xfrm>
          <a:ln/>
        </p:spPr>
      </p:sp>
      <p:sp>
        <p:nvSpPr>
          <p:cNvPr id="24579" name="Rectangle 3"/>
          <p:cNvSpPr>
            <a:spLocks noGrp="1" noChangeArrowheads="1"/>
          </p:cNvSpPr>
          <p:nvPr>
            <p:ph type="body" idx="1"/>
          </p:nvPr>
        </p:nvSpPr>
        <p:spPr>
          <a:xfrm>
            <a:off x="929064" y="5245746"/>
            <a:ext cx="5114636" cy="4969951"/>
          </a:xfrm>
          <a:prstGeom prst="rect">
            <a:avLst/>
          </a:prstGeom>
        </p:spPr>
        <p:txBody>
          <a:bodyPr/>
          <a:lstStyle/>
          <a:p>
            <a:endParaRPr lang="ja-JP" altLang="ja-JP"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307695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1"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950178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21</a:t>
            </a:fld>
            <a:endParaRPr kumimoji="1" lang="ja-JP" altLang="en-US"/>
          </a:p>
        </p:txBody>
      </p:sp>
    </p:spTree>
    <p:extLst>
      <p:ext uri="{BB962C8B-B14F-4D97-AF65-F5344CB8AC3E}">
        <p14:creationId xmlns:p14="http://schemas.microsoft.com/office/powerpoint/2010/main" val="2263886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411839" y="10691724"/>
            <a:ext cx="2830292" cy="206691"/>
          </a:xfrm>
        </p:spPr>
        <p:txBody>
          <a:bodyPr/>
          <a:lstStyle/>
          <a:p>
            <a:pPr lvl="4"/>
            <a:r>
              <a:rPr lang="en-US" altLang="ja-JP" dirty="0"/>
              <a:t>Ryuji Kohno(YNU/YRP-IAI)</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00262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269402F-1F42-4764-9FFD-50056DC8779C}"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801599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6269402F-1F42-4764-9FFD-50056DC8779C}" type="slidenum">
              <a:rPr kumimoji="1" lang="ja-JP" altLang="en-US" smtClean="0"/>
              <a:t>5</a:t>
            </a:fld>
            <a:endParaRPr kumimoji="1" lang="ja-JP" altLang="en-US"/>
          </a:p>
        </p:txBody>
      </p:sp>
    </p:spTree>
    <p:extLst>
      <p:ext uri="{BB962C8B-B14F-4D97-AF65-F5344CB8AC3E}">
        <p14:creationId xmlns:p14="http://schemas.microsoft.com/office/powerpoint/2010/main" val="728670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9</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41092528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802.15-23-0556-01-06ma</a:t>
            </a:r>
          </a:p>
        </p:txBody>
      </p:sp>
      <p:sp>
        <p:nvSpPr>
          <p:cNvPr id="1032" name="Line 8"/>
          <p:cNvSpPr>
            <a:spLocks noChangeShapeType="1"/>
          </p:cNvSpPr>
          <p:nvPr/>
        </p:nvSpPr>
        <p:spPr bwMode="auto">
          <a:xfrm>
            <a:off x="702527" y="637475"/>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5799" y="39401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348720" cy="307777"/>
          </a:xfrm>
          <a:prstGeom prst="rect">
            <a:avLst/>
          </a:prstGeom>
        </p:spPr>
        <p:txBody>
          <a:bodyPr wrap="none">
            <a:spAutoFit/>
          </a:bodyPr>
          <a:lstStyle/>
          <a:p>
            <a:r>
              <a:rPr lang="en-US" altLang="ja-JP" sz="1400" dirty="0"/>
              <a:t>Ryuji Kohno(YNU/YRP-IAI)</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4.xml"/><Relationship Id="rId1" Type="http://schemas.openxmlformats.org/officeDocument/2006/relationships/slideLayout" Target="../slideLayouts/slideLayout5.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cvent.me/EooyVv"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mailto:marco.hernandez@ieee.org" TargetMode="External"/><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ieeesa.webex.com/ieeesa/j.php?MTID=mca39b1aeaf9ee5b85bb81cd3fcf994b1"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hyperlink" Target="http://standards.ieee.org/about/sasb/patcom/material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E4C77B-93AE-D301-F3B3-CAE516EC170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[TG15.6ma(Revision of IEEE802.15.6-2012) Opening Information for November 2023]	</a:t>
            </a:r>
          </a:p>
          <a:p>
            <a:r>
              <a:rPr lang="en-US" altLang="ja-JP" sz="1600" b="1" dirty="0">
                <a:ea typeface="ＭＳ Ｐゴシック" charset="-128"/>
              </a:rPr>
              <a:t>Date Submitted: </a:t>
            </a:r>
            <a:r>
              <a:rPr lang="en-US" altLang="ja-JP" sz="1600" dirty="0">
                <a:ea typeface="ＭＳ Ｐゴシック" charset="-128"/>
              </a:rPr>
              <a:t>[13</a:t>
            </a:r>
            <a:r>
              <a:rPr lang="en-US" altLang="ja-JP" sz="1600" baseline="30000" dirty="0">
                <a:ea typeface="ＭＳ Ｐゴシック" charset="-128"/>
              </a:rPr>
              <a:t>th</a:t>
            </a:r>
            <a:r>
              <a:rPr lang="en-US" altLang="ja-JP" sz="1600" dirty="0">
                <a:ea typeface="ＭＳ Ｐゴシック" charset="-128"/>
              </a:rPr>
              <a:t> November 2023]	</a:t>
            </a:r>
          </a:p>
          <a:p>
            <a:r>
              <a:rPr lang="en-US" altLang="ja-JP" sz="1600" b="1" dirty="0">
                <a:ea typeface="ＭＳ Ｐゴシック" charset="-128"/>
              </a:rPr>
              <a:t>Source:</a:t>
            </a:r>
            <a:r>
              <a:rPr lang="en-US" altLang="ja-JP" sz="1600" dirty="0">
                <a:ea typeface="ＭＳ Ｐゴシック" charset="-128"/>
              </a:rPr>
              <a:t>  [Ryuji Kohno] [1;Yokohama National University(YNU), 2;YRP International Alliance Institute(YRP-IAI)]                                  </a:t>
            </a:r>
          </a:p>
          <a:p>
            <a:r>
              <a:rPr lang="en-US" altLang="ja-JP" sz="1600" dirty="0">
                <a:ea typeface="ＭＳ Ｐゴシック" charset="-128"/>
              </a:rPr>
              <a:t>Address [1; 79-5 Tokiwadai, Hodogaya-ku, Yokohama, 240-8501 Japan</a:t>
            </a:r>
          </a:p>
          <a:p>
            <a:r>
              <a:rPr lang="en-US" altLang="ja-JP" sz="1600" dirty="0">
                <a:ea typeface="ＭＳ Ｐゴシック" charset="-128"/>
              </a:rPr>
              <a:t>               2; </a:t>
            </a:r>
            <a:r>
              <a:rPr lang="pl-PL" altLang="ja-JP" sz="1600" dirty="0">
                <a:ea typeface="ＭＳ Ｐゴシック" charset="-128"/>
              </a:rPr>
              <a:t>YRP1 Blg., 3-4 HikarinoOka, Yokosuka-City, Kanagawa, 239-0847 Japan</a:t>
            </a:r>
            <a:r>
              <a:rPr lang="en-US" altLang="ja-JP" sz="1600" dirty="0">
                <a:ea typeface="ＭＳ Ｐゴシック" charset="-128"/>
              </a:rPr>
              <a:t>]</a:t>
            </a:r>
          </a:p>
          <a:p>
            <a:r>
              <a:rPr lang="en-US" altLang="ja-JP" sz="1600" dirty="0">
                <a:ea typeface="ＭＳ Ｐゴシック" charset="-128"/>
              </a:rPr>
              <a:t>Voice:[1; +81-90-5408-0611], FAX: [+81-45-383-5528], </a:t>
            </a:r>
          </a:p>
          <a:p>
            <a:r>
              <a:rPr lang="en-US" altLang="ja-JP" sz="1600" dirty="0">
                <a:ea typeface="ＭＳ Ｐゴシック" charset="-128"/>
              </a:rPr>
              <a:t>Email:[1: kohno@ynu.ac.jp,  2: kohno@yrp-iai.jp] Re: []</a:t>
            </a: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TG15.6ma, that is a task group of </a:t>
            </a:r>
            <a:r>
              <a:rPr lang="en-US" altLang="ja-JP" sz="1600" dirty="0">
                <a:ea typeface="ＭＳ Ｐゴシック" charset="-128"/>
              </a:rPr>
              <a:t>Revision of IEEE802.15.6-2012, </a:t>
            </a:r>
            <a:r>
              <a:rPr lang="en-US" altLang="ja-JP" sz="1600" dirty="0">
                <a:solidFill>
                  <a:schemeClr val="tx2"/>
                </a:solidFill>
                <a:ea typeface="ＭＳ Ｐゴシック" charset="-128"/>
              </a:rPr>
              <a:t>meeting in November 2023.]</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F58F5BD5-42D1-AA7C-9691-CB9534F70182}"/>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10</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F5BA22B-E1D3-025B-1078-D3F6F305C7D1}"/>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11</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88139A-1E9B-E591-0458-8C1D8CC3993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7"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Instructions for Chairs of </a:t>
            </a:r>
            <a:br>
              <a:rPr u="sng" dirty="0">
                <a:latin typeface="+mj-lt"/>
              </a:rPr>
            </a:br>
            <a:r>
              <a:rPr lang="en-IE" sz="2600" b="1" u="sng" strike="noStrike" cap="all" spc="-1" dirty="0">
                <a:solidFill>
                  <a:srgbClr val="000000"/>
                </a:solidFill>
                <a:latin typeface="+mj-lt"/>
                <a:ea typeface="MS PGothic"/>
              </a:rPr>
              <a:t>standards development activities</a:t>
            </a:r>
            <a:endParaRPr lang="en-IE" sz="2600" b="0" u="sng" strike="noStrike" spc="-1" dirty="0">
              <a:latin typeface="+mj-lt"/>
            </a:endParaRPr>
          </a:p>
        </p:txBody>
      </p:sp>
      <p:sp>
        <p:nvSpPr>
          <p:cNvPr id="158" name="CustomShape 2"/>
          <p:cNvSpPr/>
          <p:nvPr/>
        </p:nvSpPr>
        <p:spPr>
          <a:xfrm>
            <a:off x="955469" y="176688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buClr>
                <a:srgbClr val="000000"/>
              </a:buClr>
              <a:buSzPct val="45000"/>
              <a:buFont typeface="Wingdings" charset="2"/>
              <a:buChar char=""/>
            </a:pPr>
            <a:r>
              <a:rPr lang="en-IE" sz="2400" b="1" strike="noStrike" spc="-1" dirty="0">
                <a:solidFill>
                  <a:srgbClr val="000000"/>
                </a:solidFill>
                <a:latin typeface="Montserrat"/>
                <a:ea typeface="MS PGothic"/>
              </a:rPr>
              <a:t>At the beginning of each standards development meeting the chair or a designee is to:</a:t>
            </a:r>
            <a:endParaRPr lang="en-IE" sz="2400" b="0" strike="noStrike" spc="-1" dirty="0">
              <a:latin typeface="Arial"/>
            </a:endParaRPr>
          </a:p>
          <a:p>
            <a:pPr>
              <a:lnSpc>
                <a:spcPct val="90000"/>
              </a:lnSpc>
            </a:pPr>
            <a:endParaRPr lang="en-IE" sz="24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Show the following slides (or provide them beforehand)</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Advise the standards development group participants that: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SA’s copyright policy is described in Clause 7 of the IEEE SA Standards Board Bylaws and Clause 6.1 of the IEEE SA Standards Board Operations Manual;</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Any material submitted during standards development, whether verbal, recorded, or in written form, is a Contribution and shall comply with the IEEE SA Copyright Policy; </a:t>
            </a:r>
            <a:endParaRPr lang="en-IE"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Instruct the Secretary to record in the minutes of the relevant meeting: </a:t>
            </a:r>
            <a:endParaRPr lang="en-IE" b="0" strike="noStrike" spc="-1" dirty="0">
              <a:latin typeface="Arial"/>
            </a:endParaRPr>
          </a:p>
          <a:p>
            <a:pPr marL="432000" lvl="1" indent="-213840">
              <a:lnSpc>
                <a:spcPct val="80000"/>
              </a:lnSpc>
              <a:spcBef>
                <a:spcPts val="173"/>
              </a:spcBef>
              <a:buClr>
                <a:srgbClr val="000000"/>
              </a:buClr>
              <a:buSzPct val="45000"/>
              <a:buFont typeface="Wingdings" charset="2"/>
              <a:buChar char=""/>
            </a:pPr>
            <a:r>
              <a:rPr lang="en-IE" b="0" strike="noStrike" spc="-1" dirty="0">
                <a:solidFill>
                  <a:srgbClr val="000000"/>
                </a:solidFill>
                <a:latin typeface="Calibri"/>
                <a:ea typeface="MS PGothic"/>
              </a:rPr>
              <a:t>That the foregoing information was provided and that the copyright slides were shown (or provided beforehand). </a:t>
            </a:r>
            <a:endParaRPr lang="en-IE" b="0" strike="noStrike" spc="-1" dirty="0">
              <a:latin typeface="Arial"/>
            </a:endParaRPr>
          </a:p>
        </p:txBody>
      </p:sp>
      <p:sp>
        <p:nvSpPr>
          <p:cNvPr id="2" name="日付プレースホルダー 1">
            <a:extLst>
              <a:ext uri="{FF2B5EF4-FFF2-40B4-BE49-F238E27FC236}">
                <a16:creationId xmlns:a16="http://schemas.microsoft.com/office/drawing/2014/main" id="{4DC265A7-DBF7-4F14-A422-0CD6415477A1}"/>
              </a:ext>
            </a:extLst>
          </p:cNvPr>
          <p:cNvSpPr>
            <a:spLocks noGrp="1"/>
          </p:cNvSpPr>
          <p:nvPr>
            <p:ph type="dt" sz="half" idx="2"/>
          </p:nvPr>
        </p:nvSpPr>
        <p:spPr/>
        <p:txBody>
          <a:bodyPr/>
          <a:lstStyle/>
          <a:p>
            <a:r>
              <a:rPr lang="en-US" altLang="ja-JP"/>
              <a:t>November 2023</a:t>
            </a:r>
            <a:endParaRPr lang="en-US" altLang="ja-JP" dirty="0"/>
          </a:p>
        </p:txBody>
      </p:sp>
      <p:sp>
        <p:nvSpPr>
          <p:cNvPr id="3" name="スライド番号プレースホルダー 2">
            <a:extLst>
              <a:ext uri="{FF2B5EF4-FFF2-40B4-BE49-F238E27FC236}">
                <a16:creationId xmlns:a16="http://schemas.microsoft.com/office/drawing/2014/main" id="{F62D58AF-B8E8-47A5-8C5F-2AD173779417}"/>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B584997-39A2-62E3-A1EA-753FC6982EA0}"/>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59" name="CustomShape 1"/>
          <p:cNvSpPr/>
          <p:nvPr/>
        </p:nvSpPr>
        <p:spPr>
          <a:xfrm>
            <a:off x="324000" y="630360"/>
            <a:ext cx="8680320" cy="1136520"/>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0" name="CustomShape 2"/>
          <p:cNvSpPr/>
          <p:nvPr/>
        </p:nvSpPr>
        <p:spPr>
          <a:xfrm>
            <a:off x="609480" y="1773360"/>
            <a:ext cx="775800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90000"/>
              </a:lnSpc>
              <a:spcBef>
                <a:spcPts val="564"/>
              </a:spcBef>
              <a:buClr>
                <a:srgbClr val="000000"/>
              </a:buClr>
              <a:buSzPct val="45000"/>
              <a:buFont typeface="Wingdings" charset="2"/>
              <a:buChar char=""/>
            </a:pPr>
            <a:r>
              <a:rPr lang="en-IE" sz="2000" b="1" strike="noStrike" spc="-1" dirty="0">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lang="en-IE" sz="2000" b="0" strike="noStrike" spc="-1" dirty="0">
              <a:latin typeface="Arial"/>
            </a:endParaRPr>
          </a:p>
          <a:p>
            <a:pPr>
              <a:lnSpc>
                <a:spcPct val="90000"/>
              </a:lnSpc>
            </a:pP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lang="en-IE" sz="2000" b="0" strike="noStrike" spc="-1" dirty="0">
              <a:latin typeface="Arial"/>
            </a:endParaRPr>
          </a:p>
          <a:p>
            <a:pPr marL="432000" lvl="1" indent="-213840">
              <a:lnSpc>
                <a:spcPct val="100000"/>
              </a:lnSpc>
              <a:spcBef>
                <a:spcPts val="300"/>
              </a:spcBef>
              <a:buClr>
                <a:srgbClr val="000000"/>
              </a:buClr>
              <a:buSzPct val="45000"/>
              <a:buFont typeface="Wingdings" charset="2"/>
              <a:buChar char=""/>
            </a:pPr>
            <a:r>
              <a:rPr lang="en-IE" sz="2000" b="0" strike="noStrike" spc="-1" dirty="0">
                <a:solidFill>
                  <a:srgbClr val="000000"/>
                </a:solidFill>
                <a:latin typeface="Calibri"/>
                <a:ea typeface="MS PGothic"/>
              </a:rPr>
              <a:t>For material that is not previously Published, IEEE is automatically granted a license to use any material that is presented or submitted.</a:t>
            </a:r>
            <a:endParaRPr lang="en-IE" sz="2000" b="0" strike="noStrike" spc="-1" dirty="0">
              <a:latin typeface="Arial"/>
            </a:endParaRPr>
          </a:p>
        </p:txBody>
      </p:sp>
      <p:sp>
        <p:nvSpPr>
          <p:cNvPr id="2" name="日付プレースホルダー 1">
            <a:extLst>
              <a:ext uri="{FF2B5EF4-FFF2-40B4-BE49-F238E27FC236}">
                <a16:creationId xmlns:a16="http://schemas.microsoft.com/office/drawing/2014/main" id="{7A012C68-2903-4575-A6DD-AC121D0F7F13}"/>
              </a:ext>
            </a:extLst>
          </p:cNvPr>
          <p:cNvSpPr>
            <a:spLocks noGrp="1"/>
          </p:cNvSpPr>
          <p:nvPr>
            <p:ph type="dt" sz="half" idx="2"/>
          </p:nvPr>
        </p:nvSpPr>
        <p:spPr/>
        <p:txBody>
          <a:bodyPr/>
          <a:lstStyle/>
          <a:p>
            <a:r>
              <a:rPr lang="en-US" altLang="ja-JP"/>
              <a:t>November 2023</a:t>
            </a:r>
            <a:endParaRPr lang="en-US" altLang="ja-JP" dirty="0"/>
          </a:p>
        </p:txBody>
      </p:sp>
      <p:sp>
        <p:nvSpPr>
          <p:cNvPr id="3" name="スライド番号プレースホルダー 2">
            <a:extLst>
              <a:ext uri="{FF2B5EF4-FFF2-40B4-BE49-F238E27FC236}">
                <a16:creationId xmlns:a16="http://schemas.microsoft.com/office/drawing/2014/main" id="{C5FE8A96-B00A-413E-944D-C3C1FF50C8AF}"/>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5D3FAF88-AA8E-0656-6BAF-6C5C70A610CC}"/>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161" name="CustomShape 1"/>
          <p:cNvSpPr/>
          <p:nvPr/>
        </p:nvSpPr>
        <p:spPr>
          <a:xfrm>
            <a:off x="324000" y="630360"/>
            <a:ext cx="8680320" cy="704169"/>
          </a:xfrm>
          <a:prstGeom prst="rect">
            <a:avLst/>
          </a:prstGeom>
          <a:noFill/>
          <a:ln>
            <a:noFill/>
          </a:ln>
        </p:spPr>
        <p:style>
          <a:lnRef idx="0">
            <a:scrgbClr r="0" g="0" b="0"/>
          </a:lnRef>
          <a:fillRef idx="0">
            <a:scrgbClr r="0" g="0" b="0"/>
          </a:fillRef>
          <a:effectRef idx="0">
            <a:scrgbClr r="0" g="0" b="0"/>
          </a:effectRef>
          <a:fontRef idx="minor"/>
        </p:style>
        <p:txBody>
          <a:bodyPr lIns="92160" tIns="46080" rIns="92160" bIns="46080" anchor="ctr">
            <a:noAutofit/>
          </a:bodyPr>
          <a:lstStyle/>
          <a:p>
            <a:pPr algn="ctr">
              <a:lnSpc>
                <a:spcPct val="100000"/>
              </a:lnSpc>
            </a:pPr>
            <a:r>
              <a:rPr lang="en-IE" sz="2600" b="1" u="sng" strike="noStrike" cap="all" spc="-1" dirty="0">
                <a:solidFill>
                  <a:srgbClr val="000000"/>
                </a:solidFill>
                <a:latin typeface="+mj-lt"/>
                <a:ea typeface="MS PGothic"/>
              </a:rPr>
              <a:t>IEEE SA Copyright Policy</a:t>
            </a:r>
            <a:endParaRPr lang="en-IE" sz="2600" b="0" u="sng" strike="noStrike" spc="-1" dirty="0">
              <a:latin typeface="+mj-lt"/>
            </a:endParaRPr>
          </a:p>
        </p:txBody>
      </p:sp>
      <p:sp>
        <p:nvSpPr>
          <p:cNvPr id="162" name="CustomShape 2"/>
          <p:cNvSpPr/>
          <p:nvPr/>
        </p:nvSpPr>
        <p:spPr>
          <a:xfrm>
            <a:off x="428760" y="1334529"/>
            <a:ext cx="8715240" cy="4460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The IEEE SA Copyright Policy is described in the IEEE SA Standards Board Bylaws and IEEE SA Standards Board Operations Manual</a:t>
            </a:r>
            <a:br>
              <a:rPr sz="2400" dirty="0"/>
            </a:br>
            <a:r>
              <a:rPr lang="en-IE" b="0" strike="noStrike" spc="-1" dirty="0">
                <a:solidFill>
                  <a:srgbClr val="000000"/>
                </a:solidFill>
                <a:latin typeface="Calibri"/>
                <a:ea typeface="DejaVu Sans"/>
              </a:rPr>
              <a: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b="0" strike="noStrike" spc="-1" dirty="0">
                <a:solidFill>
                  <a:srgbClr val="000000"/>
                </a:solidFill>
                <a:latin typeface="Calibri"/>
                <a:ea typeface="MS PGothic"/>
              </a:rPr>
              <a:t>IEEE SA Copyright Policy, see </a:t>
            </a:r>
            <a:br>
              <a:rPr sz="2400" dirty="0"/>
            </a:br>
            <a:r>
              <a:rPr lang="en-IE" b="0" strike="noStrike" spc="-1" dirty="0">
                <a:solidFill>
                  <a:srgbClr val="000000"/>
                </a:solidFill>
                <a:latin typeface="Calibri"/>
                <a:ea typeface="MS PGothic"/>
              </a:rPr>
              <a:t>	Clause 7 of the IEEE SA Standards Board Bylaws</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3"/>
              </a:rPr>
              <a:t>https://standards.ieee.org/about/policies/bylaws/sect6-7.html#7</a:t>
            </a:r>
            <a:br>
              <a:rPr sz="2400" dirty="0"/>
            </a:br>
            <a:r>
              <a:rPr lang="en-IE" b="0" strike="noStrike" spc="-1" dirty="0">
                <a:solidFill>
                  <a:srgbClr val="000000"/>
                </a:solidFill>
                <a:latin typeface="Calibri"/>
                <a:ea typeface="MS PGothic"/>
              </a:rPr>
              <a:t>	Clause 6.1 of the IEEE SA Standards Board Operations Manual</a:t>
            </a:r>
            <a:br>
              <a:rPr sz="2400" dirty="0"/>
            </a:br>
            <a:r>
              <a:rPr lang="en-IE" b="0" strike="noStrike" spc="-1" dirty="0">
                <a:solidFill>
                  <a:srgbClr val="000000"/>
                </a:solidFill>
                <a:latin typeface="Calibri"/>
                <a:ea typeface="MS PGothic"/>
              </a:rPr>
              <a:t>	</a:t>
            </a: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Permission</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5"/>
              </a:rPr>
              <a:t>https://standards.ieee.org/content/dam/ieee-standards/standards/web/documents/other/permissionltrs.zip</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Copyright FAQs</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6"/>
              </a:rPr>
              <a:t>http://standards.ieee.org/faqs/copyrights.html/</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IEEE SA Best Practices for IEEE Standards Development </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7"/>
              </a:rPr>
              <a:t>https://standards.ieee.org/develop/policies/best_practices_for_ieee_standards_development_051215.pdf</a:t>
            </a:r>
            <a:endParaRPr lang="en-IE" sz="1600" b="0" strike="noStrike" spc="-1" dirty="0">
              <a:latin typeface="Arial"/>
            </a:endParaRPr>
          </a:p>
          <a:p>
            <a:pPr marL="216000" indent="-213840">
              <a:lnSpc>
                <a:spcPct val="100000"/>
              </a:lnSpc>
              <a:spcBef>
                <a:spcPts val="300"/>
              </a:spcBef>
              <a:buClr>
                <a:srgbClr val="000000"/>
              </a:buClr>
              <a:buSzPct val="45000"/>
              <a:buFont typeface="Wingdings" charset="2"/>
              <a:buChar char=""/>
            </a:pPr>
            <a:r>
              <a:rPr lang="en-IE" b="0" strike="noStrike" spc="-1" dirty="0">
                <a:solidFill>
                  <a:srgbClr val="000000"/>
                </a:solidFill>
                <a:latin typeface="Calibri"/>
                <a:ea typeface="MS PGothic"/>
              </a:rPr>
              <a:t>Distribution of Draft Standards (see 6.1.3 of the SASB Operations Manual)</a:t>
            </a:r>
            <a:endParaRPr lang="en-IE" b="0" strike="noStrike" spc="-1" dirty="0">
              <a:latin typeface="Arial"/>
            </a:endParaRPr>
          </a:p>
          <a:p>
            <a:pPr marL="432000" lvl="1" indent="-213840">
              <a:lnSpc>
                <a:spcPct val="100000"/>
              </a:lnSpc>
              <a:spcBef>
                <a:spcPts val="150"/>
              </a:spcBef>
              <a:buClr>
                <a:srgbClr val="000000"/>
              </a:buClr>
              <a:buSzPct val="45000"/>
              <a:buFont typeface="Wingdings" charset="2"/>
              <a:buChar char=""/>
            </a:pPr>
            <a:r>
              <a:rPr lang="en-IE" sz="1600" b="0" u="sng" strike="noStrike" spc="-1" dirty="0">
                <a:solidFill>
                  <a:srgbClr val="0000FF"/>
                </a:solidFill>
                <a:uFillTx/>
                <a:latin typeface="Calibri"/>
                <a:ea typeface="MS PGothic"/>
                <a:hlinkClick r:id="rId4"/>
              </a:rPr>
              <a:t>https://standards.ieee.org/about/policies/opman/sect6.html</a:t>
            </a:r>
            <a:endParaRPr lang="en-IE" sz="1600" b="0" strike="noStrike" spc="-1" dirty="0">
              <a:latin typeface="Arial"/>
            </a:endParaRPr>
          </a:p>
          <a:p>
            <a:pPr>
              <a:lnSpc>
                <a:spcPct val="90000"/>
              </a:lnSpc>
              <a:spcBef>
                <a:spcPts val="564"/>
              </a:spcBef>
            </a:pPr>
            <a:endParaRPr lang="en-IE" sz="1600" b="0" strike="noStrike" spc="-1" dirty="0">
              <a:latin typeface="Arial"/>
            </a:endParaRPr>
          </a:p>
        </p:txBody>
      </p:sp>
      <p:sp>
        <p:nvSpPr>
          <p:cNvPr id="2" name="日付プレースホルダー 1">
            <a:extLst>
              <a:ext uri="{FF2B5EF4-FFF2-40B4-BE49-F238E27FC236}">
                <a16:creationId xmlns:a16="http://schemas.microsoft.com/office/drawing/2014/main" id="{EB189FE5-A484-49E7-8DB8-6663A1685FC6}"/>
              </a:ext>
            </a:extLst>
          </p:cNvPr>
          <p:cNvSpPr>
            <a:spLocks noGrp="1"/>
          </p:cNvSpPr>
          <p:nvPr>
            <p:ph type="dt" sz="half" idx="2"/>
          </p:nvPr>
        </p:nvSpPr>
        <p:spPr/>
        <p:txBody>
          <a:bodyPr/>
          <a:lstStyle/>
          <a:p>
            <a:r>
              <a:rPr lang="en-US" altLang="ja-JP"/>
              <a:t>November 2023</a:t>
            </a:r>
            <a:endParaRPr lang="en-US" altLang="ja-JP" dirty="0"/>
          </a:p>
        </p:txBody>
      </p:sp>
      <p:sp>
        <p:nvSpPr>
          <p:cNvPr id="3" name="スライド番号プレースホルダー 2">
            <a:extLst>
              <a:ext uri="{FF2B5EF4-FFF2-40B4-BE49-F238E27FC236}">
                <a16:creationId xmlns:a16="http://schemas.microsoft.com/office/drawing/2014/main" id="{759BB984-5C01-428D-AAFD-0EB1C3F8FC3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34DA7F1-15B3-CF95-0BEF-873CD42367C6}"/>
              </a:ext>
            </a:extLst>
          </p:cNvPr>
          <p:cNvSpPr>
            <a:spLocks noGrp="1"/>
          </p:cNvSpPr>
          <p:nvPr>
            <p:ph type="sldNum" sz="quarter" idx="12"/>
          </p:nvPr>
        </p:nvSpPr>
        <p:spPr/>
        <p:txBody>
          <a:bodyPr/>
          <a:lstStyle/>
          <a:p>
            <a:r>
              <a:rPr lang="en-US" altLang="ja-JP" dirty="0"/>
              <a:t>Slide </a:t>
            </a:r>
            <a:fld id="{266A080E-4E30-4968-B029-7CF782D6220C}" type="slidenum">
              <a:rPr lang="en-US" altLang="ja-JP" smtClean="0"/>
              <a:pPr/>
              <a:t>15</a:t>
            </a:fld>
            <a:endParaRPr lang="en-US" altLang="ja-JP" dirty="0"/>
          </a:p>
        </p:txBody>
      </p:sp>
      <p:sp>
        <p:nvSpPr>
          <p:cNvPr id="3" name="日付プレースホルダー 2">
            <a:extLst>
              <a:ext uri="{FF2B5EF4-FFF2-40B4-BE49-F238E27FC236}">
                <a16:creationId xmlns:a16="http://schemas.microsoft.com/office/drawing/2014/main" id="{514F5116-E768-3755-A0F7-391704D43F31}"/>
              </a:ext>
            </a:extLst>
          </p:cNvPr>
          <p:cNvSpPr>
            <a:spLocks noGrp="1"/>
          </p:cNvSpPr>
          <p:nvPr>
            <p:ph type="dt" sz="half" idx="2"/>
          </p:nvPr>
        </p:nvSpPr>
        <p:spPr/>
        <p:txBody>
          <a:bodyPr/>
          <a:lstStyle/>
          <a:p>
            <a:r>
              <a:rPr lang="en-US" altLang="ja-JP"/>
              <a:t>November 2023</a:t>
            </a:r>
            <a:endParaRPr lang="en-US" altLang="ja-JP" dirty="0"/>
          </a:p>
        </p:txBody>
      </p:sp>
      <p:sp>
        <p:nvSpPr>
          <p:cNvPr id="5" name="テキスト ボックス 4">
            <a:extLst>
              <a:ext uri="{FF2B5EF4-FFF2-40B4-BE49-F238E27FC236}">
                <a16:creationId xmlns:a16="http://schemas.microsoft.com/office/drawing/2014/main" id="{4D1291A2-EAE4-4D36-8479-8186D4D0A212}"/>
              </a:ext>
            </a:extLst>
          </p:cNvPr>
          <p:cNvSpPr txBox="1"/>
          <p:nvPr/>
        </p:nvSpPr>
        <p:spPr>
          <a:xfrm>
            <a:off x="368423" y="781546"/>
            <a:ext cx="8407154" cy="830997"/>
          </a:xfrm>
          <a:prstGeom prst="rect">
            <a:avLst/>
          </a:prstGeom>
          <a:noFill/>
        </p:spPr>
        <p:txBody>
          <a:bodyPr wrap="square">
            <a:spAutoFit/>
          </a:bodyPr>
          <a:lstStyle/>
          <a:p>
            <a:pPr algn="ctr"/>
            <a:r>
              <a:rPr lang="en-US" altLang="ja-JP" sz="2400" b="1" dirty="0"/>
              <a:t>[802.15-ALL] 142nd IEEE 802.15 WSN Session</a:t>
            </a:r>
          </a:p>
          <a:p>
            <a:pPr algn="ctr"/>
            <a:r>
              <a:rPr lang="en-US" altLang="ja-JP" sz="2400" b="1" dirty="0"/>
              <a:t>Registration for this Session</a:t>
            </a:r>
          </a:p>
        </p:txBody>
      </p:sp>
      <p:sp>
        <p:nvSpPr>
          <p:cNvPr id="7" name="テキスト ボックス 6">
            <a:extLst>
              <a:ext uri="{FF2B5EF4-FFF2-40B4-BE49-F238E27FC236}">
                <a16:creationId xmlns:a16="http://schemas.microsoft.com/office/drawing/2014/main" id="{BEBD09BC-8827-7A8F-8DB4-EF59B561EB21}"/>
              </a:ext>
            </a:extLst>
          </p:cNvPr>
          <p:cNvSpPr txBox="1"/>
          <p:nvPr/>
        </p:nvSpPr>
        <p:spPr>
          <a:xfrm>
            <a:off x="773549" y="1970761"/>
            <a:ext cx="8002028" cy="3416320"/>
          </a:xfrm>
          <a:prstGeom prst="rect">
            <a:avLst/>
          </a:prstGeom>
          <a:noFill/>
        </p:spPr>
        <p:txBody>
          <a:bodyPr wrap="square">
            <a:spAutoFit/>
          </a:bodyPr>
          <a:lstStyle/>
          <a:p>
            <a:r>
              <a:rPr lang="en-US" altLang="ja-JP" sz="2400" dirty="0">
                <a:effectLst/>
                <a:latin typeface="Calibri" panose="020F0502020204030204" pitchFamily="34" charset="0"/>
                <a:ea typeface="游ゴシック" panose="020B0400000000000000" pitchFamily="50" charset="-128"/>
              </a:rPr>
              <a:t>This session is part of the Nov. IEEE 802 Mtg.</a:t>
            </a:r>
          </a:p>
          <a:p>
            <a:r>
              <a:rPr lang="en-US" altLang="ja-JP" sz="2400" dirty="0">
                <a:effectLst/>
                <a:latin typeface="Calibri" panose="020F0502020204030204" pitchFamily="34" charset="0"/>
                <a:ea typeface="游ゴシック" panose="020B0400000000000000" pitchFamily="50" charset="-128"/>
              </a:rPr>
              <a:t>  - You must pay the registration fee in order to attend</a:t>
            </a:r>
          </a:p>
          <a:p>
            <a:r>
              <a:rPr lang="en-US" altLang="ja-JP" sz="2400" dirty="0">
                <a:effectLst/>
                <a:latin typeface="Calibri" panose="020F0502020204030204" pitchFamily="34" charset="0"/>
                <a:ea typeface="游ゴシック" panose="020B0400000000000000" pitchFamily="50" charset="-128"/>
              </a:rPr>
              <a:t>  - If you have not already done so, you can follow the registration link below</a:t>
            </a:r>
          </a:p>
          <a:p>
            <a:r>
              <a:rPr lang="en-US" altLang="ja-JP" sz="2400" dirty="0">
                <a:effectLst/>
                <a:latin typeface="Calibri" panose="020F0502020204030204" pitchFamily="34" charset="0"/>
                <a:ea typeface="游ゴシック" panose="020B0400000000000000" pitchFamily="50" charset="-128"/>
              </a:rPr>
              <a:t>  - If you do not intend to register for this session you must leave this meeting and, if you have already logged attendance on IMAT,</a:t>
            </a:r>
          </a:p>
          <a:p>
            <a:r>
              <a:rPr lang="en-US" altLang="ja-JP" sz="2400" dirty="0">
                <a:effectLst/>
                <a:latin typeface="Calibri" panose="020F0502020204030204" pitchFamily="34" charset="0"/>
                <a:ea typeface="游ゴシック" panose="020B0400000000000000" pitchFamily="50" charset="-128"/>
              </a:rPr>
              <a:t>    email Jon </a:t>
            </a:r>
            <a:r>
              <a:rPr lang="en-US" altLang="ja-JP" sz="2400" dirty="0" err="1">
                <a:effectLst/>
                <a:latin typeface="Calibri" panose="020F0502020204030204" pitchFamily="34" charset="0"/>
                <a:ea typeface="游ゴシック" panose="020B0400000000000000" pitchFamily="50" charset="-128"/>
              </a:rPr>
              <a:t>Rosdahl</a:t>
            </a:r>
            <a:r>
              <a:rPr lang="en-US" altLang="ja-JP" sz="2400" dirty="0">
                <a:effectLst/>
                <a:latin typeface="Calibri" panose="020F0502020204030204" pitchFamily="34" charset="0"/>
                <a:ea typeface="游ゴシック" panose="020B0400000000000000" pitchFamily="50" charset="-128"/>
              </a:rPr>
              <a:t> (jrosdahl@ieee.org), or your WG leadership to have it removed</a:t>
            </a:r>
            <a:endParaRPr lang="ja-JP" altLang="ja-JP" sz="2400" dirty="0">
              <a:effectLst/>
              <a:latin typeface="Calibri" panose="020F0502020204030204" pitchFamily="34" charset="0"/>
              <a:ea typeface="游ゴシック" panose="020B0400000000000000" pitchFamily="50" charset="-128"/>
            </a:endParaRPr>
          </a:p>
        </p:txBody>
      </p:sp>
    </p:spTree>
    <p:extLst>
      <p:ext uri="{BB962C8B-B14F-4D97-AF65-F5344CB8AC3E}">
        <p14:creationId xmlns:p14="http://schemas.microsoft.com/office/powerpoint/2010/main" val="505762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81798144-4A7A-A25D-3859-8B37311E7FA3}"/>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16</a:t>
            </a:fld>
            <a:endParaRPr lang="en-US" altLang="ja-JP" dirty="0"/>
          </a:p>
        </p:txBody>
      </p:sp>
      <p:sp>
        <p:nvSpPr>
          <p:cNvPr id="3" name="日付プレースホルダー 2">
            <a:extLst>
              <a:ext uri="{FF2B5EF4-FFF2-40B4-BE49-F238E27FC236}">
                <a16:creationId xmlns:a16="http://schemas.microsoft.com/office/drawing/2014/main" id="{AB879855-0153-7284-3FEB-660B4FB86925}"/>
              </a:ext>
            </a:extLst>
          </p:cNvPr>
          <p:cNvSpPr>
            <a:spLocks noGrp="1"/>
          </p:cNvSpPr>
          <p:nvPr>
            <p:ph type="dt" sz="half" idx="2"/>
          </p:nvPr>
        </p:nvSpPr>
        <p:spPr/>
        <p:txBody>
          <a:bodyPr/>
          <a:lstStyle/>
          <a:p>
            <a:r>
              <a:rPr lang="en-US" altLang="ja-JP"/>
              <a:t>November 2023</a:t>
            </a:r>
            <a:endParaRPr lang="en-US" altLang="ja-JP" dirty="0"/>
          </a:p>
        </p:txBody>
      </p:sp>
      <p:sp>
        <p:nvSpPr>
          <p:cNvPr id="7" name="object 6">
            <a:extLst>
              <a:ext uri="{FF2B5EF4-FFF2-40B4-BE49-F238E27FC236}">
                <a16:creationId xmlns:a16="http://schemas.microsoft.com/office/drawing/2014/main" id="{28F6A963-50D1-D14F-8427-93B77C8B64F6}"/>
              </a:ext>
            </a:extLst>
          </p:cNvPr>
          <p:cNvSpPr txBox="1"/>
          <p:nvPr/>
        </p:nvSpPr>
        <p:spPr>
          <a:xfrm>
            <a:off x="684483" y="5897667"/>
            <a:ext cx="4945842" cy="189924"/>
          </a:xfrm>
          <a:prstGeom prst="rect">
            <a:avLst/>
          </a:prstGeom>
          <a:solidFill>
            <a:srgbClr val="FFFF00"/>
          </a:solidFill>
        </p:spPr>
        <p:txBody>
          <a:bodyPr vert="horz" wrap="square" lIns="0" tIns="0" rIns="0" bIns="0"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ts val="1074"/>
              </a:lnSpc>
            </a:pPr>
            <a:r>
              <a:rPr sz="2800" b="1" dirty="0">
                <a:solidFill>
                  <a:srgbClr val="353744"/>
                </a:solidFill>
                <a:latin typeface="Times New Roman"/>
                <a:cs typeface="Times New Roman"/>
              </a:rPr>
              <a:t>Session</a:t>
            </a:r>
            <a:r>
              <a:rPr sz="2800" b="1" spc="-34" dirty="0">
                <a:solidFill>
                  <a:srgbClr val="353744"/>
                </a:solidFill>
                <a:latin typeface="Times New Roman"/>
                <a:cs typeface="Times New Roman"/>
              </a:rPr>
              <a:t> </a:t>
            </a:r>
            <a:r>
              <a:rPr sz="2800" b="1" dirty="0">
                <a:solidFill>
                  <a:srgbClr val="353744"/>
                </a:solidFill>
                <a:latin typeface="Times New Roman"/>
                <a:cs typeface="Times New Roman"/>
              </a:rPr>
              <a:t>Registration</a:t>
            </a:r>
            <a:r>
              <a:rPr sz="2800" b="1" spc="-34" dirty="0">
                <a:solidFill>
                  <a:srgbClr val="353744"/>
                </a:solidFill>
                <a:latin typeface="Times New Roman"/>
                <a:cs typeface="Times New Roman"/>
              </a:rPr>
              <a:t> </a:t>
            </a:r>
            <a:r>
              <a:rPr sz="2800" b="1" spc="-7" dirty="0">
                <a:solidFill>
                  <a:srgbClr val="353744"/>
                </a:solidFill>
                <a:latin typeface="Times New Roman"/>
                <a:cs typeface="Times New Roman"/>
              </a:rPr>
              <a:t>Website</a:t>
            </a:r>
            <a:endParaRPr sz="2800" dirty="0">
              <a:latin typeface="Times New Roman"/>
              <a:cs typeface="Times New Roman"/>
            </a:endParaRPr>
          </a:p>
        </p:txBody>
      </p:sp>
      <p:sp>
        <p:nvSpPr>
          <p:cNvPr id="11" name="テキスト ボックス 10">
            <a:extLst>
              <a:ext uri="{FF2B5EF4-FFF2-40B4-BE49-F238E27FC236}">
                <a16:creationId xmlns:a16="http://schemas.microsoft.com/office/drawing/2014/main" id="{3D80E17C-F9E0-976E-7A3C-96B4E05ABD22}"/>
              </a:ext>
            </a:extLst>
          </p:cNvPr>
          <p:cNvSpPr txBox="1"/>
          <p:nvPr/>
        </p:nvSpPr>
        <p:spPr>
          <a:xfrm>
            <a:off x="1694329" y="6011630"/>
            <a:ext cx="4572000" cy="461665"/>
          </a:xfrm>
          <a:prstGeom prst="rect">
            <a:avLst/>
          </a:prstGeom>
          <a:noFill/>
        </p:spPr>
        <p:txBody>
          <a:bodyPr wrap="square">
            <a:spAutoFit/>
          </a:bodyPr>
          <a:lstStyle/>
          <a:p>
            <a:r>
              <a:rPr lang="en-US" altLang="ja-JP" sz="2400" dirty="0">
                <a:hlinkClick r:id="rId2"/>
              </a:rPr>
              <a:t>https://cvent.me/EooyVv</a:t>
            </a:r>
            <a:endParaRPr lang="en-US" altLang="ja-JP" sz="2400" dirty="0"/>
          </a:p>
        </p:txBody>
      </p:sp>
      <p:pic>
        <p:nvPicPr>
          <p:cNvPr id="4" name="図 3">
            <a:extLst>
              <a:ext uri="{FF2B5EF4-FFF2-40B4-BE49-F238E27FC236}">
                <a16:creationId xmlns:a16="http://schemas.microsoft.com/office/drawing/2014/main" id="{7B4EEF8E-459A-1133-AAD8-118B8B0042FA}"/>
              </a:ext>
            </a:extLst>
          </p:cNvPr>
          <p:cNvPicPr>
            <a:picLocks noChangeAspect="1"/>
          </p:cNvPicPr>
          <p:nvPr/>
        </p:nvPicPr>
        <p:blipFill>
          <a:blip r:embed="rId3"/>
          <a:stretch>
            <a:fillRect/>
          </a:stretch>
        </p:blipFill>
        <p:spPr>
          <a:xfrm>
            <a:off x="358875" y="723563"/>
            <a:ext cx="8516091" cy="4975492"/>
          </a:xfrm>
          <a:prstGeom prst="rect">
            <a:avLst/>
          </a:prstGeom>
        </p:spPr>
      </p:pic>
    </p:spTree>
    <p:extLst>
      <p:ext uri="{BB962C8B-B14F-4D97-AF65-F5344CB8AC3E}">
        <p14:creationId xmlns:p14="http://schemas.microsoft.com/office/powerpoint/2010/main" val="344789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a:extLst>
              <a:ext uri="{FF2B5EF4-FFF2-40B4-BE49-F238E27FC236}">
                <a16:creationId xmlns:a16="http://schemas.microsoft.com/office/drawing/2014/main" id="{BD63B443-E47D-34EF-69C0-A8EF8841979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a:extLst>
              <a:ext uri="{FF2B5EF4-FFF2-40B4-BE49-F238E27FC236}">
                <a16:creationId xmlns:a16="http://schemas.microsoft.com/office/drawing/2014/main" id="{8BA1793D-5BD3-4403-95C9-9E3B555A15E0}"/>
              </a:ext>
            </a:extLst>
          </p:cNvPr>
          <p:cNvSpPr>
            <a:spLocks noGrp="1"/>
          </p:cNvSpPr>
          <p:nvPr>
            <p:ph idx="1"/>
          </p:nvPr>
        </p:nvSpPr>
        <p:spPr>
          <a:xfrm>
            <a:off x="197875" y="1607473"/>
            <a:ext cx="8824450" cy="5206793"/>
          </a:xfrm>
        </p:spPr>
        <p:txBody>
          <a:bodyPr/>
          <a:lstStyle/>
          <a:p>
            <a:pPr marL="0" indent="0">
              <a:lnSpc>
                <a:spcPts val="2100"/>
              </a:lnSpc>
              <a:buNone/>
            </a:pPr>
            <a:r>
              <a:rPr lang="en-US" altLang="ja-JP" sz="1800" b="1" dirty="0"/>
              <a:t>Objective</a:t>
            </a:r>
            <a:r>
              <a:rPr lang="en-US" altLang="ja-JP" sz="1800" dirty="0"/>
              <a:t>: E</a:t>
            </a:r>
            <a:r>
              <a:rPr kumimoji="1" lang="en-US" altLang="ja-JP" sz="1800" dirty="0"/>
              <a:t>nhancements to the BAN Ultra Wideband (UWB) physical layer (PHY) and media access control (MAC) to support enhanced dependability to a human BAN (</a:t>
            </a:r>
            <a:r>
              <a:rPr kumimoji="1" lang="en-US" altLang="ja-JP" sz="1800" dirty="0">
                <a:solidFill>
                  <a:srgbClr val="FF0000"/>
                </a:solidFill>
              </a:rPr>
              <a:t>HBAN</a:t>
            </a:r>
            <a:r>
              <a:rPr kumimoji="1" lang="en-US" altLang="ja-JP" sz="1800" dirty="0"/>
              <a:t>) and adds support for vehicle body area networks (</a:t>
            </a:r>
            <a:r>
              <a:rPr kumimoji="1" lang="en-US" altLang="ja-JP" sz="1800" dirty="0">
                <a:solidFill>
                  <a:srgbClr val="FF0000"/>
                </a:solidFill>
              </a:rPr>
              <a:t>VBAN</a:t>
            </a:r>
            <a:r>
              <a:rPr kumimoji="1" lang="en-US" altLang="ja-JP" sz="1800" dirty="0"/>
              <a:t>), a coordinator in a vehicle with devices around the vehicular cabin.</a:t>
            </a:r>
          </a:p>
          <a:p>
            <a:pPr marL="0" indent="0">
              <a:lnSpc>
                <a:spcPts val="2100"/>
              </a:lnSpc>
              <a:buNone/>
            </a:pPr>
            <a:r>
              <a:rPr lang="en-US" altLang="ja-JP" sz="1800" b="1" dirty="0"/>
              <a:t>Action:  </a:t>
            </a:r>
          </a:p>
          <a:p>
            <a:pPr marL="0" indent="0">
              <a:lnSpc>
                <a:spcPts val="2100"/>
              </a:lnSpc>
              <a:buNone/>
            </a:pPr>
            <a:r>
              <a:rPr lang="en-US" altLang="ja-JP" sz="1800" dirty="0">
                <a:solidFill>
                  <a:srgbClr val="FF0000"/>
                </a:solidFill>
                <a:highlight>
                  <a:srgbClr val="FFFF00"/>
                </a:highlight>
              </a:rPr>
              <a:t>•Update draft#1.9 of  Draft Proposals for Pre-Ballot</a:t>
            </a:r>
          </a:p>
          <a:p>
            <a:pPr marL="0" indent="0">
              <a:lnSpc>
                <a:spcPts val="2100"/>
              </a:lnSpc>
              <a:buNone/>
            </a:pPr>
            <a:r>
              <a:rPr lang="en-US" altLang="ja-JP" sz="1800" dirty="0">
                <a:solidFill>
                  <a:srgbClr val="FF0000"/>
                </a:solidFill>
              </a:rPr>
              <a:t>•Comment resolution for draft#1.9</a:t>
            </a:r>
          </a:p>
          <a:p>
            <a:pPr marL="0" indent="0">
              <a:lnSpc>
                <a:spcPts val="2100"/>
              </a:lnSpc>
              <a:buNone/>
            </a:pPr>
            <a:r>
              <a:rPr lang="en-US" altLang="ja-JP" sz="1800" dirty="0">
                <a:solidFill>
                  <a:srgbClr val="FF0000"/>
                </a:solidFill>
              </a:rPr>
              <a:t>•Performance Evaluation of Technologies in PHY; Channel Coding According to 8 QoS Levels of Packets and  Coexistence Levels, Interference Mitigation, etc.  </a:t>
            </a:r>
          </a:p>
          <a:p>
            <a:pPr marL="0" indent="0">
              <a:lnSpc>
                <a:spcPts val="2100"/>
              </a:lnSpc>
              <a:buNone/>
            </a:pPr>
            <a:r>
              <a:rPr lang="en-US" altLang="ja-JP" sz="1800" dirty="0">
                <a:solidFill>
                  <a:srgbClr val="FF0000"/>
                </a:solidFill>
              </a:rPr>
              <a:t>•Performance Evaluation of Technologies in MAC; Channel Management, CCA, Hybrid Contention Free/Access Protocol According to 8 </a:t>
            </a:r>
            <a:r>
              <a:rPr lang="en-US" altLang="ja-JP" sz="1800" dirty="0" err="1">
                <a:solidFill>
                  <a:srgbClr val="FF0000"/>
                </a:solidFill>
              </a:rPr>
              <a:t>QoSs</a:t>
            </a:r>
            <a:r>
              <a:rPr lang="en-US" altLang="ja-JP" sz="1800" dirty="0">
                <a:solidFill>
                  <a:srgbClr val="FF0000"/>
                </a:solidFill>
              </a:rPr>
              <a:t> and Coexistences.</a:t>
            </a:r>
          </a:p>
          <a:p>
            <a:pPr marL="0" indent="0">
              <a:lnSpc>
                <a:spcPts val="2100"/>
              </a:lnSpc>
              <a:buNone/>
            </a:pPr>
            <a:r>
              <a:rPr lang="en-US" altLang="ja-JP" sz="1800" dirty="0">
                <a:solidFill>
                  <a:srgbClr val="FF0000"/>
                </a:solidFill>
              </a:rPr>
              <a:t>•Harmonization or Commonality with 4ab in Coexistence and Feasible Implementation of 6ma and 4ab</a:t>
            </a:r>
          </a:p>
          <a:p>
            <a:pPr marL="0" indent="0">
              <a:lnSpc>
                <a:spcPts val="2100"/>
              </a:lnSpc>
              <a:buNone/>
            </a:pPr>
            <a:r>
              <a:rPr lang="en-US" altLang="ja-JP" sz="1800" dirty="0">
                <a:solidFill>
                  <a:srgbClr val="FF0000"/>
                </a:solidFill>
              </a:rPr>
              <a:t>•Feasibility of TSN of 802.1 in MAC</a:t>
            </a:r>
          </a:p>
          <a:p>
            <a:pPr marL="0" indent="0">
              <a:lnSpc>
                <a:spcPts val="2100"/>
              </a:lnSpc>
              <a:buNone/>
            </a:pPr>
            <a:r>
              <a:rPr lang="en-US" altLang="ja-JP" sz="1800" b="1" dirty="0"/>
              <a:t>Next Things to Do</a:t>
            </a:r>
            <a:r>
              <a:rPr lang="ja-JP" altLang="en-US" sz="1800" b="1" dirty="0"/>
              <a:t>：</a:t>
            </a:r>
            <a:endParaRPr lang="en-US" altLang="ja-JP" sz="1800" b="1" dirty="0"/>
          </a:p>
          <a:p>
            <a:pPr marL="0" indent="0">
              <a:lnSpc>
                <a:spcPts val="2100"/>
              </a:lnSpc>
              <a:buNone/>
            </a:pPr>
            <a:r>
              <a:rPr lang="en-US" altLang="ja-JP" sz="1800" dirty="0">
                <a:solidFill>
                  <a:srgbClr val="FF0000"/>
                </a:solidFill>
              </a:rPr>
              <a:t>     Finalize draft#1 for Letter Ballot</a:t>
            </a:r>
            <a:endParaRPr lang="en-US" altLang="ja-JP" sz="1800" dirty="0"/>
          </a:p>
          <a:p>
            <a:pPr marL="0" indent="0">
              <a:lnSpc>
                <a:spcPts val="2100"/>
              </a:lnSpc>
              <a:buNone/>
            </a:pPr>
            <a:endParaRPr kumimoji="1" lang="ja-JP" altLang="en-US" sz="1800" dirty="0"/>
          </a:p>
        </p:txBody>
      </p:sp>
      <p:sp>
        <p:nvSpPr>
          <p:cNvPr id="3" name="タイトル 2">
            <a:extLst>
              <a:ext uri="{FF2B5EF4-FFF2-40B4-BE49-F238E27FC236}">
                <a16:creationId xmlns:a16="http://schemas.microsoft.com/office/drawing/2014/main" id="{1BA2FB5A-48E5-4AD7-9ECE-FBB543BFA4A8}"/>
              </a:ext>
            </a:extLst>
          </p:cNvPr>
          <p:cNvSpPr>
            <a:spLocks noGrp="1"/>
          </p:cNvSpPr>
          <p:nvPr>
            <p:ph type="title"/>
          </p:nvPr>
        </p:nvSpPr>
        <p:spPr>
          <a:xfrm>
            <a:off x="494070" y="723311"/>
            <a:ext cx="8347587" cy="754576"/>
          </a:xfrm>
        </p:spPr>
        <p:txBody>
          <a:bodyPr/>
          <a:lstStyle/>
          <a:p>
            <a:pPr>
              <a:lnSpc>
                <a:spcPts val="2700"/>
              </a:lnSpc>
            </a:pPr>
            <a:r>
              <a:rPr kumimoji="1" lang="en-US" altLang="ja-JP" sz="3200" b="1" dirty="0"/>
              <a:t>Objectives of TG 6ma – Enhanced Dependability Body Area Network (</a:t>
            </a:r>
            <a:r>
              <a:rPr kumimoji="1" lang="en-US" altLang="ja-JP" sz="3200" b="1" dirty="0">
                <a:solidFill>
                  <a:srgbClr val="FF0000"/>
                </a:solidFill>
              </a:rPr>
              <a:t>ED-BAN</a:t>
            </a:r>
            <a:r>
              <a:rPr kumimoji="1" lang="en-US" altLang="ja-JP" sz="3200" b="1" dirty="0"/>
              <a:t>)</a:t>
            </a:r>
            <a:endParaRPr kumimoji="1" lang="ja-JP" altLang="en-US" sz="3200" b="1" dirty="0"/>
          </a:p>
        </p:txBody>
      </p:sp>
      <p:sp>
        <p:nvSpPr>
          <p:cNvPr id="4" name="スライド番号プレースホルダー 3">
            <a:extLst>
              <a:ext uri="{FF2B5EF4-FFF2-40B4-BE49-F238E27FC236}">
                <a16:creationId xmlns:a16="http://schemas.microsoft.com/office/drawing/2014/main" id="{9311624E-D0E3-42BC-970C-737FCA18AA5B}"/>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17</a:t>
            </a:fld>
            <a:endParaRPr lang="en-US" altLang="ja-JP" dirty="0"/>
          </a:p>
        </p:txBody>
      </p:sp>
      <p:sp>
        <p:nvSpPr>
          <p:cNvPr id="5" name="日付プレースホルダー 4">
            <a:extLst>
              <a:ext uri="{FF2B5EF4-FFF2-40B4-BE49-F238E27FC236}">
                <a16:creationId xmlns:a16="http://schemas.microsoft.com/office/drawing/2014/main" id="{9F63DC78-98B1-408F-AB92-1A373B627C18}"/>
              </a:ext>
            </a:extLst>
          </p:cNvPr>
          <p:cNvSpPr>
            <a:spLocks noGrp="1"/>
          </p:cNvSpPr>
          <p:nvPr>
            <p:ph type="dt" sz="half" idx="2"/>
          </p:nvPr>
        </p:nvSpPr>
        <p:spPr/>
        <p:txBody>
          <a:bodyPr/>
          <a:lstStyle/>
          <a:p>
            <a:r>
              <a:rPr lang="en-US" altLang="ja-JP"/>
              <a:t>November 2023</a:t>
            </a:r>
            <a:endParaRPr lang="en-US" altLang="ja-JP" dirty="0"/>
          </a:p>
        </p:txBody>
      </p:sp>
    </p:spTree>
    <p:extLst>
      <p:ext uri="{BB962C8B-B14F-4D97-AF65-F5344CB8AC3E}">
        <p14:creationId xmlns:p14="http://schemas.microsoft.com/office/powerpoint/2010/main" val="356175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DED621C-01B2-4760-E9B4-265B16B2F7C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4099" name="Rectangle 3"/>
          <p:cNvSpPr>
            <a:spLocks noGrp="1" noChangeArrowheads="1"/>
          </p:cNvSpPr>
          <p:nvPr>
            <p:ph idx="1"/>
          </p:nvPr>
        </p:nvSpPr>
        <p:spPr>
          <a:xfrm>
            <a:off x="155742" y="1089898"/>
            <a:ext cx="8928992" cy="5517434"/>
          </a:xfrm>
          <a:ln/>
        </p:spPr>
        <p:txBody>
          <a:bodyPr>
            <a:noAutofit/>
          </a:bodyPr>
          <a:lstStyle/>
          <a:p>
            <a:pPr>
              <a:lnSpc>
                <a:spcPts val="1400"/>
              </a:lnSpc>
            </a:pPr>
            <a:r>
              <a:rPr lang="en-US" altLang="ja-JP" sz="1200" dirty="0"/>
              <a:t>TG15.6ma meeting call to order</a:t>
            </a:r>
          </a:p>
          <a:p>
            <a:pPr>
              <a:lnSpc>
                <a:spcPts val="1400"/>
              </a:lnSpc>
            </a:pPr>
            <a:r>
              <a:rPr lang="en-US" altLang="ja-JP" sz="1200" dirty="0"/>
              <a:t>Call for essential patents and policies &amp; procedures reminder </a:t>
            </a:r>
          </a:p>
          <a:p>
            <a:pPr>
              <a:lnSpc>
                <a:spcPts val="1400"/>
              </a:lnSpc>
            </a:pPr>
            <a:r>
              <a:rPr lang="en-US" altLang="ja-JP" sz="1200" dirty="0"/>
              <a:t>Approve last meeting minutes: TG 15.6ma Meeting Minutes for September 2023                       doc.#15-23-0513-00-06ma</a:t>
            </a:r>
          </a:p>
          <a:p>
            <a:pPr>
              <a:lnSpc>
                <a:spcPts val="1400"/>
              </a:lnSpc>
            </a:pPr>
            <a:r>
              <a:rPr lang="en-US" altLang="ja-JP" sz="1200" dirty="0"/>
              <a:t>Agenda of TG15.6ma November Meeting                                                                                    doc.#15-23-0555-02-06ma   </a:t>
            </a:r>
          </a:p>
          <a:p>
            <a:pPr>
              <a:lnSpc>
                <a:spcPts val="1400"/>
              </a:lnSpc>
            </a:pPr>
            <a:r>
              <a:rPr lang="en-US" altLang="ja-JP" sz="1200" dirty="0"/>
              <a:t>Review and Summary</a:t>
            </a:r>
          </a:p>
          <a:p>
            <a:pPr marR="0" lvl="1" indent="-228600" algn="l" defTabSz="914400" rtl="0" eaLnBrk="1" fontAlgn="base" latinLnBrk="0" hangingPunct="1">
              <a:lnSpc>
                <a:spcPts val="1400"/>
              </a:lnSpc>
              <a:spcBef>
                <a:spcPts val="0"/>
              </a:spcBef>
              <a:spcAft>
                <a:spcPts val="0"/>
              </a:spcAft>
              <a:buClrTx/>
              <a:buSzTx/>
              <a:buAutoNum type="arabicPeriod"/>
              <a:tabLst/>
              <a:defRPr/>
            </a:pPr>
            <a:r>
              <a:rPr kumimoji="0" lang="en-US" altLang="ja-JP" sz="1200" b="0" i="0" u="none" strike="noStrike" kern="0" cap="none" spc="0" normalizeH="0" baseline="0" noProof="0" dirty="0">
                <a:ln>
                  <a:noFill/>
                </a:ln>
                <a:solidFill>
                  <a:srgbClr val="000000"/>
                </a:solidFill>
                <a:effectLst/>
                <a:uLnTx/>
                <a:uFillTx/>
                <a:ea typeface="Times New Roman"/>
                <a:cs typeface="Times New Roman"/>
                <a:sym typeface="Times New Roman"/>
              </a:rPr>
              <a:t>Basic Consensus in MAC and PHY of Revision of IEEE802.15.6-2012(IEEE802.15.6ma)</a:t>
            </a:r>
            <a:r>
              <a:rPr lang="en-US" altLang="ja-JP" sz="1200" dirty="0">
                <a:solidFill>
                  <a:srgbClr val="000000"/>
                </a:solidFill>
                <a:cs typeface="Times New Roman" pitchFamily="18" charset="0"/>
              </a:rPr>
              <a:t> </a:t>
            </a:r>
            <a:r>
              <a:rPr lang="en-US" altLang="ja-JP" sz="1200" dirty="0">
                <a:solidFill>
                  <a:srgbClr val="000000"/>
                </a:solidFill>
                <a:latin typeface="Arial"/>
                <a:cs typeface="Times New Roman" pitchFamily="18" charset="0"/>
              </a:rPr>
              <a:t>doc.#15-23-0557-00-06ma</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2.   Progress and Action Items for Draft#1                                                                                doc.#15-23-0360-02-06ma</a:t>
            </a:r>
          </a:p>
          <a:p>
            <a:pPr marR="0" lvl="1" indent="-228600" algn="l" defTabSz="914400" rtl="0" eaLnBrk="1" fontAlgn="base" latinLnBrk="0" hangingPunct="1">
              <a:lnSpc>
                <a:spcPts val="14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Draft pre-ballot comment resolution                                                                                    doc.#15-23-0476-05-06ma  </a:t>
            </a:r>
          </a:p>
          <a:p>
            <a:pPr marR="0" lvl="1" indent="-228600" algn="l" defTabSz="914400" rtl="0" eaLnBrk="1" fontAlgn="base" latinLnBrk="0" hangingPunct="1">
              <a:lnSpc>
                <a:spcPts val="1400"/>
              </a:lnSpc>
              <a:spcBef>
                <a:spcPts val="0"/>
              </a:spcBef>
              <a:spcAft>
                <a:spcPts val="0"/>
              </a:spcAft>
              <a:buClrTx/>
              <a:buSzTx/>
              <a:buAutoNum type="arabicPeriod" startAt="3"/>
              <a:tabLst/>
              <a:defRPr/>
            </a:pPr>
            <a:r>
              <a:rPr lang="en-US" altLang="ja-JP" sz="1200" dirty="0">
                <a:solidFill>
                  <a:srgbClr val="000000"/>
                </a:solidFill>
                <a:latin typeface="Arial"/>
                <a:cs typeface="Times New Roman" pitchFamily="18" charset="0"/>
              </a:rPr>
              <a:t> Rescheduling Timeline                                                                                                        doc.#15-23-0361-02-06ma</a:t>
            </a:r>
          </a:p>
          <a:p>
            <a:pPr marL="171450" lvl="1" indent="-171450">
              <a:lnSpc>
                <a:spcPts val="1400"/>
              </a:lnSpc>
              <a:spcBef>
                <a:spcPts val="0"/>
              </a:spcBef>
              <a:spcAft>
                <a:spcPts val="0"/>
              </a:spcAft>
              <a:buFont typeface="Arial" panose="020B0604020202020204" pitchFamily="34" charset="0"/>
              <a:buChar char="•"/>
              <a:defRPr/>
            </a:pPr>
            <a:r>
              <a:rPr lang="en-US" altLang="ja-JP" sz="1200" dirty="0">
                <a:solidFill>
                  <a:srgbClr val="000000"/>
                </a:solidFill>
                <a:latin typeface="Arial"/>
                <a:cs typeface="Times New Roman" pitchFamily="18" charset="0"/>
              </a:rPr>
              <a:t>     Presentation</a:t>
            </a:r>
          </a:p>
          <a:p>
            <a:pPr marR="0" lvl="1" indent="-228600" algn="l" defTabSz="914400" rtl="0" eaLnBrk="1" fontAlgn="base" latinLnBrk="0" hangingPunct="1">
              <a:lnSpc>
                <a:spcPts val="1400"/>
              </a:lnSpc>
              <a:spcBef>
                <a:spcPts val="0"/>
              </a:spcBef>
              <a:spcAft>
                <a:spcPts val="0"/>
              </a:spcAft>
              <a:buClrTx/>
              <a:buSzTx/>
              <a:buAutoNum type="arabicPeriod"/>
              <a:tabLst/>
              <a:defRPr/>
            </a:pPr>
            <a:r>
              <a:rPr lang="en-US" altLang="ja-JP" sz="1200" dirty="0">
                <a:solidFill>
                  <a:srgbClr val="000000"/>
                </a:solidFill>
                <a:latin typeface="Arial"/>
                <a:cs typeface="Times New Roman" pitchFamily="18" charset="0"/>
              </a:rPr>
              <a:t>MAC features for operating coexisting multiple dependable BANs                                       doc.#15-23-0558-00-06ma</a:t>
            </a:r>
          </a:p>
          <a:p>
            <a:pPr lvl="1" indent="-228600">
              <a:lnSpc>
                <a:spcPts val="14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Overview and convergence of MAC proposals for 15.6ma                                                   doc.#15-23-0408-02-06ma</a:t>
            </a:r>
          </a:p>
          <a:p>
            <a:pPr lvl="1" indent="-228600">
              <a:lnSpc>
                <a:spcPts val="14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Progress and Action Items for Draft#1 (Draft#1.9)                                                                doc.#15-23-0360-02-06ma</a:t>
            </a:r>
          </a:p>
          <a:p>
            <a:pPr lvl="1" indent="-228600">
              <a:lnSpc>
                <a:spcPts val="14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Hybrid ARQ Scheme for High QoS Packets in High Class of Coexistence of IEEE 802.15.6ma             0474-01-06ma</a:t>
            </a:r>
          </a:p>
          <a:p>
            <a:pPr lvl="1" indent="-228600">
              <a:lnSpc>
                <a:spcPts val="1400"/>
              </a:lnSpc>
              <a:spcBef>
                <a:spcPts val="0"/>
              </a:spcBef>
              <a:spcAft>
                <a:spcPts val="0"/>
              </a:spcAft>
              <a:buFontTx/>
              <a:buAutoNum type="arabicPeriod"/>
              <a:defRPr/>
            </a:pPr>
            <a:r>
              <a:rPr lang="en-US" altLang="ja-JP" sz="1200" dirty="0">
                <a:solidFill>
                  <a:srgbClr val="000000"/>
                </a:solidFill>
                <a:latin typeface="Arial"/>
                <a:cs typeface="Times New Roman" pitchFamily="18" charset="0"/>
              </a:rPr>
              <a:t>Evaluation of IEEE 802.15.6 Ultra-wideband Physical Layer Utilizing Super Orthogonal Convolutional Code</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                                                                                                                                                   doc.#15-22-0562-05-06ma</a:t>
            </a:r>
          </a:p>
          <a:p>
            <a:pPr lvl="1" indent="-228600">
              <a:lnSpc>
                <a:spcPts val="1400"/>
              </a:lnSpc>
              <a:spcBef>
                <a:spcPts val="0"/>
              </a:spcBef>
              <a:spcAft>
                <a:spcPts val="0"/>
              </a:spcAft>
              <a:buAutoNum type="arabicPeriod" startAt="6"/>
              <a:defRPr/>
            </a:pPr>
            <a:r>
              <a:rPr lang="en-US" altLang="ja-JP" sz="1200" dirty="0">
                <a:solidFill>
                  <a:srgbClr val="000000"/>
                </a:solidFill>
                <a:latin typeface="Arial"/>
                <a:cs typeface="Times New Roman" pitchFamily="18" charset="0"/>
              </a:rPr>
              <a:t>Simulation results for Nagoya I. T. and YRP-IAI MAC proposal  </a:t>
            </a:r>
            <a:r>
              <a:rPr lang="it-IT" altLang="ja-JP" sz="1200" dirty="0">
                <a:solidFill>
                  <a:srgbClr val="000000"/>
                </a:solidFill>
                <a:latin typeface="Arial"/>
                <a:cs typeface="Times New Roman" pitchFamily="18" charset="0"/>
              </a:rPr>
              <a:t> Based on TG6ma Channel Model</a:t>
            </a:r>
            <a:r>
              <a:rPr lang="en-US" altLang="ja-JP" sz="1200" dirty="0">
                <a:solidFill>
                  <a:srgbClr val="000000"/>
                </a:solidFill>
                <a:latin typeface="Arial"/>
                <a:cs typeface="Times New Roman" pitchFamily="18" charset="0"/>
              </a:rPr>
              <a:t>      -0352-01-06ma</a:t>
            </a:r>
          </a:p>
          <a:p>
            <a:pPr lvl="1" indent="-228600">
              <a:lnSpc>
                <a:spcPts val="1400"/>
              </a:lnSpc>
              <a:spcBef>
                <a:spcPts val="0"/>
              </a:spcBef>
              <a:spcAft>
                <a:spcPts val="0"/>
              </a:spcAft>
              <a:buAutoNum type="arabicPeriod" startAt="6"/>
              <a:defRPr/>
            </a:pPr>
            <a:r>
              <a:rPr lang="en-US" altLang="ja-JP" sz="1200" dirty="0">
                <a:solidFill>
                  <a:srgbClr val="000000"/>
                </a:solidFill>
                <a:latin typeface="Arial"/>
                <a:cs typeface="Times New Roman" pitchFamily="18" charset="0"/>
              </a:rPr>
              <a:t>UWB Positioning in 15.6ma for Multiple BAN Adjacent Scenarios                                        doc.#15-23-0560-00-06ma</a:t>
            </a:r>
          </a:p>
          <a:p>
            <a:pPr lvl="1" indent="-228600">
              <a:lnSpc>
                <a:spcPts val="1400"/>
              </a:lnSpc>
              <a:spcBef>
                <a:spcPts val="0"/>
              </a:spcBef>
              <a:spcAft>
                <a:spcPts val="0"/>
              </a:spcAft>
              <a:buAutoNum type="arabicPeriod" startAt="6"/>
              <a:defRPr/>
            </a:pPr>
            <a:r>
              <a:rPr lang="en-US" altLang="ja-JP" sz="1200" dirty="0">
                <a:solidFill>
                  <a:srgbClr val="000000"/>
                </a:solidFill>
                <a:latin typeface="Arial"/>
                <a:cs typeface="Times New Roman" pitchFamily="18" charset="0"/>
              </a:rPr>
              <a:t>Preliminary performance evaluation of ranging in coexistence environment                         doc.#15-23-0353-04-06ma</a:t>
            </a:r>
          </a:p>
          <a:p>
            <a:pPr lvl="1" indent="-228600">
              <a:lnSpc>
                <a:spcPts val="1400"/>
              </a:lnSpc>
              <a:spcBef>
                <a:spcPts val="0"/>
              </a:spcBef>
              <a:spcAft>
                <a:spcPts val="0"/>
              </a:spcAft>
              <a:buAutoNum type="arabicPeriod" startAt="6"/>
              <a:defRPr/>
            </a:pPr>
            <a:r>
              <a:rPr lang="en-US" altLang="ja-JP" sz="1200" dirty="0">
                <a:solidFill>
                  <a:srgbClr val="000000"/>
                </a:solidFill>
                <a:latin typeface="Arial"/>
                <a:cs typeface="Times New Roman" pitchFamily="18" charset="0"/>
              </a:rPr>
              <a:t>Performance Evaluation of Channel Coding under Various Channel Models in Some </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Classes of Coexistence in TG6ma</a:t>
            </a:r>
            <a:r>
              <a:rPr lang="ja-JP" altLang="en-US"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 doc.#15-23-0yyy-00-06ma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10. Interference Mitigation Schemes in Class 3, 5, 6, and 7 of </a:t>
            </a:r>
            <a:r>
              <a:rPr lang="en-US" altLang="ja-JP" sz="1200" dirty="0" err="1">
                <a:solidFill>
                  <a:srgbClr val="000000"/>
                </a:solidFill>
                <a:latin typeface="Arial"/>
                <a:cs typeface="Times New Roman" pitchFamily="18" charset="0"/>
              </a:rPr>
              <a:t>Coexisitence</a:t>
            </a:r>
            <a:r>
              <a:rPr lang="en-US" altLang="ja-JP" sz="1200" dirty="0">
                <a:solidFill>
                  <a:srgbClr val="000000"/>
                </a:solidFill>
                <a:latin typeface="Arial"/>
                <a:cs typeface="Times New Roman" pitchFamily="18" charset="0"/>
              </a:rPr>
              <a:t> in TG6ma</a:t>
            </a:r>
            <a:r>
              <a:rPr lang="ja-JP" altLang="en-US" sz="1200" dirty="0">
                <a:solidFill>
                  <a:srgbClr val="000000"/>
                </a:solidFill>
                <a:latin typeface="Arial"/>
                <a:cs typeface="Times New Roman" pitchFamily="18" charset="0"/>
              </a:rPr>
              <a:t>　</a:t>
            </a:r>
            <a:r>
              <a:rPr lang="it-IT" altLang="ja-JP" sz="1200" dirty="0">
                <a:solidFill>
                  <a:srgbClr val="000000"/>
                </a:solidFill>
                <a:latin typeface="Arial"/>
                <a:cs typeface="Times New Roman" pitchFamily="18" charset="0"/>
              </a:rPr>
              <a:t>          </a:t>
            </a:r>
            <a:r>
              <a:rPr lang="en-US" altLang="ja-JP" sz="1200" dirty="0">
                <a:solidFill>
                  <a:srgbClr val="000000"/>
                </a:solidFill>
                <a:latin typeface="Arial"/>
                <a:cs typeface="Times New Roman" pitchFamily="18" charset="0"/>
              </a:rPr>
              <a:t>doc.#15-23-0zzz-00-06ma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11. Proposed text for 6ma MAC  General Framework Elements &amp; Beacon Access Phase         doc.#15-23-0367-02-06ma </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12. MAC Protocol Proposal for Multiple BAN Environment (Level 1,2,3)                                     doc.#15-23-0639-03-06ma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13. Overview and convergence of MAC proposals for 15.6ma                                                    doc.#15-23-0408-02-06ma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14. Progress Report of TG6ma                                                                                                   doc.#15-23-0056-05-06ma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15. Timeline of TG6ma                                                                                                               doc.#15.23-0407-02-06ma</a:t>
            </a:r>
          </a:p>
          <a:p>
            <a:pPr marL="514350" lvl="1" indent="0">
              <a:lnSpc>
                <a:spcPts val="1400"/>
              </a:lnSpc>
              <a:spcBef>
                <a:spcPts val="0"/>
              </a:spcBef>
              <a:spcAft>
                <a:spcPts val="0"/>
              </a:spcAft>
              <a:buNone/>
              <a:defRPr/>
            </a:pPr>
            <a:r>
              <a:rPr lang="en-US" altLang="ja-JP" sz="1200" dirty="0">
                <a:solidFill>
                  <a:srgbClr val="000000"/>
                </a:solidFill>
                <a:latin typeface="Arial"/>
                <a:cs typeface="Times New Roman" pitchFamily="18" charset="0"/>
              </a:rPr>
              <a:t>16. TG15.6ma Closing Report for November 2023                                                                     doc.#15-23-0vvv-00-06ma</a:t>
            </a:r>
          </a:p>
          <a:p>
            <a:pPr marL="514350" marR="0" lvl="1" indent="0" algn="l" defTabSz="914400" rtl="0" eaLnBrk="1" fontAlgn="base" latinLnBrk="0" hangingPunct="1">
              <a:lnSpc>
                <a:spcPts val="1400"/>
              </a:lnSpc>
              <a:spcBef>
                <a:spcPts val="0"/>
              </a:spcBef>
              <a:spcAft>
                <a:spcPts val="0"/>
              </a:spcAft>
              <a:buClrTx/>
              <a:buSzTx/>
              <a:buNone/>
              <a:tabLst/>
              <a:defRPr/>
            </a:pPr>
            <a:r>
              <a:rPr lang="en-US" altLang="ja-JP" sz="1200" dirty="0">
                <a:solidFill>
                  <a:srgbClr val="000000"/>
                </a:solidFill>
                <a:latin typeface="Arial"/>
                <a:cs typeface="Times New Roman" pitchFamily="18" charset="0"/>
              </a:rPr>
              <a:t>17. TG15.6ma Meeting Minutes for November 2023                                                                   doc.#15-23-0sss-00-06ma</a:t>
            </a:r>
          </a:p>
          <a:p>
            <a:pPr marL="514350" marR="0" lvl="1" indent="0" algn="l" defTabSz="914400" rtl="0" eaLnBrk="1" fontAlgn="base" latinLnBrk="0" hangingPunct="1">
              <a:lnSpc>
                <a:spcPts val="1400"/>
              </a:lnSpc>
              <a:spcBef>
                <a:spcPts val="0"/>
              </a:spcBef>
              <a:spcAft>
                <a:spcPts val="0"/>
              </a:spcAft>
              <a:buClrTx/>
              <a:buSzTx/>
              <a:buNone/>
              <a:tabLst/>
              <a:defRPr/>
            </a:pPr>
            <a:endPar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endParaRPr>
          </a:p>
          <a:p>
            <a:pPr marL="0" indent="0">
              <a:lnSpc>
                <a:spcPts val="1100"/>
              </a:lnSpc>
              <a:buNone/>
            </a:pPr>
            <a:endParaRPr lang="en-US" altLang="ja-JP" sz="1400" dirty="0"/>
          </a:p>
        </p:txBody>
      </p:sp>
      <p:sp>
        <p:nvSpPr>
          <p:cNvPr id="4098" name="Rectangle 2"/>
          <p:cNvSpPr>
            <a:spLocks noGrp="1" noChangeArrowheads="1"/>
          </p:cNvSpPr>
          <p:nvPr>
            <p:ph type="title"/>
          </p:nvPr>
        </p:nvSpPr>
        <p:spPr>
          <a:xfrm>
            <a:off x="684483" y="660243"/>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18</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3" y="1115532"/>
            <a:ext cx="870471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a:t>
            </a:r>
            <a:r>
              <a:rPr kumimoji="1" lang="en-US" altLang="ja-JP" sz="1200" b="1" dirty="0">
                <a:solidFill>
                  <a:prstClr val="black"/>
                </a:solidFill>
                <a:latin typeface="游ゴシック" panose="020F0502020204030204"/>
                <a:ea typeface="游ゴシック" panose="020B0400000000000000" pitchFamily="50" charset="-128"/>
              </a:rPr>
              <a:t>5</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:30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Honolulu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8:3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0 - 10:30 Nov.14(TUE)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Honolulu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11:00-13:00 Nov.14(TUE)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Honolulu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11:00-13:00 Nov.14(TUE)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Honolulu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11:00-13:00 Nov.14(TUE)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13-16</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Nov.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November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86134" y="280143"/>
            <a:ext cx="3483428" cy="338554"/>
          </a:xfrm>
          <a:prstGeom prst="rect">
            <a:avLst/>
          </a:prstGeom>
          <a:solidFill>
            <a:schemeClr val="bg1"/>
          </a:solidFill>
        </p:spPr>
        <p:txBody>
          <a:bodyPr wrap="square" rtlCol="0">
            <a:spAutoFit/>
          </a:bodyPr>
          <a:lstStyle/>
          <a:p>
            <a:pPr algn="r"/>
            <a:r>
              <a:rPr kumimoji="1" lang="en-US" altLang="ja-JP" sz="1600" b="1" dirty="0"/>
              <a:t>doc.:IEEE802.15.23-0469-01-06ma</a:t>
            </a:r>
            <a:endParaRPr kumimoji="1" lang="ja-JP" altLang="en-US" sz="1600" b="1" dirty="0"/>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19</a:t>
            </a:fld>
            <a:endParaRPr lang="en-US" altLang="ja-JP" dirty="0"/>
          </a:p>
        </p:txBody>
      </p:sp>
      <p:pic>
        <p:nvPicPr>
          <p:cNvPr id="10" name="図 9">
            <a:extLst>
              <a:ext uri="{FF2B5EF4-FFF2-40B4-BE49-F238E27FC236}">
                <a16:creationId xmlns:a16="http://schemas.microsoft.com/office/drawing/2014/main" id="{0527F0C9-CB2B-305E-6A62-7B52005D5D47}"/>
              </a:ext>
            </a:extLst>
          </p:cNvPr>
          <p:cNvPicPr>
            <a:picLocks noChangeAspect="1"/>
          </p:cNvPicPr>
          <p:nvPr/>
        </p:nvPicPr>
        <p:blipFill>
          <a:blip r:embed="rId3"/>
          <a:stretch>
            <a:fillRect/>
          </a:stretch>
        </p:blipFill>
        <p:spPr>
          <a:xfrm>
            <a:off x="257884" y="2219921"/>
            <a:ext cx="1295118" cy="4157610"/>
          </a:xfrm>
          <a:prstGeom prst="rect">
            <a:avLst/>
          </a:prstGeom>
        </p:spPr>
      </p:pic>
      <p:pic>
        <p:nvPicPr>
          <p:cNvPr id="8" name="図 7">
            <a:extLst>
              <a:ext uri="{FF2B5EF4-FFF2-40B4-BE49-F238E27FC236}">
                <a16:creationId xmlns:a16="http://schemas.microsoft.com/office/drawing/2014/main" id="{FA07C677-D52C-3280-D1FF-4E3F47376E09}"/>
              </a:ext>
            </a:extLst>
          </p:cNvPr>
          <p:cNvPicPr>
            <a:picLocks noChangeAspect="1"/>
          </p:cNvPicPr>
          <p:nvPr/>
        </p:nvPicPr>
        <p:blipFill>
          <a:blip r:embed="rId4"/>
          <a:stretch>
            <a:fillRect/>
          </a:stretch>
        </p:blipFill>
        <p:spPr>
          <a:xfrm>
            <a:off x="1540422" y="2181408"/>
            <a:ext cx="7506086" cy="4214167"/>
          </a:xfrm>
          <a:prstGeom prst="rect">
            <a:avLst/>
          </a:prstGeom>
        </p:spPr>
      </p:pic>
      <p:cxnSp>
        <p:nvCxnSpPr>
          <p:cNvPr id="11" name="直線コネクタ 10">
            <a:extLst>
              <a:ext uri="{FF2B5EF4-FFF2-40B4-BE49-F238E27FC236}">
                <a16:creationId xmlns:a16="http://schemas.microsoft.com/office/drawing/2014/main" id="{A7BE5166-12E6-BDE8-58EA-77522382C93E}"/>
              </a:ext>
            </a:extLst>
          </p:cNvPr>
          <p:cNvCxnSpPr/>
          <p:nvPr/>
        </p:nvCxnSpPr>
        <p:spPr bwMode="auto">
          <a:xfrm>
            <a:off x="177655" y="4399570"/>
            <a:ext cx="8752114" cy="0"/>
          </a:xfrm>
          <a:prstGeom prst="line">
            <a:avLst/>
          </a:prstGeom>
          <a:solidFill>
            <a:schemeClr val="accent1"/>
          </a:solidFill>
          <a:ln w="28575" cap="flat" cmpd="sng" algn="ctr">
            <a:solidFill>
              <a:srgbClr val="FF00FF"/>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a:extLst>
              <a:ext uri="{FF2B5EF4-FFF2-40B4-BE49-F238E27FC236}">
                <a16:creationId xmlns:a16="http://schemas.microsoft.com/office/drawing/2014/main" id="{F44D821F-6B6E-F4E5-4AEB-B8C9E5F6E1F6}"/>
              </a:ext>
            </a:extLst>
          </p:cNvPr>
          <p:cNvCxnSpPr/>
          <p:nvPr/>
        </p:nvCxnSpPr>
        <p:spPr bwMode="auto">
          <a:xfrm>
            <a:off x="183753" y="4933409"/>
            <a:ext cx="8752114" cy="0"/>
          </a:xfrm>
          <a:prstGeom prst="line">
            <a:avLst/>
          </a:prstGeom>
          <a:solidFill>
            <a:schemeClr val="accent1"/>
          </a:solidFill>
          <a:ln w="28575" cap="flat" cmpd="sng" algn="ctr">
            <a:solidFill>
              <a:srgbClr val="FF00FF"/>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コネクタ 14">
            <a:extLst>
              <a:ext uri="{FF2B5EF4-FFF2-40B4-BE49-F238E27FC236}">
                <a16:creationId xmlns:a16="http://schemas.microsoft.com/office/drawing/2014/main" id="{04F8D465-7263-C114-42A9-03E8DC4C4B3B}"/>
              </a:ext>
            </a:extLst>
          </p:cNvPr>
          <p:cNvCxnSpPr/>
          <p:nvPr/>
        </p:nvCxnSpPr>
        <p:spPr bwMode="auto">
          <a:xfrm>
            <a:off x="215105" y="3768199"/>
            <a:ext cx="8752114" cy="0"/>
          </a:xfrm>
          <a:prstGeom prst="line">
            <a:avLst/>
          </a:prstGeom>
          <a:solidFill>
            <a:schemeClr val="accent1"/>
          </a:solidFill>
          <a:ln w="28575" cap="flat" cmpd="sng" algn="ctr">
            <a:solidFill>
              <a:srgbClr val="FF00FF"/>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937756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78F5AB9-524A-146E-2821-1D409BB4D58E}"/>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92696" y="620688"/>
            <a:ext cx="7558608" cy="5832068"/>
          </a:xfrm>
        </p:spPr>
        <p:txBody>
          <a:bodyPr/>
          <a:lstStyle/>
          <a:p>
            <a:r>
              <a:rPr lang="en-US" altLang="ja-JP" b="1" dirty="0">
                <a:ea typeface="ＭＳ Ｐゴシック" pitchFamily="50" charset="-128"/>
              </a:rPr>
              <a:t>IEEE 802.15 TG15.6ma </a:t>
            </a:r>
            <a:br>
              <a:rPr lang="en-US" altLang="ja-JP" b="1" dirty="0">
                <a:ea typeface="ＭＳ Ｐゴシック" pitchFamily="50" charset="-128"/>
              </a:rPr>
            </a:br>
            <a:r>
              <a:rPr lang="en-US" altLang="ja-JP" sz="3600" dirty="0">
                <a:ea typeface="ＭＳ Ｐゴシック" charset="-128"/>
              </a:rPr>
              <a:t>(Revision of IEEE802.15.6-2012) </a:t>
            </a: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sz="2800" dirty="0">
                <a:ea typeface="ＭＳ Ｐゴシック" pitchFamily="50" charset="-128"/>
              </a:rPr>
              <a:t>In Personal and Virtual Hybrid Interim Session</a:t>
            </a:r>
            <a:br>
              <a:rPr lang="en-US" altLang="ja-JP" sz="2800" dirty="0">
                <a:ea typeface="ＭＳ Ｐゴシック" pitchFamily="50" charset="-128"/>
              </a:rPr>
            </a:br>
            <a:r>
              <a:rPr lang="en-US" altLang="ja-JP" sz="2800" dirty="0">
                <a:ea typeface="ＭＳ Ｐゴシック" pitchFamily="50" charset="-128"/>
              </a:rPr>
              <a:t>Honolulu, Hawaii, USA</a:t>
            </a:r>
            <a:br>
              <a:rPr lang="en-US" altLang="ja-JP" sz="2800" dirty="0">
                <a:ea typeface="ＭＳ Ｐゴシック" pitchFamily="50" charset="-128"/>
              </a:rPr>
            </a:br>
            <a:r>
              <a:rPr lang="en-US" altLang="ja-JP" sz="2800" dirty="0">
                <a:ea typeface="ＭＳ Ｐゴシック" pitchFamily="50" charset="-128"/>
              </a:rPr>
              <a:t>November 13</a:t>
            </a:r>
            <a:r>
              <a:rPr lang="en-US" altLang="ja-JP" sz="2800" baseline="30000" dirty="0">
                <a:ea typeface="ＭＳ Ｐゴシック" pitchFamily="50" charset="-128"/>
              </a:rPr>
              <a:t>th</a:t>
            </a:r>
            <a:r>
              <a:rPr lang="en-US" altLang="ja-JP" sz="2800" dirty="0">
                <a:ea typeface="ＭＳ Ｐゴシック" pitchFamily="50" charset="-128"/>
              </a:rPr>
              <a:t>, 2023</a:t>
            </a:r>
            <a:br>
              <a:rPr lang="en-US" altLang="ja-JP" sz="2800" dirty="0">
                <a:ea typeface="ＭＳ Ｐゴシック" pitchFamily="50" charset="-128"/>
              </a:rPr>
            </a:br>
            <a:br>
              <a:rPr lang="en-US" altLang="ja-JP" sz="2800" dirty="0">
                <a:ea typeface="ＭＳ Ｐゴシック" pitchFamily="50" charset="-128"/>
              </a:rPr>
            </a:br>
            <a:r>
              <a:rPr lang="en-US" altLang="ja-JP" sz="3200" dirty="0">
                <a:ea typeface="ＭＳ Ｐゴシック" pitchFamily="50" charset="-128"/>
              </a:rPr>
              <a:t>Ryuji Kohno</a:t>
            </a:r>
            <a:br>
              <a:rPr lang="en-US" altLang="ja-JP" sz="3200" dirty="0">
                <a:ea typeface="ＭＳ Ｐゴシック" pitchFamily="50" charset="-128"/>
              </a:rPr>
            </a:br>
            <a:r>
              <a:rPr lang="en-US" altLang="ja-JP" sz="2400" dirty="0">
                <a:ea typeface="ＭＳ Ｐゴシック" pitchFamily="50" charset="-128"/>
              </a:rPr>
              <a:t>Yokohama National University(YNU),</a:t>
            </a:r>
            <a:br>
              <a:rPr lang="en-US" altLang="ja-JP" sz="2400" dirty="0">
                <a:ea typeface="ＭＳ Ｐゴシック" pitchFamily="50" charset="-128"/>
              </a:rPr>
            </a:br>
            <a:r>
              <a:rPr lang="en-US" altLang="ja-JP" sz="2400" dirty="0">
                <a:ea typeface="ＭＳ Ｐゴシック" pitchFamily="50" charset="-128"/>
              </a:rPr>
              <a:t>YRP International Alliance Institute(YRP-IAI)</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71782" y="1326842"/>
            <a:ext cx="8296718" cy="5004852"/>
          </a:xfrm>
        </p:spPr>
        <p:txBody>
          <a:bodyPr/>
          <a:lstStyle/>
          <a:p>
            <a:pPr marL="514350" marR="0" lvl="0" indent="-514350" algn="l" defTabSz="914400" rtl="0" eaLnBrk="1" fontAlgn="base" latinLnBrk="0" hangingPunct="1">
              <a:lnSpc>
                <a:spcPct val="100000"/>
              </a:lnSpc>
              <a:spcBef>
                <a:spcPct val="20000"/>
              </a:spcBef>
              <a:spcAft>
                <a:spcPct val="0"/>
              </a:spcAft>
              <a:buClrTx/>
              <a:buSzTx/>
              <a:buFont typeface="+mj-lt"/>
              <a:buAutoNum type="arabicPeriod"/>
              <a:tabLst/>
              <a:defRPr/>
            </a:pPr>
            <a:r>
              <a:rPr kumimoji="1" lang="en-US" altLang="ja-JP" sz="2000" b="0" i="0" u="none" strike="noStrike" kern="0" cap="none" spc="0" normalizeH="0" baseline="0" noProof="0" dirty="0">
                <a:ln>
                  <a:noFill/>
                </a:ln>
                <a:solidFill>
                  <a:srgbClr val="000000"/>
                </a:solidFill>
                <a:effectLst/>
                <a:uLnTx/>
                <a:uFillTx/>
                <a:latin typeface="Arial"/>
              </a:rPr>
              <a:t>Chair; Ryuji Kohno, YNU/YRP-IAI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 kohno@ynu.ac.jp, kohno@yrp-iai.jp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2"/>
              <a:tabLst/>
              <a:defRPr/>
            </a:pPr>
            <a:r>
              <a:rPr kumimoji="1" lang="en-US" altLang="ja-JP" sz="2000" b="0" i="0" u="none" strike="noStrike" kern="0" cap="none" spc="0" normalizeH="0" baseline="0" noProof="0" dirty="0">
                <a:ln>
                  <a:noFill/>
                </a:ln>
                <a:solidFill>
                  <a:srgbClr val="000000"/>
                </a:solidFill>
                <a:effectLst/>
                <a:uLnTx/>
                <a:uFillTx/>
                <a:latin typeface="Arial"/>
              </a:rPr>
              <a:t>1</a:t>
            </a:r>
            <a:r>
              <a:rPr kumimoji="1" lang="en-US" altLang="ja-JP" sz="2000" b="0" i="0" u="none" strike="noStrike" kern="0" cap="none" spc="0" normalizeH="0" baseline="30000" noProof="0" dirty="0">
                <a:ln>
                  <a:noFill/>
                </a:ln>
                <a:solidFill>
                  <a:srgbClr val="000000"/>
                </a:solidFill>
                <a:effectLst/>
                <a:uLnTx/>
                <a:uFillTx/>
                <a:latin typeface="Arial"/>
              </a:rPr>
              <a:t>st</a:t>
            </a:r>
            <a:r>
              <a:rPr kumimoji="1" lang="en-US" altLang="ja-JP" sz="2000" b="0" i="0" u="none" strike="noStrike" kern="0" cap="none" spc="0" normalizeH="0" baseline="0" noProof="0" dirty="0">
                <a:ln>
                  <a:noFill/>
                </a:ln>
                <a:solidFill>
                  <a:srgbClr val="000000"/>
                </a:solidFill>
                <a:effectLst/>
                <a:uLnTx/>
                <a:uFillTx/>
                <a:latin typeface="Arial"/>
              </a:rPr>
              <a:t> Vice-Chair;   Marco Hernandez, YRP-IAI/CWC</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m</a:t>
            </a:r>
            <a:r>
              <a:rPr lang="en-US" altLang="ja-JP" sz="2000" dirty="0">
                <a:solidFill>
                  <a:srgbClr val="000000"/>
                </a:solidFill>
                <a:latin typeface="Arial"/>
              </a:rPr>
              <a:t>arco.hernandez@ieee.org</a:t>
            </a:r>
            <a:endParaRPr kumimoji="1" lang="en-US" altLang="ja-JP" sz="2000" b="0" i="0" u="none" strike="noStrike" kern="0" cap="none" spc="0" normalizeH="0" baseline="0" noProof="0" dirty="0">
              <a:ln>
                <a:noFill/>
              </a:ln>
              <a:solidFill>
                <a:srgbClr val="000000"/>
              </a:solidFill>
              <a:effectLst/>
              <a:uLnTx/>
              <a:uFillTx/>
              <a:latin typeface="Arial"/>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2</a:t>
            </a:r>
            <a:r>
              <a:rPr lang="en-US" altLang="ja-JP" sz="2000" baseline="30000" dirty="0">
                <a:solidFill>
                  <a:srgbClr val="000000"/>
                </a:solidFill>
                <a:latin typeface="Arial"/>
              </a:rPr>
              <a:t>nd</a:t>
            </a:r>
            <a:r>
              <a:rPr lang="en-US" altLang="ja-JP" sz="2000" dirty="0">
                <a:solidFill>
                  <a:srgbClr val="000000"/>
                </a:solidFill>
                <a:latin typeface="Arial"/>
              </a:rPr>
              <a:t> Vice-Chair; Daisuke Anzai, NIT</a:t>
            </a:r>
            <a:r>
              <a:rPr kumimoji="1" lang="en-US" altLang="ja-JP" sz="2000" b="0" i="0" u="none" strike="noStrike" kern="0" cap="none" spc="0" normalizeH="0" baseline="0" noProof="0" dirty="0">
                <a:ln>
                  <a:noFill/>
                </a:ln>
                <a:solidFill>
                  <a:srgbClr val="000000"/>
                </a:solidFill>
                <a:effectLst/>
                <a:uLnTx/>
                <a:uFillTx/>
                <a:latin typeface="Arial"/>
              </a:rPr>
              <a:t>    </a:t>
            </a:r>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anzai@nitech.ac.jp</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3.   Secretary;      Takumi Kobayashi, YNU/TCU</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kobayashi-takumi@yrp-iai.jp, kobayashi@nitech.ac.jp</a:t>
            </a:r>
          </a:p>
          <a:p>
            <a:pPr marL="514350" marR="0" lvl="0" indent="-514350" algn="l" defTabSz="914400" rtl="0" eaLnBrk="1" fontAlgn="base" latinLnBrk="0" hangingPunct="1">
              <a:lnSpc>
                <a:spcPct val="100000"/>
              </a:lnSpc>
              <a:spcBef>
                <a:spcPct val="20000"/>
              </a:spcBef>
              <a:spcAft>
                <a:spcPct val="0"/>
              </a:spcAft>
              <a:buClrTx/>
              <a:buSzTx/>
              <a:buFontTx/>
              <a:buAutoNum type="arabicPeriod" startAt="4"/>
              <a:tabLst/>
              <a:defRPr/>
            </a:pPr>
            <a:r>
              <a:rPr kumimoji="1" lang="en-US" altLang="ja-JP" sz="2000" b="0" i="0" u="none" strike="noStrike" kern="0" cap="none" spc="0" normalizeH="0" baseline="0" noProof="0" dirty="0">
                <a:ln>
                  <a:noFill/>
                </a:ln>
                <a:solidFill>
                  <a:srgbClr val="000000"/>
                </a:solidFill>
                <a:effectLst/>
                <a:uLnTx/>
                <a:uFillTx/>
                <a:latin typeface="Arial"/>
              </a:rPr>
              <a:t>Technical Editors;  </a:t>
            </a:r>
          </a:p>
          <a:p>
            <a:pPr marL="0" marR="0" lvl="0" indent="0" algn="l" defTabSz="914400" rtl="0" eaLnBrk="1" fontAlgn="base" latinLnBrk="0" hangingPunct="1">
              <a:lnSpc>
                <a:spcPct val="100000"/>
              </a:lnSpc>
              <a:spcBef>
                <a:spcPct val="20000"/>
              </a:spcBef>
              <a:spcAft>
                <a:spcPct val="0"/>
              </a:spcAft>
              <a:buClrTx/>
              <a:buSzTx/>
              <a:buNone/>
              <a:tabLst/>
              <a:defRPr/>
            </a:pPr>
            <a:r>
              <a:rPr lang="en-US" altLang="ja-JP" sz="2000" dirty="0">
                <a:solidFill>
                  <a:srgbClr val="000000"/>
                </a:solidFill>
                <a:latin typeface="Arial"/>
              </a:rPr>
              <a:t>             </a:t>
            </a:r>
            <a:r>
              <a:rPr kumimoji="1" lang="en-US" altLang="ja-JP" sz="2000" b="0" i="0" u="none" strike="noStrike" kern="0" cap="none" spc="0" normalizeH="0" baseline="0" noProof="0" dirty="0">
                <a:ln>
                  <a:noFill/>
                </a:ln>
                <a:solidFill>
                  <a:srgbClr val="000000"/>
                </a:solidFill>
                <a:effectLst/>
                <a:uLnTx/>
                <a:uFillTx/>
                <a:latin typeface="Arial"/>
              </a:rPr>
              <a:t>Minsoo Kim, YRP-IAI   minsoo@minsookim.com</a:t>
            </a:r>
          </a:p>
          <a:p>
            <a:pPr marL="0" marR="0" lvl="0" indent="0" algn="just" defTabSz="914400" rtl="0" eaLnBrk="1" fontAlgn="base" latinLnBrk="0" hangingPunct="1">
              <a:lnSpc>
                <a:spcPct val="100000"/>
              </a:lnSpc>
              <a:spcBef>
                <a:spcPct val="20000"/>
              </a:spcBef>
              <a:spcAft>
                <a:spcPct val="0"/>
              </a:spcAft>
              <a:buClrTx/>
              <a:buSzTx/>
              <a:buFontTx/>
              <a:buNone/>
              <a:tabLst/>
              <a:defRPr/>
            </a:pPr>
            <a:r>
              <a:rPr lang="en-US" altLang="ja-JP" sz="2000" dirty="0">
                <a:solidFill>
                  <a:srgbClr val="000000"/>
                </a:solidFill>
                <a:latin typeface="Arial"/>
              </a:rPr>
              <a:t>             Seong-Soon Joo, KPST     wowbk@kpst.co.kr</a:t>
            </a:r>
          </a:p>
          <a:p>
            <a:pPr marL="0" marR="0" lvl="0" indent="0" algn="just" defTabSz="914400" rtl="0" eaLnBrk="1" fontAlgn="base" latinLnBrk="0" hangingPunct="1">
              <a:lnSpc>
                <a:spcPct val="100000"/>
              </a:lnSpc>
              <a:spcBef>
                <a:spcPct val="20000"/>
              </a:spcBef>
              <a:spcAft>
                <a:spcPct val="0"/>
              </a:spcAft>
              <a:buClrTx/>
              <a:buSzTx/>
              <a:buFontTx/>
              <a:buNone/>
              <a:tabLst/>
              <a:defRPr/>
            </a:pPr>
            <a:r>
              <a:rPr kumimoji="1" lang="en-US" altLang="ja-JP" sz="2000" b="0" i="0" u="none" strike="noStrike" kern="0" cap="none" spc="0" normalizeH="0" baseline="0" noProof="0" dirty="0">
                <a:ln>
                  <a:noFill/>
                </a:ln>
                <a:solidFill>
                  <a:srgbClr val="000000"/>
                </a:solidFill>
                <a:effectLst/>
                <a:uLnTx/>
                <a:uFillTx/>
                <a:latin typeface="Arial"/>
              </a:rPr>
              <a:t>             Kento </a:t>
            </a:r>
            <a:r>
              <a:rPr kumimoji="1" lang="en-US" altLang="ja-JP" sz="2000" b="0" i="0" u="none" strike="noStrike" kern="0" cap="none" spc="0" normalizeH="0" baseline="0" noProof="0" dirty="0" err="1">
                <a:ln>
                  <a:noFill/>
                </a:ln>
                <a:solidFill>
                  <a:srgbClr val="000000"/>
                </a:solidFill>
                <a:effectLst/>
                <a:uLnTx/>
                <a:uFillTx/>
                <a:latin typeface="Arial"/>
              </a:rPr>
              <a:t>Takabayashi</a:t>
            </a:r>
            <a:r>
              <a:rPr kumimoji="1" lang="en-US" altLang="ja-JP" sz="2000" b="0" i="0" u="none" strike="noStrike" kern="0" cap="none" spc="0" normalizeH="0" baseline="0" noProof="0" dirty="0">
                <a:ln>
                  <a:noFill/>
                </a:ln>
                <a:solidFill>
                  <a:srgbClr val="000000"/>
                </a:solidFill>
                <a:effectLst/>
                <a:uLnTx/>
                <a:uFillTx/>
                <a:latin typeface="Arial"/>
              </a:rPr>
              <a:t>, Toyo U. </a:t>
            </a:r>
            <a:r>
              <a:rPr kumimoji="1" lang="fi-FI" altLang="ja-JP" sz="2000" b="0" i="0" u="none" strike="noStrike" kern="0" cap="none" spc="0" normalizeH="0" baseline="0" noProof="0" dirty="0">
                <a:ln>
                  <a:noFill/>
                </a:ln>
                <a:solidFill>
                  <a:srgbClr val="000000"/>
                </a:solidFill>
                <a:effectLst/>
                <a:uLnTx/>
                <a:uFillTx/>
                <a:latin typeface="Arial"/>
              </a:rPr>
              <a:t>takabayashi.kento.xp@gmail.com</a:t>
            </a:r>
            <a:endParaRPr kumimoji="1" lang="en-US" altLang="ja-JP" sz="2000" b="0" i="0" u="none" strike="noStrike" kern="0" cap="none" spc="0" normalizeH="0" baseline="0" noProof="0" dirty="0">
              <a:ln>
                <a:noFill/>
              </a:ln>
              <a:solidFill>
                <a:srgbClr val="000000"/>
              </a:solidFill>
              <a:effectLst/>
              <a:uLnTx/>
              <a:uFillTx/>
              <a:latin typeface="Arial"/>
            </a:endParaRPr>
          </a:p>
          <a:p>
            <a:pPr marL="0" lvl="0" indent="0">
              <a:buNone/>
              <a:defRPr/>
            </a:pPr>
            <a:r>
              <a:rPr kumimoji="1" lang="en-US" altLang="ja-JP" sz="2000" dirty="0"/>
              <a:t>             Marco Hernandez, YRP-IAI/CWC  </a:t>
            </a:r>
            <a:r>
              <a:rPr kumimoji="1" lang="en-US" altLang="ja-JP" sz="2000" dirty="0" err="1">
                <a:hlinkClick r:id="rId3"/>
              </a:rPr>
              <a:t>marco.hernandez@ie</a:t>
            </a:r>
            <a:r>
              <a:rPr lang="en-US" altLang="ja-JP" sz="2000" dirty="0"/>
              <a:t> </a:t>
            </a:r>
            <a:r>
              <a:rPr kumimoji="1" lang="en-US" altLang="ja-JP" sz="2000" dirty="0">
                <a:hlinkClick r:id="rId3"/>
              </a:rPr>
              <a:t>ee.org</a:t>
            </a:r>
            <a:endParaRPr kumimoji="1" lang="en-US" altLang="ja-JP" sz="2000" dirty="0"/>
          </a:p>
          <a:p>
            <a:pPr marL="0" marR="0" lvl="0" indent="0" algn="l" defTabSz="914400" rtl="0" eaLnBrk="1" fontAlgn="base" latinLnBrk="0" hangingPunct="1">
              <a:lnSpc>
                <a:spcPct val="100000"/>
              </a:lnSpc>
              <a:spcBef>
                <a:spcPct val="20000"/>
              </a:spcBef>
              <a:spcAft>
                <a:spcPct val="0"/>
              </a:spcAft>
              <a:buClrTx/>
              <a:buSzTx/>
              <a:buFontTx/>
              <a:buNone/>
              <a:tabLst/>
              <a:defRPr/>
            </a:pPr>
            <a:r>
              <a:rPr lang="en-US" altLang="ja-JP" sz="2000" dirty="0"/>
              <a:t>             Jussi Haapola, CWC   jussi.haapola@oulu.fi</a:t>
            </a:r>
            <a:endParaRPr kumimoji="1" lang="ja-JP" altLang="en-US" sz="2000" dirty="0"/>
          </a:p>
        </p:txBody>
      </p:sp>
      <p:sp>
        <p:nvSpPr>
          <p:cNvPr id="3" name="タイトル 2"/>
          <p:cNvSpPr>
            <a:spLocks noGrp="1"/>
          </p:cNvSpPr>
          <p:nvPr>
            <p:ph type="title"/>
          </p:nvPr>
        </p:nvSpPr>
        <p:spPr>
          <a:xfrm>
            <a:off x="671782" y="618708"/>
            <a:ext cx="7772400" cy="595929"/>
          </a:xfrm>
        </p:spPr>
        <p:txBody>
          <a:bodyPr/>
          <a:lstStyle/>
          <a:p>
            <a:r>
              <a:rPr lang="en-US" altLang="ja-JP" sz="2800" b="1" dirty="0">
                <a:solidFill>
                  <a:schemeClr val="tx1"/>
                </a:solidFill>
                <a:latin typeface="+mn-lt"/>
              </a:rPr>
              <a:t>Contacts and Conference call</a:t>
            </a:r>
            <a:endParaRPr kumimoji="1" lang="ja-JP" altLang="en-US" sz="2800" b="1" dirty="0">
              <a:solidFill>
                <a:schemeClr val="tx1"/>
              </a:solidFill>
              <a:latin typeface="+mn-lt"/>
            </a:endParaRPr>
          </a:p>
        </p:txBody>
      </p:sp>
      <p:sp>
        <p:nvSpPr>
          <p:cNvPr id="5" name="object 7">
            <a:extLst>
              <a:ext uri="{FF2B5EF4-FFF2-40B4-BE49-F238E27FC236}">
                <a16:creationId xmlns:a16="http://schemas.microsoft.com/office/drawing/2014/main" id="{CB567D8C-D167-C57C-E514-6BC30E42E6C8}"/>
              </a:ext>
            </a:extLst>
          </p:cNvPr>
          <p:cNvSpPr txBox="1"/>
          <p:nvPr/>
        </p:nvSpPr>
        <p:spPr>
          <a:xfrm>
            <a:off x="671782" y="403264"/>
            <a:ext cx="1385617" cy="215444"/>
          </a:xfrm>
          <a:prstGeom prst="rect">
            <a:avLst/>
          </a:prstGeom>
        </p:spPr>
        <p:txBody>
          <a:bodyPr vert="horz" wrap="square" lIns="0" tIns="0" rIns="0" bIns="0" rtlCol="0">
            <a:spAutoFit/>
          </a:bodyPr>
          <a:lstStyle/>
          <a:p>
            <a:pPr marL="12700" marR="0" lvl="0" indent="0" algn="l" defTabSz="914400" rtl="0" eaLnBrk="1" fontAlgn="auto" latinLnBrk="0" hangingPunct="1">
              <a:lnSpc>
                <a:spcPct val="100000"/>
              </a:lnSpc>
              <a:spcBef>
                <a:spcPts val="0"/>
              </a:spcBef>
              <a:spcAft>
                <a:spcPts val="0"/>
              </a:spcAft>
              <a:buClrTx/>
              <a:buSzTx/>
              <a:buFontTx/>
              <a:buNone/>
              <a:tabLst/>
              <a:defRPr/>
            </a:pPr>
            <a:r>
              <a:rPr kumimoji="1" lang="en-US" sz="1400" b="1" i="0" u="none" strike="noStrike" kern="1200" cap="none" spc="-5" normalizeH="0" baseline="0" noProof="0" dirty="0">
                <a:ln>
                  <a:noFill/>
                </a:ln>
                <a:solidFill>
                  <a:srgbClr val="000000"/>
                </a:solidFill>
                <a:effectLst/>
                <a:uLnTx/>
                <a:uFillTx/>
                <a:latin typeface="Arial"/>
                <a:ea typeface="+mn-ea"/>
                <a:cs typeface="Arial"/>
              </a:rPr>
              <a:t>November 2023</a:t>
            </a:r>
            <a:endParaRPr kumimoji="1" sz="1400" b="0" i="0" u="none" strike="noStrike" kern="1200" cap="none" spc="0" normalizeH="0" baseline="0" noProof="0" dirty="0">
              <a:ln>
                <a:noFill/>
              </a:ln>
              <a:solidFill>
                <a:srgbClr val="000000"/>
              </a:solidFill>
              <a:effectLst/>
              <a:uLnTx/>
              <a:uFillTx/>
              <a:latin typeface="Arial"/>
              <a:ea typeface="+mn-ea"/>
              <a:cs typeface="Arial"/>
            </a:endParaRPr>
          </a:p>
        </p:txBody>
      </p:sp>
      <p:sp>
        <p:nvSpPr>
          <p:cNvPr id="7" name="スライド番号プレースホルダー 5">
            <a:extLst>
              <a:ext uri="{FF2B5EF4-FFF2-40B4-BE49-F238E27FC236}">
                <a16:creationId xmlns:a16="http://schemas.microsoft.com/office/drawing/2014/main" id="{95F69E21-5412-37B6-7073-C1312266EDD8}"/>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20</a:t>
            </a:fld>
            <a:endParaRPr lang="en-US" altLang="ja-JP" dirty="0"/>
          </a:p>
        </p:txBody>
      </p:sp>
      <p:sp>
        <p:nvSpPr>
          <p:cNvPr id="4" name="日付プレースホルダー 3">
            <a:extLst>
              <a:ext uri="{FF2B5EF4-FFF2-40B4-BE49-F238E27FC236}">
                <a16:creationId xmlns:a16="http://schemas.microsoft.com/office/drawing/2014/main" id="{CD972BFD-463D-6029-F756-E42D5B6DE038}"/>
              </a:ext>
            </a:extLst>
          </p:cNvPr>
          <p:cNvSpPr>
            <a:spLocks noGrp="1"/>
          </p:cNvSpPr>
          <p:nvPr>
            <p:ph type="dt" sz="half" idx="2"/>
          </p:nvPr>
        </p:nvSpPr>
        <p:spPr/>
        <p:txBody>
          <a:bodyPr/>
          <a:lstStyle/>
          <a:p>
            <a:r>
              <a:rPr lang="en-US" altLang="ja-JP"/>
              <a:t>November 2023</a:t>
            </a:r>
            <a:endParaRPr lang="en-US" altLang="ja-JP" dirty="0"/>
          </a:p>
        </p:txBody>
      </p:sp>
    </p:spTree>
    <p:extLst>
      <p:ext uri="{BB962C8B-B14F-4D97-AF65-F5344CB8AC3E}">
        <p14:creationId xmlns:p14="http://schemas.microsoft.com/office/powerpoint/2010/main" val="414967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82E678E9-84A8-7934-8532-E6FD14954E2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タイトル 2">
            <a:extLst>
              <a:ext uri="{FF2B5EF4-FFF2-40B4-BE49-F238E27FC236}">
                <a16:creationId xmlns:a16="http://schemas.microsoft.com/office/drawing/2014/main" id="{3B162FDF-7E9B-4313-83F4-8AACB032773C}"/>
              </a:ext>
            </a:extLst>
          </p:cNvPr>
          <p:cNvSpPr>
            <a:spLocks noGrp="1"/>
          </p:cNvSpPr>
          <p:nvPr>
            <p:ph type="title"/>
          </p:nvPr>
        </p:nvSpPr>
        <p:spPr>
          <a:xfrm>
            <a:off x="723900" y="2631142"/>
            <a:ext cx="7772400" cy="1066800"/>
          </a:xfrm>
        </p:spPr>
        <p:txBody>
          <a:bodyPr/>
          <a:lstStyle/>
          <a:p>
            <a:r>
              <a:rPr kumimoji="1" lang="en-US" altLang="ja-JP" dirty="0"/>
              <a:t>Thank you for your attention</a:t>
            </a:r>
            <a:endParaRPr kumimoji="1" lang="ja-JP" altLang="en-US" dirty="0"/>
          </a:p>
        </p:txBody>
      </p:sp>
      <p:sp>
        <p:nvSpPr>
          <p:cNvPr id="4" name="スライド番号プレースホルダー 3">
            <a:extLst>
              <a:ext uri="{FF2B5EF4-FFF2-40B4-BE49-F238E27FC236}">
                <a16:creationId xmlns:a16="http://schemas.microsoft.com/office/drawing/2014/main" id="{DE44AEAA-083E-40D4-A8DF-A847B4F323C0}"/>
              </a:ext>
            </a:extLst>
          </p:cNvPr>
          <p:cNvSpPr>
            <a:spLocks noGrp="1"/>
          </p:cNvSpPr>
          <p:nvPr>
            <p:ph type="sldNum" sz="quarter" idx="12"/>
          </p:nvPr>
        </p:nvSpPr>
        <p:spPr/>
        <p:txBody>
          <a:bodyPr/>
          <a:lstStyle/>
          <a:p>
            <a:r>
              <a:rPr lang="en-US" altLang="ja-JP" dirty="0"/>
              <a:t>Slide </a:t>
            </a:r>
            <a:fld id="{17C47D4F-CAA3-4307-B0EF-8C4B3E0CF21D}" type="slidenum">
              <a:rPr lang="en-US" altLang="ja-JP" smtClean="0"/>
              <a:pPr/>
              <a:t>21</a:t>
            </a:fld>
            <a:endParaRPr lang="en-US" altLang="ja-JP" dirty="0"/>
          </a:p>
        </p:txBody>
      </p:sp>
      <p:sp>
        <p:nvSpPr>
          <p:cNvPr id="5" name="日付プレースホルダー 4">
            <a:extLst>
              <a:ext uri="{FF2B5EF4-FFF2-40B4-BE49-F238E27FC236}">
                <a16:creationId xmlns:a16="http://schemas.microsoft.com/office/drawing/2014/main" id="{14BBBAB9-C313-4FCA-99FA-C38D74D52824}"/>
              </a:ext>
            </a:extLst>
          </p:cNvPr>
          <p:cNvSpPr>
            <a:spLocks noGrp="1"/>
          </p:cNvSpPr>
          <p:nvPr>
            <p:ph type="dt" sz="half" idx="2"/>
          </p:nvPr>
        </p:nvSpPr>
        <p:spPr/>
        <p:txBody>
          <a:bodyPr/>
          <a:lstStyle/>
          <a:p>
            <a:r>
              <a:rPr lang="en-US" altLang="ja-JP"/>
              <a:t>November 2023</a:t>
            </a:r>
            <a:endParaRPr lang="en-US" altLang="ja-JP" dirty="0"/>
          </a:p>
        </p:txBody>
      </p:sp>
    </p:spTree>
    <p:extLst>
      <p:ext uri="{BB962C8B-B14F-4D97-AF65-F5344CB8AC3E}">
        <p14:creationId xmlns:p14="http://schemas.microsoft.com/office/powerpoint/2010/main" val="1844142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3" y="1115532"/>
            <a:ext cx="870471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a:t>
            </a:r>
            <a:r>
              <a:rPr kumimoji="1" lang="en-US" altLang="ja-JP" sz="1200" b="1" dirty="0">
                <a:solidFill>
                  <a:prstClr val="black"/>
                </a:solidFill>
                <a:latin typeface="游ゴシック" panose="020F0502020204030204"/>
                <a:ea typeface="游ゴシック" panose="020B0400000000000000" pitchFamily="50" charset="-128"/>
              </a:rPr>
              <a:t>5</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:30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Honolulu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8:3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0 - 10:30 Nov.14(TUE)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Honolulu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11:00-13:00 Nov.14(TUE)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Honolulu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11:00-13:00 Nov.14(TUE)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Honolulu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11:00-13:00 Nov.14(TUE)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13-16</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Nov.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November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86134" y="280143"/>
            <a:ext cx="3483428" cy="338554"/>
          </a:xfrm>
          <a:prstGeom prst="rect">
            <a:avLst/>
          </a:prstGeom>
          <a:solidFill>
            <a:schemeClr val="bg1"/>
          </a:solidFill>
        </p:spPr>
        <p:txBody>
          <a:bodyPr wrap="square" rtlCol="0">
            <a:spAutoFit/>
          </a:bodyPr>
          <a:lstStyle/>
          <a:p>
            <a:pPr algn="r"/>
            <a:r>
              <a:rPr kumimoji="1" lang="en-US" altLang="ja-JP" sz="1600" b="1" dirty="0"/>
              <a:t>doc.:IEEE802.15.23-0469-01-06ma</a:t>
            </a:r>
            <a:endParaRPr kumimoji="1" lang="ja-JP" altLang="en-US" sz="1600" b="1" dirty="0"/>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3</a:t>
            </a:fld>
            <a:endParaRPr lang="en-US" altLang="ja-JP" dirty="0"/>
          </a:p>
        </p:txBody>
      </p:sp>
      <p:pic>
        <p:nvPicPr>
          <p:cNvPr id="10" name="図 9">
            <a:extLst>
              <a:ext uri="{FF2B5EF4-FFF2-40B4-BE49-F238E27FC236}">
                <a16:creationId xmlns:a16="http://schemas.microsoft.com/office/drawing/2014/main" id="{0527F0C9-CB2B-305E-6A62-7B52005D5D47}"/>
              </a:ext>
            </a:extLst>
          </p:cNvPr>
          <p:cNvPicPr>
            <a:picLocks noChangeAspect="1"/>
          </p:cNvPicPr>
          <p:nvPr/>
        </p:nvPicPr>
        <p:blipFill>
          <a:blip r:embed="rId3"/>
          <a:stretch>
            <a:fillRect/>
          </a:stretch>
        </p:blipFill>
        <p:spPr>
          <a:xfrm>
            <a:off x="257884" y="2219921"/>
            <a:ext cx="1295118" cy="4157610"/>
          </a:xfrm>
          <a:prstGeom prst="rect">
            <a:avLst/>
          </a:prstGeom>
        </p:spPr>
      </p:pic>
      <p:pic>
        <p:nvPicPr>
          <p:cNvPr id="8" name="図 7">
            <a:extLst>
              <a:ext uri="{FF2B5EF4-FFF2-40B4-BE49-F238E27FC236}">
                <a16:creationId xmlns:a16="http://schemas.microsoft.com/office/drawing/2014/main" id="{FA07C677-D52C-3280-D1FF-4E3F47376E09}"/>
              </a:ext>
            </a:extLst>
          </p:cNvPr>
          <p:cNvPicPr>
            <a:picLocks noChangeAspect="1"/>
          </p:cNvPicPr>
          <p:nvPr/>
        </p:nvPicPr>
        <p:blipFill>
          <a:blip r:embed="rId4"/>
          <a:stretch>
            <a:fillRect/>
          </a:stretch>
        </p:blipFill>
        <p:spPr>
          <a:xfrm>
            <a:off x="1540422" y="2181408"/>
            <a:ext cx="7506086" cy="4214167"/>
          </a:xfrm>
          <a:prstGeom prst="rect">
            <a:avLst/>
          </a:prstGeom>
        </p:spPr>
      </p:pic>
      <p:cxnSp>
        <p:nvCxnSpPr>
          <p:cNvPr id="11" name="直線コネクタ 10">
            <a:extLst>
              <a:ext uri="{FF2B5EF4-FFF2-40B4-BE49-F238E27FC236}">
                <a16:creationId xmlns:a16="http://schemas.microsoft.com/office/drawing/2014/main" id="{A7BE5166-12E6-BDE8-58EA-77522382C93E}"/>
              </a:ext>
            </a:extLst>
          </p:cNvPr>
          <p:cNvCxnSpPr/>
          <p:nvPr/>
        </p:nvCxnSpPr>
        <p:spPr bwMode="auto">
          <a:xfrm>
            <a:off x="177655" y="4399570"/>
            <a:ext cx="8752114" cy="0"/>
          </a:xfrm>
          <a:prstGeom prst="line">
            <a:avLst/>
          </a:prstGeom>
          <a:solidFill>
            <a:schemeClr val="accent1"/>
          </a:solidFill>
          <a:ln w="28575" cap="flat" cmpd="sng" algn="ctr">
            <a:solidFill>
              <a:srgbClr val="FF00FF"/>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a:extLst>
              <a:ext uri="{FF2B5EF4-FFF2-40B4-BE49-F238E27FC236}">
                <a16:creationId xmlns:a16="http://schemas.microsoft.com/office/drawing/2014/main" id="{F44D821F-6B6E-F4E5-4AEB-B8C9E5F6E1F6}"/>
              </a:ext>
            </a:extLst>
          </p:cNvPr>
          <p:cNvCxnSpPr/>
          <p:nvPr/>
        </p:nvCxnSpPr>
        <p:spPr bwMode="auto">
          <a:xfrm>
            <a:off x="183753" y="4933409"/>
            <a:ext cx="8752114" cy="0"/>
          </a:xfrm>
          <a:prstGeom prst="line">
            <a:avLst/>
          </a:prstGeom>
          <a:solidFill>
            <a:schemeClr val="accent1"/>
          </a:solidFill>
          <a:ln w="28575" cap="flat" cmpd="sng" algn="ctr">
            <a:solidFill>
              <a:srgbClr val="FF00FF"/>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直線コネクタ 14">
            <a:extLst>
              <a:ext uri="{FF2B5EF4-FFF2-40B4-BE49-F238E27FC236}">
                <a16:creationId xmlns:a16="http://schemas.microsoft.com/office/drawing/2014/main" id="{04F8D465-7263-C114-42A9-03E8DC4C4B3B}"/>
              </a:ext>
            </a:extLst>
          </p:cNvPr>
          <p:cNvCxnSpPr/>
          <p:nvPr/>
        </p:nvCxnSpPr>
        <p:spPr bwMode="auto">
          <a:xfrm>
            <a:off x="215105" y="3768199"/>
            <a:ext cx="8752114" cy="0"/>
          </a:xfrm>
          <a:prstGeom prst="line">
            <a:avLst/>
          </a:prstGeom>
          <a:solidFill>
            <a:schemeClr val="accent1"/>
          </a:solidFill>
          <a:ln w="28575" cap="flat" cmpd="sng" algn="ctr">
            <a:solidFill>
              <a:srgbClr val="FF00FF"/>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21673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1D08CDC4-19F4-A245-6555-20785D021168}"/>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7" name="テキスト ボックス 6">
            <a:extLst>
              <a:ext uri="{FF2B5EF4-FFF2-40B4-BE49-F238E27FC236}">
                <a16:creationId xmlns:a16="http://schemas.microsoft.com/office/drawing/2014/main" id="{B4C6DAAE-52BC-42AD-95F6-1BE672B93C93}"/>
              </a:ext>
            </a:extLst>
          </p:cNvPr>
          <p:cNvSpPr txBox="1"/>
          <p:nvPr/>
        </p:nvSpPr>
        <p:spPr>
          <a:xfrm>
            <a:off x="386133" y="1115532"/>
            <a:ext cx="8704710"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TG15.6ma has three own sessions such 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Session1</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sym typeface="Wingdings" panose="05000000000000000000" pitchFamily="2" charset="2"/>
              </a:rPr>
              <a:t>)</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PM1  13:30-1</a:t>
            </a:r>
            <a:r>
              <a:rPr kumimoji="1" lang="en-US" altLang="ja-JP" sz="1200" b="1" dirty="0">
                <a:solidFill>
                  <a:prstClr val="black"/>
                </a:solidFill>
                <a:latin typeface="游ゴシック" panose="020F0502020204030204"/>
                <a:ea typeface="游ゴシック" panose="020B0400000000000000" pitchFamily="50" charset="-128"/>
              </a:rPr>
              <a:t>5</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:30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in Honolulu time, </a:t>
            </a:r>
            <a:r>
              <a:rPr kumimoji="1" lang="en-US" altLang="ja-JP" sz="1200" b="1" dirty="0">
                <a:solidFill>
                  <a:srgbClr val="FF0000"/>
                </a:solidFill>
                <a:highlight>
                  <a:srgbClr val="FFFF00"/>
                </a:highlight>
                <a:latin typeface="游ゴシック" panose="020F0502020204030204"/>
                <a:ea typeface="游ゴシック" panose="020B0400000000000000" pitchFamily="50" charset="-128"/>
              </a:rPr>
              <a:t>8:3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0 - 10:30 Nov.14(TUE)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Session2(</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Honolulu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11:00-13:00 Nov.14(TUE) in JST/KST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Session3(</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Honolulu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11:00-13:00 Nov.14(TUE) in JST/KST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Session4(</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Virtual RM#2</a:t>
            </a:r>
            <a:r>
              <a:rPr kumimoji="1" lang="en-US" altLang="ja-JP" sz="1200" b="1" dirty="0">
                <a:solidFill>
                  <a:prstClr val="black"/>
                </a:solidFill>
                <a:highlight>
                  <a:srgbClr val="FFFF00"/>
                </a:highlight>
                <a:latin typeface="游ゴシック" panose="020F0502020204030204"/>
                <a:ea typeface="游ゴシック" panose="020B0400000000000000" pitchFamily="50" charset="-128"/>
              </a:rPr>
              <a:t>)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PM2  16:00-18:00 Nov.13</a:t>
            </a:r>
            <a:r>
              <a:rPr kumimoji="1" lang="en-US" altLang="ja-JP" sz="1200" b="1" i="0" u="none" strike="noStrike" kern="1200" cap="none" spc="0" normalizeH="0" baseline="0" noProof="0" dirty="0">
                <a:ln>
                  <a:noFill/>
                </a:ln>
                <a:solidFill>
                  <a:prstClr val="black"/>
                </a:solidFill>
                <a:effectLst/>
                <a:highlight>
                  <a:srgbClr val="FFFF00"/>
                </a:highlight>
                <a:uLnTx/>
                <a:uFillTx/>
                <a:latin typeface="游ゴシック" panose="020F0502020204030204"/>
                <a:ea typeface="游ゴシック" panose="020B0400000000000000" pitchFamily="50" charset="-128"/>
                <a:cs typeface="+mn-cs"/>
              </a:rPr>
              <a:t>(MON) </a:t>
            </a:r>
            <a:r>
              <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in Honolulu time, </a:t>
            </a:r>
            <a:r>
              <a:rPr kumimoji="1" lang="en-US" altLang="ja-JP" sz="1200"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rPr>
              <a:t>11:00-13:00 Nov.14(TUE) in JST/KST</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タイトル 2">
            <a:extLst>
              <a:ext uri="{FF2B5EF4-FFF2-40B4-BE49-F238E27FC236}">
                <a16:creationId xmlns:a16="http://schemas.microsoft.com/office/drawing/2014/main" id="{963D7075-59C3-4D9E-81BA-7C124D7DC49C}"/>
              </a:ext>
            </a:extLst>
          </p:cNvPr>
          <p:cNvSpPr>
            <a:spLocks noGrp="1"/>
          </p:cNvSpPr>
          <p:nvPr>
            <p:ph type="title"/>
          </p:nvPr>
        </p:nvSpPr>
        <p:spPr>
          <a:xfrm>
            <a:off x="318974" y="618697"/>
            <a:ext cx="8566485" cy="496325"/>
          </a:xfrm>
        </p:spPr>
        <p:txBody>
          <a:bodyPr>
            <a:noAutofit/>
          </a:bodyPr>
          <a:lstStyle/>
          <a:p>
            <a:r>
              <a:rPr lang="en-US" altLang="ja-JP" sz="2400" b="1" dirty="0">
                <a:latin typeface="ＭＳ Ｐゴシック" panose="020B0600070205080204" pitchFamily="50" charset="-128"/>
                <a:ea typeface="ＭＳ Ｐゴシック" panose="020B0600070205080204" pitchFamily="50" charset="-128"/>
              </a:rPr>
              <a:t>TG15.6ma Interim Session Schedule for 13-16</a:t>
            </a:r>
            <a:r>
              <a:rPr lang="en-US" altLang="ja-JP" sz="2400" b="1" baseline="30000" dirty="0">
                <a:latin typeface="ＭＳ Ｐゴシック" panose="020B0600070205080204" pitchFamily="50" charset="-128"/>
                <a:ea typeface="ＭＳ Ｐゴシック" panose="020B0600070205080204" pitchFamily="50" charset="-128"/>
              </a:rPr>
              <a:t>th</a:t>
            </a:r>
            <a:r>
              <a:rPr lang="en-US" altLang="ja-JP" sz="2400" b="1" dirty="0">
                <a:latin typeface="ＭＳ Ｐゴシック" panose="020B0600070205080204" pitchFamily="50" charset="-128"/>
                <a:ea typeface="ＭＳ Ｐゴシック" panose="020B0600070205080204" pitchFamily="50" charset="-128"/>
              </a:rPr>
              <a:t>, Nov. 2023</a:t>
            </a:r>
            <a:endParaRPr kumimoji="1" lang="ja-JP" altLang="en-US" sz="2400" b="1" dirty="0">
              <a:latin typeface="ＭＳ Ｐゴシック" panose="020B0600070205080204" pitchFamily="50" charset="-128"/>
              <a:ea typeface="ＭＳ Ｐゴシック" panose="020B0600070205080204" pitchFamily="50" charset="-128"/>
            </a:endParaRPr>
          </a:p>
        </p:txBody>
      </p:sp>
      <p:sp>
        <p:nvSpPr>
          <p:cNvPr id="2" name="日付プレースホルダー 1">
            <a:extLst>
              <a:ext uri="{FF2B5EF4-FFF2-40B4-BE49-F238E27FC236}">
                <a16:creationId xmlns:a16="http://schemas.microsoft.com/office/drawing/2014/main" id="{AA04C23F-FED6-479D-9B6C-BD94E8DEFAE4}"/>
              </a:ext>
            </a:extLst>
          </p:cNvPr>
          <p:cNvSpPr>
            <a:spLocks noGrp="1"/>
          </p:cNvSpPr>
          <p:nvPr>
            <p:ph type="dt" sz="half" idx="2"/>
          </p:nvPr>
        </p:nvSpPr>
        <p:spPr>
          <a:xfrm>
            <a:off x="684483" y="394156"/>
            <a:ext cx="1600200" cy="215444"/>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November 2023</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6" name="テキスト ボックス 5">
            <a:extLst>
              <a:ext uri="{FF2B5EF4-FFF2-40B4-BE49-F238E27FC236}">
                <a16:creationId xmlns:a16="http://schemas.microsoft.com/office/drawing/2014/main" id="{FC670CD6-24CB-69C2-0F1F-0DDDB57A2CE7}"/>
              </a:ext>
            </a:extLst>
          </p:cNvPr>
          <p:cNvSpPr txBox="1"/>
          <p:nvPr/>
        </p:nvSpPr>
        <p:spPr>
          <a:xfrm>
            <a:off x="5186134" y="280143"/>
            <a:ext cx="3483428" cy="338554"/>
          </a:xfrm>
          <a:prstGeom prst="rect">
            <a:avLst/>
          </a:prstGeom>
          <a:solidFill>
            <a:schemeClr val="bg1"/>
          </a:solidFill>
        </p:spPr>
        <p:txBody>
          <a:bodyPr wrap="square" rtlCol="0">
            <a:spAutoFit/>
          </a:bodyPr>
          <a:lstStyle/>
          <a:p>
            <a:pPr algn="r"/>
            <a:r>
              <a:rPr kumimoji="1" lang="en-US" altLang="ja-JP" sz="1600" b="1" dirty="0"/>
              <a:t>doc.:IEEE802.15.23-0469-01-06ma</a:t>
            </a:r>
            <a:endParaRPr kumimoji="1" lang="ja-JP" altLang="en-US" sz="1600" b="1" dirty="0"/>
          </a:p>
        </p:txBody>
      </p:sp>
      <p:sp>
        <p:nvSpPr>
          <p:cNvPr id="14" name="スライド番号プレースホルダー 5">
            <a:extLst>
              <a:ext uri="{FF2B5EF4-FFF2-40B4-BE49-F238E27FC236}">
                <a16:creationId xmlns:a16="http://schemas.microsoft.com/office/drawing/2014/main" id="{B8BD3321-C743-857E-A353-FBBF2734A786}"/>
              </a:ext>
            </a:extLst>
          </p:cNvPr>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4</a:t>
            </a:fld>
            <a:endParaRPr lang="en-US" altLang="ja-JP" dirty="0"/>
          </a:p>
        </p:txBody>
      </p:sp>
      <p:sp>
        <p:nvSpPr>
          <p:cNvPr id="4" name="テキスト ボックス 3">
            <a:extLst>
              <a:ext uri="{FF2B5EF4-FFF2-40B4-BE49-F238E27FC236}">
                <a16:creationId xmlns:a16="http://schemas.microsoft.com/office/drawing/2014/main" id="{542E8AE0-2401-344C-D633-E8824F4A135B}"/>
              </a:ext>
            </a:extLst>
          </p:cNvPr>
          <p:cNvSpPr txBox="1"/>
          <p:nvPr/>
        </p:nvSpPr>
        <p:spPr>
          <a:xfrm>
            <a:off x="363940" y="2602911"/>
            <a:ext cx="4603844" cy="369332"/>
          </a:xfrm>
          <a:prstGeom prst="rect">
            <a:avLst/>
          </a:prstGeom>
          <a:noFill/>
        </p:spPr>
        <p:txBody>
          <a:bodyPr wrap="square">
            <a:spAutoFit/>
          </a:bodyPr>
          <a:lstStyle/>
          <a:p>
            <a:r>
              <a:rPr kumimoji="1" lang="en-US" altLang="ja-JP" b="1" i="0" u="none" strike="noStrike" kern="1200" cap="none" spc="0" normalizeH="0" baseline="0" noProof="0" dirty="0">
                <a:ln>
                  <a:noFill/>
                </a:ln>
                <a:solidFill>
                  <a:srgbClr val="FF0000"/>
                </a:solidFill>
                <a:effectLst/>
                <a:highlight>
                  <a:srgbClr val="FFFF00"/>
                </a:highlight>
                <a:uLnTx/>
                <a:uFillTx/>
                <a:latin typeface="游ゴシック" panose="020F0502020204030204"/>
                <a:ea typeface="游ゴシック" panose="020B0400000000000000" pitchFamily="50" charset="-128"/>
                <a:cs typeface="+mn-cs"/>
                <a:sym typeface="Wingdings" panose="05000000000000000000" pitchFamily="2" charset="2"/>
              </a:rPr>
              <a:t>Virtual RM#2</a:t>
            </a:r>
            <a:endParaRPr lang="ja-JP" altLang="en-US" sz="2800" dirty="0"/>
          </a:p>
        </p:txBody>
      </p:sp>
      <p:sp>
        <p:nvSpPr>
          <p:cNvPr id="11" name="テキスト ボックス 10">
            <a:extLst>
              <a:ext uri="{FF2B5EF4-FFF2-40B4-BE49-F238E27FC236}">
                <a16:creationId xmlns:a16="http://schemas.microsoft.com/office/drawing/2014/main" id="{C29498A8-2248-234A-3050-526DC433208F}"/>
              </a:ext>
            </a:extLst>
          </p:cNvPr>
          <p:cNvSpPr txBox="1"/>
          <p:nvPr/>
        </p:nvSpPr>
        <p:spPr>
          <a:xfrm>
            <a:off x="386133" y="2967335"/>
            <a:ext cx="7141718" cy="1200329"/>
          </a:xfrm>
          <a:prstGeom prst="rect">
            <a:avLst/>
          </a:prstGeom>
          <a:noFill/>
        </p:spPr>
        <p:txBody>
          <a:bodyPr wrap="square">
            <a:spAutoFit/>
          </a:bodyPr>
          <a:lstStyle/>
          <a:p>
            <a:r>
              <a:rPr lang="en-US" altLang="ja-JP" dirty="0"/>
              <a:t>Meeting link: </a:t>
            </a:r>
            <a:r>
              <a:rPr lang="en-US" altLang="ja-JP" dirty="0">
                <a:hlinkClick r:id="rId3"/>
              </a:rPr>
              <a:t>https://ieeesa.webex.com/ieeesa/j.php?MTID=mca39b1aeaf9ee5b85bb81cd3fcf994b1</a:t>
            </a:r>
            <a:endParaRPr lang="en-US" altLang="ja-JP" dirty="0"/>
          </a:p>
          <a:p>
            <a:endParaRPr lang="ja-JP" altLang="en-US" dirty="0"/>
          </a:p>
        </p:txBody>
      </p:sp>
      <p:graphicFrame>
        <p:nvGraphicFramePr>
          <p:cNvPr id="12" name="表 11">
            <a:extLst>
              <a:ext uri="{FF2B5EF4-FFF2-40B4-BE49-F238E27FC236}">
                <a16:creationId xmlns:a16="http://schemas.microsoft.com/office/drawing/2014/main" id="{D61C0C5D-8801-043D-20B1-4E7BFCA62D7B}"/>
              </a:ext>
            </a:extLst>
          </p:cNvPr>
          <p:cNvGraphicFramePr>
            <a:graphicFrameLocks noGrp="1"/>
          </p:cNvGraphicFramePr>
          <p:nvPr>
            <p:extLst>
              <p:ext uri="{D42A27DB-BD31-4B8C-83A1-F6EECF244321}">
                <p14:modId xmlns:p14="http://schemas.microsoft.com/office/powerpoint/2010/main" val="2803999731"/>
              </p:ext>
            </p:extLst>
          </p:nvPr>
        </p:nvGraphicFramePr>
        <p:xfrm>
          <a:off x="430471" y="4154674"/>
          <a:ext cx="4051299" cy="533400"/>
        </p:xfrm>
        <a:graphic>
          <a:graphicData uri="http://schemas.openxmlformats.org/drawingml/2006/table">
            <a:tbl>
              <a:tblPr>
                <a:tableStyleId>{5C22544A-7EE6-4342-B048-85BDC9FD1C3A}</a:tableStyleId>
              </a:tblPr>
              <a:tblGrid>
                <a:gridCol w="4051299">
                  <a:extLst>
                    <a:ext uri="{9D8B030D-6E8A-4147-A177-3AD203B41FA5}">
                      <a16:colId xmlns:a16="http://schemas.microsoft.com/office/drawing/2014/main" val="3731623533"/>
                    </a:ext>
                  </a:extLst>
                </a:gridCol>
              </a:tblGrid>
              <a:tr h="266700">
                <a:tc>
                  <a:txBody>
                    <a:bodyPr/>
                    <a:lstStyle/>
                    <a:p>
                      <a:pPr algn="l" fontAlgn="b"/>
                      <a:r>
                        <a:rPr lang="en-US" sz="1600" u="none" strike="noStrike">
                          <a:effectLst/>
                        </a:rPr>
                        <a:t>Meeting number: 2340 662 2743</a:t>
                      </a:r>
                      <a:endParaRPr lang="en-US" sz="1600" b="1"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318934556"/>
                  </a:ext>
                </a:extLst>
              </a:tr>
              <a:tr h="266700">
                <a:tc>
                  <a:txBody>
                    <a:bodyPr/>
                    <a:lstStyle/>
                    <a:p>
                      <a:pPr algn="l" fontAlgn="b"/>
                      <a:r>
                        <a:rPr lang="fi-FI" sz="1600" u="none" strike="noStrike" dirty="0" err="1">
                          <a:effectLst/>
                        </a:rPr>
                        <a:t>Password</a:t>
                      </a:r>
                      <a:r>
                        <a:rPr lang="fi-FI" sz="1600" u="none" strike="noStrike" dirty="0">
                          <a:effectLst/>
                        </a:rPr>
                        <a:t>: 80215novmtgrm2</a:t>
                      </a:r>
                      <a:endParaRPr lang="fi-FI" sz="1600" b="1"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268717230"/>
                  </a:ext>
                </a:extLst>
              </a:tr>
            </a:tbl>
          </a:graphicData>
        </a:graphic>
      </p:graphicFrame>
    </p:spTree>
    <p:extLst>
      <p:ext uri="{BB962C8B-B14F-4D97-AF65-F5344CB8AC3E}">
        <p14:creationId xmlns:p14="http://schemas.microsoft.com/office/powerpoint/2010/main" val="1903330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線コネクタ 2">
            <a:extLst>
              <a:ext uri="{FF2B5EF4-FFF2-40B4-BE49-F238E27FC236}">
                <a16:creationId xmlns:a16="http://schemas.microsoft.com/office/drawing/2014/main" id="{A7CAD3CE-0A87-996E-FA85-7586DABFD473}"/>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dirty="0"/>
              <a:t>Slide </a:t>
            </a:r>
            <a:fld id="{018E0977-DC1B-42DD-B45E-59C02A783531}" type="slidenum">
              <a:rPr lang="en-US" altLang="ja-JP" smtClean="0"/>
              <a:pPr/>
              <a:t>5</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November 2023</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523783" y="1830732"/>
            <a:ext cx="8140823" cy="4028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September 2023. Doc.# 15-23-0513-00-06ma</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15-23-0555-00-06ma</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FA011237-38D8-FE8C-37CB-98E4C1275CBF}"/>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a:extLst>
              <a:ext uri="{FF2B5EF4-FFF2-40B4-BE49-F238E27FC236}">
                <a16:creationId xmlns:a16="http://schemas.microsoft.com/office/drawing/2014/main" id="{1716B287-81F9-B5E3-32A3-305F4D4CFECD}"/>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3" name="コンテンツ プレースホルダー 2"/>
          <p:cNvSpPr>
            <a:spLocks noGrp="1"/>
          </p:cNvSpPr>
          <p:nvPr>
            <p:ph idx="1"/>
          </p:nvPr>
        </p:nvSpPr>
        <p:spPr>
          <a:xfrm>
            <a:off x="302882" y="1467305"/>
            <a:ext cx="8699499" cy="4976036"/>
          </a:xfrm>
        </p:spPr>
        <p:txBody>
          <a:bodyPr/>
          <a:lstStyle/>
          <a:p>
            <a:pPr>
              <a:lnSpc>
                <a:spcPts val="2100"/>
              </a:lnSpc>
            </a:pPr>
            <a:r>
              <a:rPr lang="en-US" altLang="ja-JP" sz="2400" dirty="0">
                <a:ea typeface="ＭＳ Ｐゴシック" charset="-128"/>
              </a:rPr>
              <a:t>Required notices</a:t>
            </a:r>
          </a:p>
          <a:p>
            <a:pPr lvl="1">
              <a:lnSpc>
                <a:spcPts val="2100"/>
              </a:lnSpc>
            </a:pPr>
            <a:r>
              <a:rPr lang="en-US" altLang="ja-JP" sz="2000" dirty="0">
                <a:ea typeface="ＭＳ Ｐゴシック" charset="-128"/>
              </a:rPr>
              <a:t>Affiliation FAQ - http://standards.ieee.org/faqs/affiliationFAQ.html</a:t>
            </a:r>
          </a:p>
          <a:p>
            <a:pPr lvl="1">
              <a:lnSpc>
                <a:spcPts val="2100"/>
              </a:lnSpc>
            </a:pPr>
            <a:r>
              <a:rPr lang="en-US" altLang="ja-JP" sz="2000" dirty="0">
                <a:ea typeface="ＭＳ Ｐゴシック" charset="-128"/>
              </a:rPr>
              <a:t>Anti-Trust FAQ - http://standards.ieee.org/resources/antitrust-guidelines.pdf</a:t>
            </a:r>
          </a:p>
          <a:p>
            <a:pPr lvl="1">
              <a:lnSpc>
                <a:spcPts val="2100"/>
              </a:lnSpc>
            </a:pPr>
            <a:r>
              <a:rPr lang="en-US" altLang="ja-JP" sz="2000" dirty="0">
                <a:ea typeface="ＭＳ Ｐゴシック" charset="-128"/>
              </a:rPr>
              <a:t>Ethics - http://www.ieee.org/portal/cms_docs/about/CoE_poster.pdf</a:t>
            </a:r>
          </a:p>
          <a:p>
            <a:pPr>
              <a:lnSpc>
                <a:spcPts val="2100"/>
              </a:lnSpc>
            </a:pPr>
            <a:r>
              <a:rPr lang="en-US" altLang="ja-JP" sz="2400" dirty="0">
                <a:ea typeface="ＭＳ Ｐゴシック" charset="-128"/>
              </a:rPr>
              <a:t>Chair and Secretary</a:t>
            </a:r>
          </a:p>
          <a:p>
            <a:pPr lvl="1">
              <a:lnSpc>
                <a:spcPts val="2100"/>
              </a:lnSpc>
            </a:pPr>
            <a:r>
              <a:rPr lang="en-US" altLang="ja-JP" sz="2000" dirty="0">
                <a:ea typeface="ＭＳ Ｐゴシック" charset="-128"/>
              </a:rPr>
              <a:t>Chair; Ryuji Kohno(YNU/YRP-IAI)</a:t>
            </a:r>
          </a:p>
          <a:p>
            <a:pPr lvl="1">
              <a:lnSpc>
                <a:spcPts val="2100"/>
              </a:lnSpc>
            </a:pPr>
            <a:r>
              <a:rPr lang="en-US" altLang="ja-JP" sz="2000" dirty="0">
                <a:ea typeface="ＭＳ Ｐゴシック" charset="-128"/>
              </a:rPr>
              <a:t>1</a:t>
            </a:r>
            <a:r>
              <a:rPr lang="en-US" altLang="ja-JP" sz="2000" baseline="30000" dirty="0">
                <a:ea typeface="ＭＳ Ｐゴシック" charset="-128"/>
              </a:rPr>
              <a:t>st</a:t>
            </a:r>
            <a:r>
              <a:rPr lang="en-US" altLang="ja-JP" sz="2000" dirty="0">
                <a:ea typeface="ＭＳ Ｐゴシック" charset="-128"/>
              </a:rPr>
              <a:t> Vice Chair; Marco Hernandez(YRP-IAI/CWC)</a:t>
            </a:r>
          </a:p>
          <a:p>
            <a:pPr lvl="1">
              <a:lnSpc>
                <a:spcPts val="2100"/>
              </a:lnSpc>
            </a:pPr>
            <a:r>
              <a:rPr lang="en-US" altLang="ja-JP" sz="2000" dirty="0">
                <a:ea typeface="ＭＳ Ｐゴシック" charset="-128"/>
              </a:rPr>
              <a:t>2</a:t>
            </a:r>
            <a:r>
              <a:rPr lang="en-US" altLang="ja-JP" sz="2000" baseline="30000" dirty="0">
                <a:ea typeface="ＭＳ Ｐゴシック" charset="-128"/>
              </a:rPr>
              <a:t>nd</a:t>
            </a:r>
            <a:r>
              <a:rPr lang="en-US" altLang="ja-JP" sz="2000" dirty="0">
                <a:ea typeface="ＭＳ Ｐゴシック" charset="-128"/>
              </a:rPr>
              <a:t> Vice Chair; Daisuke Anzai(</a:t>
            </a:r>
            <a:r>
              <a:rPr lang="en-US" altLang="ja-JP" sz="2000" dirty="0" err="1">
                <a:ea typeface="ＭＳ Ｐゴシック" charset="-128"/>
              </a:rPr>
              <a:t>NiTech</a:t>
            </a:r>
            <a:r>
              <a:rPr lang="en-US" altLang="ja-JP" sz="2000" dirty="0">
                <a:ea typeface="ＭＳ Ｐゴシック" charset="-128"/>
              </a:rPr>
              <a:t>)</a:t>
            </a:r>
          </a:p>
          <a:p>
            <a:pPr lvl="1">
              <a:lnSpc>
                <a:spcPts val="2400"/>
              </a:lnSpc>
            </a:pPr>
            <a:r>
              <a:rPr lang="en-US" altLang="ja-JP" sz="2000" dirty="0" err="1">
                <a:ea typeface="ＭＳ Ｐゴシック" charset="-128"/>
              </a:rPr>
              <a:t>Secretar</a:t>
            </a:r>
            <a:r>
              <a:rPr lang="en-US" altLang="ja-JP" sz="2000" dirty="0">
                <a:ea typeface="ＭＳ Ｐゴシック" charset="-128"/>
              </a:rPr>
              <a:t>; Takumi Kobayashi(</a:t>
            </a:r>
            <a:r>
              <a:rPr lang="en-US" altLang="ja-JP" sz="2000" dirty="0" err="1">
                <a:ea typeface="ＭＳ Ｐゴシック" charset="-128"/>
              </a:rPr>
              <a:t>NiTech</a:t>
            </a:r>
            <a:r>
              <a:rPr lang="en-US" altLang="ja-JP" sz="2000" dirty="0">
                <a:ea typeface="ＭＳ Ｐゴシック" charset="-128"/>
              </a:rPr>
              <a:t>)</a:t>
            </a:r>
          </a:p>
          <a:p>
            <a:pPr lvl="1">
              <a:lnSpc>
                <a:spcPts val="2100"/>
              </a:lnSpc>
            </a:pPr>
            <a:r>
              <a:rPr lang="en-US" altLang="ja-JP" sz="2000" dirty="0">
                <a:ea typeface="ＭＳ Ｐゴシック" charset="-128"/>
              </a:rPr>
              <a:t>Technical </a:t>
            </a:r>
            <a:r>
              <a:rPr lang="en-US" altLang="ja-JP" sz="2000" dirty="0" err="1">
                <a:ea typeface="ＭＳ Ｐゴシック" charset="-128"/>
              </a:rPr>
              <a:t>Co-Editors;Minsoo</a:t>
            </a:r>
            <a:r>
              <a:rPr lang="en-US" altLang="ja-JP" sz="2000" dirty="0">
                <a:ea typeface="ＭＳ Ｐゴシック" charset="-128"/>
              </a:rPr>
              <a:t> Kim(YRP-IAI). </a:t>
            </a:r>
          </a:p>
          <a:p>
            <a:pPr marL="457200" lvl="1" indent="0">
              <a:lnSpc>
                <a:spcPts val="2100"/>
              </a:lnSpc>
              <a:buNone/>
            </a:pPr>
            <a:r>
              <a:rPr lang="en-US" altLang="ja-JP" sz="2000" dirty="0">
                <a:ea typeface="ＭＳ Ｐゴシック" charset="-128"/>
              </a:rPr>
              <a:t>                                       Seong-Soon Joo(KPST), </a:t>
            </a:r>
          </a:p>
          <a:p>
            <a:pPr marL="457200" lvl="1" indent="0">
              <a:lnSpc>
                <a:spcPts val="2100"/>
              </a:lnSpc>
              <a:buNone/>
            </a:pPr>
            <a:r>
              <a:rPr lang="en-US" altLang="ja-JP" sz="2000" dirty="0">
                <a:ea typeface="ＭＳ Ｐゴシック" charset="-128"/>
              </a:rPr>
              <a:t>                                       Kento </a:t>
            </a:r>
            <a:r>
              <a:rPr lang="en-US" altLang="ja-JP" sz="2000" dirty="0" err="1">
                <a:ea typeface="ＭＳ Ｐゴシック" charset="-128"/>
              </a:rPr>
              <a:t>Takabayashi</a:t>
            </a:r>
            <a:r>
              <a:rPr lang="en-US" altLang="ja-JP" sz="2000" dirty="0">
                <a:ea typeface="ＭＳ Ｐゴシック" charset="-128"/>
              </a:rPr>
              <a:t>(Toyo U),</a:t>
            </a:r>
          </a:p>
          <a:p>
            <a:pPr marL="457200" lvl="1" indent="0">
              <a:lnSpc>
                <a:spcPts val="2100"/>
              </a:lnSpc>
              <a:buNone/>
            </a:pPr>
            <a:r>
              <a:rPr lang="en-US" altLang="ja-JP" sz="2000" dirty="0">
                <a:ea typeface="ＭＳ Ｐゴシック" charset="-128"/>
              </a:rPr>
              <a:t>                                       Marco Hernandez (YRP-IAI/CWC)</a:t>
            </a:r>
          </a:p>
          <a:p>
            <a:pPr marL="457200" lvl="1" indent="0">
              <a:lnSpc>
                <a:spcPts val="2100"/>
              </a:lnSpc>
              <a:buNone/>
            </a:pPr>
            <a:r>
              <a:rPr lang="en-US" altLang="ja-JP" sz="2000" dirty="0">
                <a:ea typeface="ＭＳ Ｐゴシック" charset="-128"/>
              </a:rPr>
              <a:t>                                       Jussi Haapola(CWC)</a:t>
            </a:r>
            <a:endParaRPr lang="en-US" altLang="ja-JP" sz="1800" dirty="0">
              <a:ea typeface="ＭＳ Ｐゴシック" charset="-128"/>
            </a:endParaRPr>
          </a:p>
        </p:txBody>
      </p:sp>
      <p:sp>
        <p:nvSpPr>
          <p:cNvPr id="2" name="タイトル 1"/>
          <p:cNvSpPr>
            <a:spLocks noGrp="1"/>
          </p:cNvSpPr>
          <p:nvPr>
            <p:ph type="title"/>
          </p:nvPr>
        </p:nvSpPr>
        <p:spPr>
          <a:xfrm>
            <a:off x="685800" y="670478"/>
            <a:ext cx="7772400" cy="86061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7</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3659C8B1-D1A2-2AC1-78CA-425A011232E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8</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619A7A63-B642-79F5-D8C7-CF666BF1E62A}"/>
              </a:ext>
            </a:extLst>
          </p:cNvPr>
          <p:cNvCxnSpPr/>
          <p:nvPr/>
        </p:nvCxnSpPr>
        <p:spPr bwMode="auto">
          <a:xfrm>
            <a:off x="0" y="0"/>
            <a:ext cx="914400" cy="0"/>
          </a:xfrm>
          <a:prstGeom prst="line">
            <a:avLst/>
          </a:prstGeom>
          <a:solidFill>
            <a:schemeClr val="accent1"/>
          </a:solidFill>
          <a:ln w="0" cap="flat" cmpd="sng" algn="ctr">
            <a:solidFill>
              <a:srgbClr val="FBFFFF"/>
            </a:solidFill>
            <a:prstDash val="solid"/>
            <a:round/>
            <a:headEnd type="none" w="sm" len="sm"/>
            <a:tailEnd type="none" w="sm" len="sm"/>
          </a:ln>
          <a:effectLst/>
          <a:extLst>
            <a:ext uri="{AF507438-7753-43E0-B8FC-AC1667EBCBE1}">
              <a14:hiddenEffects xmlns:a14="http://schemas.microsoft.com/office/drawing/2010/main">
                <a:effectLst>
                  <a:outerShdw algn="ctr" rotWithShape="0">
                    <a:schemeClr val="bg2"/>
                  </a:outerShdw>
                </a:effectLst>
              </a14:hiddenEffects>
            </a:ext>
          </a:extLst>
        </p:spPr>
      </p:cxnSp>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9</a:t>
            </a:fld>
            <a:endParaRPr lang="en-US" altLang="ja-JP" dirty="0"/>
          </a:p>
        </p:txBody>
      </p:sp>
      <p:sp>
        <p:nvSpPr>
          <p:cNvPr id="6" name="Rectangle 3"/>
          <p:cNvSpPr txBox="1">
            <a:spLocks noChangeArrowheads="1"/>
          </p:cNvSpPr>
          <p:nvPr/>
        </p:nvSpPr>
        <p:spPr>
          <a:xfrm>
            <a:off x="258044" y="1268760"/>
            <a:ext cx="8640960" cy="3513305"/>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marL="715963" marR="0" lvl="1" indent="0" algn="l" defTabSz="914400" rtl="0" eaLnBrk="1" fontAlgn="auto" latinLnBrk="0" hangingPunct="1">
              <a:lnSpc>
                <a:spcPct val="80000"/>
              </a:lnSpc>
              <a:spcBef>
                <a:spcPts val="173"/>
              </a:spcBef>
              <a:spcAft>
                <a:spcPts val="0"/>
              </a:spcAft>
              <a:buClr>
                <a:srgbClr val="000000"/>
              </a:buClr>
              <a:buSzPct val="45000"/>
              <a:buFont typeface="Wingdings" charset="2"/>
              <a:buChar char=""/>
              <a:tabLst/>
              <a:defRPr/>
            </a:pPr>
            <a:r>
              <a:rPr lang="en-GB" sz="2400" kern="0" dirty="0"/>
              <a:t>	</a:t>
            </a:r>
            <a:r>
              <a:rPr kumimoji="1" lang="en-IE" altLang="ja-JP" sz="2400" b="1" i="1" u="none" strike="noStrike" kern="1200" cap="none" spc="-1" normalizeH="0" baseline="0" noProof="0" dirty="0">
                <a:ln>
                  <a:noFill/>
                </a:ln>
                <a:solidFill>
                  <a:srgbClr val="000000"/>
                </a:solidFill>
                <a:effectLst/>
                <a:uLnTx/>
                <a:uFillTx/>
                <a:latin typeface="Calibri"/>
                <a:ea typeface="Calibri"/>
              </a:rPr>
              <a:t>IEEE-SA Standards Board Bylaws</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(http://standards.ieee.org/develop/policies/bylaws/sect6-7.html#6) </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1" indent="0"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IE" altLang="ja-JP" sz="2400" b="1" i="1" u="none" strike="noStrike" kern="1200" cap="none" spc="-1" normalizeH="0" baseline="0" noProof="0" dirty="0">
                <a:ln>
                  <a:noFill/>
                </a:ln>
                <a:solidFill>
                  <a:srgbClr val="000000"/>
                </a:solidFill>
                <a:effectLst/>
                <a:uLnTx/>
                <a:uFillTx/>
                <a:latin typeface="Calibri"/>
                <a:ea typeface="Calibri"/>
              </a:rPr>
              <a:t>  IEEE-SA Standards Board Operations Manual</a:t>
            </a:r>
            <a:r>
              <a:rPr kumimoji="1" lang="en-IE" altLang="ja-JP" sz="2400" b="1" i="0" u="none" strike="noStrike" kern="1200" cap="none" spc="-1" normalizeH="0" baseline="0" noProof="0" dirty="0">
                <a:ln>
                  <a:noFill/>
                </a:ln>
                <a:solidFill>
                  <a:srgbClr val="000000"/>
                </a:solidFill>
                <a:effectLst/>
                <a:uLnTx/>
                <a:uFillTx/>
                <a:latin typeface="Calibri"/>
                <a:ea typeface="Calibri"/>
              </a:rPr>
              <a:t> </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r>
              <a:rPr kumimoji="1" lang="en-IE" altLang="ja-JP" sz="1800" b="1" i="0" u="sng" strike="noStrike" kern="1200" cap="none" spc="-1" normalizeH="0" baseline="0" noProof="0" dirty="0">
                <a:ln>
                  <a:noFill/>
                </a:ln>
                <a:solidFill>
                  <a:srgbClr val="0000FF"/>
                </a:solidFill>
                <a:effectLst/>
                <a:uLnTx/>
                <a:uFillTx/>
                <a:latin typeface="Calibri"/>
                <a:ea typeface="Calibri"/>
                <a:hlinkClick r:id="rId3"/>
              </a:rPr>
              <a:t>http://standards.ieee.org/develop/policies/opman/sect6.html#6.3</a:t>
            </a:r>
            <a:r>
              <a:rPr kumimoji="1" lang="en-IE" altLang="ja-JP" sz="1800" b="1" i="0" u="none" strike="noStrike" kern="1200" cap="none" spc="-1" normalizeH="0" baseline="0" noProof="0" dirty="0">
                <a:ln>
                  <a:noFill/>
                </a:ln>
                <a:solidFill>
                  <a:srgbClr val="000000"/>
                </a:solidFill>
                <a:effectLst/>
                <a:uLnTx/>
                <a:uFillTx/>
                <a:latin typeface="Calibri"/>
                <a:ea typeface="Calibri"/>
              </a:rPr>
              <a:t>)</a:t>
            </a:r>
            <a:endParaRPr kumimoji="1" lang="en-IE" altLang="ja-JP" sz="1800" b="0" i="0" u="none" strike="noStrike" kern="1200" cap="none" spc="-1" normalizeH="0" baseline="0" noProof="0" dirty="0">
              <a:ln>
                <a:noFill/>
              </a:ln>
              <a:solidFill>
                <a:prstClr val="black"/>
              </a:solidFill>
              <a:effectLst/>
              <a:uLnTx/>
              <a:uFillTx/>
              <a:latin typeface="Arial"/>
            </a:endParaRPr>
          </a:p>
          <a:p>
            <a:pPr marL="715963" marR="0" lvl="0" indent="414338" algn="l" defTabSz="914400" rtl="0" eaLnBrk="1" fontAlgn="auto" latinLnBrk="0" hangingPunct="1">
              <a:lnSpc>
                <a:spcPct val="90000"/>
              </a:lnSpc>
              <a:spcBef>
                <a:spcPts val="400"/>
              </a:spcBef>
              <a:spcAft>
                <a:spcPts val="0"/>
              </a:spcAft>
              <a:buClr>
                <a:srgbClr val="000000"/>
              </a:buClr>
              <a:buSzPct val="45000"/>
              <a:buFont typeface="Wingdings" charset="2"/>
              <a:buChar char=""/>
              <a:tabLst/>
              <a:defRPr/>
            </a:pPr>
            <a:r>
              <a:rPr kumimoji="1" lang="en-US" altLang="ja-JP" sz="2400" b="1" i="0" u="none" strike="noStrike" kern="1200" cap="none" spc="-1" normalizeH="0" baseline="0" noProof="0" dirty="0">
                <a:ln>
                  <a:noFill/>
                </a:ln>
                <a:solidFill>
                  <a:srgbClr val="000000"/>
                </a:solidFill>
                <a:effectLst/>
                <a:uLnTx/>
                <a:uFillTx/>
                <a:latin typeface="Calibri"/>
                <a:ea typeface="Calibri"/>
              </a:rPr>
              <a:t>Material about the patent policy is available at</a:t>
            </a:r>
            <a:br>
              <a:rPr kumimoji="1" lang="en-US" altLang="ja-JP" sz="2400" b="0" i="0" u="none" strike="noStrike" kern="1200" cap="none" spc="0" normalizeH="0" baseline="0" noProof="0" dirty="0">
                <a:ln>
                  <a:noFill/>
                </a:ln>
                <a:solidFill>
                  <a:prstClr val="black"/>
                </a:solidFill>
                <a:effectLst/>
                <a:uLnTx/>
                <a:uFillTx/>
                <a:latin typeface="Arial"/>
              </a:rPr>
            </a:br>
            <a:r>
              <a:rPr kumimoji="1" lang="en-US" altLang="ja-JP" sz="2000" b="1" i="1" u="sng" strike="noStrike" kern="1200" cap="none" spc="-1" normalizeH="0" baseline="0" noProof="0" dirty="0">
                <a:ln>
                  <a:noFill/>
                </a:ln>
                <a:solidFill>
                  <a:srgbClr val="0000FF"/>
                </a:solidFill>
                <a:effectLst/>
                <a:uLnTx/>
                <a:uFillTx/>
                <a:latin typeface="Calibri"/>
                <a:ea typeface="Calibri"/>
                <a:hlinkClick r:id="rId4"/>
              </a:rPr>
              <a:t>http://standards.ieee.org/about/sasb/patcom/materials.html</a:t>
            </a:r>
            <a:endParaRPr kumimoji="1" lang="en-US" altLang="ja-JP" sz="2000" b="0" i="0" u="none" strike="noStrike" kern="1200" cap="none" spc="-1" normalizeH="0" baseline="0" noProof="0" dirty="0">
              <a:ln>
                <a:noFill/>
              </a:ln>
              <a:solidFill>
                <a:prstClr val="black"/>
              </a:solidFill>
              <a:effectLst/>
              <a:uLnTx/>
              <a:uFillTx/>
              <a:latin typeface="Arial"/>
            </a:endParaRPr>
          </a:p>
        </p:txBody>
      </p:sp>
      <p:sp>
        <p:nvSpPr>
          <p:cNvPr id="8" name="Rectangle 7"/>
          <p:cNvSpPr>
            <a:spLocks noChangeArrowheads="1"/>
          </p:cNvSpPr>
          <p:nvPr/>
        </p:nvSpPr>
        <p:spPr bwMode="auto">
          <a:xfrm>
            <a:off x="1181100" y="4675444"/>
            <a:ext cx="6781800" cy="171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November 2023</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75609</TotalTime>
  <Words>3094</Words>
  <Application>Microsoft Office PowerPoint</Application>
  <PresentationFormat>画面に合わせる (4:3)</PresentationFormat>
  <Paragraphs>282</Paragraphs>
  <Slides>21</Slides>
  <Notes>19</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21</vt:i4>
      </vt:variant>
    </vt:vector>
  </HeadingPairs>
  <TitlesOfParts>
    <vt:vector size="30" baseType="lpstr">
      <vt:lpstr>Monotype Sorts</vt:lpstr>
      <vt:lpstr>ＭＳ Ｐゴシック</vt:lpstr>
      <vt:lpstr>游ゴシック</vt:lpstr>
      <vt:lpstr>Arial</vt:lpstr>
      <vt:lpstr>Calibri</vt:lpstr>
      <vt:lpstr>Montserrat</vt:lpstr>
      <vt:lpstr>Times New Roman</vt:lpstr>
      <vt:lpstr>Wingdings</vt:lpstr>
      <vt:lpstr>IEEE-P802_15</vt:lpstr>
      <vt:lpstr>PowerPoint プレゼンテーション</vt:lpstr>
      <vt:lpstr>IEEE 802.15 TG15.6ma  (Revision of IEEE802.15.6-2012)  Opening Information  In Personal and Virtual Hybrid Interim Session Honolulu, Hawaii, USA November 13th, 2023  Ryuji Kohno Yokohama National University(YNU), YRP International Alliance Institute(YRP-IAI)</vt:lpstr>
      <vt:lpstr>TG15.6ma Interim Session Schedule for 13-16th, Nov. 2023</vt:lpstr>
      <vt:lpstr>TG15.6ma Interim Session Schedule for 13-16th, Nov. 2023</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Objectives of TG 6ma – Enhanced Dependability Body Area Network (ED-BAN)</vt:lpstr>
      <vt:lpstr>Agenda items for the week</vt:lpstr>
      <vt:lpstr>TG15.6ma Interim Session Schedule for 13-16th, Nov. 2023</vt:lpstr>
      <vt:lpstr>Contacts and Conference call</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Ryuji Kohno</cp:lastModifiedBy>
  <cp:revision>141</cp:revision>
  <cp:lastPrinted>2022-07-06T15:32:43Z</cp:lastPrinted>
  <dcterms:created xsi:type="dcterms:W3CDTF">2020-12-17T10:56:09Z</dcterms:created>
  <dcterms:modified xsi:type="dcterms:W3CDTF">2023-11-13T16:09:06Z</dcterms:modified>
</cp:coreProperties>
</file>