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_rels/slide18.xml.rels" ContentType="application/vnd.openxmlformats-package.relationships+xml"/>
  <Override PartName="/ppt/slides/_rels/slide12.xml.rels" ContentType="application/vnd.openxmlformats-package.relationships+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34.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3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 name="CustomShape 4"/>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 name="CustomShape 7"/>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2E5D0AF-4307-4D30-A9B2-4CEE16A6E75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8"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1"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2F47A51-D7FC-49B6-9075-43CAE25869B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4"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7"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7C2DB0B-B119-461E-BB64-69A784D906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0"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3"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02F8428-73C7-4E1E-944E-20C89FD379C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87"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90"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CD455C8-18B7-4765-8C88-573253A7A64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9960" cy="200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3" name="CustomShape 3"/>
          <p:cNvSpPr/>
          <p:nvPr/>
        </p:nvSpPr>
        <p:spPr>
          <a:xfrm>
            <a:off x="685800" y="6475320"/>
            <a:ext cx="1726200" cy="292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6" name="CustomShape 6"/>
          <p:cNvSpPr/>
          <p:nvPr/>
        </p:nvSpPr>
        <p:spPr>
          <a:xfrm>
            <a:off x="3749040" y="6475320"/>
            <a:ext cx="1726200" cy="292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61822CD-2A23-4F70-9AE0-7C60F8A891A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6200" cy="292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61760" cy="200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6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152280" y="609480"/>
            <a:ext cx="8979120" cy="46137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13</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Typical TG and WG motions</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the templates for typical motions that can be done TG or WG.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Help TG chairs to create proper motions.</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Letter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6"/>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LB</a:t>
            </a:r>
            <a:endParaRPr b="0" lang="en-US" sz="4400" spc="-1" strike="noStrike">
              <a:solidFill>
                <a:srgbClr val="000000"/>
              </a:solidFill>
              <a:latin typeface="Arial"/>
            </a:endParaRPr>
          </a:p>
        </p:txBody>
      </p:sp>
      <p:sp>
        <p:nvSpPr>
          <p:cNvPr id="297" name="CustomShape 1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8"/>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to be edited before LB</a:t>
            </a:r>
            <a:endParaRPr b="0" lang="en-US" sz="4400" spc="-1" strike="noStrike">
              <a:solidFill>
                <a:srgbClr val="000000"/>
              </a:solidFill>
              <a:latin typeface="Arial"/>
            </a:endParaRPr>
          </a:p>
        </p:txBody>
      </p:sp>
      <p:sp>
        <p:nvSpPr>
          <p:cNvPr id="299" name="CustomShape 1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20"/>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recirculation</a:t>
            </a:r>
            <a:endParaRPr b="0" lang="en-US" sz="4400" spc="-1" strike="noStrike">
              <a:solidFill>
                <a:srgbClr val="000000"/>
              </a:solidFill>
              <a:latin typeface="Arial"/>
            </a:endParaRPr>
          </a:p>
        </p:txBody>
      </p:sp>
      <p:sp>
        <p:nvSpPr>
          <p:cNvPr id="301" name="CustomShape 2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22"/>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 before recirc</a:t>
            </a:r>
            <a:endParaRPr b="0" lang="en-US" sz="4400" spc="-1" strike="noStrike">
              <a:solidFill>
                <a:srgbClr val="000000"/>
              </a:solidFill>
              <a:latin typeface="Arial"/>
            </a:endParaRPr>
          </a:p>
        </p:txBody>
      </p:sp>
      <p:sp>
        <p:nvSpPr>
          <p:cNvPr id="303" name="CustomShape 2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CustomShape 24"/>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Approval of comments resolutions</a:t>
            </a:r>
            <a:endParaRPr b="0" lang="en-US" sz="4400" spc="-1" strike="noStrike">
              <a:solidFill>
                <a:srgbClr val="000000"/>
              </a:solidFill>
              <a:latin typeface="Arial"/>
            </a:endParaRPr>
          </a:p>
        </p:txBody>
      </p:sp>
      <p:sp>
        <p:nvSpPr>
          <p:cNvPr id="305" name="CustomShape 2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26"/>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LB</a:t>
            </a:r>
            <a:endParaRPr b="0" lang="en-US" sz="4400" spc="-1" strike="noStrike">
              <a:solidFill>
                <a:srgbClr val="000000"/>
              </a:solidFill>
              <a:latin typeface="Arial"/>
            </a:endParaRPr>
          </a:p>
        </p:txBody>
      </p:sp>
      <p:sp>
        <p:nvSpPr>
          <p:cNvPr id="307" name="CustomShape 2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28"/>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to be edited before LB</a:t>
            </a:r>
            <a:endParaRPr b="0" lang="en-US" sz="4400" spc="-1" strike="noStrike">
              <a:solidFill>
                <a:srgbClr val="000000"/>
              </a:solidFill>
              <a:latin typeface="Arial"/>
            </a:endParaRPr>
          </a:p>
        </p:txBody>
      </p:sp>
      <p:sp>
        <p:nvSpPr>
          <p:cNvPr id="309" name="CustomShape 2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30"/>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recirculation</a:t>
            </a:r>
            <a:endParaRPr b="0" lang="en-US" sz="4400" spc="-1" strike="noStrike">
              <a:solidFill>
                <a:srgbClr val="000000"/>
              </a:solidFill>
              <a:latin typeface="Arial"/>
            </a:endParaRPr>
          </a:p>
        </p:txBody>
      </p:sp>
      <p:sp>
        <p:nvSpPr>
          <p:cNvPr id="311" name="CustomShape 3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32"/>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 before recirc</a:t>
            </a:r>
            <a:endParaRPr b="0" lang="en-US" sz="4400" spc="-1" strike="noStrike">
              <a:solidFill>
                <a:srgbClr val="000000"/>
              </a:solidFill>
              <a:latin typeface="Arial"/>
            </a:endParaRPr>
          </a:p>
        </p:txBody>
      </p:sp>
      <p:sp>
        <p:nvSpPr>
          <p:cNvPr id="313" name="CustomShape 3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SG and PAR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CRG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CustomShape 34"/>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CRG formation for LB</a:t>
            </a:r>
            <a:endParaRPr b="0" lang="en-US" sz="4400" spc="-1" strike="noStrike">
              <a:solidFill>
                <a:srgbClr val="000000"/>
              </a:solidFill>
              <a:latin typeface="Arial"/>
            </a:endParaRPr>
          </a:p>
        </p:txBody>
      </p:sp>
      <p:sp>
        <p:nvSpPr>
          <p:cNvPr id="317" name="CustomShape 3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fontScale="95000"/>
          </a:bodyPr>
          <a:p>
            <a:r>
              <a:rPr b="0" i="1" lang="en-US" sz="2000" spc="-1" strike="noStrike">
                <a:solidFill>
                  <a:srgbClr val="000000"/>
                </a:solidFill>
                <a:latin typeface="Arial"/>
                <a:ea typeface="DejaVu Sans"/>
              </a:rPr>
              <a:t>Move that 802.15 WG approve the formation of a Comment Resolution Group (CRG) for the WG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CustomShape 36"/>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CRG formation for SB</a:t>
            </a:r>
            <a:endParaRPr b="0" lang="en-US" sz="4400" spc="-1" strike="noStrike">
              <a:solidFill>
                <a:srgbClr val="000000"/>
              </a:solidFill>
              <a:latin typeface="Arial"/>
            </a:endParaRPr>
          </a:p>
        </p:txBody>
      </p:sp>
      <p:sp>
        <p:nvSpPr>
          <p:cNvPr id="319" name="CustomShape 3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fontScale="93000"/>
          </a:bodyPr>
          <a:p>
            <a:r>
              <a:rPr b="0" i="1" lang="en-US" sz="2000" spc="-1" strike="noStrike">
                <a:solidFill>
                  <a:srgbClr val="000000"/>
                </a:solidFill>
                <a:latin typeface="Arial"/>
                <a:ea typeface="DejaVu Sans"/>
              </a:rPr>
              <a:t>Move that 802.15 WG approve the formation of a Comment Resolution Group (CRG) for the Standards Association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Standards Association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38"/>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Conditional submittal</a:t>
            </a:r>
            <a:endParaRPr b="0" lang="en-US" sz="4400" spc="-1" strike="noStrike">
              <a:solidFill>
                <a:srgbClr val="000000"/>
              </a:solidFill>
              <a:latin typeface="Arial"/>
            </a:endParaRPr>
          </a:p>
        </p:txBody>
      </p:sp>
      <p:sp>
        <p:nvSpPr>
          <p:cNvPr id="323" name="CustomShape 3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CustomShape 40"/>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Unconditional submittal</a:t>
            </a:r>
            <a:endParaRPr b="0" lang="en-US" sz="4400" spc="-1" strike="noStrike">
              <a:solidFill>
                <a:srgbClr val="000000"/>
              </a:solidFill>
              <a:latin typeface="Arial"/>
            </a:endParaRPr>
          </a:p>
        </p:txBody>
      </p:sp>
      <p:sp>
        <p:nvSpPr>
          <p:cNvPr id="325" name="CustomShape 4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unconditional approval from the EC to submit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CustomShape 42"/>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is ready for SB recirc</a:t>
            </a:r>
            <a:endParaRPr b="0" lang="en-US" sz="4400" spc="-1" strike="noStrike">
              <a:solidFill>
                <a:srgbClr val="000000"/>
              </a:solidFill>
              <a:latin typeface="Arial"/>
            </a:endParaRPr>
          </a:p>
        </p:txBody>
      </p:sp>
      <p:sp>
        <p:nvSpPr>
          <p:cNvPr id="327" name="CustomShape 4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CustomShape 44"/>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 before SB recirc</a:t>
            </a:r>
            <a:endParaRPr b="0" lang="en-US" sz="4400" spc="-1" strike="noStrike">
              <a:solidFill>
                <a:srgbClr val="000000"/>
              </a:solidFill>
              <a:latin typeface="Arial"/>
            </a:endParaRPr>
          </a:p>
        </p:txBody>
      </p:sp>
      <p:sp>
        <p:nvSpPr>
          <p:cNvPr id="329" name="CustomShape 4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46"/>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a:t>
            </a:r>
            <a:r>
              <a:rPr b="0" lang="en-US" sz="4400" spc="-1" strike="noStrike">
                <a:solidFill>
                  <a:srgbClr val="000000"/>
                </a:solidFill>
                <a:latin typeface="Arial"/>
                <a:ea typeface="DejaVu Sans"/>
              </a:rPr>
              <a:t>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Appro</a:t>
            </a:r>
            <a:r>
              <a:rPr b="0" lang="en-US" sz="4400" spc="-1" strike="noStrike">
                <a:solidFill>
                  <a:srgbClr val="000000"/>
                </a:solidFill>
                <a:latin typeface="Arial"/>
                <a:ea typeface="DejaVu Sans"/>
              </a:rPr>
              <a:t>val of </a:t>
            </a:r>
            <a:r>
              <a:rPr b="0" lang="en-US" sz="4400" spc="-1" strike="noStrike">
                <a:solidFill>
                  <a:srgbClr val="000000"/>
                </a:solidFill>
                <a:latin typeface="Arial"/>
                <a:ea typeface="DejaVu Sans"/>
              </a:rPr>
              <a:t>comm</a:t>
            </a:r>
            <a:r>
              <a:rPr b="0" lang="en-US" sz="4400" spc="-1" strike="noStrike">
                <a:solidFill>
                  <a:srgbClr val="000000"/>
                </a:solidFill>
                <a:latin typeface="Arial"/>
                <a:ea typeface="DejaVu Sans"/>
              </a:rPr>
              <a:t>ent </a:t>
            </a:r>
            <a:r>
              <a:rPr b="0" lang="en-US" sz="4400" spc="-1" strike="noStrike">
                <a:solidFill>
                  <a:srgbClr val="000000"/>
                </a:solidFill>
                <a:latin typeface="Arial"/>
                <a:ea typeface="DejaVu Sans"/>
              </a:rPr>
              <a:t>resolut</a:t>
            </a:r>
            <a:r>
              <a:rPr b="0" lang="en-US" sz="4400" spc="-1" strike="noStrike">
                <a:solidFill>
                  <a:srgbClr val="000000"/>
                </a:solidFill>
                <a:latin typeface="Arial"/>
                <a:ea typeface="DejaVu Sans"/>
              </a:rPr>
              <a:t>ions</a:t>
            </a:r>
            <a:endParaRPr b="0" lang="en-US" sz="4400" spc="-1" strike="noStrike">
              <a:solidFill>
                <a:srgbClr val="000000"/>
              </a:solidFill>
              <a:latin typeface="Arial"/>
            </a:endParaRPr>
          </a:p>
        </p:txBody>
      </p:sp>
      <p:sp>
        <p:nvSpPr>
          <p:cNvPr id="331" name="CustomShape 4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CustomShape 48"/>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Conditional submittal</a:t>
            </a:r>
            <a:endParaRPr b="0" lang="en-US" sz="4400" spc="-1" strike="noStrike">
              <a:solidFill>
                <a:srgbClr val="000000"/>
              </a:solidFill>
              <a:latin typeface="Arial"/>
            </a:endParaRPr>
          </a:p>
        </p:txBody>
      </p:sp>
      <p:sp>
        <p:nvSpPr>
          <p:cNvPr id="333" name="CustomShape 4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5"/>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Study Group Formation</a:t>
            </a:r>
            <a:endParaRPr b="0" lang="en-US" sz="4400" spc="-1" strike="noStrike">
              <a:solidFill>
                <a:srgbClr val="000000"/>
              </a:solidFill>
              <a:latin typeface="Arial"/>
            </a:endParaRPr>
          </a:p>
        </p:txBody>
      </p:sp>
      <p:sp>
        <p:nvSpPr>
          <p:cNvPr id="281" name="CustomShape 6"/>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lang="en-US" sz="2000" spc="-1" strike="noStrike">
                <a:solidFill>
                  <a:srgbClr val="000000"/>
                </a:solidFill>
                <a:latin typeface="Arial"/>
                <a:ea typeface="DejaVu Sans"/>
              </a:rPr>
              <a:t>Motion: </a:t>
            </a:r>
            <a:r>
              <a:rPr b="0" i="1" lang="en-US" sz="2000" spc="-1" strike="noStrike">
                <a:solidFill>
                  <a:srgbClr val="000000"/>
                </a:solidFill>
                <a:latin typeface="Arial"/>
                <a:ea typeface="DejaVu Sans"/>
              </a:rPr>
              <a:t>that the 802.15 Working Group seeks approval from the IEEE 802 LMSC to form a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a:t>
            </a:r>
            <a:r>
              <a:rPr b="0" i="1" lang="en-US" sz="2000" spc="-1" strike="noStrike">
                <a:solidFill>
                  <a:srgbClr val="000000"/>
                </a:solidFill>
                <a:latin typeface="Arial"/>
                <a:ea typeface="DejaVu Sans"/>
              </a:rPr>
              <a:t> and additionally authorize the 802.15 WG Chair to make any necessary changes to these docs required to support the submission.</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50"/>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Unconditional submittal</a:t>
            </a:r>
            <a:endParaRPr b="0" lang="en-US" sz="4400" spc="-1" strike="noStrike">
              <a:solidFill>
                <a:srgbClr val="000000"/>
              </a:solidFill>
              <a:latin typeface="Arial"/>
            </a:endParaRPr>
          </a:p>
        </p:txBody>
      </p:sp>
      <p:sp>
        <p:nvSpPr>
          <p:cNvPr id="335" name="CustomShape 5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unconditional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52"/>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is ready for SB recirc</a:t>
            </a:r>
            <a:endParaRPr b="0" lang="en-US" sz="4400" spc="-1" strike="noStrike">
              <a:solidFill>
                <a:srgbClr val="000000"/>
              </a:solidFill>
              <a:latin typeface="Arial"/>
            </a:endParaRPr>
          </a:p>
        </p:txBody>
      </p:sp>
      <p:sp>
        <p:nvSpPr>
          <p:cNvPr id="337" name="CustomShape 5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54"/>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 before SB recirc</a:t>
            </a:r>
            <a:endParaRPr b="0" lang="en-US" sz="4400" spc="-1" strike="noStrike">
              <a:solidFill>
                <a:srgbClr val="000000"/>
              </a:solidFill>
              <a:latin typeface="Arial"/>
            </a:endParaRPr>
          </a:p>
        </p:txBody>
      </p:sp>
      <p:sp>
        <p:nvSpPr>
          <p:cNvPr id="339" name="CustomShape 5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RevCom submissions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56"/>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unconditional submittal</a:t>
            </a:r>
            <a:endParaRPr b="0" lang="en-US" sz="4400" spc="-1" strike="noStrike">
              <a:solidFill>
                <a:srgbClr val="000000"/>
              </a:solidFill>
              <a:latin typeface="Arial"/>
            </a:endParaRPr>
          </a:p>
        </p:txBody>
      </p:sp>
      <p:sp>
        <p:nvSpPr>
          <p:cNvPr id="343" name="CustomShape 5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reviews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58"/>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conditional submittal</a:t>
            </a:r>
            <a:endParaRPr b="0" lang="en-US" sz="4400" spc="-1" strike="noStrike">
              <a:solidFill>
                <a:srgbClr val="000000"/>
              </a:solidFill>
              <a:latin typeface="Arial"/>
            </a:endParaRPr>
          </a:p>
        </p:txBody>
      </p:sp>
      <p:sp>
        <p:nvSpPr>
          <p:cNvPr id="345" name="CustomShape 5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a:t>
            </a:r>
            <a:r>
              <a:rPr b="0" i="1" lang="en-US" sz="2000" spc="-1" strike="noStrike">
                <a:solidFill>
                  <a:srgbClr val="000000"/>
                </a:solidFill>
                <a:latin typeface="Arial"/>
                <a:ea typeface="DejaVu Sans"/>
              </a:rPr>
              <a:t>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t>
            </a:r>
            <a:r>
              <a:rPr b="0" i="1" lang="en-US" sz="2000" spc="-1" strike="noStrike">
                <a:solidFill>
                  <a:srgbClr val="000000"/>
                </a:solidFill>
                <a:latin typeface="Arial"/>
                <a:ea typeface="DejaVu Sans"/>
              </a:rPr>
              <a:t>requests </a:t>
            </a:r>
            <a:r>
              <a:rPr b="0" i="1" lang="en-US" sz="2000" spc="-1" strike="noStrike">
                <a:solidFill>
                  <a:srgbClr val="000000"/>
                </a:solidFill>
                <a:latin typeface="Arial"/>
                <a:ea typeface="DejaVu Sans"/>
              </a:rPr>
              <a:t>that </a:t>
            </a:r>
            <a:r>
              <a:rPr b="0" i="1" lang="en-US" sz="2000" spc="-1" strike="noStrike">
                <a:solidFill>
                  <a:srgbClr val="000000"/>
                </a:solidFill>
                <a:latin typeface="Arial"/>
                <a:ea typeface="DejaVu Sans"/>
              </a:rPr>
              <a:t>802.15 </a:t>
            </a:r>
            <a:r>
              <a:rPr b="0" i="1" lang="en-US" sz="2000" spc="-1" strike="noStrike">
                <a:solidFill>
                  <a:srgbClr val="000000"/>
                </a:solidFill>
                <a:latin typeface="Arial"/>
                <a:ea typeface="DejaVu Sans"/>
              </a:rPr>
              <a:t>WG </a:t>
            </a:r>
            <a:r>
              <a:rPr b="0" i="1" lang="en-US" sz="2000" spc="-1" strike="noStrike">
                <a:solidFill>
                  <a:srgbClr val="000000"/>
                </a:solidFill>
                <a:latin typeface="Arial"/>
                <a:ea typeface="DejaVu Sans"/>
              </a:rPr>
              <a:t>reviews </a:t>
            </a:r>
            <a:r>
              <a:rPr b="0" i="1" lang="en-US" sz="2000" spc="-1" strike="noStrike">
                <a:solidFill>
                  <a:srgbClr val="000000"/>
                </a:solidFill>
                <a:latin typeface="Arial"/>
                <a:ea typeface="DejaVu Sans"/>
              </a:rPr>
              <a:t>and </a:t>
            </a:r>
            <a:r>
              <a:rPr b="0" i="1" lang="en-US" sz="2000" spc="-1" strike="noStrike">
                <a:solidFill>
                  <a:srgbClr val="000000"/>
                </a:solidFill>
                <a:latin typeface="Arial"/>
                <a:ea typeface="DejaVu Sans"/>
              </a:rPr>
              <a:t>approves </a:t>
            </a:r>
            <a:r>
              <a:rPr b="0" i="1" lang="en-US" sz="2000" spc="-1" strike="noStrike">
                <a:solidFill>
                  <a:srgbClr val="000000"/>
                </a:solidFill>
                <a:latin typeface="Arial"/>
                <a:ea typeface="DejaVu Sans"/>
              </a:rPr>
              <a:t>the CSD </a:t>
            </a:r>
            <a:r>
              <a:rPr b="0" i="1" lang="en-US" sz="2000" spc="-1" strike="noStrike">
                <a:solidFill>
                  <a:srgbClr val="000000"/>
                </a:solidFill>
                <a:latin typeface="Arial"/>
                <a:ea typeface="DejaVu Sans"/>
              </a:rPr>
              <a:t>[</a:t>
            </a:r>
            <a:r>
              <a:rPr b="0" i="1" lang="en-US" sz="2000" spc="-1" strike="noStrike">
                <a:solidFill>
                  <a:srgbClr val="000000"/>
                </a:solidFill>
                <a:highlight>
                  <a:srgbClr val="ffff00"/>
                </a:highlight>
                <a:latin typeface="Arial"/>
                <a:ea typeface="DejaVu Sans"/>
              </a:rPr>
              <a:t>insert </a:t>
            </a:r>
            <a:r>
              <a:rPr b="0" i="1" lang="en-US" sz="2000" spc="-1" strike="noStrike">
                <a:solidFill>
                  <a:srgbClr val="000000"/>
                </a:solidFill>
                <a:highlight>
                  <a:srgbClr val="ffff00"/>
                </a:highlight>
                <a:latin typeface="Arial"/>
                <a:ea typeface="DejaVu Sans"/>
              </a:rPr>
              <a:t>doc </a:t>
            </a:r>
            <a:r>
              <a:rPr b="0" i="1" lang="en-US" sz="2000" spc="-1" strike="noStrike">
                <a:solidFill>
                  <a:srgbClr val="000000"/>
                </a:solidFill>
                <a:highlight>
                  <a:srgbClr val="ffff00"/>
                </a:highlight>
                <a:latin typeface="Arial"/>
                <a:ea typeface="DejaVu Sans"/>
              </a:rPr>
              <a:t>number </a:t>
            </a:r>
            <a:r>
              <a:rPr b="0" i="1" lang="en-US" sz="2000" spc="-1" strike="noStrike">
                <a:solidFill>
                  <a:srgbClr val="000000"/>
                </a:solidFill>
                <a:highlight>
                  <a:srgbClr val="ffff00"/>
                </a:highlight>
                <a:latin typeface="Arial"/>
                <a:ea typeface="DejaVu Sans"/>
              </a:rPr>
              <a:t>for </a:t>
            </a:r>
            <a:r>
              <a:rPr b="0" i="1" lang="en-US" sz="2000" spc="-1" strike="noStrike">
                <a:solidFill>
                  <a:srgbClr val="000000"/>
                </a:solidFill>
                <a:highlight>
                  <a:srgbClr val="ffff00"/>
                </a:highlight>
                <a:latin typeface="Arial"/>
                <a:ea typeface="DejaVu Sans"/>
              </a:rPr>
              <a:t>appropria</a:t>
            </a:r>
            <a:r>
              <a:rPr b="0" i="1" lang="en-US" sz="2000" spc="-1" strike="noStrike">
                <a:solidFill>
                  <a:srgbClr val="000000"/>
                </a:solidFill>
                <a:highlight>
                  <a:srgbClr val="ffff00"/>
                </a:highlight>
                <a:latin typeface="Arial"/>
                <a:ea typeface="DejaVu Sans"/>
              </a:rPr>
              <a:t>te CSD</a:t>
            </a:r>
            <a:r>
              <a:rPr b="0" i="1" lang="en-US" sz="2000" spc="-1" strike="noStrike">
                <a:solidFill>
                  <a:srgbClr val="000000"/>
                </a:solidFill>
                <a:latin typeface="Arial"/>
                <a:ea typeface="DejaVu Sans"/>
              </a:rPr>
              <a:t>] </a:t>
            </a:r>
            <a:r>
              <a:rPr b="0" i="1" lang="en-US" sz="2000" spc="-1" strike="noStrike">
                <a:solidFill>
                  <a:srgbClr val="000000"/>
                </a:solidFill>
                <a:latin typeface="Arial"/>
                <a:ea typeface="DejaVu Sans"/>
              </a:rPr>
              <a:t>and </a:t>
            </a:r>
            <a:r>
              <a:rPr b="0" i="1" lang="en-US" sz="2000" spc="-1" strike="noStrike">
                <a:solidFill>
                  <a:srgbClr val="000000"/>
                </a:solidFill>
                <a:latin typeface="Arial"/>
                <a:ea typeface="DejaVu Sans"/>
              </a:rPr>
              <a:t>requests </a:t>
            </a:r>
            <a:r>
              <a:rPr b="0" i="1" lang="en-US" sz="2000" spc="-1" strike="noStrike">
                <a:solidFill>
                  <a:srgbClr val="000000"/>
                </a:solidFill>
                <a:latin typeface="Arial"/>
                <a:ea typeface="DejaVu Sans"/>
              </a:rPr>
              <a:t>condition</a:t>
            </a:r>
            <a:r>
              <a:rPr b="0" i="1" lang="en-US" sz="2000" spc="-1" strike="noStrike">
                <a:solidFill>
                  <a:srgbClr val="000000"/>
                </a:solidFill>
                <a:latin typeface="Arial"/>
                <a:ea typeface="DejaVu Sans"/>
              </a:rPr>
              <a:t>al </a:t>
            </a:r>
            <a:r>
              <a:rPr b="0" i="1" lang="en-US" sz="2000" spc="-1" strike="noStrike">
                <a:solidFill>
                  <a:srgbClr val="000000"/>
                </a:solidFill>
                <a:latin typeface="Arial"/>
                <a:ea typeface="DejaVu Sans"/>
              </a:rPr>
              <a:t>approval </a:t>
            </a:r>
            <a:r>
              <a:rPr b="0" i="1" lang="en-US" sz="2000" spc="-1" strike="noStrike">
                <a:solidFill>
                  <a:srgbClr val="000000"/>
                </a:solidFill>
                <a:latin typeface="Arial"/>
                <a:ea typeface="DejaVu Sans"/>
              </a:rPr>
              <a:t>from the </a:t>
            </a:r>
            <a:r>
              <a:rPr b="0" i="1" lang="en-US" sz="2000" spc="-1" strike="noStrike">
                <a:solidFill>
                  <a:srgbClr val="000000"/>
                </a:solidFill>
                <a:latin typeface="Arial"/>
                <a:ea typeface="DejaVu Sans"/>
              </a:rPr>
              <a:t>IEEE 802 </a:t>
            </a:r>
            <a:r>
              <a:rPr b="0" i="1" lang="en-US" sz="2000" spc="-1" strike="noStrike">
                <a:solidFill>
                  <a:srgbClr val="000000"/>
                </a:solidFill>
                <a:latin typeface="Arial"/>
                <a:ea typeface="DejaVu Sans"/>
              </a:rPr>
              <a:t>LMSC to </a:t>
            </a:r>
            <a:r>
              <a:rPr b="0" i="1" lang="en-US" sz="2000" spc="-1" strike="noStrike">
                <a:solidFill>
                  <a:srgbClr val="000000"/>
                </a:solidFill>
                <a:latin typeface="Arial"/>
                <a:ea typeface="DejaVu Sans"/>
              </a:rPr>
              <a:t>submit </a:t>
            </a:r>
            <a:r>
              <a:rPr b="0" i="1" lang="en-US" sz="2000" spc="-1" strike="noStrike">
                <a:solidFill>
                  <a:srgbClr val="000000"/>
                </a:solidFill>
                <a:highlight>
                  <a:srgbClr val="ffff00"/>
                </a:highlight>
                <a:latin typeface="Arial"/>
                <a:ea typeface="DejaVu Sans"/>
              </a:rPr>
              <a:t>[insert </a:t>
            </a:r>
            <a:r>
              <a:rPr b="0" i="1" lang="en-US" sz="2000" spc="-1" strike="noStrike">
                <a:solidFill>
                  <a:srgbClr val="000000"/>
                </a:solidFill>
                <a:highlight>
                  <a:srgbClr val="ffff00"/>
                </a:highlight>
                <a:latin typeface="Arial"/>
                <a:ea typeface="DejaVu Sans"/>
              </a:rPr>
              <a:t>PAR </a:t>
            </a:r>
            <a:r>
              <a:rPr b="0" i="1" lang="en-US" sz="2000" spc="-1" strike="noStrike">
                <a:solidFill>
                  <a:srgbClr val="000000"/>
                </a:solidFill>
                <a:highlight>
                  <a:srgbClr val="ffff00"/>
                </a:highlight>
                <a:latin typeface="Arial"/>
                <a:ea typeface="DejaVu Sans"/>
              </a:rPr>
              <a:t>project </a:t>
            </a:r>
            <a:r>
              <a:rPr b="0" i="1" lang="en-US" sz="2000" spc="-1" strike="noStrike">
                <a:solidFill>
                  <a:srgbClr val="000000"/>
                </a:solidFill>
                <a:highlight>
                  <a:srgbClr val="ffff00"/>
                </a:highlight>
                <a:latin typeface="Arial"/>
                <a:ea typeface="DejaVu Sans"/>
              </a:rPr>
              <a:t>number]-</a:t>
            </a:r>
            <a:r>
              <a:rPr b="0" i="1" lang="en-US" sz="2000" spc="-1" strike="noStrike">
                <a:solidFill>
                  <a:srgbClr val="000000"/>
                </a:solidFill>
                <a:highlight>
                  <a:srgbClr val="ffff00"/>
                </a:highlight>
                <a:latin typeface="Arial"/>
                <a:ea typeface="DejaVu Sans"/>
              </a:rPr>
              <a:t>Dyz</a:t>
            </a:r>
            <a:r>
              <a:rPr b="0" i="1" lang="en-US" sz="2000" spc="-1" strike="noStrike">
                <a:solidFill>
                  <a:srgbClr val="000000"/>
                </a:solidFill>
                <a:latin typeface="Arial"/>
                <a:ea typeface="DejaVu Sans"/>
              </a:rPr>
              <a:t> (or </a:t>
            </a:r>
            <a:r>
              <a:rPr b="0" i="1" lang="en-US" sz="2000" spc="-1" strike="noStrike">
                <a:solidFill>
                  <a:srgbClr val="000000"/>
                </a:solidFill>
                <a:latin typeface="Arial"/>
                <a:ea typeface="DejaVu Sans"/>
              </a:rPr>
              <a:t>current </a:t>
            </a:r>
            <a:r>
              <a:rPr b="0" i="1" lang="en-US" sz="2000" spc="-1" strike="noStrike">
                <a:solidFill>
                  <a:srgbClr val="000000"/>
                </a:solidFill>
                <a:latin typeface="Arial"/>
                <a:ea typeface="DejaVu Sans"/>
              </a:rPr>
              <a:t>revision) </a:t>
            </a:r>
            <a:r>
              <a:rPr b="0" i="1" lang="en-US" sz="2000" spc="-1" strike="noStrike">
                <a:solidFill>
                  <a:srgbClr val="000000"/>
                </a:solidFill>
                <a:latin typeface="Arial"/>
                <a:ea typeface="DejaVu Sans"/>
              </a:rPr>
              <a:t>to </a:t>
            </a:r>
            <a:r>
              <a:rPr b="0" i="1" lang="en-US" sz="2000" spc="-1" strike="noStrike">
                <a:solidFill>
                  <a:srgbClr val="000000"/>
                </a:solidFill>
                <a:latin typeface="Arial"/>
                <a:ea typeface="DejaVu Sans"/>
              </a:rPr>
              <a:t>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62"/>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unconditional submittal</a:t>
            </a:r>
            <a:endParaRPr b="0" lang="en-US" sz="4400" spc="-1" strike="noStrike">
              <a:solidFill>
                <a:srgbClr val="000000"/>
              </a:solidFill>
              <a:latin typeface="Arial"/>
            </a:endParaRPr>
          </a:p>
        </p:txBody>
      </p:sp>
      <p:sp>
        <p:nvSpPr>
          <p:cNvPr id="347" name="CustomShape 6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that 802.15 WG has reviewed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60"/>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conditional submittal</a:t>
            </a:r>
            <a:endParaRPr b="0" lang="en-US" sz="4400" spc="-1" strike="noStrike">
              <a:solidFill>
                <a:srgbClr val="000000"/>
              </a:solidFill>
              <a:latin typeface="Arial"/>
            </a:endParaRPr>
          </a:p>
        </p:txBody>
      </p:sp>
      <p:sp>
        <p:nvSpPr>
          <p:cNvPr id="349" name="CustomShape 6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that 802.15 WG has reviewed </a:t>
            </a:r>
            <a:r>
              <a:rPr b="0" i="1" lang="en-US" sz="2000" spc="-1" strike="noStrike">
                <a:solidFill>
                  <a:srgbClr val="000000"/>
                </a:solidFill>
                <a:latin typeface="Arial"/>
                <a:ea typeface="DejaVu Sans"/>
              </a:rPr>
              <a:t>and approves the CSD [</a:t>
            </a:r>
            <a:r>
              <a:rPr b="0" i="1" lang="en-US" sz="2000" spc="-1" strike="noStrike">
                <a:solidFill>
                  <a:srgbClr val="000000"/>
                </a:solidFill>
                <a:highlight>
                  <a:srgbClr val="ffff00"/>
                </a:highlight>
                <a:latin typeface="Arial"/>
                <a:ea typeface="DejaVu Sans"/>
              </a:rPr>
              <a:t>insert doc </a:t>
            </a:r>
            <a:r>
              <a:rPr b="0" i="1" lang="en-US" sz="2000" spc="-1" strike="noStrike">
                <a:solidFill>
                  <a:srgbClr val="000000"/>
                </a:solidFill>
                <a:highlight>
                  <a:srgbClr val="ffff00"/>
                </a:highlight>
                <a:latin typeface="Arial"/>
                <a:ea typeface="DejaVu Sans"/>
              </a:rPr>
              <a:t>number for appropriate CSD</a:t>
            </a:r>
            <a:r>
              <a:rPr b="0" i="1" lang="en-US" sz="2000" spc="-1" strike="noStrike">
                <a:solidFill>
                  <a:srgbClr val="000000"/>
                </a:solidFill>
                <a:latin typeface="Arial"/>
                <a:ea typeface="DejaVu Sans"/>
              </a:rPr>
              <a:t>] and </a:t>
            </a:r>
            <a:r>
              <a:rPr b="0" i="1" lang="en-US" sz="2000" spc="-1" strike="noStrike">
                <a:solidFill>
                  <a:srgbClr val="000000"/>
                </a:solidFill>
                <a:latin typeface="Arial"/>
                <a:ea typeface="DejaVu Sans"/>
              </a:rPr>
              <a:t>requests conditional approval from the </a:t>
            </a:r>
            <a:r>
              <a:rPr b="0" i="1" lang="en-US" sz="2000" spc="-1" strike="noStrike">
                <a:solidFill>
                  <a:srgbClr val="000000"/>
                </a:solidFill>
                <a:latin typeface="Arial"/>
                <a:ea typeface="DejaVu Sans"/>
              </a:rPr>
              <a:t>IEEE 802 LMSC to submit [</a:t>
            </a:r>
            <a:r>
              <a:rPr b="0" i="1" lang="en-US" sz="2000" spc="-1" strike="noStrike">
                <a:solidFill>
                  <a:srgbClr val="000000"/>
                </a:solidFill>
                <a:highlight>
                  <a:srgbClr val="ffff00"/>
                </a:highlight>
                <a:latin typeface="Arial"/>
                <a:ea typeface="DejaVu Sans"/>
              </a:rPr>
              <a:t>insert PAR </a:t>
            </a:r>
            <a:r>
              <a:rPr b="0" i="1" lang="en-US" sz="2000" spc="-1" strike="noStrike">
                <a:solidFill>
                  <a:srgbClr val="000000"/>
                </a:solidFill>
                <a:highlight>
                  <a:srgbClr val="ffff00"/>
                </a:highlight>
                <a:latin typeface="Arial"/>
                <a:ea typeface="DejaVu Sans"/>
              </a:rPr>
              <a:t>project number]-Dyz</a:t>
            </a:r>
            <a:r>
              <a:rPr b="0" i="1" lang="en-US" sz="2000" spc="-1" strike="noStrike">
                <a:solidFill>
                  <a:srgbClr val="000000"/>
                </a:solidFill>
                <a:latin typeface="Arial"/>
                <a:ea typeface="DejaVu Sans"/>
              </a:rPr>
              <a:t> (or current revision) </a:t>
            </a:r>
            <a:r>
              <a:rPr b="0" i="1" lang="en-US" sz="2000" spc="-1" strike="noStrike">
                <a:solidFill>
                  <a:srgbClr val="000000"/>
                </a:solidFill>
                <a:latin typeface="Arial"/>
                <a:ea typeface="DejaVu Sans"/>
              </a:rPr>
              <a:t>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r>
              <a:rPr b="0" lang="en-US" sz="4000" spc="-1" strike="noStrike">
                <a:solidFill>
                  <a:srgbClr val="000000"/>
                </a:solidFill>
                <a:latin typeface="Arial"/>
              </a:rPr>
              <a:t>Futile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64"/>
          <p:cNvSpPr/>
          <p:nvPr/>
        </p:nvSpPr>
        <p:spPr>
          <a:xfrm>
            <a:off x="228600" y="669600"/>
            <a:ext cx="868680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Futile motion</a:t>
            </a:r>
            <a:endParaRPr b="0" lang="en-US" sz="4400" spc="-1" strike="noStrike">
              <a:solidFill>
                <a:srgbClr val="000000"/>
              </a:solidFill>
              <a:latin typeface="Arial"/>
            </a:endParaRPr>
          </a:p>
        </p:txBody>
      </p:sp>
      <p:sp>
        <p:nvSpPr>
          <p:cNvPr id="353" name="CustomShape 6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to request the IEEE802 Wireless group treasury to fund refreshments at the closing plenary.</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2"/>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Study Group extension</a:t>
            </a:r>
            <a:endParaRPr b="0" lang="en-US" sz="4400" spc="-1" strike="noStrike">
              <a:solidFill>
                <a:srgbClr val="000000"/>
              </a:solidFill>
              <a:latin typeface="Arial"/>
            </a:endParaRPr>
          </a:p>
        </p:txBody>
      </p:sp>
      <p:sp>
        <p:nvSpPr>
          <p:cNvPr id="283" name="CustomShape 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that the 802.15 Working Group seeks approval from the IEEE 802 LMSC to extend the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4"/>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SG Motion</a:t>
            </a:r>
            <a:br>
              <a:rPr sz="4400"/>
            </a:br>
            <a:r>
              <a:rPr b="0" lang="en-US" sz="4400" spc="-1" strike="noStrike">
                <a:solidFill>
                  <a:srgbClr val="000000"/>
                </a:solidFill>
                <a:latin typeface="Arial"/>
                <a:ea typeface="DejaVu Sans"/>
              </a:rPr>
              <a:t>SG approval of PAR and CSD</a:t>
            </a:r>
            <a:endParaRPr b="0" lang="en-US" sz="4400" spc="-1" strike="noStrike">
              <a:solidFill>
                <a:srgbClr val="000000"/>
              </a:solidFill>
              <a:latin typeface="Arial"/>
            </a:endParaRPr>
          </a:p>
        </p:txBody>
      </p:sp>
      <p:sp>
        <p:nvSpPr>
          <p:cNvPr id="285" name="CustomShape 7"/>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Request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for submission to the WG for its approval and that the EC be requested to forward the PAR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8"/>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WG approval of PAR and CSD</a:t>
            </a:r>
            <a:endParaRPr b="0" lang="en-US" sz="4400" spc="-1" strike="noStrike">
              <a:solidFill>
                <a:srgbClr val="000000"/>
              </a:solidFill>
              <a:latin typeface="Arial"/>
            </a:endParaRPr>
          </a:p>
        </p:txBody>
      </p:sp>
      <p:sp>
        <p:nvSpPr>
          <p:cNvPr id="287" name="CustomShape 9"/>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WG Motion: move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0"/>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SG approval of comment responses for PAR and CSD</a:t>
            </a:r>
            <a:endParaRPr b="0" lang="en-US" sz="4400" spc="-1" strike="noStrike">
              <a:solidFill>
                <a:srgbClr val="000000"/>
              </a:solidFill>
              <a:latin typeface="Arial"/>
            </a:endParaRPr>
          </a:p>
        </p:txBody>
      </p:sp>
      <p:sp>
        <p:nvSpPr>
          <p:cNvPr id="289" name="CustomShape 11"/>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2"/>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approval of comment responses for PAR and CSD</a:t>
            </a:r>
            <a:endParaRPr b="0" lang="en-US" sz="4400" spc="-1" strike="noStrike">
              <a:solidFill>
                <a:srgbClr val="000000"/>
              </a:solidFill>
              <a:latin typeface="Arial"/>
            </a:endParaRPr>
          </a:p>
        </p:txBody>
      </p:sp>
      <p:sp>
        <p:nvSpPr>
          <p:cNvPr id="291" name="CustomShape 13"/>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EC.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4"/>
          <p:cNvSpPr/>
          <p:nvPr/>
        </p:nvSpPr>
        <p:spPr>
          <a:xfrm>
            <a:off x="457200" y="669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approval to extend a PAR</a:t>
            </a:r>
            <a:endParaRPr b="0" lang="en-US" sz="4400" spc="-1" strike="noStrike">
              <a:solidFill>
                <a:srgbClr val="000000"/>
              </a:solidFill>
              <a:latin typeface="Arial"/>
            </a:endParaRPr>
          </a:p>
        </p:txBody>
      </p:sp>
      <p:sp>
        <p:nvSpPr>
          <p:cNvPr id="293" name="CustomShape 15"/>
          <p:cNvSpPr/>
          <p:nvPr/>
        </p:nvSpPr>
        <p:spPr>
          <a:xfrm>
            <a:off x="457200" y="2180520"/>
            <a:ext cx="8227440" cy="3974760"/>
          </a:xfrm>
          <a:prstGeom prst="rect">
            <a:avLst/>
          </a:prstGeom>
          <a:noFill/>
          <a:ln w="0">
            <a:noFill/>
          </a:ln>
        </p:spPr>
        <p:style>
          <a:lnRef idx="0"/>
          <a:fillRef idx="0"/>
          <a:effectRef idx="0"/>
          <a:fontRef idx="minor"/>
        </p:style>
        <p:txBody>
          <a:bodyPr lIns="0" rIns="0" tIns="0" bIns="0" anchor="t">
            <a:normAutofit/>
          </a:bodyPr>
          <a:p>
            <a:r>
              <a:rPr b="0" i="1" lang="en-US" sz="2000" spc="-1" strike="noStrike">
                <a:solidFill>
                  <a:srgbClr val="000000"/>
                </a:solidFill>
                <a:latin typeface="Arial"/>
                <a:ea typeface="DejaVu Sans"/>
              </a:rPr>
              <a:t>MOTION: “802.15 WG requests that the IEEE 802 LMSC forward the [</a:t>
            </a:r>
            <a:r>
              <a:rPr b="0" i="1" lang="en-US" sz="2000" spc="-1" strike="noStrike">
                <a:solidFill>
                  <a:srgbClr val="000000"/>
                </a:solidFill>
                <a:highlight>
                  <a:srgbClr val="ffff00"/>
                </a:highlight>
                <a:latin typeface="Arial"/>
                <a:ea typeface="DejaVu Sans"/>
              </a:rPr>
              <a:t>project name here</a:t>
            </a:r>
            <a:r>
              <a:rPr b="0" i="1" lang="en-US" sz="2000" spc="-1" strike="noStrike">
                <a:solidFill>
                  <a:srgbClr val="000000"/>
                </a:solidFill>
                <a:latin typeface="Arial"/>
                <a:ea typeface="DejaVu Sans"/>
              </a:rPr>
              <a:t>] PAR extension documentation contained in [</a:t>
            </a:r>
            <a:r>
              <a:rPr b="0" i="1" lang="en-US" sz="2000" spc="-1" strike="noStrike">
                <a:solidFill>
                  <a:srgbClr val="000000"/>
                </a:solidFill>
                <a:highlight>
                  <a:srgbClr val="ffff00"/>
                </a:highlight>
                <a:latin typeface="Arial"/>
                <a:ea typeface="DejaVu Sans"/>
              </a:rPr>
              <a:t>document number here</a:t>
            </a:r>
            <a:r>
              <a:rPr b="0" i="1" lang="en-US" sz="2000" spc="-1" strike="noStrike">
                <a:solidFill>
                  <a:srgbClr val="000000"/>
                </a:solidFill>
                <a:latin typeface="Arial"/>
                <a:ea typeface="DejaVu Sans"/>
              </a:rPr>
              <a:t>]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897</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2023-09-13T12:11:35Z</dcterms:modified>
  <cp:revision>120</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