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829" r:id="rId2"/>
  </p:sldMasterIdLst>
  <p:notesMasterIdLst>
    <p:notesMasterId r:id="rId20"/>
  </p:notesMasterIdLst>
  <p:sldIdLst>
    <p:sldId id="322" r:id="rId3"/>
    <p:sldId id="2435" r:id="rId4"/>
    <p:sldId id="365" r:id="rId5"/>
    <p:sldId id="304" r:id="rId6"/>
    <p:sldId id="369" r:id="rId7"/>
    <p:sldId id="370" r:id="rId8"/>
    <p:sldId id="371" r:id="rId9"/>
    <p:sldId id="2422" r:id="rId10"/>
    <p:sldId id="2423" r:id="rId11"/>
    <p:sldId id="2424" r:id="rId12"/>
    <p:sldId id="401" r:id="rId13"/>
    <p:sldId id="402" r:id="rId14"/>
    <p:sldId id="317" r:id="rId15"/>
    <p:sldId id="2440" r:id="rId16"/>
    <p:sldId id="260" r:id="rId17"/>
    <p:sldId id="261" r:id="rId18"/>
    <p:sldId id="2442" r:id="rId19"/>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AEE98"/>
    <a:srgbClr val="C3EC8F"/>
    <a:srgbClr val="0000F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p:scale>
          <a:sx n="99" d="100"/>
          <a:sy n="99" d="100"/>
        </p:scale>
        <p:origin x="1989" y="37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0"/>
    </p:cViewPr>
  </p:sorterViewPr>
  <p:notesViewPr>
    <p:cSldViewPr>
      <p:cViewPr>
        <p:scale>
          <a:sx n="85" d="100"/>
          <a:sy n="85" d="100"/>
        </p:scale>
        <p:origin x="3876" y="3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461434" y="823385"/>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62901" y="6280151"/>
            <a:ext cx="734484"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1" y="6267451"/>
            <a:ext cx="1570567"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08659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0" y="585234"/>
            <a:ext cx="1108381" cy="633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957270" y="14915"/>
            <a:ext cx="2186727" cy="3189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84763"/>
            <a:ext cx="5039744" cy="2387600"/>
          </a:xfrm>
        </p:spPr>
        <p:txBody>
          <a:bodyPr anchor="b">
            <a:normAutofit/>
          </a:bodyPr>
          <a:lstStyle>
            <a:lvl1pPr algn="l">
              <a:lnSpc>
                <a:spcPct val="80000"/>
              </a:lnSpc>
              <a:defRPr sz="2933"/>
            </a:lvl1pPr>
          </a:lstStyle>
          <a:p>
            <a:r>
              <a:rPr lang="en-US"/>
              <a:t>Click to edit Master title style</a:t>
            </a:r>
            <a:endParaRPr lang="en-US" dirty="0"/>
          </a:p>
        </p:txBody>
      </p:sp>
      <p:sp>
        <p:nvSpPr>
          <p:cNvPr id="3" name="Subtitle 2"/>
          <p:cNvSpPr>
            <a:spLocks noGrp="1"/>
          </p:cNvSpPr>
          <p:nvPr>
            <p:ph type="subTitle" idx="1"/>
          </p:nvPr>
        </p:nvSpPr>
        <p:spPr>
          <a:xfrm>
            <a:off x="457200" y="4655316"/>
            <a:ext cx="5039744" cy="858683"/>
          </a:xfrm>
        </p:spPr>
        <p:txBody>
          <a:bodyPr>
            <a:normAutofit/>
          </a:bodyPr>
          <a:lstStyle>
            <a:lvl1pPr marL="0" indent="0" algn="l">
              <a:buNone/>
              <a:defRPr sz="1200" b="1" i="0" cap="all">
                <a:solidFill>
                  <a:srgbClr val="000000"/>
                </a:solidFill>
                <a:latin typeface="Montserrat ExtraBold" pitchFamily="2" charset="77"/>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795231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1114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84763"/>
            <a:ext cx="5039744" cy="2387600"/>
          </a:xfrm>
        </p:spPr>
        <p:txBody>
          <a:bodyPr anchor="b">
            <a:normAutofit/>
          </a:bodyPr>
          <a:lstStyle>
            <a:lvl1pPr algn="l">
              <a:lnSpc>
                <a:spcPct val="80000"/>
              </a:lnSpc>
              <a:defRPr sz="2933">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655316"/>
            <a:ext cx="5039744" cy="858683"/>
          </a:xfrm>
        </p:spPr>
        <p:txBody>
          <a:bodyPr>
            <a:normAutofit/>
          </a:bodyPr>
          <a:lstStyle>
            <a:lvl1pPr marL="0" indent="0" algn="l">
              <a:buNone/>
              <a:defRPr sz="1200" b="1" i="0" cap="all">
                <a:solidFill>
                  <a:schemeClr val="bg1"/>
                </a:solidFill>
                <a:latin typeface="Montserrat ExtraBold" pitchFamily="2" charset="77"/>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457201" y="5905500"/>
            <a:ext cx="3086100" cy="366184"/>
          </a:xfrm>
          <a:prstGeom prst="rect">
            <a:avLst/>
          </a:prstGeom>
        </p:spPr>
        <p:txBody>
          <a:bodyPr anchor="b" anchorCtr="0"/>
          <a:lstStyle>
            <a:lvl1pPr algn="l" fontAlgn="auto">
              <a:spcBef>
                <a:spcPts val="0"/>
              </a:spcBef>
              <a:spcAft>
                <a:spcPts val="0"/>
              </a:spcAft>
              <a:defRPr sz="700">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1" y="585233"/>
            <a:ext cx="1091465" cy="624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795231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6957269" y="14913"/>
            <a:ext cx="2186728" cy="3189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4911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9957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4009884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550138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19515661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4051225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126229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9129154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9" name="Rectangle 8">
            <a:extLst>
              <a:ext uri="{FF2B5EF4-FFF2-40B4-BE49-F238E27FC236}">
                <a16:creationId xmlns:a16="http://schemas.microsoft.com/office/drawing/2014/main" id="{9F09B140-FFD8-483F-B6E6-1A1D619E488F}"/>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bg1"/>
                </a:solidFill>
              </a:defRPr>
            </a:lvl1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7848540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bg1"/>
                </a:solidFill>
              </a:defRPr>
            </a:lvl1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7937867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3271840" y="3942582"/>
            <a:ext cx="5872161" cy="1121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3271839" y="1428140"/>
            <a:ext cx="5039744" cy="2387600"/>
          </a:xfrm>
        </p:spPr>
        <p:txBody>
          <a:bodyPr anchor="b">
            <a:normAutofit/>
          </a:bodyPr>
          <a:lstStyle>
            <a:lvl1pPr algn="l">
              <a:lnSpc>
                <a:spcPct val="85000"/>
              </a:lnSpc>
              <a:defRPr sz="2933"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89465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3271840" y="3942582"/>
            <a:ext cx="5872161" cy="1121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3271839" y="1428140"/>
            <a:ext cx="5039744" cy="2387600"/>
          </a:xfrm>
        </p:spPr>
        <p:txBody>
          <a:bodyPr anchor="b">
            <a:normAutofit/>
          </a:bodyPr>
          <a:lstStyle>
            <a:lvl1pPr algn="l">
              <a:lnSpc>
                <a:spcPct val="85000"/>
              </a:lnSpc>
              <a:defRPr sz="2933"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91850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9927669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55506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55792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1760040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9" name="Rectangle 18">
            <a:extLst>
              <a:ext uri="{FF2B5EF4-FFF2-40B4-BE49-F238E27FC236}">
                <a16:creationId xmlns:a16="http://schemas.microsoft.com/office/drawing/2014/main" id="{48E55DA6-02E2-4743-BEFE-63A5C0E822A8}"/>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23116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89269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3"/>
            <a:ext cx="2597151" cy="2116652"/>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3"/>
            <a:ext cx="2598739" cy="2120759"/>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6096058" y="3917963"/>
            <a:ext cx="2590743" cy="2120759"/>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25326976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61349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00435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6413752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3" name="Rectangle 22">
            <a:extLst>
              <a:ext uri="{FF2B5EF4-FFF2-40B4-BE49-F238E27FC236}">
                <a16:creationId xmlns:a16="http://schemas.microsoft.com/office/drawing/2014/main" id="{2C0E7B58-4B6B-4D9D-A1DD-FFADD19E1A2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938702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32400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3840112"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40657504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368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66255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1571372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83880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39698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23291073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457201" y="869242"/>
            <a:ext cx="8229601" cy="918633"/>
          </a:xfrm>
        </p:spPr>
        <p:txBody>
          <a:bodyPr>
            <a:normAutofit/>
          </a:bodyPr>
          <a:lstStyle>
            <a:lvl1pPr>
              <a:defRPr sz="2133" b="0" cap="none">
                <a:solidFill>
                  <a:schemeClr val="tx1"/>
                </a:solidFill>
              </a:defRPr>
            </a:lvl1pPr>
          </a:lstStyle>
          <a:p>
            <a:pPr lvl="0"/>
            <a:r>
              <a:rPr lang="en-US"/>
              <a:t>Click to 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64381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457201" y="869242"/>
            <a:ext cx="8229601" cy="918633"/>
          </a:xfrm>
        </p:spPr>
        <p:txBody>
          <a:bodyPr>
            <a:normAutofit/>
          </a:bodyPr>
          <a:lstStyle>
            <a:lvl1pPr>
              <a:defRPr sz="2133" b="0" cap="none">
                <a:solidFill>
                  <a:schemeClr val="tx1"/>
                </a:solidFill>
              </a:defRPr>
            </a:lvl1pPr>
          </a:lstStyle>
          <a:p>
            <a:pPr lvl="0"/>
            <a:r>
              <a:rPr lang="en-US"/>
              <a:t>Click to 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39102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lvl1pPr algn="r">
              <a:defRPr sz="933"/>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6971890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51946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0115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5.xml"/><Relationship Id="rId18" Type="http://schemas.openxmlformats.org/officeDocument/2006/relationships/slideLayout" Target="../slideLayouts/slideLayout30.xml"/><Relationship Id="rId26" Type="http://schemas.openxmlformats.org/officeDocument/2006/relationships/slideLayout" Target="../slideLayouts/slideLayout38.xml"/><Relationship Id="rId21" Type="http://schemas.openxmlformats.org/officeDocument/2006/relationships/slideLayout" Target="../slideLayouts/slideLayout33.xml"/><Relationship Id="rId34" Type="http://schemas.openxmlformats.org/officeDocument/2006/relationships/slideLayout" Target="../slideLayouts/slideLayout46.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slideLayout" Target="../slideLayouts/slideLayout37.xml"/><Relationship Id="rId33" Type="http://schemas.openxmlformats.org/officeDocument/2006/relationships/slideLayout" Target="../slideLayouts/slideLayout45.xml"/><Relationship Id="rId38"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29" Type="http://schemas.openxmlformats.org/officeDocument/2006/relationships/slideLayout" Target="../slideLayouts/slideLayout41.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slideLayout" Target="../slideLayouts/slideLayout36.xml"/><Relationship Id="rId32" Type="http://schemas.openxmlformats.org/officeDocument/2006/relationships/slideLayout" Target="../slideLayouts/slideLayout44.xml"/><Relationship Id="rId37" Type="http://schemas.openxmlformats.org/officeDocument/2006/relationships/slideLayout" Target="../slideLayouts/slideLayout49.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28" Type="http://schemas.openxmlformats.org/officeDocument/2006/relationships/slideLayout" Target="../slideLayouts/slideLayout40.xml"/><Relationship Id="rId36" Type="http://schemas.openxmlformats.org/officeDocument/2006/relationships/slideLayout" Target="../slideLayouts/slideLayout48.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31" Type="http://schemas.openxmlformats.org/officeDocument/2006/relationships/slideLayout" Target="../slideLayouts/slideLayout43.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 Id="rId27" Type="http://schemas.openxmlformats.org/officeDocument/2006/relationships/slideLayout" Target="../slideLayouts/slideLayout39.xml"/><Relationship Id="rId30" Type="http://schemas.openxmlformats.org/officeDocument/2006/relationships/slideLayout" Target="../slideLayouts/slideLayout42.xml"/><Relationship Id="rId35" Type="http://schemas.openxmlformats.org/officeDocument/2006/relationships/slideLayout" Target="../slideLayouts/slideLayout47.xml"/><Relationship Id="rId8" Type="http://schemas.openxmlformats.org/officeDocument/2006/relationships/slideLayout" Target="../slideLayouts/slideLayout20.xml"/><Relationship Id="rId3"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15-23-0478-02-04ad </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September 2023</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T. Almholt (Texas Instruments, Inc)</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 id="2147483828" r:id="rId12"/>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457200" y="366186"/>
            <a:ext cx="8229600" cy="49530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457200" y="1826684"/>
            <a:ext cx="8229600" cy="4349749"/>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lvl1pPr algn="r">
              <a:defRPr sz="933"/>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416724852"/>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 id="2147483843" r:id="rId14"/>
    <p:sldLayoutId id="2147483844" r:id="rId15"/>
    <p:sldLayoutId id="2147483845" r:id="rId16"/>
    <p:sldLayoutId id="2147483846" r:id="rId17"/>
    <p:sldLayoutId id="2147483847" r:id="rId18"/>
    <p:sldLayoutId id="2147483848" r:id="rId19"/>
    <p:sldLayoutId id="2147483849" r:id="rId20"/>
    <p:sldLayoutId id="2147483850" r:id="rId21"/>
    <p:sldLayoutId id="2147483851" r:id="rId22"/>
    <p:sldLayoutId id="2147483852" r:id="rId23"/>
    <p:sldLayoutId id="2147483853" r:id="rId24"/>
    <p:sldLayoutId id="2147483854" r:id="rId25"/>
    <p:sldLayoutId id="2147483855" r:id="rId26"/>
    <p:sldLayoutId id="2147483856" r:id="rId27"/>
    <p:sldLayoutId id="2147483857" r:id="rId28"/>
    <p:sldLayoutId id="2147483858" r:id="rId29"/>
    <p:sldLayoutId id="2147483859" r:id="rId30"/>
    <p:sldLayoutId id="2147483860" r:id="rId31"/>
    <p:sldLayoutId id="2147483861" r:id="rId32"/>
    <p:sldLayoutId id="2147483862" r:id="rId33"/>
    <p:sldLayoutId id="2147483863" r:id="rId34"/>
    <p:sldLayoutId id="2147483864" r:id="rId35"/>
    <p:sldLayoutId id="2147483865" r:id="rId36"/>
    <p:sldLayoutId id="2147483866" r:id="rId37"/>
  </p:sldLayoutIdLst>
  <p:hf hdr="0" ftr="0" dt="0"/>
  <p:txStyles>
    <p:titleStyle>
      <a:lvl1pPr algn="l" defTabSz="685783" rtl="0" eaLnBrk="1" fontAlgn="base" hangingPunct="1">
        <a:lnSpc>
          <a:spcPct val="90000"/>
        </a:lnSpc>
        <a:spcBef>
          <a:spcPct val="0"/>
        </a:spcBef>
        <a:spcAft>
          <a:spcPct val="0"/>
        </a:spcAft>
        <a:defRPr sz="2667"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2pPr>
      <a:lvl3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3pPr>
      <a:lvl4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4pPr>
      <a:lvl5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5pPr>
      <a:lvl6pPr marL="457189"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6pPr>
      <a:lvl7pPr marL="914377"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7pPr>
      <a:lvl8pPr marL="1371566"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8pPr>
      <a:lvl9pPr marL="1828754"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9pPr>
    </p:titleStyle>
    <p:bodyStyle>
      <a:lvl1pPr marL="0" indent="0" algn="l" defTabSz="685783" rtl="0" eaLnBrk="1" fontAlgn="base" hangingPunct="1">
        <a:lnSpc>
          <a:spcPct val="90000"/>
        </a:lnSpc>
        <a:spcBef>
          <a:spcPts val="751"/>
        </a:spcBef>
        <a:spcAft>
          <a:spcPct val="0"/>
        </a:spcAft>
        <a:defRPr sz="1600" b="1" i="0" kern="1200" cap="none" baseline="0">
          <a:solidFill>
            <a:schemeClr val="tx1"/>
          </a:solidFill>
          <a:latin typeface="Montserrat" pitchFamily="2" charset="77"/>
          <a:ea typeface="MS PGothic" panose="020B0600070205080204" pitchFamily="34" charset="-128"/>
          <a:cs typeface="Montserrat" pitchFamily="2" charset="77"/>
        </a:defRPr>
      </a:lvl1pPr>
      <a:lvl2pPr marL="3175" indent="-3175" algn="l" defTabSz="685783" rtl="0" eaLnBrk="1" fontAlgn="base" hangingPunct="1">
        <a:lnSpc>
          <a:spcPct val="90000"/>
        </a:lnSpc>
        <a:spcBef>
          <a:spcPts val="600"/>
        </a:spcBef>
        <a:spcAft>
          <a:spcPct val="0"/>
        </a:spcAft>
        <a:defRPr sz="1467"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2711" indent="-111123" algn="l" defTabSz="685783" rtl="0" eaLnBrk="1" fontAlgn="base" hangingPunct="1">
        <a:spcBef>
          <a:spcPts val="400"/>
        </a:spcBef>
        <a:spcAft>
          <a:spcPct val="0"/>
        </a:spcAft>
        <a:buClr>
          <a:srgbClr val="4AC9E3"/>
        </a:buClr>
        <a:buFont typeface="Wingdings" panose="05000000000000000000" pitchFamily="2" charset="2"/>
        <a:buChar char="§"/>
        <a:defRPr sz="1333"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304792" indent="-190495" algn="l" defTabSz="685783" rtl="0" eaLnBrk="1" fontAlgn="base" hangingPunct="1">
        <a:spcBef>
          <a:spcPts val="200"/>
        </a:spcBef>
        <a:spcAft>
          <a:spcPct val="0"/>
        </a:spcAft>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457189" indent="-152396" algn="l" defTabSz="684196" rtl="0" eaLnBrk="1" fontAlgn="base" hangingPunct="1">
        <a:spcBef>
          <a:spcPts val="200"/>
        </a:spcBef>
        <a:spcAft>
          <a:spcPct val="0"/>
        </a:spcAft>
        <a:buClr>
          <a:srgbClr val="4AC9E3"/>
        </a:buClr>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885904"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1"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4"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9"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1" algn="l" defTabSz="685783"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p15:clr>
            <a:srgbClr val="F26B43"/>
          </p15:clr>
        </p15:guide>
        <p15:guide id="2" pos="4104">
          <p15:clr>
            <a:srgbClr val="F26B43"/>
          </p15:clr>
        </p15:guide>
        <p15:guide id="3" pos="774">
          <p15:clr>
            <a:srgbClr val="F26B43"/>
          </p15:clr>
        </p15:guide>
        <p15:guide id="4" pos="882">
          <p15:clr>
            <a:srgbClr val="F26B43"/>
          </p15:clr>
        </p15:guide>
        <p15:guide id="5" pos="1440">
          <p15:clr>
            <a:srgbClr val="F26B43"/>
          </p15:clr>
        </p15:guide>
        <p15:guide id="6" pos="1548">
          <p15:clr>
            <a:srgbClr val="F26B43"/>
          </p15:clr>
        </p15:guide>
        <p15:guide id="7" pos="2106">
          <p15:clr>
            <a:srgbClr val="F26B43"/>
          </p15:clr>
        </p15:guide>
        <p15:guide id="8" pos="2214">
          <p15:clr>
            <a:srgbClr val="F26B43"/>
          </p15:clr>
        </p15:guide>
        <p15:guide id="9" pos="2772">
          <p15:clr>
            <a:srgbClr val="F26B43"/>
          </p15:clr>
        </p15:guide>
        <p15:guide id="10" pos="2880">
          <p15:clr>
            <a:srgbClr val="F26B43"/>
          </p15:clr>
        </p15:guide>
        <p15:guide id="11" pos="3438">
          <p15:clr>
            <a:srgbClr val="F26B43"/>
          </p15:clr>
        </p15:guide>
        <p15:guide id="12" pos="354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5.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463031"/>
            <a:ext cx="7772400" cy="1470025"/>
          </a:xfrm>
          <a:solidFill>
            <a:schemeClr val="bg1">
              <a:lumMod val="95000"/>
            </a:schemeClr>
          </a:solidFill>
        </p:spPr>
        <p:txBody>
          <a:bodyPr/>
          <a:lstStyle/>
          <a:p>
            <a:r>
              <a:rPr lang="en-US" dirty="0"/>
              <a:t>Interest Group SUN PHY</a:t>
            </a:r>
            <a:br>
              <a:rPr lang="en-US" dirty="0"/>
            </a:br>
            <a:r>
              <a:rPr lang="en-US" sz="3600" dirty="0"/>
              <a:t>Next Generation SUN PHY’s</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Hybrid Meeting</a:t>
            </a:r>
          </a:p>
          <a:p>
            <a:r>
              <a:rPr lang="en-US" dirty="0"/>
              <a:t>September 11</a:t>
            </a:r>
            <a:r>
              <a:rPr lang="en-US" baseline="30000" dirty="0"/>
              <a:t>th</a:t>
            </a:r>
            <a:r>
              <a:rPr lang="en-US" dirty="0"/>
              <a:t>, 2023</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1</a:t>
            </a:fld>
            <a:endParaRPr lang="en-US" altLang="en-US" dirty="0"/>
          </a:p>
        </p:txBody>
      </p:sp>
    </p:spTree>
    <p:extLst>
      <p:ext uri="{BB962C8B-B14F-4D97-AF65-F5344CB8AC3E}">
        <p14:creationId xmlns:p14="http://schemas.microsoft.com/office/powerpoint/2010/main" val="1190557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563532" y="548680"/>
            <a:ext cx="8016935" cy="5959356"/>
          </a:xfrm>
          <a:prstGeom prst="rect">
            <a:avLst/>
          </a:prstGeom>
        </p:spPr>
      </p:pic>
    </p:spTree>
    <p:extLst>
      <p:ext uri="{BB962C8B-B14F-4D97-AF65-F5344CB8AC3E}">
        <p14:creationId xmlns:p14="http://schemas.microsoft.com/office/powerpoint/2010/main" val="4218585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pPr defTabSz="914377" eaLnBrk="1" hangingPunct="1"/>
            <a:fld id="{A3979A82-1A5E-4C7B-AFC0-111CA6C3130A}" type="slidenum">
              <a:rPr lang="en-US" altLang="en-US">
                <a:solidFill>
                  <a:prstClr val="black"/>
                </a:solidFill>
                <a:latin typeface="Montserrat" charset="0"/>
              </a:rPr>
              <a:pPr defTabSz="914377" eaLnBrk="1" hangingPunct="1"/>
              <a:t>11</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457200" y="1655427"/>
            <a:ext cx="8229600" cy="4521007"/>
          </a:xfrm>
        </p:spPr>
        <p:txBody>
          <a:bodyPr>
            <a:normAutofit fontScale="625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sz="2400" dirty="0"/>
              <a:t>IEEE SA Best Practices for IEEE Standards Development </a:t>
            </a:r>
          </a:p>
          <a:p>
            <a:pPr marL="1588" lvl="2" indent="0">
              <a:buSzPct val="150000"/>
              <a:buNone/>
            </a:pPr>
            <a:r>
              <a:rPr lang="en-US" sz="2400" dirty="0">
                <a:hlinkClick r:id="rId6"/>
              </a:rPr>
              <a:t>http://standards.ieee.org/content/dam/ieee-standards/standards/web/documents/other/best_practices_for_ieee_standards_development_051215.pdf</a:t>
            </a:r>
            <a:endParaRPr lang="en-US" sz="2400" dirty="0"/>
          </a:p>
          <a:p>
            <a:pPr marL="114297" lvl="3" indent="0">
              <a:buSzPct val="150000"/>
              <a:buNone/>
            </a:pP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pPr defTabSz="914377" eaLnBrk="1" hangingPunct="1"/>
            <a:fld id="{A3979A82-1A5E-4C7B-AFC0-111CA6C3130A}" type="slidenum">
              <a:rPr lang="en-US" altLang="en-US">
                <a:solidFill>
                  <a:prstClr val="black"/>
                </a:solidFill>
                <a:latin typeface="Montserrat" charset="0"/>
              </a:rPr>
              <a:pPr defTabSz="914377" eaLnBrk="1" hangingPunct="1"/>
              <a:t>12</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13</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Closing Report for SUN-PHY IG</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14</a:t>
            </a:fld>
            <a:endParaRPr lang="en-US" altLang="en-US">
              <a:solidFill>
                <a:schemeClr val="tx1"/>
              </a:solidFill>
            </a:endParaRPr>
          </a:p>
        </p:txBody>
      </p:sp>
      <p:sp>
        <p:nvSpPr>
          <p:cNvPr id="3" name="Content Placeholder 2">
            <a:extLst>
              <a:ext uri="{FF2B5EF4-FFF2-40B4-BE49-F238E27FC236}">
                <a16:creationId xmlns:a16="http://schemas.microsoft.com/office/drawing/2014/main" id="{4EE32C89-BD75-4D45-B752-094A346A41D6}"/>
              </a:ext>
            </a:extLst>
          </p:cNvPr>
          <p:cNvSpPr>
            <a:spLocks noGrp="1"/>
          </p:cNvSpPr>
          <p:nvPr>
            <p:ph idx="1"/>
          </p:nvPr>
        </p:nvSpPr>
        <p:spPr>
          <a:xfrm>
            <a:off x="755576" y="1484784"/>
            <a:ext cx="7764463" cy="4752528"/>
          </a:xfrm>
        </p:spPr>
        <p:txBody>
          <a:bodyPr/>
          <a:lstStyle/>
          <a:p>
            <a:pPr lvl="0">
              <a:buAutoNum type="arabicParenR"/>
            </a:pPr>
            <a:r>
              <a:rPr lang="en-US" sz="1600" dirty="0"/>
              <a:t>Reviewed CSD contribution and completed draft </a:t>
            </a:r>
          </a:p>
          <a:p>
            <a:pPr lvl="1">
              <a:buAutoNum type="arabicParenR"/>
            </a:pPr>
            <a:r>
              <a:rPr lang="en-US" sz="1600" dirty="0"/>
              <a:t>See:   15-23-0494-02-04ad</a:t>
            </a:r>
          </a:p>
          <a:p>
            <a:pPr lvl="0">
              <a:buAutoNum type="arabicParenR"/>
            </a:pPr>
            <a:r>
              <a:rPr lang="en-US" sz="1600" dirty="0"/>
              <a:t>Reviewed PAR contribution and completed draft </a:t>
            </a:r>
          </a:p>
          <a:p>
            <a:pPr lvl="1">
              <a:buAutoNum type="arabicParenR"/>
            </a:pPr>
            <a:r>
              <a:rPr lang="en-US" sz="1600" dirty="0"/>
              <a:t>See : 15-23-0436-06-04ad</a:t>
            </a:r>
          </a:p>
          <a:p>
            <a:pPr lvl="0">
              <a:buAutoNum type="arabicParenR"/>
            </a:pPr>
            <a:r>
              <a:rPr lang="en-US" sz="1600" dirty="0"/>
              <a:t>SG motion to approve sending the PAR and CSD to WG chair.</a:t>
            </a:r>
          </a:p>
          <a:p>
            <a:pPr lvl="1">
              <a:buAutoNum type="arabicParenR"/>
            </a:pPr>
            <a:r>
              <a:rPr lang="en-US" sz="1200" dirty="0"/>
              <a:t>Motion approved by unanimous consent</a:t>
            </a:r>
          </a:p>
          <a:p>
            <a:pPr lvl="0">
              <a:buAutoNum type="arabicParenR"/>
            </a:pPr>
            <a:r>
              <a:rPr lang="en-US" sz="1600" dirty="0"/>
              <a:t>Created a motion text and sent to WG chair </a:t>
            </a:r>
          </a:p>
          <a:p>
            <a:pPr lvl="0">
              <a:buAutoNum type="arabicParenR"/>
            </a:pPr>
            <a:endParaRPr lang="en-US" sz="1600" dirty="0"/>
          </a:p>
          <a:p>
            <a:pPr>
              <a:buAutoNum type="arabicParenR"/>
            </a:pPr>
            <a:r>
              <a:rPr lang="en-US" sz="1600" dirty="0"/>
              <a:t>Attendance : 15-20 members </a:t>
            </a:r>
          </a:p>
          <a:p>
            <a:pPr>
              <a:buAutoNum type="arabicParenR"/>
            </a:pPr>
            <a:endParaRPr lang="en-US" sz="1600" dirty="0"/>
          </a:p>
          <a:p>
            <a:pPr>
              <a:buAutoNum type="arabicParenR"/>
            </a:pPr>
            <a:r>
              <a:rPr lang="en-US" sz="1600" dirty="0"/>
              <a:t>Next steps:</a:t>
            </a:r>
            <a:endParaRPr lang="en-US" sz="1200" dirty="0"/>
          </a:p>
          <a:p>
            <a:pPr lvl="1">
              <a:buAutoNum type="arabicParenR"/>
            </a:pPr>
            <a:r>
              <a:rPr lang="en-US" sz="1600" dirty="0"/>
              <a:t>Ask for 3 meetings during November Plenary</a:t>
            </a:r>
          </a:p>
          <a:p>
            <a:pPr lvl="1">
              <a:buAutoNum type="arabicParenR"/>
            </a:pPr>
            <a:r>
              <a:rPr lang="en-US" sz="1600" dirty="0"/>
              <a:t>Plan 2 SG meetings before November Plenary</a:t>
            </a:r>
          </a:p>
        </p:txBody>
      </p:sp>
    </p:spTree>
    <p:extLst>
      <p:ext uri="{BB962C8B-B14F-4D97-AF65-F5344CB8AC3E}">
        <p14:creationId xmlns:p14="http://schemas.microsoft.com/office/powerpoint/2010/main" val="3354944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CustomShape 4"/>
          <p:cNvSpPr/>
          <p:nvPr/>
        </p:nvSpPr>
        <p:spPr>
          <a:xfrm>
            <a:off x="457200" y="669600"/>
            <a:ext cx="8227080" cy="11426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4400" b="0" strike="noStrike" spc="-1">
                <a:solidFill>
                  <a:srgbClr val="000000"/>
                </a:solidFill>
                <a:latin typeface="Arial"/>
                <a:ea typeface="DejaVu Sans"/>
              </a:rPr>
              <a:t>SG Motion</a:t>
            </a:r>
            <a:br>
              <a:rPr sz="4400"/>
            </a:br>
            <a:r>
              <a:rPr lang="en-US" sz="4400" b="0" strike="noStrike" spc="-1">
                <a:solidFill>
                  <a:srgbClr val="000000"/>
                </a:solidFill>
                <a:latin typeface="Arial"/>
                <a:ea typeface="DejaVu Sans"/>
              </a:rPr>
              <a:t>SG approval of PAR and CSD</a:t>
            </a:r>
            <a:endParaRPr lang="en-US" sz="4400" b="0" strike="noStrike" spc="-1">
              <a:solidFill>
                <a:srgbClr val="000000"/>
              </a:solidFill>
              <a:latin typeface="Arial"/>
            </a:endParaRPr>
          </a:p>
        </p:txBody>
      </p:sp>
      <p:sp>
        <p:nvSpPr>
          <p:cNvPr id="285" name="CustomShape 7"/>
          <p:cNvSpPr/>
          <p:nvPr/>
        </p:nvSpPr>
        <p:spPr>
          <a:xfrm>
            <a:off x="457200" y="2180520"/>
            <a:ext cx="8227440" cy="3974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r>
              <a:rPr lang="en-US" sz="2000" b="0" i="1" strike="noStrike" spc="-1" dirty="0">
                <a:solidFill>
                  <a:schemeClr val="tx1"/>
                </a:solidFill>
                <a:latin typeface="Arial"/>
                <a:ea typeface="DejaVu Sans"/>
              </a:rPr>
              <a:t>Request that the PAR and CSD contained in documents </a:t>
            </a:r>
            <a:r>
              <a:rPr lang="en-US" sz="2000" dirty="0">
                <a:solidFill>
                  <a:schemeClr val="tx1"/>
                </a:solidFill>
              </a:rPr>
              <a:t>15-23-0436-06-04ad</a:t>
            </a:r>
            <a:r>
              <a:rPr lang="en-US" sz="2000" i="1" spc="-1" dirty="0">
                <a:solidFill>
                  <a:schemeClr val="tx1"/>
                </a:solidFill>
                <a:ea typeface="DejaVu Sans"/>
              </a:rPr>
              <a:t>] and [</a:t>
            </a:r>
            <a:r>
              <a:rPr lang="en-US" sz="2000" dirty="0">
                <a:solidFill>
                  <a:schemeClr val="tx1"/>
                </a:solidFill>
              </a:rPr>
              <a:t>15-23-0494-02-04ad</a:t>
            </a:r>
            <a:r>
              <a:rPr lang="en-US" sz="2000" i="1" dirty="0">
                <a:solidFill>
                  <a:schemeClr val="tx1"/>
                </a:solidFill>
              </a:rPr>
              <a:t>],</a:t>
            </a:r>
            <a:r>
              <a:rPr lang="en-US" sz="2000" b="0" i="1" strike="noStrike" spc="-1" dirty="0">
                <a:solidFill>
                  <a:schemeClr val="tx1"/>
                </a:solidFill>
                <a:latin typeface="Arial"/>
                <a:ea typeface="DejaVu Sans"/>
              </a:rPr>
              <a:t> respectively, be approved for submission to the WG for its approval and that the EC be requested to forward the PAR to </a:t>
            </a:r>
            <a:r>
              <a:rPr lang="en-US" sz="2000" b="0" i="1" strike="noStrike" spc="-1" dirty="0" err="1">
                <a:solidFill>
                  <a:schemeClr val="tx1"/>
                </a:solidFill>
                <a:latin typeface="Arial"/>
                <a:ea typeface="DejaVu Sans"/>
              </a:rPr>
              <a:t>NesCom</a:t>
            </a:r>
            <a:r>
              <a:rPr lang="en-US" sz="2000" b="0" i="1" strike="noStrike" spc="-1" dirty="0">
                <a:solidFill>
                  <a:schemeClr val="tx1"/>
                </a:solidFill>
                <a:latin typeface="Arial"/>
                <a:ea typeface="DejaVu Sans"/>
              </a:rPr>
              <a:t>.</a:t>
            </a:r>
            <a:endParaRPr lang="en-US" sz="2000" b="0" strike="noStrike" spc="-1" dirty="0">
              <a:solidFill>
                <a:schemeClr val="tx1"/>
              </a:solidFill>
              <a:latin typeface="Arial"/>
            </a:endParaRPr>
          </a:p>
          <a:p>
            <a:pPr>
              <a:lnSpc>
                <a:spcPct val="100000"/>
              </a:lnSpc>
            </a:pPr>
            <a:endParaRPr lang="en-US" sz="2000" b="0" strike="noStrike" spc="-1" dirty="0">
              <a:solidFill>
                <a:schemeClr val="tx1"/>
              </a:solidFill>
              <a:latin typeface="Arial"/>
            </a:endParaRPr>
          </a:p>
          <a:p>
            <a:r>
              <a:rPr lang="en-US" sz="2000" b="0" strike="noStrike" spc="-1" dirty="0">
                <a:solidFill>
                  <a:schemeClr val="tx1"/>
                </a:solidFill>
                <a:latin typeface="Arial"/>
                <a:ea typeface="DejaVu Sans"/>
              </a:rPr>
              <a:t>Moved by: </a:t>
            </a:r>
            <a:r>
              <a:rPr lang="en-US" sz="2000" spc="-1" dirty="0">
                <a:solidFill>
                  <a:schemeClr val="tx1"/>
                </a:solidFill>
              </a:rPr>
              <a:t>Joerg Robert [TU Ilmenau/Fraunhofer IIS]</a:t>
            </a:r>
            <a:endParaRPr lang="en-US" sz="2000" b="0" strike="noStrike" spc="-1" dirty="0">
              <a:solidFill>
                <a:schemeClr val="tx1"/>
              </a:solidFill>
              <a:latin typeface="Arial"/>
            </a:endParaRPr>
          </a:p>
          <a:p>
            <a:pPr>
              <a:lnSpc>
                <a:spcPct val="100000"/>
              </a:lnSpc>
            </a:pPr>
            <a:r>
              <a:rPr lang="en-US" sz="2000" b="0" strike="noStrike" spc="-1" dirty="0">
                <a:solidFill>
                  <a:schemeClr val="tx1"/>
                </a:solidFill>
                <a:latin typeface="Arial"/>
                <a:ea typeface="DejaVu Sans"/>
              </a:rPr>
              <a:t>Seconded by: Harry </a:t>
            </a:r>
            <a:r>
              <a:rPr lang="en-US" sz="2000" spc="-1" dirty="0" err="1">
                <a:solidFill>
                  <a:schemeClr val="tx1"/>
                </a:solidFill>
                <a:latin typeface="Arial"/>
                <a:ea typeface="DejaVu Sans"/>
              </a:rPr>
              <a:t>Bims</a:t>
            </a:r>
            <a:r>
              <a:rPr lang="en-US" sz="2000" spc="-1" dirty="0">
                <a:solidFill>
                  <a:schemeClr val="tx1"/>
                </a:solidFill>
                <a:latin typeface="Arial"/>
                <a:ea typeface="DejaVu Sans"/>
              </a:rPr>
              <a:t> [</a:t>
            </a:r>
            <a:r>
              <a:rPr lang="en-US" sz="2000" spc="-1" dirty="0" err="1">
                <a:solidFill>
                  <a:schemeClr val="tx1"/>
                </a:solidFill>
                <a:latin typeface="Arial"/>
                <a:ea typeface="DejaVu Sans"/>
              </a:rPr>
              <a:t>Bims</a:t>
            </a:r>
            <a:r>
              <a:rPr lang="en-US" sz="2000" spc="-1" dirty="0">
                <a:solidFill>
                  <a:schemeClr val="tx1"/>
                </a:solidFill>
                <a:latin typeface="Arial"/>
                <a:ea typeface="DejaVu Sans"/>
              </a:rPr>
              <a:t> Laboratories]</a:t>
            </a:r>
            <a:endParaRPr lang="en-US" sz="2000" b="0" strike="noStrike" spc="-1" dirty="0">
              <a:solidFill>
                <a:schemeClr val="tx1"/>
              </a:solidFill>
              <a:latin typeface="Arial"/>
            </a:endParaRPr>
          </a:p>
          <a:p>
            <a:pPr>
              <a:lnSpc>
                <a:spcPct val="100000"/>
              </a:lnSpc>
            </a:pPr>
            <a:r>
              <a:rPr lang="en-US" sz="2000" b="0" strike="noStrike" spc="-1" dirty="0">
                <a:solidFill>
                  <a:schemeClr val="tx1"/>
                </a:solidFill>
                <a:latin typeface="Arial"/>
                <a:ea typeface="DejaVu Sans"/>
              </a:rPr>
              <a:t>Result: </a:t>
            </a:r>
            <a:r>
              <a:rPr lang="en-US" sz="2000" spc="-1" dirty="0">
                <a:solidFill>
                  <a:schemeClr val="tx1"/>
                </a:solidFill>
                <a:latin typeface="Arial"/>
                <a:ea typeface="DejaVu Sans"/>
              </a:rPr>
              <a:t>Approved by unanimous consent</a:t>
            </a:r>
            <a:endParaRPr lang="en-US" sz="2000" b="0" strike="noStrike" spc="-1" dirty="0">
              <a:solidFill>
                <a:schemeClr val="tx1"/>
              </a:solidFill>
              <a:latin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CustomShape 8"/>
          <p:cNvSpPr/>
          <p:nvPr/>
        </p:nvSpPr>
        <p:spPr>
          <a:xfrm>
            <a:off x="457200" y="669600"/>
            <a:ext cx="8227080" cy="11426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4400" b="0" strike="noStrike" spc="-1" dirty="0">
                <a:solidFill>
                  <a:srgbClr val="000000"/>
                </a:solidFill>
                <a:latin typeface="Arial"/>
                <a:ea typeface="DejaVu Sans"/>
              </a:rPr>
              <a:t>WG Motion</a:t>
            </a:r>
            <a:br>
              <a:rPr sz="4400" dirty="0"/>
            </a:br>
            <a:r>
              <a:rPr lang="en-US" sz="4400" b="0" strike="noStrike" spc="-1" dirty="0">
                <a:solidFill>
                  <a:srgbClr val="000000"/>
                </a:solidFill>
                <a:latin typeface="Arial"/>
                <a:ea typeface="DejaVu Sans"/>
              </a:rPr>
              <a:t>WG approval of PAR and CSD</a:t>
            </a:r>
            <a:endParaRPr lang="en-US" sz="4400" b="0" strike="noStrike" spc="-1" dirty="0">
              <a:solidFill>
                <a:srgbClr val="000000"/>
              </a:solidFill>
              <a:latin typeface="Arial"/>
            </a:endParaRPr>
          </a:p>
        </p:txBody>
      </p:sp>
      <p:sp>
        <p:nvSpPr>
          <p:cNvPr id="287" name="CustomShape 9"/>
          <p:cNvSpPr/>
          <p:nvPr/>
        </p:nvSpPr>
        <p:spPr>
          <a:xfrm>
            <a:off x="457200" y="2180520"/>
            <a:ext cx="8227440" cy="397476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r>
              <a:rPr lang="en-US" sz="2000" b="0" i="1" strike="noStrike" spc="-1" dirty="0">
                <a:solidFill>
                  <a:srgbClr val="000000"/>
                </a:solidFill>
                <a:latin typeface="Arial"/>
                <a:ea typeface="DejaVu Sans"/>
              </a:rPr>
              <a:t>WG Motion: move that the PAR and CSD contained in documents </a:t>
            </a:r>
            <a:r>
              <a:rPr lang="en-US" sz="2000" dirty="0">
                <a:solidFill>
                  <a:schemeClr val="tx1"/>
                </a:solidFill>
              </a:rPr>
              <a:t>15-23-0436-06-04ad</a:t>
            </a:r>
            <a:r>
              <a:rPr lang="en-US" sz="2000" i="1" spc="-1" dirty="0">
                <a:solidFill>
                  <a:schemeClr val="tx1"/>
                </a:solidFill>
                <a:ea typeface="DejaVu Sans"/>
              </a:rPr>
              <a:t>] and [</a:t>
            </a:r>
            <a:r>
              <a:rPr lang="en-US" sz="2000" dirty="0">
                <a:solidFill>
                  <a:schemeClr val="tx1"/>
                </a:solidFill>
              </a:rPr>
              <a:t>15-23-0494-02-04ad</a:t>
            </a:r>
            <a:r>
              <a:rPr lang="en-US" sz="2000" i="1" dirty="0">
                <a:solidFill>
                  <a:schemeClr val="tx1"/>
                </a:solidFill>
              </a:rPr>
              <a:t>], </a:t>
            </a:r>
            <a:r>
              <a:rPr lang="en-US" sz="2000" b="0" i="1" strike="noStrike" spc="-1" dirty="0">
                <a:solidFill>
                  <a:srgbClr val="000000"/>
                </a:solidFill>
                <a:latin typeface="Arial"/>
                <a:ea typeface="DejaVu Sans"/>
              </a:rPr>
              <a:t>respectively, be approved by the IEEE 802.15 WG and that the EC be requested to forward the PAR to </a:t>
            </a:r>
            <a:r>
              <a:rPr lang="en-US" sz="2000" b="0" i="1" strike="noStrike" spc="-1" dirty="0" err="1">
                <a:solidFill>
                  <a:srgbClr val="000000"/>
                </a:solidFill>
                <a:latin typeface="Arial"/>
                <a:ea typeface="DejaVu Sans"/>
              </a:rPr>
              <a:t>NesCom</a:t>
            </a:r>
            <a:r>
              <a:rPr lang="en-US" sz="2000" b="0" i="1" strike="noStrike" spc="-1" dirty="0">
                <a:solidFill>
                  <a:srgbClr val="000000"/>
                </a:solidFill>
                <a:latin typeface="Arial"/>
                <a:ea typeface="DejaVu Sans"/>
              </a:rPr>
              <a:t>. The 802.15 working group chair and technical editor are authorized to make additional modifications to the PAR and CSD as needed to reflect EC discussion at its closing meeting.</a:t>
            </a:r>
            <a:endParaRPr lang="en-US" sz="2000" b="0" strike="noStrike" spc="-1" dirty="0">
              <a:solidFill>
                <a:srgbClr val="000000"/>
              </a:solidFill>
              <a:latin typeface="Arial"/>
            </a:endParaRPr>
          </a:p>
          <a:p>
            <a:pPr>
              <a:lnSpc>
                <a:spcPct val="100000"/>
              </a:lnSpc>
            </a:pPr>
            <a:endParaRPr lang="en-US" sz="2000" b="0" strike="noStrike" spc="-1" dirty="0">
              <a:solidFill>
                <a:srgbClr val="000000"/>
              </a:solidFill>
              <a:latin typeface="Arial"/>
            </a:endParaRPr>
          </a:p>
          <a:p>
            <a:r>
              <a:rPr lang="en-US" sz="2000" b="0" strike="noStrike" spc="-1" dirty="0">
                <a:solidFill>
                  <a:srgbClr val="000000"/>
                </a:solidFill>
                <a:latin typeface="Arial"/>
                <a:ea typeface="DejaVu Sans"/>
              </a:rPr>
              <a:t>Moved by: </a:t>
            </a:r>
            <a:r>
              <a:rPr lang="en-US" sz="2000" spc="-1" dirty="0">
                <a:solidFill>
                  <a:schemeClr val="tx1"/>
                </a:solidFill>
                <a:ea typeface="DejaVu Sans"/>
              </a:rPr>
              <a:t>Thomas Almholt [Texas Instruments, Inc]</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Seconded by: Phil Beecher [WISUN Alliance]</a:t>
            </a:r>
            <a:endParaRPr lang="en-US" sz="2000" b="0" strike="noStrike" spc="-1" dirty="0">
              <a:solidFill>
                <a:srgbClr val="000000"/>
              </a:solidFill>
              <a:latin typeface="Arial"/>
            </a:endParaRPr>
          </a:p>
          <a:p>
            <a:pPr>
              <a:lnSpc>
                <a:spcPct val="100000"/>
              </a:lnSpc>
            </a:pPr>
            <a:r>
              <a:rPr lang="en-US" sz="2000" b="0" strike="noStrike" spc="-1" dirty="0">
                <a:solidFill>
                  <a:srgbClr val="000000"/>
                </a:solidFill>
                <a:latin typeface="Arial"/>
                <a:ea typeface="DejaVu Sans"/>
              </a:rPr>
              <a:t>Result: </a:t>
            </a:r>
            <a:endParaRPr lang="en-US" sz="2000" b="0" strike="noStrike" spc="-1" dirty="0">
              <a:solidFill>
                <a:srgbClr val="000000"/>
              </a:solidFill>
              <a:latin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err="1"/>
              <a:t>Webex</a:t>
            </a:r>
            <a:r>
              <a:rPr lang="en-US" altLang="en-US" dirty="0"/>
              <a:t> meeting schedule</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17</a:t>
            </a:fld>
            <a:endParaRPr lang="en-US" altLang="en-US">
              <a:solidFill>
                <a:schemeClr val="tx1"/>
              </a:solidFill>
            </a:endParaRPr>
          </a:p>
        </p:txBody>
      </p:sp>
      <p:graphicFrame>
        <p:nvGraphicFramePr>
          <p:cNvPr id="2" name="Table 1">
            <a:extLst>
              <a:ext uri="{FF2B5EF4-FFF2-40B4-BE49-F238E27FC236}">
                <a16:creationId xmlns:a16="http://schemas.microsoft.com/office/drawing/2014/main" id="{875B6ED4-02B1-41AF-A74C-6EE2397CE2D4}"/>
              </a:ext>
            </a:extLst>
          </p:cNvPr>
          <p:cNvGraphicFramePr>
            <a:graphicFrameLocks noGrp="1"/>
          </p:cNvGraphicFramePr>
          <p:nvPr>
            <p:extLst>
              <p:ext uri="{D42A27DB-BD31-4B8C-83A1-F6EECF244321}">
                <p14:modId xmlns:p14="http://schemas.microsoft.com/office/powerpoint/2010/main" val="1909480968"/>
              </p:ext>
            </p:extLst>
          </p:nvPr>
        </p:nvGraphicFramePr>
        <p:xfrm>
          <a:off x="768350" y="2386462"/>
          <a:ext cx="7764464" cy="784620"/>
        </p:xfrm>
        <a:graphic>
          <a:graphicData uri="http://schemas.openxmlformats.org/drawingml/2006/table">
            <a:tbl>
              <a:tblPr firstRow="1" firstCol="1" bandRow="1">
                <a:tableStyleId>{073A0DAA-6AF3-43AB-8588-CEC1D06C72B9}</a:tableStyleId>
              </a:tblPr>
              <a:tblGrid>
                <a:gridCol w="1585628">
                  <a:extLst>
                    <a:ext uri="{9D8B030D-6E8A-4147-A177-3AD203B41FA5}">
                      <a16:colId xmlns:a16="http://schemas.microsoft.com/office/drawing/2014/main" val="34705978"/>
                    </a:ext>
                  </a:extLst>
                </a:gridCol>
                <a:gridCol w="1544709">
                  <a:extLst>
                    <a:ext uri="{9D8B030D-6E8A-4147-A177-3AD203B41FA5}">
                      <a16:colId xmlns:a16="http://schemas.microsoft.com/office/drawing/2014/main" val="2093945234"/>
                    </a:ext>
                  </a:extLst>
                </a:gridCol>
                <a:gridCol w="1544709">
                  <a:extLst>
                    <a:ext uri="{9D8B030D-6E8A-4147-A177-3AD203B41FA5}">
                      <a16:colId xmlns:a16="http://schemas.microsoft.com/office/drawing/2014/main" val="1583402535"/>
                    </a:ext>
                  </a:extLst>
                </a:gridCol>
                <a:gridCol w="1544709">
                  <a:extLst>
                    <a:ext uri="{9D8B030D-6E8A-4147-A177-3AD203B41FA5}">
                      <a16:colId xmlns:a16="http://schemas.microsoft.com/office/drawing/2014/main" val="3893574250"/>
                    </a:ext>
                  </a:extLst>
                </a:gridCol>
                <a:gridCol w="1544709">
                  <a:extLst>
                    <a:ext uri="{9D8B030D-6E8A-4147-A177-3AD203B41FA5}">
                      <a16:colId xmlns:a16="http://schemas.microsoft.com/office/drawing/2014/main" val="3445668577"/>
                    </a:ext>
                  </a:extLst>
                </a:gridCol>
              </a:tblGrid>
              <a:tr h="261540">
                <a:tc>
                  <a:txBody>
                    <a:bodyPr/>
                    <a:lstStyle/>
                    <a:p>
                      <a:pPr marL="0" marR="0">
                        <a:lnSpc>
                          <a:spcPct val="106000"/>
                        </a:lnSpc>
                        <a:spcBef>
                          <a:spcPts val="0"/>
                        </a:spcBef>
                        <a:spcAft>
                          <a:spcPts val="0"/>
                        </a:spcAft>
                      </a:pPr>
                      <a:r>
                        <a:rPr lang="en-US" sz="1600" dirty="0">
                          <a:effectLst/>
                        </a:rPr>
                        <a:t>Date</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dirty="0">
                          <a:effectLst/>
                        </a:rPr>
                        <a:t>Dallas (CST)</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a:effectLst/>
                        </a:rPr>
                        <a:t>Berlin</a:t>
                      </a:r>
                      <a:endParaRPr lang="en-US" sz="80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a:effectLst/>
                        </a:rPr>
                        <a:t>Beijing</a:t>
                      </a:r>
                      <a:endParaRPr lang="en-US" sz="80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a:effectLst/>
                        </a:rPr>
                        <a:t>Seoul</a:t>
                      </a:r>
                      <a:endParaRPr lang="en-US" sz="800">
                        <a:effectLst/>
                        <a:latin typeface="Times New Roman" panose="02020603050405020304" pitchFamily="18" charset="0"/>
                        <a:ea typeface="Calibri" panose="020F0502020204030204" pitchFamily="34" charset="0"/>
                      </a:endParaRPr>
                    </a:p>
                  </a:txBody>
                  <a:tcPr marL="55169" marR="55169" marT="7662" marB="7662"/>
                </a:tc>
                <a:extLst>
                  <a:ext uri="{0D108BD9-81ED-4DB2-BD59-A6C34878D82A}">
                    <a16:rowId xmlns:a16="http://schemas.microsoft.com/office/drawing/2014/main" val="3616670134"/>
                  </a:ext>
                </a:extLst>
              </a:tr>
              <a:tr h="261540">
                <a:tc>
                  <a:txBody>
                    <a:bodyPr/>
                    <a:lstStyle/>
                    <a:p>
                      <a:pPr marL="0" marR="0">
                        <a:lnSpc>
                          <a:spcPct val="106000"/>
                        </a:lnSpc>
                        <a:spcBef>
                          <a:spcPts val="0"/>
                        </a:spcBef>
                        <a:spcAft>
                          <a:spcPts val="0"/>
                        </a:spcAft>
                      </a:pPr>
                      <a:r>
                        <a:rPr lang="en-US" sz="1600" dirty="0">
                          <a:effectLst/>
                        </a:rPr>
                        <a:t>October 25th</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dirty="0">
                          <a:effectLst/>
                        </a:rPr>
                        <a:t>08:00</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dirty="0">
                          <a:effectLst/>
                        </a:rPr>
                        <a:t>15:00</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dirty="0">
                          <a:effectLst/>
                        </a:rPr>
                        <a:t>21:00</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dirty="0">
                          <a:effectLst/>
                        </a:rPr>
                        <a:t>22:00</a:t>
                      </a:r>
                      <a:endParaRPr lang="en-US" sz="800" dirty="0">
                        <a:effectLst/>
                        <a:latin typeface="Times New Roman" panose="02020603050405020304" pitchFamily="18" charset="0"/>
                        <a:ea typeface="Calibri" panose="020F0502020204030204" pitchFamily="34" charset="0"/>
                      </a:endParaRPr>
                    </a:p>
                  </a:txBody>
                  <a:tcPr marL="55169" marR="55169" marT="7662" marB="7662"/>
                </a:tc>
                <a:extLst>
                  <a:ext uri="{0D108BD9-81ED-4DB2-BD59-A6C34878D82A}">
                    <a16:rowId xmlns:a16="http://schemas.microsoft.com/office/drawing/2014/main" val="3068679147"/>
                  </a:ext>
                </a:extLst>
              </a:tr>
              <a:tr h="261540">
                <a:tc>
                  <a:txBody>
                    <a:bodyPr/>
                    <a:lstStyle/>
                    <a:p>
                      <a:pPr marL="0" marR="0">
                        <a:lnSpc>
                          <a:spcPct val="106000"/>
                        </a:lnSpc>
                        <a:spcBef>
                          <a:spcPts val="0"/>
                        </a:spcBef>
                        <a:spcAft>
                          <a:spcPts val="0"/>
                        </a:spcAft>
                      </a:pPr>
                      <a:r>
                        <a:rPr lang="en-US" sz="1600" dirty="0">
                          <a:effectLst/>
                        </a:rPr>
                        <a:t>November 8th</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dirty="0">
                          <a:effectLst/>
                        </a:rPr>
                        <a:t>08:00</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dirty="0">
                          <a:effectLst/>
                        </a:rPr>
                        <a:t>15:00</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dirty="0">
                          <a:effectLst/>
                        </a:rPr>
                        <a:t>21:00</a:t>
                      </a:r>
                      <a:endParaRPr lang="en-US" sz="800" dirty="0">
                        <a:effectLst/>
                        <a:latin typeface="Times New Roman" panose="02020603050405020304" pitchFamily="18" charset="0"/>
                        <a:ea typeface="Calibri" panose="020F0502020204030204" pitchFamily="34" charset="0"/>
                      </a:endParaRPr>
                    </a:p>
                  </a:txBody>
                  <a:tcPr marL="55169" marR="55169" marT="7662" marB="7662"/>
                </a:tc>
                <a:tc>
                  <a:txBody>
                    <a:bodyPr/>
                    <a:lstStyle/>
                    <a:p>
                      <a:pPr marL="0" marR="0">
                        <a:lnSpc>
                          <a:spcPct val="106000"/>
                        </a:lnSpc>
                        <a:spcBef>
                          <a:spcPts val="0"/>
                        </a:spcBef>
                        <a:spcAft>
                          <a:spcPts val="0"/>
                        </a:spcAft>
                      </a:pPr>
                      <a:r>
                        <a:rPr lang="en-US" sz="1600" dirty="0">
                          <a:effectLst/>
                        </a:rPr>
                        <a:t>22:00</a:t>
                      </a:r>
                      <a:endParaRPr lang="en-US" sz="800" dirty="0">
                        <a:effectLst/>
                        <a:latin typeface="Times New Roman" panose="02020603050405020304" pitchFamily="18" charset="0"/>
                        <a:ea typeface="Calibri" panose="020F0502020204030204" pitchFamily="34" charset="0"/>
                      </a:endParaRPr>
                    </a:p>
                  </a:txBody>
                  <a:tcPr marL="55169" marR="55169" marT="7662" marB="7662"/>
                </a:tc>
                <a:extLst>
                  <a:ext uri="{0D108BD9-81ED-4DB2-BD59-A6C34878D82A}">
                    <a16:rowId xmlns:a16="http://schemas.microsoft.com/office/drawing/2014/main" val="4077020589"/>
                  </a:ext>
                </a:extLst>
              </a:tr>
            </a:tbl>
          </a:graphicData>
        </a:graphic>
      </p:graphicFrame>
    </p:spTree>
    <p:extLst>
      <p:ext uri="{BB962C8B-B14F-4D97-AF65-F5344CB8AC3E}">
        <p14:creationId xmlns:p14="http://schemas.microsoft.com/office/powerpoint/2010/main" val="3401062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a:bodyPr>
          <a:lstStyle/>
          <a:p>
            <a:pPr marL="514350" indent="-514350">
              <a:buFont typeface="Arial" panose="020B0604020202020204" pitchFamily="34" charset="0"/>
              <a:buAutoNum type="arabicPeriod"/>
            </a:pPr>
            <a:r>
              <a:rPr lang="en-US" altLang="en-US" sz="2400" dirty="0"/>
              <a:t>Opening and meeting preamble</a:t>
            </a:r>
          </a:p>
          <a:p>
            <a:pPr marL="514350" indent="-514350">
              <a:buFont typeface="Arial" panose="020B0604020202020204" pitchFamily="34" charset="0"/>
              <a:buAutoNum type="arabicPeriod"/>
            </a:pPr>
            <a:r>
              <a:rPr lang="en-US" altLang="en-US" sz="2400" dirty="0"/>
              <a:t>Review notes from at July-23 Meeting</a:t>
            </a:r>
            <a:endParaRPr lang="en-US" sz="2000" dirty="0"/>
          </a:p>
          <a:p>
            <a:pPr marL="514350" indent="-514350">
              <a:buFont typeface="+mj-lt"/>
              <a:buAutoNum type="arabicPeriod"/>
            </a:pPr>
            <a:r>
              <a:rPr lang="en-US" sz="2400" dirty="0"/>
              <a:t>Review PAR contribution</a:t>
            </a:r>
          </a:p>
          <a:p>
            <a:pPr marL="514350" indent="-514350">
              <a:buFont typeface="+mj-lt"/>
              <a:buAutoNum type="arabicPeriod"/>
            </a:pPr>
            <a:r>
              <a:rPr lang="en-US" altLang="en-US" sz="2400" dirty="0"/>
              <a:t>Create a proposal for a PAR</a:t>
            </a:r>
            <a:endParaRPr lang="en-US" sz="2400" dirty="0"/>
          </a:p>
          <a:p>
            <a:pPr marL="514350" indent="-514350">
              <a:buFont typeface="+mj-lt"/>
              <a:buAutoNum type="arabicPeriod"/>
            </a:pPr>
            <a:r>
              <a:rPr lang="en-US" altLang="en-US" sz="2400" dirty="0"/>
              <a:t>Create a proposal for a CSD</a:t>
            </a:r>
          </a:p>
          <a:p>
            <a:pPr marL="514350" indent="-514350">
              <a:buFont typeface="Arial" panose="020B0604020202020204" pitchFamily="34" charset="0"/>
              <a:buAutoNum type="arabicPeriod"/>
            </a:pPr>
            <a:r>
              <a:rPr lang="en-US" altLang="en-US" sz="2400" dirty="0"/>
              <a:t>Any other Business</a:t>
            </a:r>
          </a:p>
          <a:p>
            <a:pPr marL="0" indent="0"/>
            <a:endParaRPr lang="en-US" altLang="en-US" sz="24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2</a:t>
            </a:fld>
            <a:endParaRPr lang="en-US" altLang="en-US">
              <a:solidFill>
                <a:schemeClr val="tx1"/>
              </a:solidFill>
            </a:endParaRPr>
          </a:p>
        </p:txBody>
      </p:sp>
    </p:spTree>
    <p:extLst>
      <p:ext uri="{BB962C8B-B14F-4D97-AF65-F5344CB8AC3E}">
        <p14:creationId xmlns:p14="http://schemas.microsoft.com/office/powerpoint/2010/main" val="209196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Interest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solidFill>
                  <a:schemeClr val="tx1"/>
                </a:solidFill>
              </a:rPr>
              <a:t>Formal motions: WG voters</a:t>
            </a:r>
          </a:p>
          <a:p>
            <a:pPr marL="857250" lvl="1" indent="-457200">
              <a:buFont typeface="Arial" panose="020B0604020202020204" pitchFamily="34" charset="0"/>
              <a:buChar char="•"/>
            </a:pPr>
            <a:r>
              <a:rPr lang="en-US" dirty="0">
                <a:solidFill>
                  <a:schemeClr val="tx1"/>
                </a:solidFill>
              </a:rPr>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0" indent="0" algn="ct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457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421463"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457200" y="692697"/>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457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340784" y="1551158"/>
            <a:ext cx="8492067" cy="4758162"/>
          </a:xfrm>
          <a:prstGeom prst="rect">
            <a:avLst/>
          </a:prstGeom>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457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340784" y="2017119"/>
            <a:ext cx="8492067" cy="4292201"/>
          </a:xfrm>
          <a:prstGeom prst="rect">
            <a:avLst/>
          </a:prstGeom>
          <a:noFill/>
          <a:ln>
            <a:noFill/>
          </a:ln>
        </p:spPr>
        <p:txBody>
          <a:bodyPr>
            <a:spAutoFit/>
          </a:bodyPr>
          <a:lstStyle/>
          <a:p>
            <a:pPr marL="153596"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specific license rates, terms, or conditions.</a:t>
            </a:r>
          </a:p>
          <a:p>
            <a:pPr marL="767981" lvl="2"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eaLnBrk="1" hangingPunct="1">
              <a:lnSpc>
                <a:spcPct val="80000"/>
              </a:lnSpc>
              <a:spcAft>
                <a:spcPts val="800"/>
              </a:spcAft>
              <a:buClr>
                <a:srgbClr val="4AC9E3"/>
              </a:buClr>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60788" lvl="1" indent="-152396" eaLnBrk="1" hangingPunct="1">
              <a:lnSpc>
                <a:spcPct val="80000"/>
              </a:lnSpc>
              <a:spcAft>
                <a:spcPts val="533"/>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   </a:t>
            </a:r>
          </a:p>
          <a:p>
            <a:pPr algn="ctr" eaLnBrk="1" hangingPunct="1">
              <a:lnSpc>
                <a:spcPct val="80000"/>
              </a:lnSpc>
              <a:spcBef>
                <a:spcPts val="533"/>
              </a:spcBef>
              <a:defRPr/>
            </a:pPr>
            <a:r>
              <a:rPr lang="en-US" altLang="en-US" sz="1600" b="1" dirty="0">
                <a:solidFill>
                  <a:schemeClr val="tx1"/>
                </a:solidFill>
                <a:latin typeface="Calibri" panose="020F0502020204030204" pitchFamily="34" charset="0"/>
                <a:cs typeface="Calibri" panose="020F0502020204030204" pitchFamily="34" charset="0"/>
              </a:rPr>
              <a:t>For more details, see </a:t>
            </a:r>
            <a:r>
              <a:rPr lang="en-US" altLang="en-US" sz="16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600" b="1" dirty="0">
                <a:solidFill>
                  <a:schemeClr val="tx1"/>
                </a:solidFill>
                <a:latin typeface="Calibri" panose="020F0502020204030204" pitchFamily="34" charset="0"/>
                <a:cs typeface="Calibri" panose="020F0502020204030204" pitchFamily="34" charset="0"/>
              </a:rPr>
              <a:t>, clause 5.3.10 and </a:t>
            </a:r>
            <a:br>
              <a:rPr lang="en-US" altLang="en-US" sz="1600" b="1" dirty="0">
                <a:solidFill>
                  <a:schemeClr val="tx1"/>
                </a:solidFill>
                <a:latin typeface="Calibri" panose="020F0502020204030204" pitchFamily="34" charset="0"/>
                <a:cs typeface="Calibri" panose="020F0502020204030204" pitchFamily="34" charset="0"/>
              </a:rPr>
            </a:br>
            <a:r>
              <a:rPr lang="en-US" altLang="en-US" sz="16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600" b="1" dirty="0">
                <a:solidFill>
                  <a:schemeClr val="tx1"/>
                </a:solidFill>
                <a:latin typeface="Calibri" panose="020F0502020204030204" pitchFamily="34" charset="0"/>
                <a:cs typeface="Calibri" panose="020F0502020204030204" pitchFamily="34" charset="0"/>
              </a:rPr>
              <a:t>at http://standards.ieee.org/develop/policies/antitrust.pdf</a:t>
            </a: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620687" y="570186"/>
            <a:ext cx="7902625" cy="5883150"/>
          </a:xfrm>
          <a:prstGeom prst="rect">
            <a:avLst/>
          </a:prstGeom>
        </p:spPr>
      </p:pic>
    </p:spTree>
    <p:extLst>
      <p:ext uri="{BB962C8B-B14F-4D97-AF65-F5344CB8AC3E}">
        <p14:creationId xmlns:p14="http://schemas.microsoft.com/office/powerpoint/2010/main" val="1575626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700704" y="646393"/>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copyright-policy-WG-meetings.potx" id="{7B8922AF-E155-4CE3-ADBE-0EC330F6DF5E}" vid="{444C2741-E9B8-4579-8079-68A0DE7B6784}"/>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86816</TotalTime>
  <Words>1343</Words>
  <Application>Microsoft Office PowerPoint</Application>
  <PresentationFormat>On-screen Show (4:3)</PresentationFormat>
  <Paragraphs>143</Paragraphs>
  <Slides>17</Slides>
  <Notes>0</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17</vt:i4>
      </vt:variant>
    </vt:vector>
  </HeadingPairs>
  <TitlesOfParts>
    <vt:vector size="32" baseType="lpstr">
      <vt:lpstr>Arial Unicode MS</vt:lpstr>
      <vt:lpstr>MS Gothic</vt:lpstr>
      <vt:lpstr>MS PGothic</vt:lpstr>
      <vt:lpstr>MS PGothic</vt:lpstr>
      <vt:lpstr>Arial</vt:lpstr>
      <vt:lpstr>Calibri</vt:lpstr>
      <vt:lpstr>DejaVu Sans</vt:lpstr>
      <vt:lpstr>Lucida Grande</vt:lpstr>
      <vt:lpstr>Monotype Sorts</vt:lpstr>
      <vt:lpstr>Montserrat</vt:lpstr>
      <vt:lpstr>Montserrat ExtraBold</vt:lpstr>
      <vt:lpstr>Times New Roman</vt:lpstr>
      <vt:lpstr>Wingdings</vt:lpstr>
      <vt:lpstr>Office Theme</vt:lpstr>
      <vt:lpstr>IEEE_template</vt:lpstr>
      <vt:lpstr>Interest Group SUN PHY Next Generation SUN PHY’s</vt:lpstr>
      <vt:lpstr>Proposed Agenda</vt:lpstr>
      <vt:lpstr>Interest Group Rules</vt:lpstr>
      <vt:lpstr>IEEE-SA Patent, Copyright, and Participation Policies</vt:lpstr>
      <vt:lpstr>Participants have a duty to inform the IEEE</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IEEE 802 Ground Rules</vt:lpstr>
      <vt:lpstr>Closing Report for SUN-PHY IG</vt:lpstr>
      <vt:lpstr>PowerPoint Presentation</vt:lpstr>
      <vt:lpstr>PowerPoint Presentation</vt:lpstr>
      <vt:lpstr>Webex meeting schedule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Almholt, Thomas</cp:lastModifiedBy>
  <cp:revision>358</cp:revision>
  <cp:lastPrinted>2000-03-07T00:55:37Z</cp:lastPrinted>
  <dcterms:created xsi:type="dcterms:W3CDTF">2016-01-17T22:48:36Z</dcterms:created>
  <dcterms:modified xsi:type="dcterms:W3CDTF">2023-09-14T15:40:33Z</dcterms:modified>
  <cp:category/>
</cp:coreProperties>
</file>