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366" r:id="rId3"/>
    <p:sldId id="2372" r:id="rId4"/>
    <p:sldId id="290" r:id="rId5"/>
    <p:sldId id="2369" r:id="rId6"/>
    <p:sldId id="2376" r:id="rId7"/>
    <p:sldId id="2375" r:id="rId8"/>
    <p:sldId id="2370" r:id="rId9"/>
    <p:sldId id="2371" r:id="rId10"/>
    <p:sldId id="2379" r:id="rId11"/>
    <p:sldId id="2380"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Lst>
        </p14:section>
        <p14:section name="Closing Slide(s)" id="{17524BA6-C3AC-EE4D-BA9D-E46A8CDB0646}">
          <p14:sldIdLst>
            <p14:sldId id="2371"/>
            <p14:sldId id="2379"/>
            <p14:sldId id="238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651F2B-933A-4EA4-81EF-D3FAF942104C}" v="3" dt="2023-09-14T18:28:18.6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84" d="100"/>
          <a:sy n="84" d="100"/>
        </p:scale>
        <p:origin x="663"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31473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9729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802.15-23-0450-01-0mag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September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3/15-23-0083-04-0mag-project-task-list.xls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mentor.ieee.org/802.15/dcn/23/15-23-0425-02-0mag-letter-ballot-comment-template.xls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3/15-23-0083-04-0mag-project-task-list.xls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mentor.ieee.org/802.15/dcn/23/15-23-0425-02-0mag-letter-ballot-comment-template.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Agenda, Opening / Closing Report for Sept 2023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28 August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September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September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2044196" y="609600"/>
            <a:ext cx="7772400" cy="762000"/>
          </a:xfrm>
        </p:spPr>
        <p:txBody>
          <a:bodyPr/>
          <a:lstStyle/>
          <a:p>
            <a:r>
              <a:rPr lang="en-US" sz="3600" b="1" dirty="0">
                <a:latin typeface="Calibri" panose="020F0502020204030204" pitchFamily="34" charset="0"/>
                <a:cs typeface="Calibri" panose="020F0502020204030204" pitchFamily="34" charset="0"/>
              </a:rPr>
              <a:t>SCM Motion</a:t>
            </a:r>
            <a:endParaRPr lang="en-US" sz="2800" b="1"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600200"/>
            <a:ext cx="115824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algn="l"/>
            <a:r>
              <a:rPr lang="en-GB" sz="2400" b="0" i="0" dirty="0">
                <a:solidFill>
                  <a:srgbClr val="212529"/>
                </a:solidFill>
                <a:effectLst/>
                <a:latin typeface="+mn-lt"/>
              </a:rPr>
              <a:t>Move that 802.15 Working Group adopts 15-23-0662-02 (Operations Manual Work In Progress) as 802.15-10-0235-33 Working Group Operations Manual</a:t>
            </a:r>
          </a:p>
          <a:p>
            <a:pPr algn="l"/>
            <a:endParaRPr lang="en-GB" sz="2400" b="0" i="0" dirty="0">
              <a:solidFill>
                <a:srgbClr val="212529"/>
              </a:solidFill>
              <a:effectLst/>
              <a:latin typeface="+mn-lt"/>
            </a:endParaRPr>
          </a:p>
          <a:p>
            <a:pPr algn="l"/>
            <a:r>
              <a:rPr lang="en-GB" sz="2400" b="0" i="0" dirty="0">
                <a:solidFill>
                  <a:srgbClr val="212529"/>
                </a:solidFill>
                <a:effectLst/>
                <a:latin typeface="+mn-lt"/>
              </a:rPr>
              <a:t>Move: Phil Beecher</a:t>
            </a:r>
          </a:p>
          <a:p>
            <a:pPr algn="l"/>
            <a:r>
              <a:rPr lang="en-GB" sz="2400" b="0" i="0" dirty="0">
                <a:solidFill>
                  <a:srgbClr val="212529"/>
                </a:solidFill>
                <a:effectLst/>
                <a:latin typeface="+mn-lt"/>
              </a:rPr>
              <a:t>Second: Ann Krieger</a:t>
            </a:r>
          </a:p>
        </p:txBody>
      </p:sp>
      <p:sp>
        <p:nvSpPr>
          <p:cNvPr id="2" name="Footer Placeholder 2">
            <a:extLst>
              <a:ext uri="{FF2B5EF4-FFF2-40B4-BE49-F238E27FC236}">
                <a16:creationId xmlns:a16="http://schemas.microsoft.com/office/drawing/2014/main" id="{E6F63772-5AAF-D200-7E96-373612CF933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669130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9" name="Rectangle 2"/>
          <p:cNvSpPr>
            <a:spLocks noGrp="1" noChangeArrowheads="1"/>
          </p:cNvSpPr>
          <p:nvPr>
            <p:ph type="title" idx="4294967295"/>
          </p:nvPr>
        </p:nvSpPr>
        <p:spPr>
          <a:xfrm>
            <a:off x="2044196" y="609600"/>
            <a:ext cx="7772400" cy="762000"/>
          </a:xfrm>
        </p:spPr>
        <p:txBody>
          <a:bodyPr/>
          <a:lstStyle/>
          <a:p>
            <a:r>
              <a:rPr lang="en-US" sz="3600" b="1" dirty="0">
                <a:latin typeface="Calibri" panose="020F0502020204030204" pitchFamily="34" charset="0"/>
                <a:cs typeface="Calibri" panose="020F0502020204030204" pitchFamily="34" charset="0"/>
              </a:rPr>
              <a:t>SCM Action Items for November 2023</a:t>
            </a:r>
            <a:endParaRPr lang="en-US" sz="2800" b="1"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914400" y="1600200"/>
            <a:ext cx="102870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800100" lvl="3"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PARs, CSDs and ICAIDs from 802 LMSC Working Groups</a:t>
            </a:r>
          </a:p>
          <a:p>
            <a:pPr marL="800100" lvl="3"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changes to the Operations Manual </a:t>
            </a:r>
          </a:p>
          <a:p>
            <a:pPr marL="800100" lvl="3"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the sample motions presentation</a:t>
            </a:r>
          </a:p>
          <a:p>
            <a:pPr marL="800100" lvl="3" indent="-342900">
              <a:spcAft>
                <a:spcPts val="600"/>
              </a:spcAft>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342900" lvl="2" indent="-342900">
              <a:spcAft>
                <a:spcPts val="600"/>
              </a:spcAft>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a:p>
            <a:pPr marL="0" lvl="2">
              <a:spcAft>
                <a:spcPts val="600"/>
              </a:spcAft>
            </a:pPr>
            <a:r>
              <a:rPr lang="en-US"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sym typeface="Wingdings" panose="05000000000000000000" pitchFamily="2" charset="2"/>
              </a:rPr>
              <a:t> </a:t>
            </a:r>
            <a:endParaRPr lang="en-US" sz="28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E6F63772-5AAF-D200-7E96-373612CF933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97576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September Interim:</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432EC10-93B2-FC92-B882-78C671AA74C9}"/>
              </a:ext>
            </a:extLst>
          </p:cNvPr>
          <p:cNvPicPr>
            <a:picLocks noChangeAspect="1"/>
          </p:cNvPicPr>
          <p:nvPr/>
        </p:nvPicPr>
        <p:blipFill rotWithShape="1">
          <a:blip r:embed="rId2"/>
          <a:srcRect t="3" b="19686"/>
          <a:stretch/>
        </p:blipFill>
        <p:spPr>
          <a:xfrm>
            <a:off x="1905000" y="533400"/>
            <a:ext cx="8181773" cy="5508000"/>
          </a:xfrm>
          <a:prstGeom prst="rect">
            <a:avLst/>
          </a:prstGeom>
        </p:spPr>
      </p:pic>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4267200" y="31242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5791200" y="3192817"/>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8" name="Oval 7">
            <a:extLst>
              <a:ext uri="{FF2B5EF4-FFF2-40B4-BE49-F238E27FC236}">
                <a16:creationId xmlns:a16="http://schemas.microsoft.com/office/drawing/2014/main" id="{22B3B621-5CD8-5120-C1AA-675C43E97102}"/>
              </a:ext>
            </a:extLst>
          </p:cNvPr>
          <p:cNvSpPr/>
          <p:nvPr/>
        </p:nvSpPr>
        <p:spPr bwMode="auto">
          <a:xfrm>
            <a:off x="9051579" y="41148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
        <p:nvSpPr>
          <p:cNvPr id="6" name="Oval 5">
            <a:extLst>
              <a:ext uri="{FF2B5EF4-FFF2-40B4-BE49-F238E27FC236}">
                <a16:creationId xmlns:a16="http://schemas.microsoft.com/office/drawing/2014/main" id="{5DCF3119-98BA-7B67-6D35-2FFFA499B87E}"/>
              </a:ext>
            </a:extLst>
          </p:cNvPr>
          <p:cNvSpPr/>
          <p:nvPr/>
        </p:nvSpPr>
        <p:spPr bwMode="auto">
          <a:xfrm>
            <a:off x="7620000" y="5029200"/>
            <a:ext cx="457200" cy="609600"/>
          </a:xfrm>
          <a:prstGeom prst="ellipse">
            <a:avLst/>
          </a:prstGeom>
          <a:solidFill>
            <a:srgbClr val="92D050"/>
          </a:solid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8" y="382587"/>
            <a:ext cx="9297401"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Confirm links in Project Action Items:</a:t>
            </a:r>
          </a:p>
          <a:p>
            <a:pPr marL="971550" lvl="3" indent="-514350">
              <a:spcAft>
                <a:spcPts val="0"/>
              </a:spcAft>
              <a:buFont typeface="+mj-lt"/>
              <a:buAutoNum type="romanLcPeriod"/>
            </a:pPr>
            <a:r>
              <a:rPr lang="en-US" sz="1800" dirty="0">
                <a:latin typeface="Calibri" panose="020F0502020204030204" pitchFamily="34" charset="0"/>
                <a:cs typeface="Calibri" panose="020F0502020204030204" pitchFamily="34" charset="0"/>
              </a:rPr>
              <a:t>Provide template for SG report to LMSC - S2.4</a:t>
            </a:r>
          </a:p>
          <a:p>
            <a:pPr marL="914400" lvl="3" indent="-457200">
              <a:spcAft>
                <a:spcPts val="0"/>
              </a:spcAft>
              <a:buFont typeface="+mj-lt"/>
              <a:buAutoNum type="romanLcPeriod"/>
            </a:pPr>
            <a:r>
              <a:rPr lang="en-US" sz="1800" dirty="0">
                <a:latin typeface="Calibri" panose="020F0502020204030204" pitchFamily="34" charset="0"/>
                <a:cs typeface="Calibri" panose="020F0502020204030204" pitchFamily="34" charset="0"/>
              </a:rPr>
              <a:t>Provide latest CSD template into S2.7</a:t>
            </a:r>
          </a:p>
          <a:p>
            <a:pPr marL="914400" lvl="3" indent="-457200">
              <a:spcAft>
                <a:spcPts val="0"/>
              </a:spcAft>
              <a:buFont typeface="+mj-lt"/>
              <a:buAutoNum type="romanLcPeriod"/>
            </a:pPr>
            <a:r>
              <a:rPr lang="en-US" sz="1800" dirty="0">
                <a:latin typeface="Calibri" panose="020F0502020204030204" pitchFamily="34" charset="0"/>
                <a:cs typeface="Calibri" panose="020F0502020204030204" pitchFamily="34" charset="0"/>
              </a:rPr>
              <a:t>S2.10 reference in LMSC – OM</a:t>
            </a:r>
          </a:p>
          <a:p>
            <a:pPr marL="914400" lvl="3" indent="-457200">
              <a:spcAft>
                <a:spcPts val="0"/>
              </a:spcAft>
              <a:buFont typeface="+mj-lt"/>
              <a:buAutoNum type="romanLcPeriod"/>
            </a:pPr>
            <a:r>
              <a:rPr lang="en-US" sz="1800" dirty="0">
                <a:latin typeface="Calibri" panose="020F0502020204030204" pitchFamily="34" charset="0"/>
                <a:cs typeface="Calibri" panose="020F0502020204030204" pitchFamily="34" charset="0"/>
              </a:rPr>
              <a:t>Confirm existence of voter spreadsheet and provide reference S6.9</a:t>
            </a:r>
          </a:p>
          <a:p>
            <a:pPr marL="914400" lvl="3" indent="-457200">
              <a:spcAft>
                <a:spcPts val="0"/>
              </a:spcAft>
              <a:buFont typeface="+mj-lt"/>
              <a:buAutoNum type="romanLcPeriod"/>
            </a:pPr>
            <a:r>
              <a:rPr lang="en-US" sz="1800" dirty="0">
                <a:latin typeface="Calibri" panose="020F0502020204030204" pitchFamily="34" charset="0"/>
                <a:cs typeface="Calibri" panose="020F0502020204030204" pitchFamily="34" charset="0"/>
              </a:rPr>
              <a:t>Confirm existence of LB comment spreadsheet and provide reference S6.10</a:t>
            </a:r>
          </a:p>
          <a:p>
            <a:pPr marL="914400" lvl="3" indent="-457200">
              <a:spcAft>
                <a:spcPts val="0"/>
              </a:spcAft>
              <a:buFont typeface="+mj-lt"/>
              <a:buAutoNum type="romanLcPeriod"/>
            </a:pPr>
            <a:r>
              <a:rPr lang="en-US" sz="1800" dirty="0">
                <a:latin typeface="Calibri" panose="020F0502020204030204" pitchFamily="34" charset="0"/>
                <a:cs typeface="Calibri" panose="020F0502020204030204" pitchFamily="34" charset="0"/>
              </a:rPr>
              <a:t>Template motion to approve comment resolution spreadsheet S6.14</a:t>
            </a:r>
          </a:p>
          <a:p>
            <a:pPr marL="457200" lvl="2" indent="-457200">
              <a:spcAft>
                <a:spcPts val="300"/>
              </a:spcAft>
              <a:buFont typeface="+mj-lt"/>
              <a:buAutoNum type="arabicPeriod"/>
            </a:pPr>
            <a:r>
              <a:rPr lang="en-US" sz="2000" dirty="0" err="1">
                <a:latin typeface="Calibri" panose="020F0502020204030204" pitchFamily="34" charset="0"/>
                <a:cs typeface="Calibri" panose="020F0502020204030204" pitchFamily="34" charset="0"/>
              </a:rPr>
              <a:t>Authorise</a:t>
            </a:r>
            <a:r>
              <a:rPr lang="en-US" sz="2000" dirty="0">
                <a:latin typeface="Calibri" panose="020F0502020204030204" pitchFamily="34" charset="0"/>
                <a:cs typeface="Calibri" panose="020F0502020204030204" pitchFamily="34" charset="0"/>
              </a:rPr>
              <a:t> SCM to act on behalf of WG to contribute PAR comments</a:t>
            </a:r>
            <a:endParaRPr lang="en-US" sz="2000" dirty="0">
              <a:latin typeface="Calibri" panose="020F0502020204030204" pitchFamily="34" charset="0"/>
              <a:cs typeface="Calibri" panose="020F0502020204030204" pitchFamily="34" charset="0"/>
              <a:sym typeface="Wingdings" panose="05000000000000000000" pitchFamily="2" charset="2"/>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Project Action Items - </a:t>
            </a:r>
            <a:r>
              <a:rPr lang="en-US" sz="2000" dirty="0">
                <a:latin typeface="Calibri" panose="020F0502020204030204" pitchFamily="34" charset="0"/>
                <a:cs typeface="Calibri" panose="020F0502020204030204" pitchFamily="34" charset="0"/>
                <a:hlinkClick r:id="rId3"/>
              </a:rPr>
              <a:t>https://mentor.ieee.org/802.15/dcn/23/15-23-0083-04-0mag-project-task-list.xlsx</a:t>
            </a:r>
            <a:endParaRPr lang="en-US" sz="2000" dirty="0">
              <a:latin typeface="Calibri" panose="020F0502020204030204" pitchFamily="34" charset="0"/>
              <a:cs typeface="Calibri" panose="020F0502020204030204" pitchFamily="34" charset="0"/>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Letter Ballot submission template - </a:t>
            </a:r>
            <a:r>
              <a:rPr lang="en-US" sz="2000" dirty="0">
                <a:latin typeface="Calibri" panose="020F0502020204030204" pitchFamily="34" charset="0"/>
                <a:cs typeface="Calibri" panose="020F0502020204030204" pitchFamily="34" charset="0"/>
                <a:hlinkClick r:id="rId4"/>
              </a:rPr>
              <a:t>https://mentor.ieee.org/802.15/dcn/23/15-23-0425-02-0mag-letter-ballot-comment-template.xlsx</a:t>
            </a:r>
            <a:r>
              <a:rPr lang="en-US" sz="2000" dirty="0">
                <a:latin typeface="Calibri" panose="020F0502020204030204" pitchFamily="34" charset="0"/>
                <a:cs typeface="Calibri" panose="020F0502020204030204" pitchFamily="34" charset="0"/>
              </a:rPr>
              <a:t> </a:t>
            </a:r>
          </a:p>
          <a:p>
            <a:pPr marL="457200" lvl="2" indent="-457200">
              <a:spcAft>
                <a:spcPts val="300"/>
              </a:spcAft>
              <a:buFont typeface="+mj-lt"/>
              <a:buAutoNum type="arabicPeriod"/>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Adjourn</a:t>
            </a:r>
          </a:p>
          <a:p>
            <a:pPr marL="457200" lvl="2" indent="-457200">
              <a:spcAft>
                <a:spcPts val="600"/>
              </a:spcAft>
              <a:buFont typeface="+mj-lt"/>
              <a:buAutoNum type="arabicPeriod"/>
            </a:pPr>
            <a:endParaRPr lang="en-US" sz="2000" dirty="0">
              <a:latin typeface="Calibri" panose="020F0502020204030204" pitchFamily="34" charset="0"/>
              <a:cs typeface="Calibri" panose="020F0502020204030204" pitchFamily="34" charset="0"/>
            </a:endParaRPr>
          </a:p>
          <a:p>
            <a:pPr marL="0" lvl="2">
              <a:spcAft>
                <a:spcPts val="600"/>
              </a:spcAft>
            </a:pP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 name="Footer Placeholder 2">
            <a:extLst>
              <a:ext uri="{FF2B5EF4-FFF2-40B4-BE49-F238E27FC236}">
                <a16:creationId xmlns:a16="http://schemas.microsoft.com/office/drawing/2014/main" id="{E6F63772-5AAF-D200-7E96-373612CF933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
        <p:nvSpPr>
          <p:cNvPr id="3" name="Rectangle 5">
            <a:extLst>
              <a:ext uri="{FF2B5EF4-FFF2-40B4-BE49-F238E27FC236}">
                <a16:creationId xmlns:a16="http://schemas.microsoft.com/office/drawing/2014/main" id="{1442B45F-5FD4-2B92-A011-DDF124FAA48B}"/>
              </a:ext>
            </a:extLst>
          </p:cNvPr>
          <p:cNvSpPr>
            <a:spLocks noChangeArrowheads="1"/>
          </p:cNvSpPr>
          <p:nvPr/>
        </p:nvSpPr>
        <p:spPr bwMode="auto">
          <a:xfrm>
            <a:off x="609600" y="990600"/>
            <a:ext cx="10820399"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Operations Manual. </a:t>
            </a:r>
          </a:p>
          <a:p>
            <a:pPr marL="971550" lvl="3" indent="-514350">
              <a:spcAft>
                <a:spcPts val="300"/>
              </a:spcAft>
              <a:buFont typeface="+mj-lt"/>
              <a:buAutoNum type="romanLcPeriod"/>
            </a:pPr>
            <a:r>
              <a:rPr lang="en-US" sz="2000" dirty="0" err="1">
                <a:latin typeface="Calibri" panose="020F0502020204030204" pitchFamily="34" charset="0"/>
                <a:cs typeface="Calibri" panose="020F0502020204030204" pitchFamily="34" charset="0"/>
              </a:rPr>
              <a:t>Authorise</a:t>
            </a:r>
            <a:r>
              <a:rPr lang="en-US" sz="2000" dirty="0">
                <a:latin typeface="Calibri" panose="020F0502020204030204" pitchFamily="34" charset="0"/>
                <a:cs typeface="Calibri" panose="020F0502020204030204" pitchFamily="34" charset="0"/>
              </a:rPr>
              <a:t> SCM to act on behalf of WG to contribute PAR comments (see next slide)</a:t>
            </a:r>
            <a:endParaRPr lang="en-US" sz="2000" dirty="0">
              <a:latin typeface="Calibri" panose="020F0502020204030204" pitchFamily="34" charset="0"/>
              <a:cs typeface="Calibri" panose="020F0502020204030204" pitchFamily="34" charset="0"/>
              <a:sym typeface="Wingdings" panose="05000000000000000000" pitchFamily="2" charset="2"/>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and update Project Action Items - </a:t>
            </a:r>
            <a:r>
              <a:rPr lang="en-US" sz="2000" dirty="0">
                <a:latin typeface="Calibri" panose="020F0502020204030204" pitchFamily="34" charset="0"/>
                <a:cs typeface="Calibri" panose="020F0502020204030204" pitchFamily="34" charset="0"/>
                <a:hlinkClick r:id="rId3"/>
              </a:rPr>
              <a:t>https://mentor.ieee.org/802.15/dcn/23/15-23-0083-04-0mag-project-task-list.xlsx</a:t>
            </a:r>
            <a:endParaRPr lang="en-US" sz="2000" dirty="0">
              <a:latin typeface="Calibri" panose="020F0502020204030204" pitchFamily="34" charset="0"/>
              <a:cs typeface="Calibri" panose="020F0502020204030204" pitchFamily="34" charset="0"/>
            </a:endParaRPr>
          </a:p>
          <a:p>
            <a:pPr marL="971550" lvl="3" indent="-514350">
              <a:spcAft>
                <a:spcPts val="300"/>
              </a:spcAft>
              <a:buFont typeface="+mj-lt"/>
              <a:buAutoNum type="romanLcPeriod"/>
            </a:pPr>
            <a:r>
              <a:rPr lang="en-US" sz="2000" dirty="0">
                <a:latin typeface="Calibri" panose="020F0502020204030204" pitchFamily="34" charset="0"/>
                <a:cs typeface="Calibri" panose="020F0502020204030204" pitchFamily="34" charset="0"/>
              </a:rPr>
              <a:t>Provide template for SG report to LMSC - S2.4</a:t>
            </a:r>
          </a:p>
          <a:p>
            <a:pPr marL="914400" lvl="3" indent="-457200">
              <a:spcAft>
                <a:spcPts val="300"/>
              </a:spcAft>
              <a:buFont typeface="+mj-lt"/>
              <a:buAutoNum type="romanLcPeriod"/>
            </a:pPr>
            <a:r>
              <a:rPr lang="en-US" sz="2000" dirty="0">
                <a:latin typeface="Calibri" panose="020F0502020204030204" pitchFamily="34" charset="0"/>
                <a:cs typeface="Calibri" panose="020F0502020204030204" pitchFamily="34" charset="0"/>
              </a:rPr>
              <a:t>Provide latest CSD template into S2.7</a:t>
            </a:r>
          </a:p>
          <a:p>
            <a:pPr marL="914400" lvl="3" indent="-457200">
              <a:spcAft>
                <a:spcPts val="300"/>
              </a:spcAft>
              <a:buFont typeface="+mj-lt"/>
              <a:buAutoNum type="romanLcPeriod"/>
            </a:pPr>
            <a:r>
              <a:rPr lang="en-US" sz="2000" dirty="0">
                <a:latin typeface="Calibri" panose="020F0502020204030204" pitchFamily="34" charset="0"/>
                <a:cs typeface="Calibri" panose="020F0502020204030204" pitchFamily="34" charset="0"/>
              </a:rPr>
              <a:t>S2.10 reference in LMSC – OM</a:t>
            </a:r>
          </a:p>
          <a:p>
            <a:pPr marL="914400" lvl="3" indent="-457200">
              <a:spcAft>
                <a:spcPts val="300"/>
              </a:spcAft>
              <a:buFont typeface="+mj-lt"/>
              <a:buAutoNum type="romanLcPeriod"/>
            </a:pPr>
            <a:r>
              <a:rPr lang="en-US" sz="2000" dirty="0">
                <a:latin typeface="Calibri" panose="020F0502020204030204" pitchFamily="34" charset="0"/>
                <a:cs typeface="Calibri" panose="020F0502020204030204" pitchFamily="34" charset="0"/>
              </a:rPr>
              <a:t>Confirm existence of voter spreadsheet and provide reference S6.9</a:t>
            </a:r>
          </a:p>
          <a:p>
            <a:pPr marL="914400" lvl="3" indent="-457200">
              <a:spcAft>
                <a:spcPts val="300"/>
              </a:spcAft>
              <a:buFont typeface="+mj-lt"/>
              <a:buAutoNum type="romanLcPeriod"/>
            </a:pPr>
            <a:r>
              <a:rPr lang="en-US" sz="2000" dirty="0">
                <a:latin typeface="Calibri" panose="020F0502020204030204" pitchFamily="34" charset="0"/>
                <a:cs typeface="Calibri" panose="020F0502020204030204" pitchFamily="34" charset="0"/>
              </a:rPr>
              <a:t>Confirm existence of LB comment spreadsheet and provide reference S6.10</a:t>
            </a:r>
          </a:p>
          <a:p>
            <a:pPr marL="914400" lvl="3" indent="-457200">
              <a:spcAft>
                <a:spcPts val="300"/>
              </a:spcAft>
              <a:buFont typeface="+mj-lt"/>
              <a:buAutoNum type="romanLcPeriod"/>
            </a:pPr>
            <a:r>
              <a:rPr lang="en-US" sz="2000" dirty="0">
                <a:latin typeface="Calibri" panose="020F0502020204030204" pitchFamily="34" charset="0"/>
                <a:cs typeface="Calibri" panose="020F0502020204030204" pitchFamily="34" charset="0"/>
              </a:rPr>
              <a:t>Template motion to approve comment resolution spreadsheet S6.14</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Letter Ballot submission template - </a:t>
            </a:r>
            <a:r>
              <a:rPr lang="en-US" sz="2000" dirty="0">
                <a:latin typeface="Calibri" panose="020F0502020204030204" pitchFamily="34" charset="0"/>
                <a:cs typeface="Calibri" panose="020F0502020204030204" pitchFamily="34" charset="0"/>
                <a:hlinkClick r:id="rId4"/>
              </a:rPr>
              <a:t>https://mentor.ieee.org/802.15/dcn/23/15-23-0425-02-0mag-letter-ballot-comment-template.xlsx</a:t>
            </a:r>
            <a:r>
              <a:rPr lang="en-US" sz="2000" dirty="0">
                <a:latin typeface="Calibri" panose="020F0502020204030204" pitchFamily="34" charset="0"/>
                <a:cs typeface="Calibri" panose="020F0502020204030204" pitchFamily="34" charset="0"/>
              </a:rPr>
              <a:t> </a:t>
            </a:r>
          </a:p>
          <a:p>
            <a:pPr marL="0" lvl="2">
              <a:spcAft>
                <a:spcPts val="600"/>
              </a:spcAft>
            </a:pP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524537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69882</TotalTime>
  <Words>1176</Words>
  <Application>Microsoft Office PowerPoint</Application>
  <PresentationFormat>Widescreen</PresentationFormat>
  <Paragraphs>137</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SC Meeting Achievements</vt:lpstr>
      <vt:lpstr>SCM Motion</vt:lpstr>
      <vt:lpstr>SCM Action Items for November 2023</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Agenda/Opening/Closing Report</dc:title>
  <dc:subject>IEEE 802.15 &lt;SCM Report&gt;</dc:subject>
  <dc:creator>Phil Beecher</dc:creator>
  <cp:keywords/>
  <dc:description>15-21-0456-nn</dc:description>
  <cp:lastModifiedBy>Phil Beecher</cp:lastModifiedBy>
  <cp:revision>1130</cp:revision>
  <cp:lastPrinted>2016-07-25T16:00:41Z</cp:lastPrinted>
  <dcterms:created xsi:type="dcterms:W3CDTF">2009-07-12T16:25:16Z</dcterms:created>
  <dcterms:modified xsi:type="dcterms:W3CDTF">2023-09-14T18:34:24Z</dcterms:modified>
  <cp:category/>
</cp:coreProperties>
</file>