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829" r:id="rId2"/>
  </p:sldMasterIdLst>
  <p:notesMasterIdLst>
    <p:notesMasterId r:id="rId22"/>
  </p:notesMasterIdLst>
  <p:sldIdLst>
    <p:sldId id="322" r:id="rId3"/>
    <p:sldId id="2435" r:id="rId4"/>
    <p:sldId id="365" r:id="rId5"/>
    <p:sldId id="304" r:id="rId6"/>
    <p:sldId id="369" r:id="rId7"/>
    <p:sldId id="370" r:id="rId8"/>
    <p:sldId id="371" r:id="rId9"/>
    <p:sldId id="2422" r:id="rId10"/>
    <p:sldId id="2423" r:id="rId11"/>
    <p:sldId id="2424" r:id="rId12"/>
    <p:sldId id="401" r:id="rId13"/>
    <p:sldId id="402" r:id="rId14"/>
    <p:sldId id="317" r:id="rId15"/>
    <p:sldId id="2431" r:id="rId16"/>
    <p:sldId id="2436" r:id="rId17"/>
    <p:sldId id="2437" r:id="rId18"/>
    <p:sldId id="2438" r:id="rId19"/>
    <p:sldId id="2440" r:id="rId20"/>
    <p:sldId id="2439" r:id="rId21"/>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EE98"/>
    <a:srgbClr val="C3EC8F"/>
    <a:srgbClr val="0000F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p:scale>
          <a:sx n="114" d="100"/>
          <a:sy n="114" d="100"/>
        </p:scale>
        <p:origin x="1569" y="57"/>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5" d="100"/>
          <a:sy n="85" d="100"/>
        </p:scale>
        <p:origin x="3876" y="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461434" y="823385"/>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62901" y="6280151"/>
            <a:ext cx="734484"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1" y="6267451"/>
            <a:ext cx="1570567"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86595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0" y="585234"/>
            <a:ext cx="1108381" cy="633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957270" y="14915"/>
            <a:ext cx="2186727" cy="3189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rgbClr val="000000"/>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795231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1114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461965" y="4178302"/>
            <a:ext cx="2587625" cy="8255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457200" y="1784763"/>
            <a:ext cx="5039744" cy="2387600"/>
          </a:xfrm>
        </p:spPr>
        <p:txBody>
          <a:bodyPr anchor="b">
            <a:normAutofit/>
          </a:bodyPr>
          <a:lstStyle>
            <a:lvl1pPr algn="l">
              <a:lnSpc>
                <a:spcPct val="80000"/>
              </a:lnSpc>
              <a:defRPr sz="2933">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55316"/>
            <a:ext cx="5039744" cy="858683"/>
          </a:xfrm>
        </p:spPr>
        <p:txBody>
          <a:bodyPr>
            <a:normAutofit/>
          </a:bodyPr>
          <a:lstStyle>
            <a:lvl1pPr marL="0" indent="0" algn="l">
              <a:buNone/>
              <a:defRPr sz="1200" b="1" i="0" cap="all">
                <a:solidFill>
                  <a:schemeClr val="bg1"/>
                </a:solidFill>
                <a:latin typeface="Montserrat ExtraBold" pitchFamily="2" charset="77"/>
              </a:defRPr>
            </a:lvl1pPr>
            <a:lvl2pPr marL="342891" indent="0" algn="ctr">
              <a:buNone/>
              <a:defRPr sz="1500"/>
            </a:lvl2pPr>
            <a:lvl3pPr marL="685783" indent="0" algn="ctr">
              <a:buNone/>
              <a:defRPr sz="140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457201" y="5905500"/>
            <a:ext cx="3086100" cy="366184"/>
          </a:xfrm>
          <a:prstGeom prst="rect">
            <a:avLst/>
          </a:prstGeom>
        </p:spPr>
        <p:txBody>
          <a:bodyPr anchor="b" anchorCtr="0"/>
          <a:lstStyle>
            <a:lvl1pPr algn="l" fontAlgn="auto">
              <a:spcBef>
                <a:spcPts val="0"/>
              </a:spcBef>
              <a:spcAft>
                <a:spcPts val="0"/>
              </a:spcAft>
              <a:defRPr sz="700">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457201" y="585233"/>
            <a:ext cx="1091465" cy="624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795231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6957269" y="14913"/>
            <a:ext cx="2186728" cy="318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49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9957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4009884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5501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951566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51225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chemeClr val="tx1"/>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26229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912915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9" name="Rectangle 8">
            <a:extLst>
              <a:ext uri="{FF2B5EF4-FFF2-40B4-BE49-F238E27FC236}">
                <a16:creationId xmlns:a16="http://schemas.microsoft.com/office/drawing/2014/main" id="{9F09B140-FFD8-483F-B6E6-1A1D619E488F}"/>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784854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4683126" y="4967820"/>
            <a:ext cx="4005263"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5" name="Picture Placeholder 4"/>
          <p:cNvSpPr>
            <a:spLocks noGrp="1"/>
          </p:cNvSpPr>
          <p:nvPr>
            <p:ph type="pic" sz="quarter" idx="15"/>
          </p:nvPr>
        </p:nvSpPr>
        <p:spPr>
          <a:xfrm>
            <a:off x="457204" y="1775897"/>
            <a:ext cx="4005257" cy="425728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683125" y="1918367"/>
            <a:ext cx="4003675" cy="2905668"/>
          </a:xfrm>
        </p:spPr>
        <p:txBody>
          <a:bodyPr anchor="b"/>
          <a:lstStyle>
            <a:lvl1pPr>
              <a:lnSpc>
                <a:spcPct val="100000"/>
              </a:lnSpc>
              <a:defRPr sz="1600" b="0" i="0" cap="none">
                <a:solidFill>
                  <a:srgbClr val="FFFFFF"/>
                </a:solidFill>
                <a:latin typeface="Calibri" panose="020F0502020204030204" pitchFamily="34" charset="0"/>
                <a:cs typeface="Calibri" panose="020F0502020204030204" pitchFamily="34" charset="0"/>
              </a:defRPr>
            </a:lvl1pPr>
            <a:lvl2pPr>
              <a:spcBef>
                <a:spcPts val="600"/>
              </a:spcBef>
              <a:defRPr baseline="0"/>
            </a:lvl2pPr>
            <a:lvl4pPr marL="285744" indent="-171446">
              <a:buFont typeface="Lucida Grande"/>
              <a:buChar char="﹣"/>
              <a:defRPr/>
            </a:lvl4pPr>
            <a:lvl5pPr marL="398453" indent="-109536" defTabSz="684196">
              <a:buFont typeface="Lucida Grande"/>
              <a:buChar char="･"/>
              <a:tabLst/>
              <a:defRPr/>
            </a:lvl5pPr>
          </a:lstStyle>
          <a:p>
            <a:pPr lvl="0"/>
            <a:r>
              <a:rPr lang="en-US"/>
              <a:t>Click to edit Master text styles</a:t>
            </a:r>
          </a:p>
        </p:txBody>
      </p:sp>
      <p:sp>
        <p:nvSpPr>
          <p:cNvPr id="12"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bg1"/>
                </a:solidFill>
              </a:defRPr>
            </a:lvl1pPr>
          </a:lstStyle>
          <a:p>
            <a:pPr lvl="0"/>
            <a:r>
              <a:rPr lang="en-US"/>
              <a:t>Click to 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793786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9465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3271840" y="3942582"/>
            <a:ext cx="5872161" cy="112181"/>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ctrTitle"/>
          </p:nvPr>
        </p:nvSpPr>
        <p:spPr>
          <a:xfrm>
            <a:off x="3271839" y="1428140"/>
            <a:ext cx="5039744" cy="2387600"/>
          </a:xfrm>
        </p:spPr>
        <p:txBody>
          <a:bodyPr anchor="b">
            <a:normAutofit/>
          </a:bodyPr>
          <a:lstStyle>
            <a:lvl1pPr algn="l">
              <a:lnSpc>
                <a:spcPct val="85000"/>
              </a:lnSpc>
              <a:defRPr sz="2933" spc="31">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9" y="6241965"/>
            <a:ext cx="734479"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1850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9927669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555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1825625"/>
            <a:ext cx="40036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4683125" y="1825625"/>
            <a:ext cx="4003675" cy="4351339"/>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55792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176004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23116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461965" y="5615520"/>
            <a:ext cx="25876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3" name="Rectangle 12">
            <a:extLst>
              <a:ext uri="{FF2B5EF4-FFF2-40B4-BE49-F238E27FC236}">
                <a16:creationId xmlns:a16="http://schemas.microsoft.com/office/drawing/2014/main" id="{4EC324A2-67FA-4BBE-B3BA-CF3BAFEA19B9}"/>
              </a:ext>
            </a:extLst>
          </p:cNvPr>
          <p:cNvSpPr/>
          <p:nvPr/>
        </p:nvSpPr>
        <p:spPr>
          <a:xfrm>
            <a:off x="3271838" y="5615520"/>
            <a:ext cx="2597151" cy="80433"/>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4" name="Rectangle 13">
            <a:extLst>
              <a:ext uri="{FF2B5EF4-FFF2-40B4-BE49-F238E27FC236}">
                <a16:creationId xmlns:a16="http://schemas.microsoft.com/office/drawing/2014/main" id="{A75753E8-8DE9-43E6-A87D-A4BA20D38043}"/>
              </a:ext>
            </a:extLst>
          </p:cNvPr>
          <p:cNvSpPr/>
          <p:nvPr/>
        </p:nvSpPr>
        <p:spPr>
          <a:xfrm>
            <a:off x="6080125" y="5615520"/>
            <a:ext cx="2606675"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1687163"/>
          </a:xfrm>
        </p:spPr>
        <p:txBody>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8926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3"/>
            <a:ext cx="2597151" cy="2116652"/>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3"/>
            <a:ext cx="2598739"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6096058" y="3917963"/>
            <a:ext cx="2590743" cy="2120759"/>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5326976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37123"/>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6134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2597151"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71837" y="3917964"/>
            <a:ext cx="2598739"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6096058" y="3917964"/>
            <a:ext cx="2590743" cy="2128941"/>
          </a:xfrm>
        </p:spPr>
        <p:txBody>
          <a:bodyPr>
            <a:noAutofit/>
          </a:bodyPr>
          <a:lstStyle>
            <a:lvl1pPr>
              <a:defRPr sz="1100"/>
            </a:lvl1pPr>
            <a:lvl2pPr>
              <a:defRPr sz="1100">
                <a:latin typeface="Calibri" panose="020F0502020204030204" pitchFamily="34" charset="0"/>
                <a:cs typeface="Calibri" panose="020F0502020204030204" pitchFamily="34" charset="0"/>
              </a:defRPr>
            </a:lvl2pPr>
            <a:lvl3pPr>
              <a:defRPr sz="1051">
                <a:latin typeface="Calibri" panose="020F0502020204030204" pitchFamily="34" charset="0"/>
                <a:cs typeface="Calibri" panose="020F0502020204030204" pitchFamily="34" charset="0"/>
              </a:defRPr>
            </a:lvl3pPr>
            <a:lvl4pPr>
              <a:defRPr sz="1000">
                <a:latin typeface="Calibri" panose="020F0502020204030204" pitchFamily="34" charset="0"/>
                <a:cs typeface="Calibri" panose="020F0502020204030204" pitchFamily="34" charset="0"/>
              </a:defRPr>
            </a:lvl4pPr>
            <a:lvl5pPr>
              <a:defRPr sz="100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2597151" cy="1706033"/>
          </a:xfrm>
          <a:solidFill>
            <a:srgbClr val="CCCCCC"/>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3273426" y="2137836"/>
            <a:ext cx="2597151"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6096000" y="2137836"/>
            <a:ext cx="2581275" cy="1706033"/>
          </a:xfrm>
          <a:solidFill>
            <a:srgbClr val="CCCCCC"/>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0435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641375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93870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461964" y="5615520"/>
            <a:ext cx="1482725" cy="8043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5" name="Rectangle 14">
            <a:extLst>
              <a:ext uri="{FF2B5EF4-FFF2-40B4-BE49-F238E27FC236}">
                <a16:creationId xmlns:a16="http://schemas.microsoft.com/office/drawing/2014/main" id="{1E207832-EAD9-45CF-8339-0F42E8915112}"/>
              </a:ext>
            </a:extLst>
          </p:cNvPr>
          <p:cNvSpPr/>
          <p:nvPr/>
        </p:nvSpPr>
        <p:spPr>
          <a:xfrm>
            <a:off x="2151064" y="5615520"/>
            <a:ext cx="1474787" cy="80433"/>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8" name="Rectangle 17">
            <a:extLst>
              <a:ext uri="{FF2B5EF4-FFF2-40B4-BE49-F238E27FC236}">
                <a16:creationId xmlns:a16="http://schemas.microsoft.com/office/drawing/2014/main" id="{0AADD8E7-D6F6-4E42-8929-DE2904E0E135}"/>
              </a:ext>
            </a:extLst>
          </p:cNvPr>
          <p:cNvSpPr/>
          <p:nvPr/>
        </p:nvSpPr>
        <p:spPr>
          <a:xfrm>
            <a:off x="3840163" y="5615520"/>
            <a:ext cx="1479551" cy="80433"/>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19" name="Rectangle 18">
            <a:extLst>
              <a:ext uri="{FF2B5EF4-FFF2-40B4-BE49-F238E27FC236}">
                <a16:creationId xmlns:a16="http://schemas.microsoft.com/office/drawing/2014/main" id="{835C55D2-5C02-439C-926D-1A65593422BC}"/>
              </a:ext>
            </a:extLst>
          </p:cNvPr>
          <p:cNvSpPr/>
          <p:nvPr/>
        </p:nvSpPr>
        <p:spPr>
          <a:xfrm>
            <a:off x="5522913" y="5615520"/>
            <a:ext cx="1477963" cy="80433"/>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0" name="Rectangle 19">
            <a:extLst>
              <a:ext uri="{FF2B5EF4-FFF2-40B4-BE49-F238E27FC236}">
                <a16:creationId xmlns:a16="http://schemas.microsoft.com/office/drawing/2014/main" id="{D1B61117-5301-405D-BCBF-D5EF4FAD7056}"/>
              </a:ext>
            </a:extLst>
          </p:cNvPr>
          <p:cNvSpPr/>
          <p:nvPr/>
        </p:nvSpPr>
        <p:spPr>
          <a:xfrm>
            <a:off x="7212014" y="5615520"/>
            <a:ext cx="1479551" cy="80433"/>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1687163"/>
          </a:xfrm>
        </p:spPr>
        <p:txBody>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3240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40657504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28941"/>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68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1" y="3917964"/>
            <a:ext cx="148758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5184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sp>
        <p:nvSpPr>
          <p:cNvPr id="10" name="Content Placeholder 3"/>
          <p:cNvSpPr>
            <a:spLocks noGrp="1"/>
          </p:cNvSpPr>
          <p:nvPr>
            <p:ph sz="half" idx="15"/>
          </p:nvPr>
        </p:nvSpPr>
        <p:spPr>
          <a:xfrm>
            <a:off x="3840112"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457201" y="2137836"/>
            <a:ext cx="1487584" cy="1706033"/>
          </a:xfrm>
          <a:solidFill>
            <a:schemeClr val="bg2">
              <a:lumMod val="60000"/>
              <a:lumOff val="40000"/>
            </a:schemeClr>
          </a:solidFill>
        </p:spPr>
        <p:txBody>
          <a:bodyPr anchor="ctr"/>
          <a:lstStyle>
            <a:lvl1pPr algn="ctr">
              <a:defRPr sz="1100"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153434" y="2137836"/>
            <a:ext cx="1473708"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384011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5522468"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5522467"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7212733" y="3917964"/>
            <a:ext cx="1487424" cy="2137123"/>
          </a:xfrm>
        </p:spPr>
        <p:txBody>
          <a:bodyPr>
            <a:noAutofit/>
          </a:bodyPr>
          <a:lstStyle>
            <a:lvl1pPr>
              <a:defRPr sz="1051"/>
            </a:lvl1pPr>
            <a:lvl2pPr>
              <a:defRPr sz="1053">
                <a:latin typeface="Calibri" panose="020F0502020204030204" pitchFamily="34" charset="0"/>
                <a:cs typeface="Calibri" panose="020F0502020204030204" pitchFamily="34" charset="0"/>
              </a:defRPr>
            </a:lvl2pPr>
            <a:lvl3pPr>
              <a:defRPr sz="1053">
                <a:latin typeface="Calibri" panose="020F0502020204030204" pitchFamily="34" charset="0"/>
                <a:cs typeface="Calibri" panose="020F0502020204030204" pitchFamily="34" charset="0"/>
              </a:defRPr>
            </a:lvl3pPr>
            <a:lvl4pPr>
              <a:defRPr sz="1053">
                <a:latin typeface="Calibri" panose="020F0502020204030204" pitchFamily="34" charset="0"/>
                <a:cs typeface="Calibri" panose="020F0502020204030204" pitchFamily="34" charset="0"/>
              </a:defRPr>
            </a:lvl4pPr>
            <a:lvl5pPr>
              <a:defRPr sz="1053">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7212732" y="2137836"/>
            <a:ext cx="1474069" cy="1706033"/>
          </a:xfrm>
          <a:solidFill>
            <a:schemeClr val="bg2">
              <a:lumMod val="60000"/>
              <a:lumOff val="40000"/>
            </a:schemeClr>
          </a:solidFill>
        </p:spPr>
        <p:txBody>
          <a:bodyPr anchor="ctr"/>
          <a:lstStyle>
            <a:lvl1pPr marL="0" marR="0" indent="0" algn="ctr" defTabSz="685783" rtl="0" eaLnBrk="1" fontAlgn="auto" latinLnBrk="0" hangingPunct="1">
              <a:lnSpc>
                <a:spcPct val="90000"/>
              </a:lnSpc>
              <a:spcBef>
                <a:spcPts val="751"/>
              </a:spcBef>
              <a:spcAft>
                <a:spcPts val="0"/>
              </a:spcAft>
              <a:buClrTx/>
              <a:buSzTx/>
              <a:buFontTx/>
              <a:buNone/>
              <a:tabLst/>
              <a:defRPr sz="1100"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2558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3157137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83880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2" y="1825625"/>
            <a:ext cx="5413375" cy="4351339"/>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457200" y="869242"/>
            <a:ext cx="8229600" cy="918633"/>
          </a:xfrm>
        </p:spPr>
        <p:txBody>
          <a:bodyPr>
            <a:normAutofit/>
          </a:bodyPr>
          <a:lstStyle>
            <a:lvl1pPr>
              <a:defRPr sz="2133" b="0" cap="none">
                <a:solidFill>
                  <a:schemeClr val="tx1"/>
                </a:solidFill>
              </a:defRPr>
            </a:lvl1pPr>
          </a:lstStyle>
          <a:p>
            <a:pPr lvl="0"/>
            <a:r>
              <a:rPr lang="en-US"/>
              <a:t>Click to 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396980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Tree>
    <p:extLst>
      <p:ext uri="{BB962C8B-B14F-4D97-AF65-F5344CB8AC3E}">
        <p14:creationId xmlns:p14="http://schemas.microsoft.com/office/powerpoint/2010/main" val="23291073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461963" y="12424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643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457201" y="869242"/>
            <a:ext cx="8229601" cy="918633"/>
          </a:xfrm>
        </p:spPr>
        <p:txBody>
          <a:bodyPr>
            <a:normAutofit/>
          </a:bodyPr>
          <a:lstStyle>
            <a:lvl1pPr>
              <a:defRPr sz="2133" b="0" cap="none">
                <a:solidFill>
                  <a:schemeClr val="tx1"/>
                </a:solidFill>
              </a:defRPr>
            </a:lvl1pPr>
          </a:lstStyle>
          <a:p>
            <a:pPr lvl="0"/>
            <a:r>
              <a:rPr lang="en-US"/>
              <a:t>Click to 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39102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6971890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19464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011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8" Type="http://schemas.openxmlformats.org/officeDocument/2006/relationships/slideLayout" Target="../slideLayouts/slideLayout20.xml"/><Relationship Id="rId3"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15-23-0417-01-04ad </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T. Almholt (Texas Instruments, Inc)</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 id="2147483828" r:id="rId12"/>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457200" y="366186"/>
            <a:ext cx="8229600" cy="4953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457200" y="1826684"/>
            <a:ext cx="8229600" cy="434974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8085138" y="6173473"/>
            <a:ext cx="601663" cy="366183"/>
          </a:xfrm>
          <a:prstGeom prst="rect">
            <a:avLst/>
          </a:prstGeom>
        </p:spPr>
        <p:txBody>
          <a:bodyPr vert="horz" wrap="square" lIns="0" tIns="0" rIns="0" bIns="0" numCol="1" anchor="ctr" anchorCtr="0" compatLnSpc="1">
            <a:prstTxWarp prst="textNoShape">
              <a:avLst/>
            </a:prstTxWarp>
          </a:bodyPr>
          <a:lstStyle>
            <a:lvl1pPr algn="r">
              <a:defRPr sz="933"/>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416724852"/>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 id="2147483844" r:id="rId15"/>
    <p:sldLayoutId id="2147483845" r:id="rId16"/>
    <p:sldLayoutId id="2147483846" r:id="rId17"/>
    <p:sldLayoutId id="2147483847" r:id="rId18"/>
    <p:sldLayoutId id="2147483848" r:id="rId19"/>
    <p:sldLayoutId id="2147483849" r:id="rId20"/>
    <p:sldLayoutId id="2147483850" r:id="rId21"/>
    <p:sldLayoutId id="2147483851" r:id="rId22"/>
    <p:sldLayoutId id="2147483852" r:id="rId23"/>
    <p:sldLayoutId id="2147483853" r:id="rId24"/>
    <p:sldLayoutId id="2147483854" r:id="rId25"/>
    <p:sldLayoutId id="2147483855" r:id="rId26"/>
    <p:sldLayoutId id="2147483856" r:id="rId27"/>
    <p:sldLayoutId id="2147483857" r:id="rId28"/>
    <p:sldLayoutId id="2147483858" r:id="rId29"/>
    <p:sldLayoutId id="2147483859" r:id="rId30"/>
    <p:sldLayoutId id="2147483860" r:id="rId31"/>
    <p:sldLayoutId id="2147483861" r:id="rId32"/>
    <p:sldLayoutId id="2147483862" r:id="rId33"/>
    <p:sldLayoutId id="2147483863" r:id="rId34"/>
    <p:sldLayoutId id="2147483864" r:id="rId35"/>
    <p:sldLayoutId id="2147483865" r:id="rId36"/>
    <p:sldLayoutId id="2147483866" r:id="rId37"/>
  </p:sldLayoutIdLst>
  <p:hf hdr="0" ftr="0" dt="0"/>
  <p:txStyles>
    <p:titleStyle>
      <a:lvl1pPr algn="l" defTabSz="685783" rtl="0" eaLnBrk="1" fontAlgn="base" hangingPunct="1">
        <a:lnSpc>
          <a:spcPct val="90000"/>
        </a:lnSpc>
        <a:spcBef>
          <a:spcPct val="0"/>
        </a:spcBef>
        <a:spcAft>
          <a:spcPct val="0"/>
        </a:spcAft>
        <a:defRPr sz="2667"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2pPr>
      <a:lvl3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3pPr>
      <a:lvl4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4pPr>
      <a:lvl5pPr algn="l" defTabSz="685783" rtl="0" eaLnBrk="1" fontAlgn="base" hangingPunct="1">
        <a:lnSpc>
          <a:spcPct val="90000"/>
        </a:lnSpc>
        <a:spcBef>
          <a:spcPct val="0"/>
        </a:spcBef>
        <a:spcAft>
          <a:spcPct val="0"/>
        </a:spcAft>
        <a:defRPr sz="2400">
          <a:solidFill>
            <a:schemeClr val="tx1"/>
          </a:solidFill>
          <a:latin typeface="Montserrat ExtraBold" charset="0"/>
          <a:ea typeface="MS PGothic" panose="020B0600070205080204" pitchFamily="34" charset="-128"/>
          <a:cs typeface="ＭＳ Ｐゴシック" charset="0"/>
        </a:defRPr>
      </a:lvl5pPr>
      <a:lvl6pPr marL="457189"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6pPr>
      <a:lvl7pPr marL="914377"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7pPr>
      <a:lvl8pPr marL="1371566"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8pPr>
      <a:lvl9pPr marL="1828754" algn="l" defTabSz="685783" rtl="0" eaLnBrk="1" fontAlgn="base" hangingPunct="1">
        <a:lnSpc>
          <a:spcPct val="90000"/>
        </a:lnSpc>
        <a:spcBef>
          <a:spcPct val="0"/>
        </a:spcBef>
        <a:spcAft>
          <a:spcPct val="0"/>
        </a:spcAft>
        <a:defRPr sz="2400">
          <a:solidFill>
            <a:schemeClr val="tx1"/>
          </a:solidFill>
          <a:latin typeface="Montserrat ExtraBold" charset="0"/>
          <a:ea typeface="ＭＳ Ｐゴシック" charset="0"/>
          <a:cs typeface="ＭＳ Ｐゴシック" charset="0"/>
        </a:defRPr>
      </a:lvl9pPr>
    </p:titleStyle>
    <p:bodyStyle>
      <a:lvl1pPr marL="0" indent="0" algn="l" defTabSz="685783" rtl="0" eaLnBrk="1" fontAlgn="base" hangingPunct="1">
        <a:lnSpc>
          <a:spcPct val="90000"/>
        </a:lnSpc>
        <a:spcBef>
          <a:spcPts val="751"/>
        </a:spcBef>
        <a:spcAft>
          <a:spcPct val="0"/>
        </a:spcAft>
        <a:defRPr sz="1600" b="1" i="0" kern="1200" cap="none" baseline="0">
          <a:solidFill>
            <a:schemeClr val="tx1"/>
          </a:solidFill>
          <a:latin typeface="Montserrat" pitchFamily="2" charset="77"/>
          <a:ea typeface="MS PGothic" panose="020B0600070205080204" pitchFamily="34" charset="-128"/>
          <a:cs typeface="Montserrat" pitchFamily="2" charset="77"/>
        </a:defRPr>
      </a:lvl1pPr>
      <a:lvl2pPr marL="3175" indent="-3175" algn="l" defTabSz="685783" rtl="0" eaLnBrk="1" fontAlgn="base" hangingPunct="1">
        <a:lnSpc>
          <a:spcPct val="90000"/>
        </a:lnSpc>
        <a:spcBef>
          <a:spcPts val="600"/>
        </a:spcBef>
        <a:spcAft>
          <a:spcPct val="0"/>
        </a:spcAft>
        <a:defRPr sz="1467"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2711" indent="-111123" algn="l" defTabSz="685783" rtl="0" eaLnBrk="1" fontAlgn="base" hangingPunct="1">
        <a:spcBef>
          <a:spcPts val="400"/>
        </a:spcBef>
        <a:spcAft>
          <a:spcPct val="0"/>
        </a:spcAft>
        <a:buClr>
          <a:srgbClr val="4AC9E3"/>
        </a:buClr>
        <a:buFont typeface="Wingdings" panose="05000000000000000000" pitchFamily="2" charset="2"/>
        <a:buChar char="§"/>
        <a:defRPr sz="1333"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304792" indent="-190495" algn="l" defTabSz="685783" rtl="0" eaLnBrk="1" fontAlgn="base" hangingPunct="1">
        <a:spcBef>
          <a:spcPts val="200"/>
        </a:spcBef>
        <a:spcAft>
          <a:spcPct val="0"/>
        </a:spcAft>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457189" indent="-152396" algn="l" defTabSz="684196" rtl="0" eaLnBrk="1" fontAlgn="base" hangingPunct="1">
        <a:spcBef>
          <a:spcPts val="200"/>
        </a:spcBef>
        <a:spcAft>
          <a:spcPct val="0"/>
        </a:spcAft>
        <a:buClr>
          <a:srgbClr val="4AC9E3"/>
        </a:buClr>
        <a:buFont typeface="Lucida Grande" pitchFamily="1" charset="0"/>
        <a:buChar char="･"/>
        <a:defRPr sz="12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885904"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1"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4"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9"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1" algn="l" defTabSz="685783"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p15:clr>
            <a:srgbClr val="F26B43"/>
          </p15:clr>
        </p15:guide>
        <p15:guide id="2" pos="4104">
          <p15:clr>
            <a:srgbClr val="F26B43"/>
          </p15:clr>
        </p15:guide>
        <p15:guide id="3" pos="774">
          <p15:clr>
            <a:srgbClr val="F26B43"/>
          </p15:clr>
        </p15:guide>
        <p15:guide id="4" pos="882">
          <p15:clr>
            <a:srgbClr val="F26B43"/>
          </p15:clr>
        </p15:guide>
        <p15:guide id="5" pos="1440">
          <p15:clr>
            <a:srgbClr val="F26B43"/>
          </p15:clr>
        </p15:guide>
        <p15:guide id="6" pos="1548">
          <p15:clr>
            <a:srgbClr val="F26B43"/>
          </p15:clr>
        </p15:guide>
        <p15:guide id="7" pos="2106">
          <p15:clr>
            <a:srgbClr val="F26B43"/>
          </p15:clr>
        </p15:guide>
        <p15:guide id="8" pos="2214">
          <p15:clr>
            <a:srgbClr val="F26B43"/>
          </p15:clr>
        </p15:guide>
        <p15:guide id="9" pos="2772">
          <p15:clr>
            <a:srgbClr val="F26B43"/>
          </p15:clr>
        </p15:guide>
        <p15:guide id="10" pos="2880">
          <p15:clr>
            <a:srgbClr val="F26B43"/>
          </p15:clr>
        </p15:guide>
        <p15:guide id="11" pos="3438">
          <p15:clr>
            <a:srgbClr val="F26B43"/>
          </p15:clr>
        </p15:guide>
        <p15:guide id="12" pos="354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5.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TDS-802-WPAN@LISTSERV.IEEE.ORG" TargetMode="External"/><Relationship Id="rId2" Type="http://schemas.openxmlformats.org/officeDocument/2006/relationships/hyperlink" Target="mailto:cpowell@IEEE.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Interest Group SUN PHY</a:t>
            </a:r>
            <a:br>
              <a:rPr lang="en-US" dirty="0"/>
            </a:br>
            <a:r>
              <a:rPr lang="en-US" sz="3600" dirty="0"/>
              <a:t>Next Generation SUN PHY’s</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Hybrid Meeting</a:t>
            </a:r>
          </a:p>
          <a:p>
            <a:r>
              <a:rPr lang="en-US" dirty="0"/>
              <a:t>July 11</a:t>
            </a:r>
            <a:r>
              <a:rPr lang="en-US" baseline="30000" dirty="0"/>
              <a:t>th</a:t>
            </a:r>
            <a:r>
              <a:rPr lang="en-US" dirty="0"/>
              <a:t>, 2023</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1</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563532"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11</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457200" y="1655427"/>
            <a:ext cx="8229600" cy="4521007"/>
          </a:xfrm>
        </p:spPr>
        <p:txBody>
          <a:bodyPr>
            <a:normAutofit fontScale="62500" lnSpcReduction="20000"/>
          </a:bodyPr>
          <a:lstStyle/>
          <a:p>
            <a:pPr lvl="2">
              <a:buSzPct val="150000"/>
            </a:pPr>
            <a:r>
              <a:rPr lang="en-US" sz="2400" dirty="0"/>
              <a:t>The IEEE SA Copyright Policy is described in the IEEE SA Standards Board Bylaws and IEEE SA Standards Board Operations Manual</a:t>
            </a:r>
            <a:br>
              <a:rPr lang="en-US" sz="2400" dirty="0"/>
            </a:br>
            <a:endParaRPr lang="en-US" sz="2400"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sz="2400"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sz="2400"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sz="2400" dirty="0"/>
              <a:t>IEEE SA Best Practices for IEEE Standards Development </a:t>
            </a:r>
          </a:p>
          <a:p>
            <a:pPr marL="1588" lvl="2" indent="0">
              <a:buSzPct val="150000"/>
              <a:buNone/>
            </a:pPr>
            <a:r>
              <a:rPr lang="en-US" sz="2400" dirty="0">
                <a:hlinkClick r:id="rId6"/>
              </a:rPr>
              <a:t>http://standards.ieee.org/content/dam/ieee-standards/standards/web/documents/other/best_practices_for_ieee_standards_development_051215.pdf</a:t>
            </a:r>
            <a:endParaRPr lang="en-US" sz="2400" dirty="0"/>
          </a:p>
          <a:p>
            <a:pPr marL="114297" lvl="3" indent="0">
              <a:buSzPct val="150000"/>
              <a:buNone/>
            </a:pPr>
            <a:br>
              <a:rPr lang="en-US" sz="1867" dirty="0"/>
            </a:br>
            <a:endParaRPr lang="en-US" sz="1867" dirty="0"/>
          </a:p>
          <a:p>
            <a:pPr lvl="2">
              <a:buSzPct val="150000"/>
            </a:pPr>
            <a:r>
              <a:rPr lang="en-US" sz="2400"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pPr defTabSz="914377" eaLnBrk="1" hangingPunct="1"/>
            <a:fld id="{A3979A82-1A5E-4C7B-AFC0-111CA6C3130A}" type="slidenum">
              <a:rPr lang="en-US" altLang="en-US">
                <a:solidFill>
                  <a:prstClr val="black"/>
                </a:solidFill>
                <a:latin typeface="Montserrat" charset="0"/>
              </a:rPr>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Call for action email</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623961" y="1772816"/>
            <a:ext cx="8124503" cy="4145632"/>
          </a:xfrm>
        </p:spPr>
        <p:txBody>
          <a:bodyPr>
            <a:normAutofit fontScale="25000" lnSpcReduction="20000"/>
          </a:bodyPr>
          <a:lstStyle/>
          <a:p>
            <a:r>
              <a:rPr lang="en-US" b="1" dirty="0"/>
              <a:t>From:</a:t>
            </a:r>
            <a:r>
              <a:rPr lang="en-US" dirty="0"/>
              <a:t> Clint Powell &lt;</a:t>
            </a:r>
            <a:r>
              <a:rPr lang="en-US" u="sng" dirty="0">
                <a:hlinkClick r:id="rId2"/>
              </a:rPr>
              <a:t>cpowell@IEEE.ORG</a:t>
            </a:r>
            <a:r>
              <a:rPr lang="en-US" dirty="0"/>
              <a:t>&gt; </a:t>
            </a:r>
            <a:br>
              <a:rPr lang="en-US" dirty="0"/>
            </a:br>
            <a:r>
              <a:rPr lang="en-US" b="1" dirty="0"/>
              <a:t>Sent:</a:t>
            </a:r>
            <a:r>
              <a:rPr lang="en-US" dirty="0"/>
              <a:t> Wednesday, May 31, 2023 12:01 PM</a:t>
            </a:r>
            <a:br>
              <a:rPr lang="en-US" dirty="0"/>
            </a:br>
            <a:r>
              <a:rPr lang="en-US" b="1" dirty="0"/>
              <a:t>To:</a:t>
            </a:r>
            <a:r>
              <a:rPr lang="en-US" dirty="0"/>
              <a:t> </a:t>
            </a:r>
            <a:r>
              <a:rPr lang="en-US" u="sng" dirty="0">
                <a:hlinkClick r:id="rId3"/>
              </a:rPr>
              <a:t>STDS-802-WPAN@LISTSERV.IEEE.ORG</a:t>
            </a:r>
            <a:br>
              <a:rPr lang="en-US" dirty="0"/>
            </a:br>
            <a:r>
              <a:rPr lang="en-US" b="1" dirty="0"/>
              <a:t>Subject:</a:t>
            </a:r>
            <a:r>
              <a:rPr lang="en-US" dirty="0"/>
              <a:t> [802.15-ALL] 802.15 IG SUN PHYs (a.k.a. IG NG-OFDM) Call for Participation, Presentations, and Ideas</a:t>
            </a:r>
          </a:p>
          <a:p>
            <a:r>
              <a:rPr lang="en-US" dirty="0"/>
              <a:t>All 802.15 Interested Parties,</a:t>
            </a:r>
          </a:p>
          <a:p>
            <a:r>
              <a:rPr lang="en-US" dirty="0"/>
              <a:t>As discussed during the May IEEE 802 Wireless Interim, the Interest Group on Next Gen OFDM is expanding its efforts to include considering updates/modifications to all SUN PHYs in the IEEE 802.15.4 Standard (i.e., change to IG SUN PHYs). As such, we invite everyone to consider where/how you might contribute to this effort as we move forward in forming a Study Group whose responsibility will be to draft a PAR and CSD for the amendment project. You may participate In-Person or Virtually in the upcoming July (9-14) Mtg., being held in Berlin at the </a:t>
            </a:r>
            <a:r>
              <a:rPr lang="en-US" dirty="0" err="1"/>
              <a:t>Estrel</a:t>
            </a:r>
            <a:r>
              <a:rPr lang="en-US" dirty="0"/>
              <a:t> Hotel.</a:t>
            </a:r>
          </a:p>
          <a:p>
            <a:r>
              <a:rPr lang="en-US" dirty="0"/>
              <a:t> </a:t>
            </a:r>
          </a:p>
          <a:p>
            <a:r>
              <a:rPr lang="en-US" dirty="0"/>
              <a:t>Areas to consider, but not limited to for this effort, include:</a:t>
            </a:r>
          </a:p>
          <a:p>
            <a:pPr lvl="0"/>
            <a:r>
              <a:rPr lang="en-US" dirty="0"/>
              <a:t>Additional improvement to the SUN-OFDM specification with a particular focus on long-range communication in highly congested environments</a:t>
            </a:r>
          </a:p>
          <a:p>
            <a:pPr lvl="1"/>
            <a:r>
              <a:rPr lang="en-US" dirty="0"/>
              <a:t>Data rates of 1 - 50kbps</a:t>
            </a:r>
          </a:p>
          <a:p>
            <a:pPr lvl="1"/>
            <a:r>
              <a:rPr lang="en-US" dirty="0"/>
              <a:t>RX Sensitivity of approximately -120dBm @ 1% PER 64 bytes (payload)</a:t>
            </a:r>
          </a:p>
          <a:p>
            <a:pPr lvl="1"/>
            <a:r>
              <a:rPr lang="en-US" dirty="0"/>
              <a:t>Consider collision mitigation techniques</a:t>
            </a:r>
          </a:p>
          <a:p>
            <a:pPr lvl="1"/>
            <a:r>
              <a:rPr lang="en-US" dirty="0"/>
              <a:t>Compliant with FCC 15.247 “digital modulation techniques”</a:t>
            </a:r>
          </a:p>
          <a:p>
            <a:pPr lvl="1"/>
            <a:r>
              <a:rPr lang="en-US" dirty="0"/>
              <a:t>Focus on symmetrical communication</a:t>
            </a:r>
          </a:p>
          <a:p>
            <a:pPr lvl="0"/>
            <a:r>
              <a:rPr lang="en-US" dirty="0"/>
              <a:t>Additional higher data rate options for SUN-OFDM and improved robustness</a:t>
            </a:r>
          </a:p>
          <a:p>
            <a:pPr lvl="1"/>
            <a:r>
              <a:rPr lang="en-US" dirty="0"/>
              <a:t>Introduction of 64 QAM to the SUN-OFDM specification</a:t>
            </a:r>
          </a:p>
          <a:p>
            <a:pPr lvl="1"/>
            <a:r>
              <a:rPr lang="en-US" dirty="0"/>
              <a:t>Improve performance low data option of existing SUN-OFDM (maybe improving synch)</a:t>
            </a:r>
          </a:p>
          <a:p>
            <a:pPr lvl="1"/>
            <a:r>
              <a:rPr lang="en-US" dirty="0"/>
              <a:t>Additional extension to the SUN-FSK specification</a:t>
            </a:r>
          </a:p>
          <a:p>
            <a:pPr lvl="0"/>
            <a:r>
              <a:rPr lang="en-US" dirty="0"/>
              <a:t>Additional frequency range for SUN PHY</a:t>
            </a:r>
          </a:p>
          <a:p>
            <a:pPr lvl="1"/>
            <a:r>
              <a:rPr lang="en-US" dirty="0"/>
              <a:t>Adding support for SUN PHY’s operation in 6 GHz</a:t>
            </a:r>
          </a:p>
          <a:p>
            <a:pPr marL="0" indent="0"/>
            <a:endParaRPr lang="en-US" altLang="en-US" sz="1400" dirty="0"/>
          </a:p>
          <a:p>
            <a:pPr marL="0" indent="0"/>
            <a:endParaRPr lang="en-US" altLang="en-US" sz="1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14</a:t>
            </a:fld>
            <a:endParaRPr lang="en-US" altLang="en-US">
              <a:solidFill>
                <a:schemeClr val="tx1"/>
              </a:solidFill>
            </a:endParaRPr>
          </a:p>
        </p:txBody>
      </p:sp>
    </p:spTree>
    <p:extLst>
      <p:ext uri="{BB962C8B-B14F-4D97-AF65-F5344CB8AC3E}">
        <p14:creationId xmlns:p14="http://schemas.microsoft.com/office/powerpoint/2010/main" val="1463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Call for action response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15</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p:txBody>
          <a:bodyPr/>
          <a:lstStyle/>
          <a:p>
            <a:r>
              <a:rPr lang="en-US" sz="2000" dirty="0"/>
              <a:t>Henk de-Ruijter, </a:t>
            </a:r>
            <a:r>
              <a:rPr lang="en-US" sz="2000" dirty="0" err="1"/>
              <a:t>Silabs</a:t>
            </a:r>
            <a:endParaRPr lang="en-US" sz="2000" dirty="0"/>
          </a:p>
          <a:p>
            <a:r>
              <a:rPr lang="en-US" sz="2000" dirty="0"/>
              <a:t>•	64-QAM extension for the SUN OFDM PHY</a:t>
            </a:r>
          </a:p>
          <a:p>
            <a:r>
              <a:rPr lang="en-US" sz="2000" dirty="0"/>
              <a:t>•	Preamble proposal for the SUN OFDM-LR PHY</a:t>
            </a:r>
          </a:p>
          <a:p>
            <a:endParaRPr lang="en-US" sz="2000" dirty="0"/>
          </a:p>
          <a:p>
            <a:r>
              <a:rPr lang="en-US" sz="2000" dirty="0"/>
              <a:t>Hiroshi Harada, Kyoto University. </a:t>
            </a:r>
          </a:p>
          <a:p>
            <a:pPr>
              <a:buFont typeface="Arial" panose="020B0604020202020204" pitchFamily="34" charset="0"/>
              <a:buChar char="•"/>
            </a:pPr>
            <a:r>
              <a:rPr lang="en-US" sz="2000" dirty="0"/>
              <a:t>latest research results and proposal for SUN extension related to SUN-OFDM and SUN-FSK</a:t>
            </a:r>
          </a:p>
          <a:p>
            <a:endParaRPr lang="en-US" sz="2000" dirty="0"/>
          </a:p>
          <a:p>
            <a:endParaRPr lang="en-US" sz="2000" dirty="0"/>
          </a:p>
        </p:txBody>
      </p:sp>
    </p:spTree>
    <p:extLst>
      <p:ext uri="{BB962C8B-B14F-4D97-AF65-F5344CB8AC3E}">
        <p14:creationId xmlns:p14="http://schemas.microsoft.com/office/powerpoint/2010/main" val="175968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Task group scope discussion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16</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791234"/>
            <a:ext cx="7764463" cy="3932759"/>
          </a:xfrm>
        </p:spPr>
        <p:txBody>
          <a:bodyPr/>
          <a:lstStyle/>
          <a:p>
            <a:pPr lvl="0"/>
            <a:r>
              <a:rPr lang="en-US" sz="1200" dirty="0"/>
              <a:t>Additional improvement to the SUN-OFDM specification with a particular focus on long-range communication in highly congested environments</a:t>
            </a:r>
          </a:p>
          <a:p>
            <a:pPr lvl="1"/>
            <a:r>
              <a:rPr lang="en-US" sz="1200" dirty="0"/>
              <a:t>Data rates of 1 - 50kbps</a:t>
            </a:r>
          </a:p>
          <a:p>
            <a:pPr lvl="1"/>
            <a:r>
              <a:rPr lang="en-US" sz="1200" dirty="0"/>
              <a:t>RX Sensitivity of approximately -120dBm @ 1% PER 64 bytes (payload)</a:t>
            </a:r>
          </a:p>
          <a:p>
            <a:pPr lvl="1"/>
            <a:r>
              <a:rPr lang="en-US" sz="1200" dirty="0"/>
              <a:t>Consider collision mitigation techniques</a:t>
            </a:r>
          </a:p>
          <a:p>
            <a:pPr lvl="1"/>
            <a:r>
              <a:rPr lang="en-US" sz="1200" dirty="0"/>
              <a:t>Compliant with FCC 15.247 “digital modulation techniques”</a:t>
            </a:r>
          </a:p>
          <a:p>
            <a:pPr lvl="1"/>
            <a:r>
              <a:rPr lang="en-US" sz="1200" dirty="0"/>
              <a:t>Focus on symmetrical communication</a:t>
            </a:r>
          </a:p>
          <a:p>
            <a:pPr lvl="0"/>
            <a:r>
              <a:rPr lang="en-US" sz="1200" dirty="0"/>
              <a:t>Additional higher data rate options for SUN-OFDM and improved robustness</a:t>
            </a:r>
          </a:p>
          <a:p>
            <a:pPr lvl="1"/>
            <a:r>
              <a:rPr lang="en-US" sz="1200" dirty="0"/>
              <a:t>Introduction of 64/256 QAM to the SUN-OFDM specification (more advanced error codecs)</a:t>
            </a:r>
          </a:p>
          <a:p>
            <a:pPr lvl="1"/>
            <a:r>
              <a:rPr lang="en-US" sz="1200" dirty="0"/>
              <a:t>Improve performance low data option of existing SUN-OFDM (maybe improving synch)</a:t>
            </a:r>
          </a:p>
          <a:p>
            <a:pPr lvl="1"/>
            <a:r>
              <a:rPr lang="en-US" sz="1200" dirty="0"/>
              <a:t>Additional extension to the SUN-FSK specification including increased channel BW ( specifically Japan )</a:t>
            </a:r>
          </a:p>
          <a:p>
            <a:pPr lvl="1"/>
            <a:r>
              <a:rPr lang="en-US" sz="1200" dirty="0"/>
              <a:t>Improve coexistence in general as this is an unlicensed band</a:t>
            </a:r>
          </a:p>
          <a:p>
            <a:pPr lvl="0"/>
            <a:r>
              <a:rPr lang="en-US" sz="1200" dirty="0"/>
              <a:t>Additional frequency range for SUN PHY</a:t>
            </a:r>
          </a:p>
          <a:p>
            <a:pPr lvl="1"/>
            <a:r>
              <a:rPr lang="en-US" sz="1200" dirty="0"/>
              <a:t>Add new frequencies that have been added to regional regulation</a:t>
            </a:r>
            <a:endParaRPr lang="en-US" sz="1000" dirty="0"/>
          </a:p>
          <a:p>
            <a:endParaRPr lang="en-US" sz="1000" dirty="0"/>
          </a:p>
        </p:txBody>
      </p:sp>
    </p:spTree>
    <p:extLst>
      <p:ext uri="{BB962C8B-B14F-4D97-AF65-F5344CB8AC3E}">
        <p14:creationId xmlns:p14="http://schemas.microsoft.com/office/powerpoint/2010/main" val="2535862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Suggested next steps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17</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791234"/>
            <a:ext cx="7764463" cy="4380966"/>
          </a:xfrm>
        </p:spPr>
        <p:txBody>
          <a:bodyPr/>
          <a:lstStyle/>
          <a:p>
            <a:pPr lvl="0">
              <a:buAutoNum type="arabicParenR"/>
            </a:pPr>
            <a:r>
              <a:rPr lang="en-US" sz="1600" dirty="0"/>
              <a:t>Form a Study Group (get it on the agenda for tomorrow)</a:t>
            </a:r>
          </a:p>
          <a:p>
            <a:pPr lvl="1">
              <a:buAutoNum type="arabicParenR"/>
            </a:pPr>
            <a:r>
              <a:rPr lang="en-US" sz="1200" dirty="0"/>
              <a:t>Name and short description of what we are going to study</a:t>
            </a:r>
          </a:p>
          <a:p>
            <a:pPr lvl="1">
              <a:buAutoNum type="arabicParenR"/>
            </a:pPr>
            <a:r>
              <a:rPr lang="en-US" sz="1200" dirty="0"/>
              <a:t>Name : Next Generation SUN PHY Study Group</a:t>
            </a:r>
          </a:p>
          <a:p>
            <a:pPr lvl="1">
              <a:buFont typeface="Times New Roman" panose="02020603050405020304" pitchFamily="18" charset="0"/>
              <a:buAutoNum type="arabicParenR"/>
            </a:pPr>
            <a:r>
              <a:rPr lang="en-US" sz="1200" dirty="0"/>
              <a:t>Description : Additional improvement to the SUN-OFDM specification with a particular focus on long-range communication in highly congested environments. Higher data rate options for SUN-OFDM, improved robustness, and additional frequency range for SUN PHY.</a:t>
            </a:r>
          </a:p>
          <a:p>
            <a:pPr lvl="1">
              <a:buFont typeface="Times New Roman" panose="02020603050405020304" pitchFamily="18" charset="0"/>
              <a:buAutoNum type="arabicParenR"/>
            </a:pPr>
            <a:r>
              <a:rPr lang="en-US" sz="1200" dirty="0"/>
              <a:t>Chair of Study Group : Thomas Almholt (TI)</a:t>
            </a:r>
          </a:p>
          <a:p>
            <a:pPr lvl="0">
              <a:buAutoNum type="arabicParenR"/>
            </a:pPr>
            <a:r>
              <a:rPr lang="en-US" sz="1600" dirty="0"/>
              <a:t>Draft a PAR in September</a:t>
            </a:r>
          </a:p>
          <a:p>
            <a:pPr lvl="1">
              <a:buAutoNum type="arabicParenR"/>
            </a:pPr>
            <a:r>
              <a:rPr lang="en-US" sz="1200" dirty="0"/>
              <a:t>Schedule 1 or 2 calls between now and next F2F meeting</a:t>
            </a:r>
          </a:p>
          <a:p>
            <a:pPr lvl="0">
              <a:buAutoNum type="arabicParenR"/>
            </a:pPr>
            <a:r>
              <a:rPr lang="en-US" sz="1600" dirty="0"/>
              <a:t>Working Group approval</a:t>
            </a:r>
          </a:p>
          <a:p>
            <a:pPr lvl="0">
              <a:buAutoNum type="arabicParenR"/>
            </a:pPr>
            <a:r>
              <a:rPr lang="en-US" sz="1600" dirty="0"/>
              <a:t>Submit 30 day in advance of Plenary (Next one is in November)</a:t>
            </a:r>
          </a:p>
          <a:p>
            <a:pPr lvl="0">
              <a:buAutoNum type="arabicParenR"/>
            </a:pPr>
            <a:r>
              <a:rPr lang="en-US" sz="1600" dirty="0"/>
              <a:t>Could meet in January as a working group</a:t>
            </a:r>
          </a:p>
          <a:p>
            <a:pPr lvl="0">
              <a:buAutoNum type="arabicParenR"/>
            </a:pPr>
            <a:endParaRPr lang="en-US" sz="1600" dirty="0"/>
          </a:p>
          <a:p>
            <a:pPr lvl="0">
              <a:buAutoNum type="arabicParenR"/>
            </a:pPr>
            <a:endParaRPr lang="en-US" sz="1600" dirty="0"/>
          </a:p>
          <a:p>
            <a:endParaRPr lang="en-US" sz="1600" dirty="0"/>
          </a:p>
        </p:txBody>
      </p:sp>
    </p:spTree>
    <p:extLst>
      <p:ext uri="{BB962C8B-B14F-4D97-AF65-F5344CB8AC3E}">
        <p14:creationId xmlns:p14="http://schemas.microsoft.com/office/powerpoint/2010/main" val="1145025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Closing Report for SUN-PHY IG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18</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6" y="1484784"/>
            <a:ext cx="7764463" cy="4380966"/>
          </a:xfrm>
        </p:spPr>
        <p:txBody>
          <a:bodyPr/>
          <a:lstStyle/>
          <a:p>
            <a:pPr lvl="0">
              <a:buAutoNum type="arabicParenR"/>
            </a:pPr>
            <a:r>
              <a:rPr lang="en-US" sz="1600" dirty="0"/>
              <a:t>Review Call to action submissions</a:t>
            </a:r>
            <a:endParaRPr lang="en-US" sz="1200" dirty="0"/>
          </a:p>
          <a:p>
            <a:pPr lvl="1">
              <a:buAutoNum type="arabicParenR"/>
            </a:pPr>
            <a:r>
              <a:rPr lang="en-US" sz="1200" dirty="0"/>
              <a:t>64-QAM extension for the SUN OFDM PHY (15-23-0389-00-04ad)</a:t>
            </a:r>
          </a:p>
          <a:p>
            <a:pPr lvl="1">
              <a:buAutoNum type="arabicParenR"/>
            </a:pPr>
            <a:r>
              <a:rPr lang="en-US" sz="1200" dirty="0"/>
              <a:t>Preamble proposal for the SUN OFDM-LR PHY (15-23-0391-00-04ad)</a:t>
            </a:r>
          </a:p>
          <a:p>
            <a:pPr lvl="1">
              <a:buAutoNum type="arabicParenR"/>
            </a:pPr>
            <a:r>
              <a:rPr lang="en-US" sz="1200" dirty="0"/>
              <a:t>SUN extension related to SUN-OFDM and SUN-FSK (15-23-0390-00-04ad)</a:t>
            </a:r>
          </a:p>
          <a:p>
            <a:pPr>
              <a:buAutoNum type="arabicParenR"/>
            </a:pPr>
            <a:r>
              <a:rPr lang="en-US" sz="1600" dirty="0"/>
              <a:t>IG worked on creating a Study Group formation ask to the WG chair</a:t>
            </a:r>
          </a:p>
          <a:p>
            <a:pPr lvl="1">
              <a:buAutoNum type="arabicParenR"/>
            </a:pPr>
            <a:r>
              <a:rPr lang="en-US" sz="1200" dirty="0"/>
              <a:t>Name and short description of what we are going to study</a:t>
            </a:r>
          </a:p>
          <a:p>
            <a:pPr lvl="1">
              <a:buAutoNum type="arabicParenR"/>
            </a:pPr>
            <a:r>
              <a:rPr lang="en-US" sz="1200" dirty="0"/>
              <a:t>Name : Next Generation SUN PHY Study Group</a:t>
            </a:r>
          </a:p>
          <a:p>
            <a:pPr lvl="1">
              <a:buFont typeface="Times New Roman" panose="02020603050405020304" pitchFamily="18" charset="0"/>
              <a:buAutoNum type="arabicParenR"/>
            </a:pPr>
            <a:r>
              <a:rPr lang="en-US" sz="1200" dirty="0"/>
              <a:t>Description : Additional improvement to the SUN-OFDM specification with a particular focus on long-range communication in highly congested environments. Higher data rate options for SUN-OFDM, improved robustness, and additional frequency range for SUN PHY.</a:t>
            </a:r>
          </a:p>
          <a:p>
            <a:pPr lvl="1">
              <a:buFont typeface="Times New Roman" panose="02020603050405020304" pitchFamily="18" charset="0"/>
              <a:buAutoNum type="arabicParenR"/>
            </a:pPr>
            <a:r>
              <a:rPr lang="en-US" sz="1200" dirty="0"/>
              <a:t>Chair of Study Group : Thomas Almholt (TI)</a:t>
            </a:r>
          </a:p>
          <a:p>
            <a:pPr lvl="0">
              <a:buAutoNum type="arabicParenR"/>
            </a:pPr>
            <a:r>
              <a:rPr lang="en-US" sz="1600" dirty="0"/>
              <a:t>Next steps:</a:t>
            </a:r>
          </a:p>
          <a:p>
            <a:pPr lvl="1">
              <a:buAutoNum type="arabicParenR"/>
            </a:pPr>
            <a:r>
              <a:rPr lang="en-US" sz="1200" dirty="0"/>
              <a:t>Draft a PAR in September</a:t>
            </a:r>
          </a:p>
          <a:p>
            <a:pPr lvl="2">
              <a:buAutoNum type="arabicParenR"/>
            </a:pPr>
            <a:r>
              <a:rPr lang="en-US" sz="800" dirty="0"/>
              <a:t>Schedule 1 or 2 calls between now and next F2F meeting</a:t>
            </a:r>
          </a:p>
          <a:p>
            <a:pPr lvl="1">
              <a:buAutoNum type="arabicParenR"/>
            </a:pPr>
            <a:r>
              <a:rPr lang="en-US" sz="1200" dirty="0"/>
              <a:t>Working Group approval</a:t>
            </a:r>
          </a:p>
          <a:p>
            <a:pPr lvl="1">
              <a:buAutoNum type="arabicParenR"/>
            </a:pPr>
            <a:r>
              <a:rPr lang="en-US" sz="1200" dirty="0"/>
              <a:t>Submit 30 day in advance of Plenary (Next one is in November)</a:t>
            </a:r>
          </a:p>
        </p:txBody>
      </p:sp>
    </p:spTree>
    <p:extLst>
      <p:ext uri="{BB962C8B-B14F-4D97-AF65-F5344CB8AC3E}">
        <p14:creationId xmlns:p14="http://schemas.microsoft.com/office/powerpoint/2010/main" val="335494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List of Participants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19</a:t>
            </a:fld>
            <a:endParaRPr lang="en-US" altLang="en-US">
              <a:solidFill>
                <a:schemeClr val="tx1"/>
              </a:solidFill>
            </a:endParaRPr>
          </a:p>
        </p:txBody>
      </p:sp>
      <p:sp>
        <p:nvSpPr>
          <p:cNvPr id="3" name="Content Placeholder 2">
            <a:extLst>
              <a:ext uri="{FF2B5EF4-FFF2-40B4-BE49-F238E27FC236}">
                <a16:creationId xmlns:a16="http://schemas.microsoft.com/office/drawing/2014/main" id="{4EE32C89-BD75-4D45-B752-094A346A41D6}"/>
              </a:ext>
            </a:extLst>
          </p:cNvPr>
          <p:cNvSpPr>
            <a:spLocks noGrp="1"/>
          </p:cNvSpPr>
          <p:nvPr>
            <p:ph idx="1"/>
          </p:nvPr>
        </p:nvSpPr>
        <p:spPr>
          <a:xfrm>
            <a:off x="755575" y="1435601"/>
            <a:ext cx="7764463" cy="4380966"/>
          </a:xfrm>
        </p:spPr>
        <p:txBody>
          <a:bodyPr numCol="3"/>
          <a:lstStyle/>
          <a:p>
            <a:pPr lvl="0">
              <a:buAutoNum type="arabicParenR"/>
            </a:pPr>
            <a:r>
              <a:rPr lang="en-US" sz="1600" dirty="0"/>
              <a:t>Almholt, Thomas</a:t>
            </a:r>
          </a:p>
          <a:p>
            <a:pPr lvl="0">
              <a:buAutoNum type="arabicParenR"/>
            </a:pPr>
            <a:r>
              <a:rPr lang="en-US" sz="1600" dirty="0" err="1"/>
              <a:t>Anzai</a:t>
            </a:r>
            <a:r>
              <a:rPr lang="en-US" sz="1600" dirty="0"/>
              <a:t>, Daisuke</a:t>
            </a:r>
          </a:p>
          <a:p>
            <a:pPr lvl="0">
              <a:buAutoNum type="arabicParenR"/>
            </a:pPr>
            <a:r>
              <a:rPr lang="en-US" sz="1600" dirty="0" err="1"/>
              <a:t>Baykas</a:t>
            </a:r>
            <a:r>
              <a:rPr lang="en-US" sz="1600" dirty="0"/>
              <a:t>, </a:t>
            </a:r>
            <a:r>
              <a:rPr lang="en-US" sz="1600" dirty="0" err="1"/>
              <a:t>Tuncer</a:t>
            </a:r>
            <a:endParaRPr lang="en-US" sz="1600" dirty="0"/>
          </a:p>
          <a:p>
            <a:pPr lvl="0">
              <a:buAutoNum type="arabicParenR"/>
            </a:pPr>
            <a:r>
              <a:rPr lang="en-US" sz="1600" dirty="0" err="1"/>
              <a:t>Bims</a:t>
            </a:r>
            <a:r>
              <a:rPr lang="en-US" sz="1600" dirty="0"/>
              <a:t>, Harry</a:t>
            </a:r>
          </a:p>
          <a:p>
            <a:pPr lvl="0">
              <a:buAutoNum type="arabicParenR"/>
            </a:pPr>
            <a:r>
              <a:rPr lang="en-US" sz="1600" dirty="0"/>
              <a:t>Cha, </a:t>
            </a:r>
            <a:r>
              <a:rPr lang="en-US" sz="1600" dirty="0" err="1"/>
              <a:t>Jaesang</a:t>
            </a:r>
            <a:endParaRPr lang="en-US" sz="1600" dirty="0"/>
          </a:p>
          <a:p>
            <a:pPr lvl="0">
              <a:buAutoNum type="arabicParenR"/>
            </a:pPr>
            <a:r>
              <a:rPr lang="en-US" sz="1600" dirty="0"/>
              <a:t>Chen, Run</a:t>
            </a:r>
          </a:p>
          <a:p>
            <a:pPr lvl="0">
              <a:buAutoNum type="arabicParenR"/>
            </a:pPr>
            <a:r>
              <a:rPr lang="en-US" sz="1600" dirty="0"/>
              <a:t>Choi, </a:t>
            </a:r>
            <a:r>
              <a:rPr lang="en-US" sz="1600" dirty="0" err="1"/>
              <a:t>Jinsoo</a:t>
            </a:r>
            <a:endParaRPr lang="en-US" sz="1600" dirty="0"/>
          </a:p>
          <a:p>
            <a:pPr lvl="0">
              <a:buAutoNum type="arabicParenR"/>
            </a:pPr>
            <a:r>
              <a:rPr lang="en-US" sz="1600" dirty="0" err="1"/>
              <a:t>Danev</a:t>
            </a:r>
            <a:r>
              <a:rPr lang="en-US" sz="1600" dirty="0"/>
              <a:t>, Boris</a:t>
            </a:r>
          </a:p>
          <a:p>
            <a:pPr lvl="0">
              <a:buAutoNum type="arabicParenR"/>
            </a:pPr>
            <a:r>
              <a:rPr lang="en-US" sz="1600" dirty="0" err="1"/>
              <a:t>Gilb</a:t>
            </a:r>
            <a:r>
              <a:rPr lang="en-US" sz="1600" dirty="0"/>
              <a:t>, James</a:t>
            </a:r>
          </a:p>
          <a:p>
            <a:pPr lvl="0">
              <a:buAutoNum type="arabicParenR"/>
            </a:pPr>
            <a:r>
              <a:rPr lang="en-US" sz="1600" dirty="0"/>
              <a:t>Gruber, Josef</a:t>
            </a:r>
          </a:p>
          <a:p>
            <a:pPr lvl="0">
              <a:buAutoNum type="arabicParenR"/>
            </a:pPr>
            <a:r>
              <a:rPr lang="en-US" sz="1600" dirty="0"/>
              <a:t>Harada, Hiroshi</a:t>
            </a:r>
          </a:p>
          <a:p>
            <a:pPr lvl="0">
              <a:buAutoNum type="arabicParenR"/>
            </a:pPr>
            <a:r>
              <a:rPr lang="en-US" sz="1600" dirty="0"/>
              <a:t>Hartman, James</a:t>
            </a:r>
          </a:p>
          <a:p>
            <a:pPr lvl="0">
              <a:buAutoNum type="arabicParenR"/>
            </a:pPr>
            <a:r>
              <a:rPr lang="en-US" sz="1600" dirty="0"/>
              <a:t>Henry, Jerome</a:t>
            </a:r>
          </a:p>
          <a:p>
            <a:pPr lvl="0">
              <a:buAutoNum type="arabicParenR"/>
            </a:pPr>
            <a:r>
              <a:rPr lang="en-US" sz="1600" dirty="0"/>
              <a:t>Huang, Lei</a:t>
            </a:r>
          </a:p>
          <a:p>
            <a:pPr lvl="0">
              <a:buAutoNum type="arabicParenR"/>
            </a:pPr>
            <a:r>
              <a:rPr lang="en-US" sz="1600" dirty="0" err="1"/>
              <a:t>Jungnickel</a:t>
            </a:r>
            <a:r>
              <a:rPr lang="en-US" sz="1600" dirty="0"/>
              <a:t>, Volker</a:t>
            </a:r>
          </a:p>
          <a:p>
            <a:pPr lvl="0">
              <a:buAutoNum type="arabicParenR"/>
            </a:pPr>
            <a:r>
              <a:rPr lang="en-US" sz="1600" dirty="0" err="1"/>
              <a:t>Kalkundrikar</a:t>
            </a:r>
            <a:r>
              <a:rPr lang="en-US" sz="1600" dirty="0"/>
              <a:t>, Vishal</a:t>
            </a:r>
          </a:p>
          <a:p>
            <a:pPr lvl="0">
              <a:buAutoNum type="arabicParenR"/>
            </a:pPr>
            <a:r>
              <a:rPr lang="en-US" sz="1600" dirty="0"/>
              <a:t>Kerry, Stuart</a:t>
            </a:r>
          </a:p>
          <a:p>
            <a:pPr lvl="0">
              <a:buAutoNum type="arabicParenR"/>
            </a:pPr>
            <a:r>
              <a:rPr lang="en-US" sz="1600" dirty="0"/>
              <a:t>Kitazawa, </a:t>
            </a:r>
            <a:r>
              <a:rPr lang="en-US" sz="1600" dirty="0" err="1"/>
              <a:t>Shoichi</a:t>
            </a:r>
            <a:endParaRPr lang="en-US" sz="1600" dirty="0"/>
          </a:p>
          <a:p>
            <a:pPr lvl="0">
              <a:buAutoNum type="arabicParenR"/>
            </a:pPr>
            <a:r>
              <a:rPr lang="en-US" sz="1600" dirty="0"/>
              <a:t>Kohno, Ryuji</a:t>
            </a:r>
          </a:p>
          <a:p>
            <a:pPr lvl="0">
              <a:buAutoNum type="arabicParenR"/>
            </a:pPr>
            <a:r>
              <a:rPr lang="en-US" sz="1600" dirty="0"/>
              <a:t>Korn, Clemens</a:t>
            </a:r>
          </a:p>
          <a:p>
            <a:pPr lvl="0">
              <a:buAutoNum type="arabicParenR"/>
            </a:pPr>
            <a:r>
              <a:rPr lang="en-US" sz="1600" dirty="0" err="1"/>
              <a:t>kristem</a:t>
            </a:r>
            <a:r>
              <a:rPr lang="en-US" sz="1600" dirty="0"/>
              <a:t>, </a:t>
            </a:r>
            <a:r>
              <a:rPr lang="en-US" sz="1600" dirty="0" err="1"/>
              <a:t>vinod</a:t>
            </a:r>
            <a:endParaRPr lang="en-US" sz="1600" dirty="0"/>
          </a:p>
          <a:p>
            <a:pPr lvl="0">
              <a:buAutoNum type="arabicParenR"/>
            </a:pPr>
            <a:r>
              <a:rPr lang="en-US" sz="1600" dirty="0"/>
              <a:t>Lee, </a:t>
            </a:r>
            <a:r>
              <a:rPr lang="en-US" sz="1600" dirty="0" err="1"/>
              <a:t>Jaegook</a:t>
            </a:r>
            <a:endParaRPr lang="en-US" sz="1600" dirty="0"/>
          </a:p>
          <a:p>
            <a:pPr lvl="0">
              <a:buAutoNum type="arabicParenR"/>
            </a:pPr>
            <a:r>
              <a:rPr lang="en-US" sz="1600" dirty="0"/>
              <a:t>Li, Huan-Bang</a:t>
            </a:r>
          </a:p>
          <a:p>
            <a:pPr lvl="0">
              <a:buAutoNum type="arabicParenR"/>
            </a:pPr>
            <a:r>
              <a:rPr lang="en-US" sz="1600" dirty="0"/>
              <a:t>LIU, CHENCHEN</a:t>
            </a:r>
          </a:p>
          <a:p>
            <a:pPr lvl="0">
              <a:buAutoNum type="arabicParenR"/>
            </a:pPr>
            <a:r>
              <a:rPr lang="en-US" sz="1600" dirty="0" err="1"/>
              <a:t>Maman</a:t>
            </a:r>
            <a:r>
              <a:rPr lang="en-US" sz="1600" dirty="0"/>
              <a:t>, </a:t>
            </a:r>
            <a:r>
              <a:rPr lang="en-US" sz="1600" dirty="0" err="1"/>
              <a:t>Mickael</a:t>
            </a:r>
            <a:endParaRPr lang="en-US" sz="1600" dirty="0"/>
          </a:p>
          <a:p>
            <a:pPr lvl="0">
              <a:buAutoNum type="arabicParenR"/>
            </a:pPr>
            <a:r>
              <a:rPr lang="en-US" sz="1600" dirty="0"/>
              <a:t>Nagai, </a:t>
            </a:r>
            <a:r>
              <a:rPr lang="en-US" sz="1600" dirty="0" err="1"/>
              <a:t>Yukimasa</a:t>
            </a:r>
            <a:endParaRPr lang="en-US" sz="1600" dirty="0"/>
          </a:p>
          <a:p>
            <a:pPr lvl="0">
              <a:buAutoNum type="arabicParenR"/>
            </a:pPr>
            <a:r>
              <a:rPr lang="en-US" sz="1600" dirty="0"/>
              <a:t>Palmer, Clark</a:t>
            </a:r>
          </a:p>
          <a:p>
            <a:pPr lvl="0">
              <a:buAutoNum type="arabicParenR"/>
            </a:pPr>
            <a:r>
              <a:rPr lang="en-US" sz="1600" dirty="0"/>
              <a:t>Powell, Clinton</a:t>
            </a:r>
          </a:p>
          <a:p>
            <a:pPr lvl="0">
              <a:buAutoNum type="arabicParenR"/>
            </a:pPr>
            <a:r>
              <a:rPr lang="en-US" sz="1600" dirty="0"/>
              <a:t>Redlich, Oded</a:t>
            </a:r>
          </a:p>
          <a:p>
            <a:pPr lvl="0">
              <a:buAutoNum type="arabicParenR"/>
            </a:pPr>
            <a:r>
              <a:rPr lang="en-US" sz="1600" dirty="0"/>
              <a:t>Robert, Joerg</a:t>
            </a:r>
          </a:p>
          <a:p>
            <a:pPr lvl="0">
              <a:buAutoNum type="arabicParenR"/>
            </a:pPr>
            <a:r>
              <a:rPr lang="en-US" sz="1600" dirty="0"/>
              <a:t>Sasaki, Shigenobu</a:t>
            </a:r>
          </a:p>
          <a:p>
            <a:pPr lvl="0">
              <a:buAutoNum type="arabicParenR"/>
            </a:pPr>
            <a:r>
              <a:rPr lang="en-US" sz="1600" dirty="0"/>
              <a:t>Schmidt, Reinhold</a:t>
            </a:r>
          </a:p>
          <a:p>
            <a:pPr lvl="0">
              <a:buAutoNum type="arabicParenR"/>
            </a:pPr>
            <a:r>
              <a:rPr lang="en-US" sz="1600" dirty="0"/>
              <a:t>SHAHAR, MENASHE</a:t>
            </a:r>
          </a:p>
          <a:p>
            <a:pPr lvl="0">
              <a:buAutoNum type="arabicParenR"/>
            </a:pPr>
            <a:r>
              <a:rPr lang="en-US" sz="1600" dirty="0" err="1"/>
              <a:t>Shilo</a:t>
            </a:r>
            <a:r>
              <a:rPr lang="en-US" sz="1600" dirty="0"/>
              <a:t>, </a:t>
            </a:r>
            <a:r>
              <a:rPr lang="en-US" sz="1600" dirty="0" err="1"/>
              <a:t>Shimi</a:t>
            </a:r>
            <a:endParaRPr lang="en-US" sz="1600" dirty="0"/>
          </a:p>
          <a:p>
            <a:pPr lvl="0">
              <a:buAutoNum type="arabicParenR"/>
            </a:pPr>
            <a:r>
              <a:rPr lang="en-US" sz="1600" dirty="0"/>
              <a:t>Xiao, Libra</a:t>
            </a:r>
          </a:p>
          <a:p>
            <a:pPr lvl="0">
              <a:buAutoNum type="arabicParenR"/>
            </a:pPr>
            <a:r>
              <a:rPr lang="en-US" sz="1600" dirty="0" err="1"/>
              <a:t>Zakaib</a:t>
            </a:r>
            <a:r>
              <a:rPr lang="en-US" sz="1600" dirty="0"/>
              <a:t>, Larry</a:t>
            </a:r>
          </a:p>
          <a:p>
            <a:pPr lvl="0">
              <a:buAutoNum type="arabicParenR"/>
            </a:pPr>
            <a:endParaRPr lang="en-US" sz="1600" dirty="0"/>
          </a:p>
          <a:p>
            <a:pPr lvl="0">
              <a:buAutoNum type="arabicParenR"/>
            </a:pPr>
            <a:endParaRPr lang="en-US" sz="1600" dirty="0"/>
          </a:p>
          <a:p>
            <a:endParaRPr lang="en-US" sz="1600" dirty="0"/>
          </a:p>
        </p:txBody>
      </p:sp>
    </p:spTree>
    <p:extLst>
      <p:ext uri="{BB962C8B-B14F-4D97-AF65-F5344CB8AC3E}">
        <p14:creationId xmlns:p14="http://schemas.microsoft.com/office/powerpoint/2010/main" val="3005124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Review notes from at May-23 Meeting</a:t>
            </a:r>
            <a:endParaRPr lang="en-US" sz="2000" dirty="0"/>
          </a:p>
          <a:p>
            <a:pPr marL="514350" indent="-514350">
              <a:buFont typeface="+mj-lt"/>
              <a:buAutoNum type="arabicPeriod"/>
            </a:pPr>
            <a:r>
              <a:rPr lang="en-US" sz="2400" dirty="0"/>
              <a:t>Call for action responses</a:t>
            </a:r>
          </a:p>
          <a:p>
            <a:pPr marL="514350" indent="-514350">
              <a:buFont typeface="+mj-lt"/>
              <a:buAutoNum type="arabicPeriod"/>
            </a:pPr>
            <a:r>
              <a:rPr lang="en-US" sz="2400" dirty="0"/>
              <a:t>Discuss scope for new task group</a:t>
            </a:r>
            <a:endParaRPr lang="en-US" altLang="en-US" sz="2400" dirty="0"/>
          </a:p>
          <a:p>
            <a:pPr marL="514350" indent="-514350">
              <a:buFont typeface="Arial" panose="020B0604020202020204" pitchFamily="34" charset="0"/>
              <a:buAutoNum type="arabicPeriod"/>
            </a:pPr>
            <a:r>
              <a:rPr lang="en-US" altLang="en-US" sz="2400" dirty="0"/>
              <a:t>Any other Business</a:t>
            </a:r>
          </a:p>
          <a:p>
            <a:pPr marL="0" indent="0"/>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2</a:t>
            </a:fld>
            <a:endParaRPr lang="en-US" altLang="en-US">
              <a:solidFill>
                <a:schemeClr val="tx1"/>
              </a:solidFill>
            </a:endParaRPr>
          </a:p>
        </p:txBody>
      </p:sp>
    </p:spTree>
    <p:extLst>
      <p:ext uri="{BB962C8B-B14F-4D97-AF65-F5344CB8AC3E}">
        <p14:creationId xmlns:p14="http://schemas.microsoft.com/office/powerpoint/2010/main" val="20919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Interest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solidFill>
                  <a:schemeClr val="tx1"/>
                </a:solidFill>
              </a:rPr>
              <a:t>Formal motions: WG voters</a:t>
            </a:r>
          </a:p>
          <a:p>
            <a:pPr marL="857250" lvl="1" indent="-457200">
              <a:buFont typeface="Arial" panose="020B0604020202020204" pitchFamily="34" charset="0"/>
              <a:buChar char="•"/>
            </a:pPr>
            <a:r>
              <a:rPr lang="en-US" dirty="0">
                <a:solidFill>
                  <a:schemeClr val="tx1"/>
                </a:solidFill>
              </a:rPr>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457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421463"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457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457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340784" y="1551158"/>
            <a:ext cx="8492067" cy="4758162"/>
          </a:xfrm>
          <a:prstGeom prst="rect">
            <a:avLst/>
          </a:prstGeom>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457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340784" y="2017119"/>
            <a:ext cx="8492067" cy="4292201"/>
          </a:xfrm>
          <a:prstGeom prst="rect">
            <a:avLst/>
          </a:prstGeom>
          <a:noFill/>
          <a:ln>
            <a:noFill/>
          </a:ln>
        </p:spPr>
        <p:txBody>
          <a:bodyPr>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16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600" b="1" dirty="0">
                <a:solidFill>
                  <a:schemeClr val="tx1"/>
                </a:solidFill>
                <a:latin typeface="Calibri" panose="020F0502020204030204" pitchFamily="34" charset="0"/>
                <a:cs typeface="Calibri" panose="020F0502020204030204" pitchFamily="34" charset="0"/>
              </a:rPr>
              <a:t>For more details, see </a:t>
            </a:r>
            <a:r>
              <a:rPr lang="en-US" altLang="en-US" sz="16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600" b="1" dirty="0">
                <a:solidFill>
                  <a:schemeClr val="tx1"/>
                </a:solidFill>
                <a:latin typeface="Calibri" panose="020F0502020204030204" pitchFamily="34" charset="0"/>
                <a:cs typeface="Calibri" panose="020F0502020204030204" pitchFamily="34" charset="0"/>
              </a:rPr>
              <a:t>, clause 5.3.10 and </a:t>
            </a:r>
            <a:br>
              <a:rPr lang="en-US" altLang="en-US" sz="1600" b="1" dirty="0">
                <a:solidFill>
                  <a:schemeClr val="tx1"/>
                </a:solidFill>
                <a:latin typeface="Calibri" panose="020F0502020204030204" pitchFamily="34" charset="0"/>
                <a:cs typeface="Calibri" panose="020F0502020204030204" pitchFamily="34" charset="0"/>
              </a:rPr>
            </a:br>
            <a:r>
              <a:rPr lang="en-US" altLang="en-US" sz="16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600" b="1" dirty="0">
                <a:solidFill>
                  <a:schemeClr val="tx1"/>
                </a:solidFill>
                <a:latin typeface="Calibri" panose="020F0502020204030204" pitchFamily="34" charset="0"/>
                <a:cs typeface="Calibri" panose="020F0502020204030204" pitchFamily="34" charset="0"/>
              </a:rPr>
              <a:t>at http://standards.ieee.org/develop/policies/antitrust.pdf</a:t>
            </a: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620687"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700704" y="646393"/>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copyright-policy-WG-meetings.potx" id="{7B8922AF-E155-4CE3-ADBE-0EC330F6DF5E}" vid="{444C2741-E9B8-4579-8079-68A0DE7B6784}"/>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85595</TotalTime>
  <Words>1950</Words>
  <Application>Microsoft Office PowerPoint</Application>
  <PresentationFormat>On-screen Show (4:3)</PresentationFormat>
  <Paragraphs>208</Paragraphs>
  <Slides>19</Slides>
  <Notes>0</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19</vt:i4>
      </vt:variant>
    </vt:vector>
  </HeadingPairs>
  <TitlesOfParts>
    <vt:vector size="34" baseType="lpstr">
      <vt:lpstr>Arial Unicode MS</vt:lpstr>
      <vt:lpstr>MS Gothic</vt:lpstr>
      <vt:lpstr>MS PGothic</vt:lpstr>
      <vt:lpstr>MS PGothic</vt:lpstr>
      <vt:lpstr>Arial</vt:lpstr>
      <vt:lpstr>Calibri</vt:lpstr>
      <vt:lpstr>DejaVu Sans</vt:lpstr>
      <vt:lpstr>Lucida Grande</vt:lpstr>
      <vt:lpstr>Monotype Sorts</vt:lpstr>
      <vt:lpstr>Montserrat</vt:lpstr>
      <vt:lpstr>Montserrat ExtraBold</vt:lpstr>
      <vt:lpstr>Times New Roman</vt:lpstr>
      <vt:lpstr>Wingdings</vt:lpstr>
      <vt:lpstr>Office Theme</vt:lpstr>
      <vt:lpstr>IEEE_template</vt:lpstr>
      <vt:lpstr>Interest Group SUN PHY Next Generation SUN PHY’s</vt:lpstr>
      <vt:lpstr>Proposed Agenda</vt:lpstr>
      <vt:lpstr>Interest Group Rules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IEEE 802 Ground Rules</vt:lpstr>
      <vt:lpstr>Call for action email</vt:lpstr>
      <vt:lpstr>Call for action response</vt:lpstr>
      <vt:lpstr>Task group scope discussion</vt:lpstr>
      <vt:lpstr>Suggested next steps</vt:lpstr>
      <vt:lpstr>Closing Report for SUN-PHY IG</vt:lpstr>
      <vt:lpstr>List of Participants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Almholt, Thomas</cp:lastModifiedBy>
  <cp:revision>339</cp:revision>
  <cp:lastPrinted>2000-03-07T00:55:37Z</cp:lastPrinted>
  <dcterms:created xsi:type="dcterms:W3CDTF">2016-01-17T22:48:36Z</dcterms:created>
  <dcterms:modified xsi:type="dcterms:W3CDTF">2023-07-13T11:59:16Z</dcterms:modified>
  <cp:category/>
</cp:coreProperties>
</file>