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 id="2147483867" r:id="rId3"/>
  </p:sldMasterIdLst>
  <p:notesMasterIdLst>
    <p:notesMasterId r:id="rId38"/>
  </p:notesMasterIdLst>
  <p:sldIdLst>
    <p:sldId id="363" r:id="rId4"/>
    <p:sldId id="322" r:id="rId5"/>
    <p:sldId id="2441" r:id="rId6"/>
    <p:sldId id="2434" r:id="rId7"/>
    <p:sldId id="2366" r:id="rId8"/>
    <p:sldId id="339" r:id="rId9"/>
    <p:sldId id="365" r:id="rId10"/>
    <p:sldId id="304" r:id="rId11"/>
    <p:sldId id="369" r:id="rId12"/>
    <p:sldId id="370" r:id="rId13"/>
    <p:sldId id="371" r:id="rId14"/>
    <p:sldId id="2422" r:id="rId15"/>
    <p:sldId id="2423" r:id="rId16"/>
    <p:sldId id="2424" r:id="rId17"/>
    <p:sldId id="401" r:id="rId18"/>
    <p:sldId id="402" r:id="rId19"/>
    <p:sldId id="317" r:id="rId20"/>
    <p:sldId id="2442" r:id="rId21"/>
    <p:sldId id="2392" r:id="rId22"/>
    <p:sldId id="2417" r:id="rId23"/>
    <p:sldId id="361" r:id="rId24"/>
    <p:sldId id="2416" r:id="rId25"/>
    <p:sldId id="2395" r:id="rId26"/>
    <p:sldId id="2399" r:id="rId27"/>
    <p:sldId id="312" r:id="rId28"/>
    <p:sldId id="2385" r:id="rId29"/>
    <p:sldId id="2446" r:id="rId30"/>
    <p:sldId id="2377" r:id="rId31"/>
    <p:sldId id="326" r:id="rId32"/>
    <p:sldId id="2435" r:id="rId33"/>
    <p:sldId id="2440" r:id="rId34"/>
    <p:sldId id="2444" r:id="rId35"/>
    <p:sldId id="2447" r:id="rId36"/>
    <p:sldId id="296" r:id="rId37"/>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82" d="100"/>
          <a:sy n="82" d="100"/>
        </p:scale>
        <p:origin x="720" y="7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1" y="685801"/>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0" y="685801"/>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1" y="585235"/>
            <a:ext cx="147784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9276361" y="14915"/>
            <a:ext cx="2915636"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615954" y="4178303"/>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609600" y="4655317"/>
            <a:ext cx="6719659"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10603090"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615954" y="4178303"/>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655317"/>
            <a:ext cx="6719659"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609601" y="5905500"/>
            <a:ext cx="41148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2" y="585234"/>
            <a:ext cx="1455287"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10603093"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9276359" y="14913"/>
            <a:ext cx="2915637"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2055" y="5013177"/>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4" y="3942583"/>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2"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4" y="3942583"/>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2"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8"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8"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8"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4" y="5615521"/>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1" y="5615521"/>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1"/>
            <a:ext cx="3475567"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8" y="3917965"/>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4" y="5615521"/>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1" y="5615521"/>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1"/>
            <a:ext cx="3475567"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4" y="5615521"/>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1" y="5615521"/>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1"/>
            <a:ext cx="3475567"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3"/>
            <a:ext cx="3462868"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8" y="3917964"/>
            <a:ext cx="3454324"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1"/>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6" y="5615521"/>
            <a:ext cx="1966383"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1"/>
            <a:ext cx="197273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5" y="5615521"/>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1"/>
            <a:ext cx="1972735"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1"/>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6" y="5615521"/>
            <a:ext cx="1966383"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1"/>
            <a:ext cx="197273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5" y="5615521"/>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1"/>
            <a:ext cx="1972735"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1"/>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6" y="5615521"/>
            <a:ext cx="1966383"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1"/>
            <a:ext cx="197273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5" y="5615521"/>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1"/>
            <a:ext cx="1972735"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4"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4"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4"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2" y="869243"/>
            <a:ext cx="109728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2" y="869243"/>
            <a:ext cx="109728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10780185" y="6173474"/>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501639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45937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914580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1" y="1371603"/>
            <a:ext cx="5073651"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3" y="1371603"/>
            <a:ext cx="5075767"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968028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397095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3941737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8" y="6538916"/>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2858549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3769611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74110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158092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3" y="685803"/>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1" y="685803"/>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70337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802.15-23-0370-01-04ab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July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609600" y="366186"/>
            <a:ext cx="109728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609600" y="1826685"/>
            <a:ext cx="109728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10780185" y="6173474"/>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2" userDrawn="1">
          <p15:clr>
            <a:srgbClr val="F26B43"/>
          </p15:clr>
        </p15:guide>
        <p15:guide id="3" pos="1032" userDrawn="1">
          <p15:clr>
            <a:srgbClr val="F26B43"/>
          </p15:clr>
        </p15:guide>
        <p15:guide id="4" pos="1176" userDrawn="1">
          <p15:clr>
            <a:srgbClr val="F26B43"/>
          </p15:clr>
        </p15:guide>
        <p15:guide id="5" pos="1920" userDrawn="1">
          <p15:clr>
            <a:srgbClr val="F26B43"/>
          </p15:clr>
        </p15:guide>
        <p15:guide id="6" pos="2064" userDrawn="1">
          <p15:clr>
            <a:srgbClr val="F26B43"/>
          </p15:clr>
        </p15:guide>
        <p15:guide id="7" pos="2808" userDrawn="1">
          <p15:clr>
            <a:srgbClr val="F26B43"/>
          </p15:clr>
        </p15:guide>
        <p15:guide id="8" pos="2952" userDrawn="1">
          <p15:clr>
            <a:srgbClr val="F26B43"/>
          </p15:clr>
        </p15:guide>
        <p15:guide id="9" pos="3696" userDrawn="1">
          <p15:clr>
            <a:srgbClr val="F26B43"/>
          </p15:clr>
        </p15:guide>
        <p15:guide id="10" pos="3840" userDrawn="1">
          <p15:clr>
            <a:srgbClr val="F26B43"/>
          </p15:clr>
        </p15:guide>
        <p15:guide id="11" pos="4584" userDrawn="1">
          <p15:clr>
            <a:srgbClr val="F26B43"/>
          </p15:clr>
        </p15:guide>
        <p15:guide id="12" pos="472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58403"/>
            <a:ext cx="5283200" cy="138499"/>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900" b="1" dirty="0">
                <a:solidFill>
                  <a:schemeClr val="tx1"/>
                </a:solidFill>
              </a:rPr>
              <a:t>doc.: IEEE 802.15-23-0293-00-04ab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1"/>
            <a:ext cx="23368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900"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5" y="6478589"/>
            <a:ext cx="4995333"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563"/>
              </a:spcBef>
              <a:buSzPct val="100000"/>
              <a:defRPr/>
            </a:pPr>
            <a:r>
              <a:rPr lang="en-GB" sz="9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7" y="685803"/>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1" y="1371603"/>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9"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extLst>
      <p:ext uri="{BB962C8B-B14F-4D97-AF65-F5344CB8AC3E}">
        <p14:creationId xmlns:p14="http://schemas.microsoft.com/office/powerpoint/2010/main" val="2576829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S PGothic" panose="020B0600070205080204" pitchFamily="34" charset="-128"/>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5pPr>
      <a:lvl6pPr marL="18859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6pPr>
      <a:lvl7pPr marL="22288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7pPr>
      <a:lvl8pPr marL="25717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8pPr>
      <a:lvl9pPr marL="29146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S PGothic" panose="020B0600070205080204" pitchFamily="34" charset="-128"/>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5pPr>
      <a:lvl6pPr marL="18859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5/dcn/23/15-23-0305-04-04ab-july-2023-tg4ab-agenda.xlsx" TargetMode="External"/><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5/dcn/23/15-23-0320-00-04ab-tg4ab-conf-call-mins-may-to-jul-2023.docx" TargetMode="External"/><Relationship Id="rId2" Type="http://schemas.openxmlformats.org/officeDocument/2006/relationships/hyperlink" Target="https://mentor.ieee.org/802.15/dcn/23/15-23-0319-00-04ab-tg4ab-may-interim-mins.doc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vent.me/kqE5P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775520" y="7620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July 2023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10 July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July 2023 802 Plenary Session</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81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1864785"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15</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16</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1775520" y="980728"/>
            <a:ext cx="7772400" cy="1362075"/>
          </a:xfrm>
        </p:spPr>
        <p:txBody>
          <a:bodyPr wrap="square" anchor="t">
            <a:normAutofit/>
          </a:bodyPr>
          <a:lstStyle/>
          <a:p>
            <a:pPr algn="ctr"/>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18</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7637853" y="1124744"/>
            <a:ext cx="3820134" cy="2559191"/>
          </a:xfrm>
          <a:prstGeom prst="rect">
            <a:avLst/>
          </a:prstGeom>
        </p:spPr>
      </p:pic>
      <p:sp>
        <p:nvSpPr>
          <p:cNvPr id="2" name="TextBox 1">
            <a:extLst>
              <a:ext uri="{FF2B5EF4-FFF2-40B4-BE49-F238E27FC236}">
                <a16:creationId xmlns:a16="http://schemas.microsoft.com/office/drawing/2014/main" id="{A83D1F14-5A17-033A-0817-F06EC0B6C82D}"/>
              </a:ext>
            </a:extLst>
          </p:cNvPr>
          <p:cNvSpPr txBox="1"/>
          <p:nvPr/>
        </p:nvSpPr>
        <p:spPr>
          <a:xfrm>
            <a:off x="551063" y="3915478"/>
            <a:ext cx="10369152" cy="2308324"/>
          </a:xfrm>
          <a:prstGeom prst="rect">
            <a:avLst/>
          </a:prstGeom>
          <a:noFill/>
        </p:spPr>
        <p:txBody>
          <a:bodyPr wrap="square">
            <a:spAutoFit/>
          </a:bodyPr>
          <a:lstStyle/>
          <a:p>
            <a:r>
              <a:rPr lang="en-US" sz="2400" dirty="0">
                <a:solidFill>
                  <a:schemeClr val="tx1"/>
                </a:solidFill>
                <a:latin typeface="+mj-lt"/>
              </a:rPr>
              <a:t>Document:</a:t>
            </a:r>
          </a:p>
          <a:p>
            <a:r>
              <a:rPr lang="en-US" sz="2400" dirty="0">
                <a:solidFill>
                  <a:schemeClr val="tx1"/>
                </a:solidFill>
                <a:latin typeface="+mj-lt"/>
                <a:hlinkClick r:id="rId3"/>
              </a:rPr>
              <a:t>https://mentor.ieee.org/802.15/dcn/23/15-23-0305-04-04ab-july-2023-tg4ab-agenda.xlsx</a:t>
            </a:r>
            <a:endParaRPr lang="en-US" sz="2400" dirty="0">
              <a:solidFill>
                <a:schemeClr val="tx1"/>
              </a:solidFill>
              <a:latin typeface="+mj-lt"/>
            </a:endParaRPr>
          </a:p>
          <a:p>
            <a:endParaRPr lang="en-US" sz="2400" dirty="0">
              <a:solidFill>
                <a:schemeClr val="tx1"/>
              </a:solidFill>
              <a:latin typeface="+mj-lt"/>
            </a:endParaRPr>
          </a:p>
          <a:p>
            <a:endParaRPr lang="en-US" sz="2400" dirty="0">
              <a:solidFill>
                <a:schemeClr val="tx1"/>
              </a:solidFill>
              <a:latin typeface="+mj-lt"/>
            </a:endParaRPr>
          </a:p>
          <a:p>
            <a:endParaRPr lang="en-US" sz="2400" dirty="0">
              <a:solidFill>
                <a:schemeClr val="tx1"/>
              </a:solidFill>
              <a:latin typeface="+mj-lt"/>
            </a:endParaRPr>
          </a:p>
        </p:txBody>
      </p:sp>
    </p:spTree>
    <p:extLst>
      <p:ext uri="{BB962C8B-B14F-4D97-AF65-F5344CB8AC3E}">
        <p14:creationId xmlns:p14="http://schemas.microsoft.com/office/powerpoint/2010/main" val="341756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a:bodyPr>
          <a:lstStyle/>
          <a:p>
            <a:pPr marL="0" indent="0"/>
            <a:r>
              <a:rPr lang="en-US" dirty="0"/>
              <a:t>Motion to approve agenda contained in document 15-23-0305-04.</a:t>
            </a:r>
          </a:p>
          <a:p>
            <a:pPr marL="457200" indent="-457200">
              <a:buFont typeface="Arial" panose="020B0604020202020204" pitchFamily="34" charset="0"/>
              <a:buChar char="•"/>
            </a:pPr>
            <a:r>
              <a:rPr lang="en-US" dirty="0"/>
              <a:t>Moved by Clint Chaplin (SRA)</a:t>
            </a:r>
          </a:p>
          <a:p>
            <a:pPr marL="457200" indent="-457200">
              <a:buFont typeface="Arial" panose="020B0604020202020204" pitchFamily="34" charset="0"/>
              <a:buChar char="•"/>
            </a:pPr>
            <a:r>
              <a:rPr lang="en-US" dirty="0"/>
              <a:t>Second by Billy Verso (Qorvo)</a:t>
            </a:r>
          </a:p>
          <a:p>
            <a:pPr marL="457200" indent="-457200">
              <a:buFont typeface="Arial" panose="020B0604020202020204" pitchFamily="34" charset="0"/>
              <a:buChar char="•"/>
            </a:pPr>
            <a:r>
              <a:rPr lang="en-US" dirty="0"/>
              <a:t>Discussion: </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19</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463032"/>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839416" y="4111218"/>
            <a:ext cx="6768752" cy="2071132"/>
          </a:xfrm>
        </p:spPr>
        <p:txBody>
          <a:bodyPr/>
          <a:lstStyle/>
          <a:p>
            <a:r>
              <a:rPr lang="en-US" sz="2800" dirty="0"/>
              <a:t>July 2023 802 Plenary Session</a:t>
            </a:r>
          </a:p>
          <a:p>
            <a:r>
              <a:rPr lang="en-US" sz="2800" dirty="0"/>
              <a:t>Mixed Mode</a:t>
            </a:r>
          </a:p>
          <a:p>
            <a:r>
              <a:rPr lang="en-US" sz="2800" dirty="0"/>
              <a:t>Live from Berlin, DE</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pic>
        <p:nvPicPr>
          <p:cNvPr id="5" name="Picture 2" descr="Photo">
            <a:extLst>
              <a:ext uri="{FF2B5EF4-FFF2-40B4-BE49-F238E27FC236}">
                <a16:creationId xmlns:a16="http://schemas.microsoft.com/office/drawing/2014/main" id="{1D11DC5C-3A12-4449-F8BE-DC8C5316A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192" y="3861048"/>
            <a:ext cx="3384376" cy="253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E482-BC41-AC4E-513C-44527BA8CB3A}"/>
              </a:ext>
            </a:extLst>
          </p:cNvPr>
          <p:cNvSpPr>
            <a:spLocks noGrp="1"/>
          </p:cNvSpPr>
          <p:nvPr>
            <p:ph type="title"/>
          </p:nvPr>
        </p:nvSpPr>
        <p:spPr/>
        <p:txBody>
          <a:bodyPr/>
          <a:lstStyle/>
          <a:p>
            <a:r>
              <a:rPr lang="en-US" dirty="0"/>
              <a:t>Approvals of Minutes</a:t>
            </a:r>
          </a:p>
        </p:txBody>
      </p:sp>
      <p:sp>
        <p:nvSpPr>
          <p:cNvPr id="3" name="Content Placeholder 2">
            <a:extLst>
              <a:ext uri="{FF2B5EF4-FFF2-40B4-BE49-F238E27FC236}">
                <a16:creationId xmlns:a16="http://schemas.microsoft.com/office/drawing/2014/main" id="{C92498DB-B226-586E-BB90-96399F31C5AE}"/>
              </a:ext>
            </a:extLst>
          </p:cNvPr>
          <p:cNvSpPr>
            <a:spLocks noGrp="1"/>
          </p:cNvSpPr>
          <p:nvPr>
            <p:ph idx="1"/>
          </p:nvPr>
        </p:nvSpPr>
        <p:spPr/>
        <p:txBody>
          <a:bodyPr>
            <a:normAutofit fontScale="70000" lnSpcReduction="20000"/>
          </a:bodyPr>
          <a:lstStyle/>
          <a:p>
            <a:r>
              <a:rPr lang="en-US" dirty="0"/>
              <a:t>Motion to approve minutes contained in documents 15-23-0319-00 and 15-23-0320-00</a:t>
            </a:r>
          </a:p>
          <a:p>
            <a:endParaRPr lang="en-US" dirty="0"/>
          </a:p>
          <a:p>
            <a:r>
              <a:rPr lang="en-US" dirty="0"/>
              <a:t>Moved by: David </a:t>
            </a:r>
            <a:r>
              <a:rPr lang="en-US" dirty="0" err="1"/>
              <a:t>Xun</a:t>
            </a:r>
            <a:r>
              <a:rPr lang="en-US" dirty="0"/>
              <a:t> Yang (Huawei)</a:t>
            </a:r>
          </a:p>
          <a:p>
            <a:r>
              <a:rPr lang="en-US" dirty="0"/>
              <a:t>Second by: Clint Chaplin</a:t>
            </a:r>
          </a:p>
          <a:p>
            <a:endParaRPr lang="en-US" dirty="0"/>
          </a:p>
          <a:p>
            <a:r>
              <a:rPr lang="en-US" dirty="0"/>
              <a:t>May Interim Minutes:	</a:t>
            </a:r>
          </a:p>
          <a:p>
            <a:r>
              <a:rPr lang="en-US" dirty="0"/>
              <a:t>			Minutes links:</a:t>
            </a:r>
          </a:p>
          <a:p>
            <a:r>
              <a:rPr lang="en-US" dirty="0">
                <a:hlinkClick r:id="rId2"/>
              </a:rPr>
              <a:t>https://mentor.ieee.org/802.15/dcn/23/15-23-0319-00-04ab-tg4ab-may-interim-mins.docx</a:t>
            </a:r>
            <a:endParaRPr lang="en-US" dirty="0"/>
          </a:p>
          <a:p>
            <a:r>
              <a:rPr lang="en-US" dirty="0"/>
              <a:t>		</a:t>
            </a:r>
          </a:p>
          <a:p>
            <a:r>
              <a:rPr lang="en-US" dirty="0"/>
              <a:t>Interim telecon minutes:	</a:t>
            </a:r>
          </a:p>
          <a:p>
            <a:r>
              <a:rPr lang="en-US" dirty="0">
                <a:hlinkClick r:id="rId3"/>
              </a:rPr>
              <a:t>https://mentor.ieee.org/802.15/dcn/23/15-23-0320-00-04ab-tg4ab-conf-call-mins-may-to-jul-2023.docx</a:t>
            </a:r>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D1DF144-E95B-D06E-0953-5D1F0507D3C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45905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b="1" dirty="0">
                <a:solidFill>
                  <a:schemeClr val="accent1">
                    <a:lumMod val="50000"/>
                  </a:schemeClr>
                </a:solidFill>
              </a:rPr>
              <a:t>Work on the draft amendment!</a:t>
            </a:r>
          </a:p>
          <a:p>
            <a:pPr marL="0" indent="0" algn="ctr"/>
            <a:r>
              <a:rPr lang="en-US" b="1" dirty="0">
                <a:solidFill>
                  <a:schemeClr val="accent1">
                    <a:lumMod val="50000"/>
                  </a:schemeClr>
                </a:solidFill>
              </a:rPr>
              <a:t>And….</a:t>
            </a:r>
          </a:p>
          <a:p>
            <a:pPr marL="457200" indent="-457200">
              <a:buFont typeface="Arial" panose="020B0604020202020204" pitchFamily="34" charset="0"/>
              <a:buChar char="•"/>
            </a:pPr>
            <a:r>
              <a:rPr lang="en-US" b="1" dirty="0">
                <a:solidFill>
                  <a:schemeClr val="accent1">
                    <a:lumMod val="50000"/>
                  </a:schemeClr>
                </a:solidFill>
              </a:rPr>
              <a:t>Work on the draft amendment some more</a:t>
            </a: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Other</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fontScale="92500"/>
          </a:bodyPr>
          <a:lstStyle/>
          <a:p>
            <a:pPr marL="0" indent="0"/>
            <a:r>
              <a:rPr lang="en-US" dirty="0"/>
              <a:t>In room breakouts:</a:t>
            </a:r>
          </a:p>
          <a:p>
            <a:pPr marL="457200" indent="-457200">
              <a:buFont typeface="Arial" panose="020B0604020202020204" pitchFamily="34" charset="0"/>
              <a:buChar char="•"/>
            </a:pPr>
            <a:r>
              <a:rPr lang="en-US" dirty="0"/>
              <a:t>We have the TG4ab Meeting room (physical and virtual)</a:t>
            </a:r>
          </a:p>
          <a:p>
            <a:pPr marL="457200" indent="-457200">
              <a:buFont typeface="Arial" panose="020B0604020202020204" pitchFamily="34" charset="0"/>
              <a:buChar char="•"/>
            </a:pPr>
            <a:r>
              <a:rPr lang="en-US" dirty="0"/>
              <a:t>We have a 2</a:t>
            </a:r>
            <a:r>
              <a:rPr lang="en-US" baseline="30000" dirty="0"/>
              <a:t>nd</a:t>
            </a:r>
            <a:r>
              <a:rPr lang="en-US" dirty="0"/>
              <a:t> breakout room (physical and virtual)</a:t>
            </a:r>
          </a:p>
          <a:p>
            <a:pPr marL="457200" indent="-457200">
              <a:buFont typeface="Arial" panose="020B0604020202020204" pitchFamily="34" charset="0"/>
              <a:buChar char="•"/>
            </a:pPr>
            <a:r>
              <a:rPr lang="en-US" dirty="0"/>
              <a:t>In may be difficult for remote attendees – keep them in mind.</a:t>
            </a:r>
          </a:p>
          <a:p>
            <a:pPr marL="457200" indent="-457200">
              <a:buFont typeface="Arial" panose="020B0604020202020204" pitchFamily="34" charset="0"/>
              <a:buChar char="•"/>
            </a:pPr>
            <a:r>
              <a:rPr lang="en-US" dirty="0"/>
              <a:t>Loop in remote attendees in inconvenient time zones when able (email reflector, </a:t>
            </a:r>
            <a:r>
              <a:rPr lang="en-US" dirty="0" err="1"/>
              <a:t>etc</a:t>
            </a:r>
            <a:r>
              <a:rPr lang="en-US" dirty="0"/>
              <a:t>)</a:t>
            </a:r>
          </a:p>
          <a:p>
            <a:pPr marL="457200" indent="-457200">
              <a:buFont typeface="Arial" panose="020B0604020202020204" pitchFamily="34" charset="0"/>
              <a:buChar char="•"/>
            </a:pPr>
            <a:r>
              <a:rPr lang="en-US" dirty="0"/>
              <a:t>We will do the best we can and keep learning as we go!</a:t>
            </a:r>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90619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a:xfrm>
            <a:off x="2279577" y="617537"/>
            <a:ext cx="7764463" cy="579216"/>
          </a:xfrm>
        </p:spPr>
        <p:txBody>
          <a:bodyPr/>
          <a:lstStyle/>
          <a:p>
            <a:r>
              <a:rPr lang="en-US" dirty="0"/>
              <a:t>We have a full 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a:xfrm>
            <a:off x="2291978" y="1556792"/>
            <a:ext cx="7764463" cy="4896544"/>
          </a:xfrm>
        </p:spPr>
        <p:txBody>
          <a:bodyPr>
            <a:normAutofit fontScale="85000" lnSpcReduction="20000"/>
          </a:bodyPr>
          <a:lstStyle/>
          <a:p>
            <a:pPr marL="457200" indent="-457200">
              <a:buFont typeface="Arial" panose="020B0604020202020204" pitchFamily="34" charset="0"/>
              <a:buChar char="•"/>
            </a:pPr>
            <a:r>
              <a:rPr lang="en-US" dirty="0"/>
              <a:t>You are reminded NOW that all the 802 and IEEE rules you heard at the opening plenary apply to every meeting. This is your final reminder!</a:t>
            </a:r>
          </a:p>
          <a:p>
            <a:pPr marL="457200" indent="-457200">
              <a:buFont typeface="Arial" panose="020B0604020202020204" pitchFamily="34" charset="0"/>
              <a:buChar char="•"/>
            </a:pPr>
            <a:r>
              <a:rPr lang="en-US" dirty="0"/>
              <a:t>Meetings will start ON TIME as shown on the schedule – arrive early, finish nesting, get comfortable</a:t>
            </a:r>
          </a:p>
          <a:p>
            <a:pPr marL="457200" indent="-457200">
              <a:buFont typeface="Arial" panose="020B0604020202020204" pitchFamily="34" charset="0"/>
              <a:buChar char="•"/>
            </a:pPr>
            <a:r>
              <a:rPr lang="en-US" dirty="0"/>
              <a:t>Questions and discussions time may be limited:  </a:t>
            </a:r>
            <a:r>
              <a:rPr lang="en-US" b="1" dirty="0">
                <a:solidFill>
                  <a:schemeClr val="accent1">
                    <a:lumMod val="50000"/>
                  </a:schemeClr>
                </a:solidFill>
              </a:rPr>
              <a:t>Use the email reflector to continue discussion! </a:t>
            </a:r>
          </a:p>
          <a:p>
            <a:pPr marL="457200" indent="-457200">
              <a:buFont typeface="Arial" panose="020B0604020202020204" pitchFamily="34" charset="0"/>
              <a:buChar char="•"/>
            </a:pPr>
            <a:r>
              <a:rPr lang="en-US" b="1" dirty="0">
                <a:solidFill>
                  <a:schemeClr val="accent1">
                    <a:lumMod val="50000"/>
                  </a:schemeClr>
                </a:solidFill>
              </a:rPr>
              <a:t>Take advantage of coffee breaks and other ad hoc time as well as the reflector, and</a:t>
            </a:r>
          </a:p>
          <a:p>
            <a:pPr marL="457200" indent="-457200">
              <a:buFont typeface="Arial" panose="020B0604020202020204" pitchFamily="34" charset="0"/>
              <a:buChar char="•"/>
            </a:pPr>
            <a:r>
              <a:rPr lang="en-US" b="1" dirty="0">
                <a:solidFill>
                  <a:schemeClr val="accent1">
                    <a:lumMod val="50000"/>
                  </a:schemeClr>
                </a:solidFill>
              </a:rPr>
              <a:t>Don’t forget about remote attendees!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23</a:t>
            </a:fld>
            <a:endParaRPr lang="en-US" altLang="en-US"/>
          </a:p>
        </p:txBody>
      </p:sp>
    </p:spTree>
    <p:extLst>
      <p:ext uri="{BB962C8B-B14F-4D97-AF65-F5344CB8AC3E}">
        <p14:creationId xmlns:p14="http://schemas.microsoft.com/office/powerpoint/2010/main" val="411317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652-D701-9CE5-600F-BEA5AD1720FE}"/>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2EFFFD1F-C5BC-E30E-6DDE-63DFBADAB72C}"/>
              </a:ext>
            </a:extLst>
          </p:cNvPr>
          <p:cNvSpPr>
            <a:spLocks noGrp="1"/>
          </p:cNvSpPr>
          <p:nvPr>
            <p:ph idx="1"/>
          </p:nvPr>
        </p:nvSpPr>
        <p:spPr/>
        <p:txBody>
          <a:bodyPr/>
          <a:lstStyle/>
          <a:p>
            <a:pPr marL="457200" indent="-457200">
              <a:buFont typeface="Arial" panose="020B0604020202020204" pitchFamily="34" charset="0"/>
              <a:buChar char="•"/>
            </a:pPr>
            <a:r>
              <a:rPr lang="en-US" dirty="0"/>
              <a:t>We will need to stay within the allocated time to get through everything</a:t>
            </a:r>
          </a:p>
          <a:p>
            <a:pPr marL="457200" indent="-457200">
              <a:buFont typeface="Arial" panose="020B0604020202020204" pitchFamily="34" charset="0"/>
              <a:buChar char="•"/>
            </a:pPr>
            <a:r>
              <a:rPr lang="en-US" dirty="0"/>
              <a:t>If less than the allocated time is used in a time slot, we’ll start the next time slot (accumulate any unused time to the end of the meeting)</a:t>
            </a:r>
          </a:p>
          <a:p>
            <a:pPr marL="457200" indent="-457200">
              <a:buFont typeface="Arial" panose="020B0604020202020204" pitchFamily="34" charset="0"/>
              <a:buChar char="•"/>
            </a:pPr>
            <a:r>
              <a:rPr lang="en-US" dirty="0"/>
              <a:t>Accumulated time will be used to continue discussion</a:t>
            </a:r>
          </a:p>
        </p:txBody>
      </p:sp>
      <p:sp>
        <p:nvSpPr>
          <p:cNvPr id="4" name="Slide Number Placeholder 3">
            <a:extLst>
              <a:ext uri="{FF2B5EF4-FFF2-40B4-BE49-F238E27FC236}">
                <a16:creationId xmlns:a16="http://schemas.microsoft.com/office/drawing/2014/main" id="{7F81DA3A-AB07-4401-73B1-EC1F2FB8975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Tree>
    <p:extLst>
      <p:ext uri="{BB962C8B-B14F-4D97-AF65-F5344CB8AC3E}">
        <p14:creationId xmlns:p14="http://schemas.microsoft.com/office/powerpoint/2010/main" val="3913454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268761"/>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4655841" y="1965416"/>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2423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3817205" y="5741183"/>
            <a:ext cx="4733544" cy="276999"/>
          </a:xfrm>
          <a:prstGeom prst="rect">
            <a:avLst/>
          </a:prstGeom>
          <a:noFill/>
        </p:spPr>
        <p:txBody>
          <a:bodyPr wrap="square">
            <a:spAutoFit/>
          </a:bodyPr>
          <a:lstStyle/>
          <a:p>
            <a:r>
              <a:rPr lang="en-US" dirty="0">
                <a:solidFill>
                  <a:srgbClr val="000000"/>
                </a:solidFill>
                <a:latin typeface="Calibri" panose="020F0502020204030204" pitchFamily="34" charset="0"/>
              </a:rPr>
              <a:t>Notes:  SASB/</a:t>
            </a:r>
            <a:r>
              <a:rPr lang="en-US" dirty="0" err="1">
                <a:solidFill>
                  <a:srgbClr val="000000"/>
                </a:solidFill>
                <a:latin typeface="Calibri" panose="020F0502020204030204" pitchFamily="34" charset="0"/>
              </a:rPr>
              <a:t>RevCom</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schdule</a:t>
            </a:r>
            <a:r>
              <a:rPr lang="en-US" dirty="0">
                <a:solidFill>
                  <a:srgbClr val="000000"/>
                </a:solidFill>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919537" y="595696"/>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 -22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Dec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Jan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Mar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 26</a:t>
                      </a: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PHY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dirty="0">
                          <a:solidFill>
                            <a:srgbClr val="000000"/>
                          </a:solidFill>
                          <a:effectLst/>
                          <a:latin typeface="Calibri" panose="020F0502020204030204" pitchFamily="34" charset="0"/>
                        </a:rPr>
                        <a:t>Integrate </a:t>
                      </a:r>
                      <a:r>
                        <a:rPr lang="en-US" sz="800" b="0" i="0" u="none" strike="noStrike" dirty="0" err="1">
                          <a:solidFill>
                            <a:srgbClr val="000000"/>
                          </a:solidFill>
                          <a:effectLst/>
                          <a:latin typeface="Calibri" panose="020F0502020204030204" pitchFamily="34" charset="0"/>
                        </a:rPr>
                        <a:t>poposals</a:t>
                      </a:r>
                      <a:r>
                        <a:rPr lang="en-US" sz="800" b="0" i="0" u="none" strike="noStrike" dirty="0">
                          <a:solidFill>
                            <a:srgbClr val="000000"/>
                          </a:solidFill>
                          <a:effectLst/>
                          <a:latin typeface="Calibri" panose="020F0502020204030204" pitchFamily="34" charset="0"/>
                        </a:rPr>
                        <a:t>/contributions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dirty="0">
                          <a:solidFill>
                            <a:srgbClr val="000000"/>
                          </a:solidFill>
                          <a:effectLst/>
                          <a:highlight>
                            <a:srgbClr val="FFFF00"/>
                          </a:highligh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4601058" y="2115630"/>
            <a:ext cx="2917878" cy="504057"/>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buClr>
                <a:srgbClr val="000000"/>
              </a:buClr>
              <a:buSzPct val="100000"/>
            </a:pPr>
            <a:r>
              <a:rPr lang="en-US"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10344472" y="692696"/>
            <a:ext cx="144016" cy="7200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70993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3233684" y="1371602"/>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025826767"/>
              </p:ext>
            </p:extLst>
          </p:nvPr>
        </p:nvGraphicFramePr>
        <p:xfrm>
          <a:off x="3935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724214"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3395700" y="4779150"/>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Presentations and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2279577" y="685801"/>
            <a:ext cx="7764463" cy="754063"/>
          </a:xfrm>
        </p:spPr>
        <p:txBody>
          <a:bodyPr vert="horz" wrap="square" lIns="0" tIns="0" rIns="0" bIns="0" numCol="1" rtlCol="0" anchor="t" anchorCtr="0" compatLnSpc="1">
            <a:prstTxWarp prst="textNoShape">
              <a:avLst/>
            </a:prstTxWarp>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2133600" y="1371601"/>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6091239" y="2930463"/>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1981202"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1951035"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1951036"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Breakouts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30</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632" y="1916832"/>
            <a:ext cx="3300736" cy="439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31</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351586" y="692696"/>
            <a:ext cx="7632847" cy="5724636"/>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4720217" y="692696"/>
            <a:ext cx="2751567" cy="720080"/>
          </a:xfrm>
          <a:solidFill>
            <a:schemeClr val="bg1">
              <a:lumMod val="95000"/>
            </a:schemeClr>
          </a:solidFill>
        </p:spPr>
        <p:txBody>
          <a:bodyPr/>
          <a:lstStyle/>
          <a:p>
            <a:r>
              <a:rPr lang="en-US" sz="4000"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32</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a:t>Other Business</a:t>
            </a:r>
          </a:p>
        </p:txBody>
      </p:sp>
      <p:pic>
        <p:nvPicPr>
          <p:cNvPr id="3074" name="Picture 2">
            <a:extLst>
              <a:ext uri="{FF2B5EF4-FFF2-40B4-BE49-F238E27FC236}">
                <a16:creationId xmlns:a16="http://schemas.microsoft.com/office/drawing/2014/main" id="{40941BE3-0E45-A88C-3271-ED09C8E87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76" r="-1" b="6451"/>
          <a:stretch/>
        </p:blipFill>
        <p:spPr bwMode="auto">
          <a:xfrm>
            <a:off x="3646918" y="1545433"/>
            <a:ext cx="5073651" cy="4868863"/>
          </a:xfrm>
          <a:prstGeom prst="rect">
            <a:avLst/>
          </a:prstGeom>
          <a:solidFill>
            <a:srgbClr val="FFFFFF"/>
          </a:solidFill>
        </p:spPr>
      </p:pic>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33</a:t>
            </a:fld>
            <a:endParaRPr lang="en-US" altLang="en-US">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34</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9527C-2782-8DC3-0FB6-538BBB8D867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
        <p:nvSpPr>
          <p:cNvPr id="5" name="Title 1">
            <a:extLst>
              <a:ext uri="{FF2B5EF4-FFF2-40B4-BE49-F238E27FC236}">
                <a16:creationId xmlns:a16="http://schemas.microsoft.com/office/drawing/2014/main" id="{DC73D2ED-395F-B393-5C17-017B35D4D72B}"/>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6" name="Content Placeholder 2">
            <a:extLst>
              <a:ext uri="{FF2B5EF4-FFF2-40B4-BE49-F238E27FC236}">
                <a16:creationId xmlns:a16="http://schemas.microsoft.com/office/drawing/2014/main" id="{C83516C3-34E9-9304-2311-F921019D41A2}"/>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a:t>
            </a:r>
            <a:r>
              <a:rPr lang="en-US" dirty="0">
                <a:solidFill>
                  <a:srgbClr val="FF0000"/>
                </a:solidFill>
              </a:rPr>
              <a:t>do not need to join WebEx </a:t>
            </a:r>
            <a:r>
              <a:rPr lang="en-US" dirty="0">
                <a:solidFill>
                  <a:schemeClr val="tx1"/>
                </a:solidFill>
              </a:rPr>
              <a:t>except to present</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391274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2" y="2204864"/>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the IEEE 802 Plenary session</a:t>
            </a:r>
          </a:p>
          <a:p>
            <a:pPr>
              <a:buFont typeface="Arial" panose="020B0604020202020204" pitchFamily="34" charset="0"/>
              <a:buChar char="•"/>
            </a:pPr>
            <a:r>
              <a:rPr lang="en-US" sz="2000" dirty="0"/>
              <a:t>You must pay the registration fee in order to attend </a:t>
            </a:r>
            <a:r>
              <a:rPr lang="en-US" sz="2000" b="1" u="sng" dirty="0"/>
              <a:t>virtually or in person</a:t>
            </a:r>
          </a:p>
          <a:p>
            <a:pPr>
              <a:buFont typeface="Arial" panose="020B0604020202020204" pitchFamily="34" charset="0"/>
              <a:buChar char="•"/>
            </a:pPr>
            <a:r>
              <a:rPr lang="en-US" sz="2000" dirty="0"/>
              <a:t>If you have not already done so please register:</a:t>
            </a:r>
          </a:p>
          <a:p>
            <a:pPr marL="457200" lvl="1" indent="0" algn="ctr"/>
            <a:r>
              <a:rPr lang="en-US" sz="2400" dirty="0"/>
              <a:t>Session Information &amp; Registration Website: </a:t>
            </a:r>
            <a:r>
              <a:rPr lang="en-US" sz="2400" dirty="0">
                <a:hlinkClick r:id="rId2"/>
              </a:rPr>
              <a:t>https://cvent.me/kqE5PN</a:t>
            </a:r>
            <a:endParaRPr lang="en-US" sz="2400" dirty="0"/>
          </a:p>
          <a:p>
            <a:pPr marL="457200" lvl="1" indent="0" algn="ctr"/>
            <a:endParaRPr lang="en-US" sz="2400" dirty="0"/>
          </a:p>
          <a:p>
            <a:pPr marL="457200" lvl="1" indent="0" algn="ctr"/>
            <a:r>
              <a:rPr lang="en-US" sz="2000" b="1"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5</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196872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86001" y="2170511"/>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8</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95504</TotalTime>
  <Words>2505</Words>
  <Application>Microsoft Office PowerPoint</Application>
  <PresentationFormat>Widescreen</PresentationFormat>
  <Paragraphs>323</Paragraphs>
  <Slides>34</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34</vt:i4>
      </vt:variant>
    </vt:vector>
  </HeadingPairs>
  <TitlesOfParts>
    <vt:vector size="47" baseType="lpstr">
      <vt:lpstr>Arial</vt:lpstr>
      <vt:lpstr>Calibri</vt:lpstr>
      <vt:lpstr>Lucida Grande</vt:lpstr>
      <vt:lpstr>Monotype Sorts</vt:lpstr>
      <vt:lpstr>Montserrat</vt:lpstr>
      <vt:lpstr>Montserrat ExtraBold</vt:lpstr>
      <vt:lpstr>Open Sans</vt:lpstr>
      <vt:lpstr>Times New Roman</vt:lpstr>
      <vt:lpstr>Verdana-Bold</vt:lpstr>
      <vt:lpstr>Wingdings</vt:lpstr>
      <vt:lpstr>Office Theme</vt:lpstr>
      <vt:lpstr>IEEE_template</vt:lpstr>
      <vt:lpstr>1_Office Theme</vt:lpstr>
      <vt:lpstr>PowerPoint Presentation</vt:lpstr>
      <vt:lpstr>Task Group 15.4ab Next Generation UWB Amendment</vt:lpstr>
      <vt:lpstr>Meeting Preamble</vt:lpstr>
      <vt:lpstr>PowerPoint Presentation</vt:lpstr>
      <vt:lpstr>Registration for 802 LMSC Plenaries and 802 Wireless Interims</vt:lpstr>
      <vt:lpstr>Deadbeat Consequences (Deadbeat: in default of paying registration fee for a prior mtg.)</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Agenda </vt:lpstr>
      <vt:lpstr>Approvals of Minutes</vt:lpstr>
      <vt:lpstr>Session Objectives</vt:lpstr>
      <vt:lpstr>Hybrid Meeting Conduct: Other</vt:lpstr>
      <vt:lpstr>We have a full agenda! </vt:lpstr>
      <vt:lpstr>Time Management</vt:lpstr>
      <vt:lpstr>Recap</vt:lpstr>
      <vt:lpstr>5.2.b Scope of the project (As approved): </vt:lpstr>
      <vt:lpstr>Project Schedule (working baseline)</vt:lpstr>
      <vt:lpstr>Schedule Major Milestones</vt:lpstr>
      <vt:lpstr>Technical Presentations and Discussion</vt:lpstr>
      <vt:lpstr>Technical Breakouts</vt:lpstr>
      <vt:lpstr>Editor’s Corner</vt:lpstr>
      <vt:lpstr>Next Steps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331</cp:revision>
  <cp:lastPrinted>2000-03-07T00:55:37Z</cp:lastPrinted>
  <dcterms:created xsi:type="dcterms:W3CDTF">2016-01-17T22:48:36Z</dcterms:created>
  <dcterms:modified xsi:type="dcterms:W3CDTF">2023-07-10T13:12:10Z</dcterms:modified>
  <cp:category/>
</cp:coreProperties>
</file>