
<file path=[Content_Types].xml><?xml version="1.0" encoding="utf-8"?>
<Types xmlns="http://schemas.openxmlformats.org/package/2006/content-types">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315" r:id="rId3"/>
    <p:sldId id="31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P802.15-22-0362-00-6ma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powell@ieee.org" TargetMode="External"/><Relationship Id="rId2" Type="http://schemas.openxmlformats.org/officeDocument/2006/relationships/hyperlink" Target="https://grouper.ieee.org/groups/802/15/private/Draft/TG6ma/P802.15.6ma_D1_4_MasterTemplate.docx" TargetMode="External"/><Relationship Id="rId1" Type="http://schemas.openxmlformats.org/officeDocument/2006/relationships/slideLayout" Target="../slideLayouts/slideLayout9.xml"/><Relationship Id="rId4" Type="http://schemas.openxmlformats.org/officeDocument/2006/relationships/hyperlink" Target="mailto:pbeecher@wi-sun.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kohno-ryuji-ns@ynu.ac.jp" TargetMode="External"/><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package" Target="../embeddings/Microsoft_Excel_Worksheet.xlsx"/><Relationship Id="rId4" Type="http://schemas.openxmlformats.org/officeDocument/2006/relationships/hyperlink" Target="mailto:Marco.Hernandez@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July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Anzai, Kim</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dirty="0">
                <a:solidFill>
                  <a:schemeClr val="dk2"/>
                </a:solidFill>
                <a:latin typeface="Times New Roman"/>
                <a:ea typeface="Times New Roman"/>
                <a:cs typeface="Times New Roman"/>
                <a:sym typeface="Times New Roman"/>
              </a:rPr>
              <a:t>TG6ma draft comments</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a:t>
            </a:r>
            <a:r>
              <a:rPr lang="en-US" sz="1600" b="0" i="0" u="none" strike="noStrike" cap="none" dirty="0">
                <a:solidFill>
                  <a:schemeClr val="dk2"/>
                </a:solidFill>
                <a:latin typeface="Times New Roman"/>
                <a:ea typeface="Times New Roman"/>
                <a:cs typeface="Times New Roman"/>
                <a:sym typeface="Times New Roman"/>
              </a:rPr>
              <a:t> 11th, 2023</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Daisuke Anzai,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Japan; CWC, Oulu Univ. Finland; </a:t>
            </a:r>
            <a:r>
              <a:rPr lang="en-US" sz="1600" dirty="0">
                <a:solidFill>
                  <a:schemeClr val="dk2"/>
                </a:solidFill>
                <a:latin typeface="Times New Roman"/>
                <a:ea typeface="Times New Roman"/>
                <a:cs typeface="Times New Roman"/>
                <a:sym typeface="Times New Roman"/>
              </a:rPr>
              <a:t>YNU, Japan, Nagoya I.T.,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TG6ma Draft access</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200" dirty="0">
                <a:latin typeface="+mn-lt"/>
              </a:rPr>
              <a:t>The TG6ma draft is posted on the 802.15 private repository:</a:t>
            </a:r>
          </a:p>
          <a:p>
            <a:pPr lvl="1"/>
            <a:r>
              <a:rPr lang="en-US" sz="2000" dirty="0">
                <a:latin typeface="+mn-lt"/>
                <a:hlinkClick r:id="rId2"/>
              </a:rPr>
              <a:t>https://grouper.ieee.org/groups/802/15/private/Draft/TG6ma/P802.15.6ma_D1_4_MasterTemplate.docx</a:t>
            </a:r>
            <a:endParaRPr lang="en-US" sz="2000" dirty="0">
              <a:latin typeface="+mn-lt"/>
            </a:endParaRPr>
          </a:p>
          <a:p>
            <a:pPr lvl="1"/>
            <a:endParaRPr lang="en-US" sz="2400" dirty="0">
              <a:latin typeface="+mn-lt"/>
            </a:endParaRPr>
          </a:p>
          <a:p>
            <a:r>
              <a:rPr lang="en-US" sz="2200" dirty="0">
                <a:latin typeface="+mn-lt"/>
              </a:rPr>
              <a:t>To access the 15 private repository you need a username and password</a:t>
            </a:r>
          </a:p>
          <a:p>
            <a:pPr lvl="1"/>
            <a:r>
              <a:rPr lang="en-US" sz="1800" dirty="0">
                <a:latin typeface="+mn-lt"/>
              </a:rPr>
              <a:t> 802.15 voting members already have them.. </a:t>
            </a:r>
          </a:p>
          <a:p>
            <a:pPr lvl="1"/>
            <a:r>
              <a:rPr lang="en-US" sz="1800" dirty="0">
                <a:latin typeface="+mn-lt"/>
              </a:rPr>
              <a:t>Non-voting members need to send an email to the 802.15 Chair and Vice-Chair:</a:t>
            </a:r>
            <a:r>
              <a:rPr lang="en-US" sz="2400" dirty="0">
                <a:latin typeface="+mn-lt"/>
              </a:rPr>
              <a:t> </a:t>
            </a:r>
            <a:r>
              <a:rPr lang="en-US" sz="2000" dirty="0">
                <a:latin typeface="+mn-lt"/>
                <a:hlinkClick r:id="rId3"/>
              </a:rPr>
              <a:t>cpowell@ieee.org</a:t>
            </a:r>
            <a:r>
              <a:rPr lang="en-US" sz="2000" dirty="0">
                <a:latin typeface="+mn-lt"/>
              </a:rPr>
              <a:t>,  </a:t>
            </a:r>
            <a:r>
              <a:rPr lang="en-US" sz="2000" dirty="0">
                <a:latin typeface="+mn-lt"/>
                <a:hlinkClick r:id="rId4"/>
              </a:rPr>
              <a:t>pbeecher@wi-sun.org</a:t>
            </a:r>
            <a:endParaRPr lang="en-US" sz="2000" dirty="0">
              <a:latin typeface="+mn-lt"/>
            </a:endParaRP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July 2023</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Anzai, Kim</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40601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84B5F-57CD-413C-8FFB-FFBC1ABE1755}"/>
              </a:ext>
            </a:extLst>
          </p:cNvPr>
          <p:cNvSpPr>
            <a:spLocks noGrp="1"/>
          </p:cNvSpPr>
          <p:nvPr>
            <p:ph type="title"/>
          </p:nvPr>
        </p:nvSpPr>
        <p:spPr/>
        <p:txBody>
          <a:bodyPr/>
          <a:lstStyle/>
          <a:p>
            <a:r>
              <a:rPr lang="en-US" dirty="0"/>
              <a:t>Comments</a:t>
            </a:r>
          </a:p>
        </p:txBody>
      </p:sp>
      <p:sp>
        <p:nvSpPr>
          <p:cNvPr id="3" name="Text Placeholder 2">
            <a:extLst>
              <a:ext uri="{FF2B5EF4-FFF2-40B4-BE49-F238E27FC236}">
                <a16:creationId xmlns:a16="http://schemas.microsoft.com/office/drawing/2014/main" id="{9CF76241-6C5C-4C32-9C0E-471AC69A0C1D}"/>
              </a:ext>
            </a:extLst>
          </p:cNvPr>
          <p:cNvSpPr>
            <a:spLocks noGrp="1"/>
          </p:cNvSpPr>
          <p:nvPr>
            <p:ph type="body" idx="1"/>
          </p:nvPr>
        </p:nvSpPr>
        <p:spPr/>
        <p:txBody>
          <a:bodyPr/>
          <a:lstStyle/>
          <a:p>
            <a:r>
              <a:rPr lang="en-US" sz="2400" dirty="0">
                <a:latin typeface="+mn-lt"/>
              </a:rPr>
              <a:t>If you want to address changes to the draft, please enter those in the comment-resolution spreadsheet attached below:</a:t>
            </a:r>
          </a:p>
          <a:p>
            <a:endParaRPr lang="en-US" sz="2400" dirty="0">
              <a:latin typeface="+mn-lt"/>
            </a:endParaRPr>
          </a:p>
          <a:p>
            <a:pPr marL="25400" indent="0">
              <a:buNone/>
            </a:pPr>
            <a:endParaRPr lang="en-US" sz="2400" dirty="0">
              <a:latin typeface="+mn-lt"/>
            </a:endParaRPr>
          </a:p>
          <a:p>
            <a:r>
              <a:rPr lang="en-US" sz="2400" dirty="0">
                <a:latin typeface="+mn-lt"/>
              </a:rPr>
              <a:t>and send it to the TG6ma Chair and Vice-Chair: </a:t>
            </a:r>
          </a:p>
          <a:p>
            <a:pPr lvl="1"/>
            <a:r>
              <a:rPr lang="en-US" sz="2000" dirty="0">
                <a:latin typeface="+mn-lt"/>
                <a:hlinkClick r:id="rId3"/>
              </a:rPr>
              <a:t>kohno-ryuji-ns@ynu.ac.jp</a:t>
            </a:r>
            <a:r>
              <a:rPr lang="en-US" sz="2000" dirty="0">
                <a:latin typeface="+mn-lt"/>
              </a:rPr>
              <a:t> ; </a:t>
            </a:r>
            <a:r>
              <a:rPr lang="en-US" sz="2000" dirty="0">
                <a:latin typeface="+mn-lt"/>
                <a:hlinkClick r:id="rId4"/>
              </a:rPr>
              <a:t>Marco.Hernandez@ieee.org</a:t>
            </a:r>
            <a:endParaRPr lang="en-US" sz="2000" dirty="0">
              <a:latin typeface="+mn-lt"/>
            </a:endParaRPr>
          </a:p>
          <a:p>
            <a:pPr lvl="1"/>
            <a:endParaRPr lang="en-US" sz="2000" dirty="0">
              <a:latin typeface="+mn-lt"/>
            </a:endParaRPr>
          </a:p>
        </p:txBody>
      </p:sp>
      <p:sp>
        <p:nvSpPr>
          <p:cNvPr id="4" name="Date Placeholder 3">
            <a:extLst>
              <a:ext uri="{FF2B5EF4-FFF2-40B4-BE49-F238E27FC236}">
                <a16:creationId xmlns:a16="http://schemas.microsoft.com/office/drawing/2014/main" id="{AAA72023-715C-4840-944A-3090622EDD9F}"/>
              </a:ext>
            </a:extLst>
          </p:cNvPr>
          <p:cNvSpPr>
            <a:spLocks noGrp="1"/>
          </p:cNvSpPr>
          <p:nvPr>
            <p:ph type="dt" idx="10"/>
          </p:nvPr>
        </p:nvSpPr>
        <p:spPr/>
        <p:txBody>
          <a:bodyPr/>
          <a:lstStyle/>
          <a:p>
            <a:r>
              <a:rPr lang="en-US"/>
              <a:t>July 2023</a:t>
            </a:r>
            <a:endParaRPr lang="en-US" dirty="0"/>
          </a:p>
        </p:txBody>
      </p:sp>
      <p:sp>
        <p:nvSpPr>
          <p:cNvPr id="5" name="Footer Placeholder 4">
            <a:extLst>
              <a:ext uri="{FF2B5EF4-FFF2-40B4-BE49-F238E27FC236}">
                <a16:creationId xmlns:a16="http://schemas.microsoft.com/office/drawing/2014/main" id="{F70DB060-A86A-40B9-83D3-7D25A76FE92F}"/>
              </a:ext>
            </a:extLst>
          </p:cNvPr>
          <p:cNvSpPr>
            <a:spLocks noGrp="1"/>
          </p:cNvSpPr>
          <p:nvPr>
            <p:ph type="ftr" idx="11"/>
          </p:nvPr>
        </p:nvSpPr>
        <p:spPr/>
        <p:txBody>
          <a:bodyPr/>
          <a:lstStyle/>
          <a:p>
            <a:r>
              <a:rPr lang="en-US"/>
              <a:t>Hernandez, Kohno, Kobayashi, Anzai, Kim</a:t>
            </a:r>
            <a:endParaRPr lang="en-US" dirty="0"/>
          </a:p>
        </p:txBody>
      </p:sp>
      <p:sp>
        <p:nvSpPr>
          <p:cNvPr id="6" name="Slide Number Placeholder 5">
            <a:extLst>
              <a:ext uri="{FF2B5EF4-FFF2-40B4-BE49-F238E27FC236}">
                <a16:creationId xmlns:a16="http://schemas.microsoft.com/office/drawing/2014/main" id="{2DB54B5C-58CD-4998-9F02-B3AE975749B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graphicFrame>
        <p:nvGraphicFramePr>
          <p:cNvPr id="8" name="Object 7">
            <a:extLst>
              <a:ext uri="{FF2B5EF4-FFF2-40B4-BE49-F238E27FC236}">
                <a16:creationId xmlns:a16="http://schemas.microsoft.com/office/drawing/2014/main" id="{CDD94F78-CE36-487E-8166-5DF0155FEF5B}"/>
              </a:ext>
            </a:extLst>
          </p:cNvPr>
          <p:cNvGraphicFramePr>
            <a:graphicFrameLocks noChangeAspect="1"/>
          </p:cNvGraphicFramePr>
          <p:nvPr>
            <p:extLst>
              <p:ext uri="{D42A27DB-BD31-4B8C-83A1-F6EECF244321}">
                <p14:modId xmlns:p14="http://schemas.microsoft.com/office/powerpoint/2010/main" val="1634303996"/>
              </p:ext>
            </p:extLst>
          </p:nvPr>
        </p:nvGraphicFramePr>
        <p:xfrm>
          <a:off x="3534383" y="3249984"/>
          <a:ext cx="914400" cy="806450"/>
        </p:xfrm>
        <a:graphic>
          <a:graphicData uri="http://schemas.openxmlformats.org/presentationml/2006/ole">
            <mc:AlternateContent xmlns:mc="http://schemas.openxmlformats.org/markup-compatibility/2006">
              <mc:Choice xmlns:v="urn:schemas-microsoft-com:vml" Requires="v">
                <p:oleObj spid="_x0000_s1030" name="Worksheet" showAsIcon="1" r:id="rId5" imgW="914400" imgH="806400" progId="Excel.Sheet.12">
                  <p:embed/>
                </p:oleObj>
              </mc:Choice>
              <mc:Fallback>
                <p:oleObj name="Worksheet" showAsIcon="1" r:id="rId5" imgW="914400" imgH="806400" progId="Excel.Sheet.12">
                  <p:embed/>
                  <p:pic>
                    <p:nvPicPr>
                      <p:cNvPr id="0" name=""/>
                      <p:cNvPicPr/>
                      <p:nvPr/>
                    </p:nvPicPr>
                    <p:blipFill>
                      <a:blip r:embed="rId6"/>
                      <a:stretch>
                        <a:fillRect/>
                      </a:stretch>
                    </p:blipFill>
                    <p:spPr>
                      <a:xfrm>
                        <a:off x="3534383" y="3249984"/>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12979859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6133</TotalTime>
  <Words>394</Words>
  <Application>Microsoft Office PowerPoint</Application>
  <PresentationFormat>On-screen Show (4:3)</PresentationFormat>
  <Paragraphs>40</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Worksheet</vt:lpstr>
      <vt:lpstr>PowerPoint Presentation</vt:lpstr>
      <vt:lpstr>TG6ma Draft access</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313</cp:revision>
  <dcterms:modified xsi:type="dcterms:W3CDTF">2023-07-10T02:50:14Z</dcterms:modified>
</cp:coreProperties>
</file>