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18" r:id="rId2"/>
  </p:sldMasterIdLst>
  <p:notesMasterIdLst>
    <p:notesMasterId r:id="rId26"/>
  </p:notesMasterIdLst>
  <p:handoutMasterIdLst>
    <p:handoutMasterId r:id="rId27"/>
  </p:handoutMasterIdLst>
  <p:sldIdLst>
    <p:sldId id="307" r:id="rId3"/>
    <p:sldId id="265" r:id="rId4"/>
    <p:sldId id="287" r:id="rId5"/>
    <p:sldId id="288" r:id="rId6"/>
    <p:sldId id="258" r:id="rId7"/>
    <p:sldId id="289" r:id="rId8"/>
    <p:sldId id="290" r:id="rId9"/>
    <p:sldId id="291" r:id="rId10"/>
    <p:sldId id="292" r:id="rId11"/>
    <p:sldId id="293" r:id="rId12"/>
    <p:sldId id="294" r:id="rId13"/>
    <p:sldId id="295" r:id="rId14"/>
    <p:sldId id="296" r:id="rId15"/>
    <p:sldId id="297" r:id="rId16"/>
    <p:sldId id="298" r:id="rId17"/>
    <p:sldId id="306" r:id="rId18"/>
    <p:sldId id="300" r:id="rId19"/>
    <p:sldId id="301" r:id="rId20"/>
    <p:sldId id="302" r:id="rId21"/>
    <p:sldId id="303" r:id="rId22"/>
    <p:sldId id="304" r:id="rId23"/>
    <p:sldId id="305" r:id="rId24"/>
    <p:sldId id="264" r:id="rId25"/>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2847"/>
    <a:srgbClr val="A1002E"/>
    <a:srgbClr val="292A4B"/>
    <a:srgbClr val="2A2B4B"/>
    <a:srgbClr val="282A4A"/>
    <a:srgbClr val="6E83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94653" autoAdjust="0"/>
  </p:normalViewPr>
  <p:slideViewPr>
    <p:cSldViewPr snapToGrid="0">
      <p:cViewPr varScale="1">
        <p:scale>
          <a:sx n="57" d="100"/>
          <a:sy n="57" d="100"/>
        </p:scale>
        <p:origin x="924" y="39"/>
      </p:cViewPr>
      <p:guideLst/>
    </p:cSldViewPr>
  </p:slideViewPr>
  <p:notesTextViewPr>
    <p:cViewPr>
      <p:scale>
        <a:sx n="3" d="2"/>
        <a:sy n="3" d="2"/>
      </p:scale>
      <p:origin x="0" y="0"/>
    </p:cViewPr>
  </p:notesTextViewPr>
  <p:notesViewPr>
    <p:cSldViewPr snapToGrid="0">
      <p:cViewPr varScale="1">
        <p:scale>
          <a:sx n="88" d="100"/>
          <a:sy n="88" d="100"/>
        </p:scale>
        <p:origin x="250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01DB3DF3-91E4-499C-8AA5-749535C00563}" type="datetimeFigureOut">
              <a:rPr lang="en-US" smtClean="0"/>
              <a:t>7/9/2023</a:t>
            </a:fld>
            <a:endParaRPr lang="en-US"/>
          </a:p>
        </p:txBody>
      </p:sp>
      <p:sp>
        <p:nvSpPr>
          <p:cNvPr id="4" name="Footer Placehold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US"/>
          </a:p>
        </p:txBody>
      </p:sp>
      <p:sp>
        <p:nvSpPr>
          <p:cNvPr id="5" name="Slide Number Placehold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72FD4DB6-CA5F-4A5B-B78D-254ECD1E7845}" type="slidenum">
              <a:rPr lang="en-US" smtClean="0"/>
              <a:t>‹Nr.›</a:t>
            </a:fld>
            <a:endParaRPr lang="en-US"/>
          </a:p>
        </p:txBody>
      </p:sp>
    </p:spTree>
    <p:extLst>
      <p:ext uri="{BB962C8B-B14F-4D97-AF65-F5344CB8AC3E}">
        <p14:creationId xmlns:p14="http://schemas.microsoft.com/office/powerpoint/2010/main" val="35981686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7153C1D7-AE66-4FEB-88A6-CAFAF0D26EF0}" type="datetimeFigureOut">
              <a:rPr lang="en-US" smtClean="0"/>
              <a:t>7/9/2023</a:t>
            </a:fld>
            <a:endParaRPr lang="en-US"/>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BEF3E77C-11FC-4ED8-94A7-E4FEF1A25682}" type="slidenum">
              <a:rPr lang="en-US" smtClean="0"/>
              <a:t>‹Nr.›</a:t>
            </a:fld>
            <a:endParaRPr lang="en-US"/>
          </a:p>
        </p:txBody>
      </p:sp>
    </p:spTree>
    <p:extLst>
      <p:ext uri="{BB962C8B-B14F-4D97-AF65-F5344CB8AC3E}">
        <p14:creationId xmlns:p14="http://schemas.microsoft.com/office/powerpoint/2010/main" val="121928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BEF3E77C-11FC-4ED8-94A7-E4FEF1A25682}" type="slidenum">
              <a:rPr lang="en-US" smtClean="0"/>
              <a:t>2</a:t>
            </a:fld>
            <a:endParaRPr lang="en-US"/>
          </a:p>
        </p:txBody>
      </p:sp>
    </p:spTree>
    <p:extLst>
      <p:ext uri="{BB962C8B-B14F-4D97-AF65-F5344CB8AC3E}">
        <p14:creationId xmlns:p14="http://schemas.microsoft.com/office/powerpoint/2010/main" val="30439490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433093" y="446849"/>
            <a:ext cx="7766936" cy="1646302"/>
          </a:xfrm>
        </p:spPr>
        <p:txBody>
          <a:bodyPr anchor="ctr">
            <a:noAutofit/>
          </a:bodyPr>
          <a:lstStyle>
            <a:lvl1pPr algn="ctr">
              <a:defRPr sz="4400">
                <a:solidFill>
                  <a:srgbClr val="A1002E"/>
                </a:solidFill>
              </a:defRPr>
            </a:lvl1pPr>
          </a:lstStyle>
          <a:p>
            <a:r>
              <a:rPr lang="en-US" dirty="0"/>
              <a:t>Click to edit Master title style</a:t>
            </a:r>
          </a:p>
        </p:txBody>
      </p:sp>
      <p:sp>
        <p:nvSpPr>
          <p:cNvPr id="3" name="Subtitle 2"/>
          <p:cNvSpPr>
            <a:spLocks noGrp="1"/>
          </p:cNvSpPr>
          <p:nvPr>
            <p:ph type="subTitle" idx="1"/>
          </p:nvPr>
        </p:nvSpPr>
        <p:spPr>
          <a:xfrm>
            <a:off x="1414539" y="2484847"/>
            <a:ext cx="7766936" cy="696459"/>
          </a:xfrm>
        </p:spPr>
        <p:txBody>
          <a:bodyPr anchor="t"/>
          <a:lstStyle>
            <a:lvl1pPr marL="0" indent="0" algn="ctr">
              <a:buNone/>
              <a:defRPr>
                <a:solidFill>
                  <a:srgbClr val="2A2B4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
        <p:nvSpPr>
          <p:cNvPr id="6" name="Slide Number Placeholder 5"/>
          <p:cNvSpPr>
            <a:spLocks noGrp="1"/>
          </p:cNvSpPr>
          <p:nvPr>
            <p:ph type="sldNum" sz="quarter" idx="12"/>
          </p:nvPr>
        </p:nvSpPr>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fld id="{69E7188C-9A70-4EC9-9702-91DC2C0C5013}" type="slidenum">
              <a:rPr lang="en-US" smtClean="0"/>
              <a:pPr/>
              <a:t>‹Nr.›</a:t>
            </a:fld>
            <a:r>
              <a:rPr lang="en-US" dirty="0" smtClean="0"/>
              <a:t>/22</a:t>
            </a:r>
            <a:endParaRPr lang="en-US" dirty="0"/>
          </a:p>
        </p:txBody>
      </p:sp>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95" t="21544" r="16144" b="23459"/>
          <a:stretch/>
        </p:blipFill>
        <p:spPr>
          <a:xfrm>
            <a:off x="3947629" y="3908840"/>
            <a:ext cx="2737863" cy="1757314"/>
          </a:xfrm>
          <a:prstGeom prst="rect">
            <a:avLst/>
          </a:prstGeom>
        </p:spPr>
      </p:pic>
    </p:spTree>
    <p:extLst>
      <p:ext uri="{BB962C8B-B14F-4D97-AF65-F5344CB8AC3E}">
        <p14:creationId xmlns:p14="http://schemas.microsoft.com/office/powerpoint/2010/main" val="320744622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a:p>
        </p:txBody>
      </p:sp>
      <p:sp>
        <p:nvSpPr>
          <p:cNvPr id="5" name="Slide Number Placeholder 4"/>
          <p:cNvSpPr>
            <a:spLocks noGrp="1"/>
          </p:cNvSpPr>
          <p:nvPr>
            <p:ph type="sldNum" sz="quarter" idx="12"/>
          </p:nvPr>
        </p:nvSpPr>
        <p:spPr/>
        <p:txBody>
          <a:bodyPr/>
          <a:lstStyle/>
          <a:p>
            <a:fld id="{69E7188C-9A70-4EC9-9702-91DC2C0C5013}" type="slidenum">
              <a:rPr lang="en-US" smtClean="0"/>
              <a:t>‹Nr.›</a:t>
            </a:fld>
            <a:endParaRPr lang="en-US"/>
          </a:p>
        </p:txBody>
      </p:sp>
    </p:spTree>
    <p:extLst>
      <p:ext uri="{BB962C8B-B14F-4D97-AF65-F5344CB8AC3E}">
        <p14:creationId xmlns:p14="http://schemas.microsoft.com/office/powerpoint/2010/main" val="31264068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a:p>
        </p:txBody>
      </p:sp>
      <p:sp>
        <p:nvSpPr>
          <p:cNvPr id="5" name="Slide Number Placeholder 4"/>
          <p:cNvSpPr>
            <a:spLocks noGrp="1"/>
          </p:cNvSpPr>
          <p:nvPr>
            <p:ph type="sldNum" sz="quarter" idx="12"/>
          </p:nvPr>
        </p:nvSpPr>
        <p:spPr/>
        <p:txBody>
          <a:bodyPr/>
          <a:lstStyle/>
          <a:p>
            <a:fld id="{69E7188C-9A70-4EC9-9702-91DC2C0C5013}" type="slidenum">
              <a:rPr lang="en-US" smtClean="0"/>
              <a:t>‹Nr.›</a:t>
            </a:fld>
            <a:endParaRPr lang="en-US"/>
          </a:p>
        </p:txBody>
      </p:sp>
    </p:spTree>
    <p:extLst>
      <p:ext uri="{BB962C8B-B14F-4D97-AF65-F5344CB8AC3E}">
        <p14:creationId xmlns:p14="http://schemas.microsoft.com/office/powerpoint/2010/main" val="368424527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a:p>
        </p:txBody>
      </p:sp>
      <p:sp>
        <p:nvSpPr>
          <p:cNvPr id="4" name="Slide Number Placeholder 3"/>
          <p:cNvSpPr>
            <a:spLocks noGrp="1"/>
          </p:cNvSpPr>
          <p:nvPr>
            <p:ph type="sldNum" sz="quarter" idx="12"/>
          </p:nvPr>
        </p:nvSpPr>
        <p:spPr/>
        <p:txBody>
          <a:bodyPr/>
          <a:lstStyle/>
          <a:p>
            <a:fld id="{69E7188C-9A70-4EC9-9702-91DC2C0C5013}" type="slidenum">
              <a:rPr lang="en-US" smtClean="0"/>
              <a:t>‹Nr.›</a:t>
            </a:fld>
            <a:endParaRPr lang="en-US"/>
          </a:p>
        </p:txBody>
      </p:sp>
    </p:spTree>
    <p:extLst>
      <p:ext uri="{BB962C8B-B14F-4D97-AF65-F5344CB8AC3E}">
        <p14:creationId xmlns:p14="http://schemas.microsoft.com/office/powerpoint/2010/main" val="144317092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a:p>
        </p:txBody>
      </p:sp>
      <p:sp>
        <p:nvSpPr>
          <p:cNvPr id="7" name="Slide Number Placeholder 6"/>
          <p:cNvSpPr>
            <a:spLocks noGrp="1"/>
          </p:cNvSpPr>
          <p:nvPr>
            <p:ph type="sldNum" sz="quarter" idx="12"/>
          </p:nvPr>
        </p:nvSpPr>
        <p:spPr/>
        <p:txBody>
          <a:bodyPr/>
          <a:lstStyle/>
          <a:p>
            <a:fld id="{69E7188C-9A70-4EC9-9702-91DC2C0C5013}" type="slidenum">
              <a:rPr lang="en-US" smtClean="0"/>
              <a:t>‹Nr.›</a:t>
            </a:fld>
            <a:endParaRPr lang="en-US"/>
          </a:p>
        </p:txBody>
      </p:sp>
    </p:spTree>
    <p:extLst>
      <p:ext uri="{BB962C8B-B14F-4D97-AF65-F5344CB8AC3E}">
        <p14:creationId xmlns:p14="http://schemas.microsoft.com/office/powerpoint/2010/main" val="1601110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a:p>
        </p:txBody>
      </p:sp>
      <p:sp>
        <p:nvSpPr>
          <p:cNvPr id="7" name="Slide Number Placeholder 6"/>
          <p:cNvSpPr>
            <a:spLocks noGrp="1"/>
          </p:cNvSpPr>
          <p:nvPr>
            <p:ph type="sldNum" sz="quarter" idx="12"/>
          </p:nvPr>
        </p:nvSpPr>
        <p:spPr/>
        <p:txBody>
          <a:bodyPr/>
          <a:lstStyle/>
          <a:p>
            <a:fld id="{69E7188C-9A70-4EC9-9702-91DC2C0C5013}" type="slidenum">
              <a:rPr lang="en-US" smtClean="0"/>
              <a:t>‹Nr.›</a:t>
            </a:fld>
            <a:endParaRPr lang="en-US"/>
          </a:p>
        </p:txBody>
      </p:sp>
    </p:spTree>
    <p:extLst>
      <p:ext uri="{BB962C8B-B14F-4D97-AF65-F5344CB8AC3E}">
        <p14:creationId xmlns:p14="http://schemas.microsoft.com/office/powerpoint/2010/main" val="295608943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a:p>
        </p:txBody>
      </p:sp>
      <p:sp>
        <p:nvSpPr>
          <p:cNvPr id="6" name="Slide Number Placeholder 5"/>
          <p:cNvSpPr>
            <a:spLocks noGrp="1"/>
          </p:cNvSpPr>
          <p:nvPr>
            <p:ph type="sldNum" sz="quarter" idx="12"/>
          </p:nvPr>
        </p:nvSpPr>
        <p:spPr/>
        <p:txBody>
          <a:bodyPr/>
          <a:lstStyle/>
          <a:p>
            <a:fld id="{69E7188C-9A70-4EC9-9702-91DC2C0C5013}" type="slidenum">
              <a:rPr lang="en-US" smtClean="0"/>
              <a:t>‹Nr.›</a:t>
            </a:fld>
            <a:endParaRPr lang="en-US"/>
          </a:p>
        </p:txBody>
      </p:sp>
    </p:spTree>
    <p:extLst>
      <p:ext uri="{BB962C8B-B14F-4D97-AF65-F5344CB8AC3E}">
        <p14:creationId xmlns:p14="http://schemas.microsoft.com/office/powerpoint/2010/main" val="2989655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a:p>
        </p:txBody>
      </p:sp>
      <p:sp>
        <p:nvSpPr>
          <p:cNvPr id="6" name="Slide Number Placeholder 5"/>
          <p:cNvSpPr>
            <a:spLocks noGrp="1"/>
          </p:cNvSpPr>
          <p:nvPr>
            <p:ph type="sldNum" sz="quarter" idx="12"/>
          </p:nvPr>
        </p:nvSpPr>
        <p:spPr/>
        <p:txBody>
          <a:bodyPr/>
          <a:lstStyle/>
          <a:p>
            <a:fld id="{69E7188C-9A70-4EC9-9702-91DC2C0C5013}" type="slidenum">
              <a:rPr lang="en-US" smtClean="0"/>
              <a:t>‹Nr.›</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64368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a:p>
        </p:txBody>
      </p:sp>
      <p:sp>
        <p:nvSpPr>
          <p:cNvPr id="6" name="Slide Number Placeholder 5"/>
          <p:cNvSpPr>
            <a:spLocks noGrp="1"/>
          </p:cNvSpPr>
          <p:nvPr>
            <p:ph type="sldNum" sz="quarter" idx="12"/>
          </p:nvPr>
        </p:nvSpPr>
        <p:spPr/>
        <p:txBody>
          <a:bodyPr/>
          <a:lstStyle/>
          <a:p>
            <a:fld id="{69E7188C-9A70-4EC9-9702-91DC2C0C5013}" type="slidenum">
              <a:rPr lang="en-US" smtClean="0"/>
              <a:t>‹Nr.›</a:t>
            </a:fld>
            <a:endParaRPr lang="en-US"/>
          </a:p>
        </p:txBody>
      </p:sp>
    </p:spTree>
    <p:extLst>
      <p:ext uri="{BB962C8B-B14F-4D97-AF65-F5344CB8AC3E}">
        <p14:creationId xmlns:p14="http://schemas.microsoft.com/office/powerpoint/2010/main" val="1770127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a:p>
        </p:txBody>
      </p:sp>
      <p:sp>
        <p:nvSpPr>
          <p:cNvPr id="6" name="Slide Number Placeholder 5"/>
          <p:cNvSpPr>
            <a:spLocks noGrp="1"/>
          </p:cNvSpPr>
          <p:nvPr>
            <p:ph type="sldNum" sz="quarter" idx="12"/>
          </p:nvPr>
        </p:nvSpPr>
        <p:spPr/>
        <p:txBody>
          <a:bodyPr/>
          <a:lstStyle/>
          <a:p>
            <a:fld id="{69E7188C-9A70-4EC9-9702-91DC2C0C5013}" type="slidenum">
              <a:rPr lang="en-US" smtClean="0"/>
              <a:t>‹Nr.›</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01139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a:p>
        </p:txBody>
      </p:sp>
      <p:sp>
        <p:nvSpPr>
          <p:cNvPr id="6" name="Slide Number Placeholder 5"/>
          <p:cNvSpPr>
            <a:spLocks noGrp="1"/>
          </p:cNvSpPr>
          <p:nvPr>
            <p:ph type="sldNum" sz="quarter" idx="12"/>
          </p:nvPr>
        </p:nvSpPr>
        <p:spPr/>
        <p:txBody>
          <a:bodyPr/>
          <a:lstStyle/>
          <a:p>
            <a:fld id="{69E7188C-9A70-4EC9-9702-91DC2C0C5013}" type="slidenum">
              <a:rPr lang="en-US" smtClean="0"/>
              <a:t>‹Nr.›</a:t>
            </a:fld>
            <a:endParaRPr lang="en-US"/>
          </a:p>
        </p:txBody>
      </p:sp>
    </p:spTree>
    <p:extLst>
      <p:ext uri="{BB962C8B-B14F-4D97-AF65-F5344CB8AC3E}">
        <p14:creationId xmlns:p14="http://schemas.microsoft.com/office/powerpoint/2010/main" val="409030096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Two Logos">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433093" y="446849"/>
            <a:ext cx="7766936" cy="1646302"/>
          </a:xfrm>
        </p:spPr>
        <p:txBody>
          <a:bodyPr anchor="ctr">
            <a:noAutofit/>
          </a:bodyPr>
          <a:lstStyle>
            <a:lvl1pPr algn="ctr">
              <a:defRPr sz="4400">
                <a:solidFill>
                  <a:srgbClr val="A1002E"/>
                </a:solidFill>
              </a:defRPr>
            </a:lvl1pPr>
          </a:lstStyle>
          <a:p>
            <a:r>
              <a:rPr lang="en-US" dirty="0"/>
              <a:t>Click to edit Master title style</a:t>
            </a:r>
          </a:p>
        </p:txBody>
      </p:sp>
      <p:sp>
        <p:nvSpPr>
          <p:cNvPr id="3" name="Subtitle 2"/>
          <p:cNvSpPr>
            <a:spLocks noGrp="1"/>
          </p:cNvSpPr>
          <p:nvPr>
            <p:ph type="subTitle" idx="1"/>
          </p:nvPr>
        </p:nvSpPr>
        <p:spPr>
          <a:xfrm>
            <a:off x="1414539" y="2484847"/>
            <a:ext cx="7766936" cy="696459"/>
          </a:xfrm>
        </p:spPr>
        <p:txBody>
          <a:bodyPr anchor="t"/>
          <a:lstStyle>
            <a:lvl1pPr marL="0" indent="0" algn="ctr">
              <a:buNone/>
              <a:defRPr>
                <a:solidFill>
                  <a:srgbClr val="2A2B4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11080800" y="6602400"/>
            <a:ext cx="741546" cy="150909"/>
          </a:xfrm>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fld id="{69E7188C-9A70-4EC9-9702-91DC2C0C5013}" type="slidenum">
              <a:rPr lang="en-US" smtClean="0"/>
              <a:pPr/>
              <a:t>‹Nr.›</a:t>
            </a:fld>
            <a:endParaRPr lang="en-US" dirty="0"/>
          </a:p>
        </p:txBody>
      </p:sp>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95" t="21544" r="16144" b="23459"/>
          <a:stretch/>
        </p:blipFill>
        <p:spPr>
          <a:xfrm>
            <a:off x="5529919" y="3988708"/>
            <a:ext cx="2205033" cy="1415314"/>
          </a:xfrm>
          <a:prstGeom prst="rect">
            <a:avLst/>
          </a:prstGeom>
        </p:spPr>
      </p:pic>
      <p:sp>
        <p:nvSpPr>
          <p:cNvPr id="9" name="Picture Placeholder 8"/>
          <p:cNvSpPr>
            <a:spLocks noGrp="1"/>
          </p:cNvSpPr>
          <p:nvPr>
            <p:ph type="pic" sz="quarter" idx="13" hasCustomPrompt="1"/>
          </p:nvPr>
        </p:nvSpPr>
        <p:spPr>
          <a:xfrm>
            <a:off x="2834586" y="4018071"/>
            <a:ext cx="2151062" cy="1314450"/>
          </a:xfrm>
        </p:spPr>
        <p:txBody>
          <a:bodyPr/>
          <a:lstStyle>
            <a:lvl1pPr>
              <a:defRPr baseline="0"/>
            </a:lvl1pPr>
          </a:lstStyle>
          <a:p>
            <a:r>
              <a:rPr lang="en-US" dirty="0"/>
              <a:t>Insert your Institution Logo here</a:t>
            </a:r>
          </a:p>
        </p:txBody>
      </p:sp>
      <p:sp>
        <p:nvSpPr>
          <p:cNvPr id="23" name="Slide Number Placeholder 5"/>
          <p:cNvSpPr txBox="1">
            <a:spLocks/>
          </p:cNvSpPr>
          <p:nvPr userDrawn="1"/>
        </p:nvSpPr>
        <p:spPr>
          <a:xfrm>
            <a:off x="11313303" y="6600954"/>
            <a:ext cx="741546" cy="150909"/>
          </a:xfrm>
          <a:prstGeom prst="rect">
            <a:avLst/>
          </a:prstGeom>
        </p:spPr>
        <p:txBody>
          <a:bodyPr vert="horz" lIns="91440" tIns="45720" rIns="91440" bIns="45720" rtlCol="0" anchor="ctr"/>
          <a:lstStyle>
            <a:defPPr>
              <a:defRPr lang="en-US"/>
            </a:defPPr>
            <a:lvl1pPr marL="0" marR="0" indent="0" algn="r" defTabSz="914400" rtl="0" eaLnBrk="1" fontAlgn="auto" latinLnBrk="0" hangingPunct="1">
              <a:lnSpc>
                <a:spcPct val="100000"/>
              </a:lnSpc>
              <a:spcBef>
                <a:spcPts val="0"/>
              </a:spcBef>
              <a:spcAft>
                <a:spcPts val="0"/>
              </a:spcAft>
              <a:buClrTx/>
              <a:buSzTx/>
              <a:buFontTx/>
              <a:buNone/>
              <a:tabLst/>
              <a:defRPr sz="1100" kern="1200">
                <a:solidFill>
                  <a:srgbClr val="A1002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/22</a:t>
            </a:r>
            <a:endParaRPr lang="en-US" dirty="0"/>
          </a:p>
        </p:txBody>
      </p:sp>
    </p:spTree>
    <p:extLst>
      <p:ext uri="{BB962C8B-B14F-4D97-AF65-F5344CB8AC3E}">
        <p14:creationId xmlns:p14="http://schemas.microsoft.com/office/powerpoint/2010/main" val="429289503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a:p>
        </p:txBody>
      </p:sp>
      <p:sp>
        <p:nvSpPr>
          <p:cNvPr id="6" name="Slide Number Placeholder 5"/>
          <p:cNvSpPr>
            <a:spLocks noGrp="1"/>
          </p:cNvSpPr>
          <p:nvPr>
            <p:ph type="sldNum" sz="quarter" idx="12"/>
          </p:nvPr>
        </p:nvSpPr>
        <p:spPr/>
        <p:txBody>
          <a:bodyPr/>
          <a:lstStyle/>
          <a:p>
            <a:fld id="{69E7188C-9A70-4EC9-9702-91DC2C0C5013}" type="slidenum">
              <a:rPr lang="en-US" smtClean="0"/>
              <a:t>‹Nr.›</a:t>
            </a:fld>
            <a:endParaRPr lang="en-US"/>
          </a:p>
        </p:txBody>
      </p:sp>
    </p:spTree>
    <p:extLst>
      <p:ext uri="{BB962C8B-B14F-4D97-AF65-F5344CB8AC3E}">
        <p14:creationId xmlns:p14="http://schemas.microsoft.com/office/powerpoint/2010/main" val="221913080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a:p>
        </p:txBody>
      </p:sp>
      <p:sp>
        <p:nvSpPr>
          <p:cNvPr id="6" name="Slide Number Placeholder 5"/>
          <p:cNvSpPr>
            <a:spLocks noGrp="1"/>
          </p:cNvSpPr>
          <p:nvPr>
            <p:ph type="sldNum" sz="quarter" idx="12"/>
          </p:nvPr>
        </p:nvSpPr>
        <p:spPr/>
        <p:txBody>
          <a:bodyPr/>
          <a:lstStyle/>
          <a:p>
            <a:fld id="{69E7188C-9A70-4EC9-9702-91DC2C0C5013}" type="slidenum">
              <a:rPr lang="en-US" smtClean="0"/>
              <a:t>‹Nr.›</a:t>
            </a:fld>
            <a:endParaRPr lang="en-US"/>
          </a:p>
        </p:txBody>
      </p:sp>
    </p:spTree>
    <p:extLst>
      <p:ext uri="{BB962C8B-B14F-4D97-AF65-F5344CB8AC3E}">
        <p14:creationId xmlns:p14="http://schemas.microsoft.com/office/powerpoint/2010/main" val="38741557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r>
              <a:rPr lang="en-US">
                <a:solidFill>
                  <a:srgbClr val="000000"/>
                </a:solidFill>
              </a:rPr>
              <a:t>&lt;month year&gt;</a:t>
            </a:r>
          </a:p>
        </p:txBody>
      </p:sp>
      <p:sp>
        <p:nvSpPr>
          <p:cNvPr id="5" name="Fußzeilenplatzhalter 4"/>
          <p:cNvSpPr>
            <a:spLocks noGrp="1"/>
          </p:cNvSpPr>
          <p:nvPr>
            <p:ph type="ftr" sz="quarter" idx="11"/>
          </p:nvPr>
        </p:nvSpPr>
        <p:spPr>
          <a:xfrm>
            <a:off x="7315200" y="6475413"/>
            <a:ext cx="4165600" cy="276999"/>
          </a:xfrm>
        </p:spPr>
        <p:txBody>
          <a:bodyPr/>
          <a:lstStyle>
            <a:lvl1pPr>
              <a:defRPr/>
            </a:lvl1pPr>
          </a:lstStyle>
          <a:p>
            <a:r>
              <a:rPr lang="en-US">
                <a:solidFill>
                  <a:srgbClr val="000000"/>
                </a:solidFill>
              </a:rPr>
              <a:t>&lt;author&gt;, &lt;company&gt;</a:t>
            </a:r>
          </a:p>
        </p:txBody>
      </p:sp>
      <p:sp>
        <p:nvSpPr>
          <p:cNvPr id="6" name="Foliennummernplatzhalter 5"/>
          <p:cNvSpPr>
            <a:spLocks noGrp="1"/>
          </p:cNvSpPr>
          <p:nvPr>
            <p:ph type="sldNum" sz="quarter" idx="12"/>
          </p:nvPr>
        </p:nvSpPr>
        <p:spPr>
          <a:xfrm>
            <a:off x="5633808" y="6475413"/>
            <a:ext cx="1025987" cy="276999"/>
          </a:xfrm>
        </p:spPr>
        <p:txBody>
          <a:bodyPr/>
          <a:lstStyle>
            <a:lvl1pPr>
              <a:defRPr/>
            </a:lvl1pPr>
          </a:lstStyle>
          <a:p>
            <a:r>
              <a:rPr lang="en-US">
                <a:solidFill>
                  <a:srgbClr val="000000"/>
                </a:solidFill>
              </a:rPr>
              <a:t>Slide </a:t>
            </a:r>
            <a:fld id="{525C387A-8238-4D3E-A084-5428CD54B8D5}"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563632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914400" y="378281"/>
            <a:ext cx="2133600" cy="215444"/>
          </a:xfrm>
        </p:spPr>
        <p:txBody>
          <a:bodyPr/>
          <a:lstStyle>
            <a:lvl1pPr>
              <a:defRPr/>
            </a:lvl1pPr>
          </a:lstStyle>
          <a:p>
            <a:r>
              <a:rPr lang="en-US" dirty="0">
                <a:solidFill>
                  <a:srgbClr val="000000"/>
                </a:solidFill>
              </a:rPr>
              <a:t>July 2013</a:t>
            </a:r>
          </a:p>
        </p:txBody>
      </p:sp>
      <p:sp>
        <p:nvSpPr>
          <p:cNvPr id="5" name="Fußzeilenplatzhalter 4"/>
          <p:cNvSpPr>
            <a:spLocks noGrp="1"/>
          </p:cNvSpPr>
          <p:nvPr>
            <p:ph type="ftr" sz="quarter" idx="11"/>
          </p:nvPr>
        </p:nvSpPr>
        <p:spPr>
          <a:xfrm>
            <a:off x="7315200" y="6475413"/>
            <a:ext cx="4165600" cy="276999"/>
          </a:xfrm>
        </p:spPr>
        <p:txBody>
          <a:bodyPr/>
          <a:lstStyle>
            <a:lvl1pPr>
              <a:defRPr/>
            </a:lvl1pPr>
          </a:lstStyle>
          <a:p>
            <a:r>
              <a:rPr lang="en-US">
                <a:solidFill>
                  <a:srgbClr val="000000"/>
                </a:solidFill>
              </a:rPr>
              <a:t>&lt;author&gt;, &lt;company&gt;</a:t>
            </a:r>
          </a:p>
        </p:txBody>
      </p:sp>
      <p:sp>
        <p:nvSpPr>
          <p:cNvPr id="6" name="Foliennummernplatzhalter 5"/>
          <p:cNvSpPr>
            <a:spLocks noGrp="1"/>
          </p:cNvSpPr>
          <p:nvPr>
            <p:ph type="sldNum" sz="quarter" idx="12"/>
          </p:nvPr>
        </p:nvSpPr>
        <p:spPr>
          <a:xfrm>
            <a:off x="5633808" y="6475413"/>
            <a:ext cx="1025987" cy="276999"/>
          </a:xfrm>
        </p:spPr>
        <p:txBody>
          <a:bodyPr/>
          <a:lstStyle>
            <a:lvl1pPr>
              <a:defRPr/>
            </a:lvl1pPr>
          </a:lstStyle>
          <a:p>
            <a:r>
              <a:rPr lang="en-US">
                <a:solidFill>
                  <a:srgbClr val="000000"/>
                </a:solidFill>
              </a:rPr>
              <a:t>Slide </a:t>
            </a:r>
            <a:fld id="{D8E7F6C2-DF2F-4116-8D71-DCDEFB590920}"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913038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r>
              <a:rPr lang="en-US">
                <a:solidFill>
                  <a:srgbClr val="000000"/>
                </a:solidFill>
              </a:rPr>
              <a:t>&lt;month year&gt;</a:t>
            </a:r>
          </a:p>
        </p:txBody>
      </p:sp>
      <p:sp>
        <p:nvSpPr>
          <p:cNvPr id="5" name="Fußzeilenplatzhalter 4"/>
          <p:cNvSpPr>
            <a:spLocks noGrp="1"/>
          </p:cNvSpPr>
          <p:nvPr>
            <p:ph type="ftr" sz="quarter" idx="11"/>
          </p:nvPr>
        </p:nvSpPr>
        <p:spPr>
          <a:xfrm>
            <a:off x="7315200" y="6475413"/>
            <a:ext cx="4165600" cy="276999"/>
          </a:xfrm>
        </p:spPr>
        <p:txBody>
          <a:bodyPr/>
          <a:lstStyle>
            <a:lvl1pPr>
              <a:defRPr/>
            </a:lvl1pPr>
          </a:lstStyle>
          <a:p>
            <a:r>
              <a:rPr lang="en-US">
                <a:solidFill>
                  <a:srgbClr val="000000"/>
                </a:solidFill>
              </a:rPr>
              <a:t>&lt;author&gt;, &lt;company&gt;</a:t>
            </a:r>
          </a:p>
        </p:txBody>
      </p:sp>
      <p:sp>
        <p:nvSpPr>
          <p:cNvPr id="6" name="Foliennummernplatzhalter 5"/>
          <p:cNvSpPr>
            <a:spLocks noGrp="1"/>
          </p:cNvSpPr>
          <p:nvPr>
            <p:ph type="sldNum" sz="quarter" idx="12"/>
          </p:nvPr>
        </p:nvSpPr>
        <p:spPr>
          <a:xfrm>
            <a:off x="5633808" y="6475413"/>
            <a:ext cx="1025987" cy="276999"/>
          </a:xfrm>
        </p:spPr>
        <p:txBody>
          <a:bodyPr/>
          <a:lstStyle>
            <a:lvl1pPr>
              <a:defRPr/>
            </a:lvl1pPr>
          </a:lstStyle>
          <a:p>
            <a:r>
              <a:rPr lang="en-US">
                <a:solidFill>
                  <a:srgbClr val="000000"/>
                </a:solidFill>
              </a:rPr>
              <a:t>Slide </a:t>
            </a:r>
            <a:fld id="{6AD22946-1A4B-488C-8C44-CAE0A6B61614}"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601370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lvl1pPr>
          </a:lstStyle>
          <a:p>
            <a:r>
              <a:rPr lang="en-US">
                <a:solidFill>
                  <a:srgbClr val="000000"/>
                </a:solidFill>
              </a:rPr>
              <a:t>&lt;month year&gt;</a:t>
            </a:r>
          </a:p>
        </p:txBody>
      </p:sp>
      <p:sp>
        <p:nvSpPr>
          <p:cNvPr id="6" name="Fußzeilenplatzhalter 5"/>
          <p:cNvSpPr>
            <a:spLocks noGrp="1"/>
          </p:cNvSpPr>
          <p:nvPr>
            <p:ph type="ftr" sz="quarter" idx="11"/>
          </p:nvPr>
        </p:nvSpPr>
        <p:spPr>
          <a:xfrm>
            <a:off x="7315200" y="6475413"/>
            <a:ext cx="4165600" cy="276999"/>
          </a:xfrm>
        </p:spPr>
        <p:txBody>
          <a:bodyPr/>
          <a:lstStyle>
            <a:lvl1pPr>
              <a:defRPr/>
            </a:lvl1pPr>
          </a:lstStyle>
          <a:p>
            <a:r>
              <a:rPr lang="en-US">
                <a:solidFill>
                  <a:srgbClr val="000000"/>
                </a:solidFill>
              </a:rPr>
              <a:t>&lt;author&gt;, &lt;company&gt;</a:t>
            </a:r>
          </a:p>
        </p:txBody>
      </p:sp>
      <p:sp>
        <p:nvSpPr>
          <p:cNvPr id="7" name="Foliennummernplatzhalter 6"/>
          <p:cNvSpPr>
            <a:spLocks noGrp="1"/>
          </p:cNvSpPr>
          <p:nvPr>
            <p:ph type="sldNum" sz="quarter" idx="12"/>
          </p:nvPr>
        </p:nvSpPr>
        <p:spPr>
          <a:xfrm>
            <a:off x="5633808" y="6475413"/>
            <a:ext cx="1025987" cy="276999"/>
          </a:xfrm>
        </p:spPr>
        <p:txBody>
          <a:bodyPr/>
          <a:lstStyle>
            <a:lvl1pPr>
              <a:defRPr/>
            </a:lvl1pPr>
          </a:lstStyle>
          <a:p>
            <a:r>
              <a:rPr lang="en-US">
                <a:solidFill>
                  <a:srgbClr val="000000"/>
                </a:solidFill>
              </a:rPr>
              <a:t>Slide </a:t>
            </a:r>
            <a:fld id="{49F8486E-9C3F-4121-AED1-677A3F6C0F73}"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953782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r>
              <a:rPr lang="en-US">
                <a:solidFill>
                  <a:srgbClr val="000000"/>
                </a:solidFill>
              </a:rPr>
              <a:t>&lt;month year&gt;</a:t>
            </a:r>
          </a:p>
        </p:txBody>
      </p:sp>
      <p:sp>
        <p:nvSpPr>
          <p:cNvPr id="8" name="Fußzeilenplatzhalter 7"/>
          <p:cNvSpPr>
            <a:spLocks noGrp="1"/>
          </p:cNvSpPr>
          <p:nvPr>
            <p:ph type="ftr" sz="quarter" idx="11"/>
          </p:nvPr>
        </p:nvSpPr>
        <p:spPr>
          <a:xfrm>
            <a:off x="7315200" y="6475413"/>
            <a:ext cx="4165600" cy="276999"/>
          </a:xfrm>
        </p:spPr>
        <p:txBody>
          <a:bodyPr/>
          <a:lstStyle>
            <a:lvl1pPr>
              <a:defRPr/>
            </a:lvl1pPr>
          </a:lstStyle>
          <a:p>
            <a:r>
              <a:rPr lang="en-US">
                <a:solidFill>
                  <a:srgbClr val="000000"/>
                </a:solidFill>
              </a:rPr>
              <a:t>&lt;author&gt;, &lt;company&gt;</a:t>
            </a:r>
          </a:p>
        </p:txBody>
      </p:sp>
      <p:sp>
        <p:nvSpPr>
          <p:cNvPr id="9" name="Foliennummernplatzhalter 8"/>
          <p:cNvSpPr>
            <a:spLocks noGrp="1"/>
          </p:cNvSpPr>
          <p:nvPr>
            <p:ph type="sldNum" sz="quarter" idx="12"/>
          </p:nvPr>
        </p:nvSpPr>
        <p:spPr>
          <a:xfrm>
            <a:off x="5633808" y="6475413"/>
            <a:ext cx="1025987" cy="276999"/>
          </a:xfrm>
        </p:spPr>
        <p:txBody>
          <a:bodyPr/>
          <a:lstStyle>
            <a:lvl1pPr>
              <a:defRPr/>
            </a:lvl1pPr>
          </a:lstStyle>
          <a:p>
            <a:r>
              <a:rPr lang="en-US">
                <a:solidFill>
                  <a:srgbClr val="000000"/>
                </a:solidFill>
              </a:rPr>
              <a:t>Slide </a:t>
            </a:r>
            <a:fld id="{414EE501-66D6-4ED8-A98B-DBE3F1441DC4}"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385643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a:defRPr/>
            </a:lvl1pPr>
          </a:lstStyle>
          <a:p>
            <a:r>
              <a:rPr lang="en-US">
                <a:solidFill>
                  <a:srgbClr val="000000"/>
                </a:solidFill>
              </a:rPr>
              <a:t>&lt;month year&gt;</a:t>
            </a:r>
          </a:p>
        </p:txBody>
      </p:sp>
      <p:sp>
        <p:nvSpPr>
          <p:cNvPr id="4" name="Fußzeilenplatzhalter 3"/>
          <p:cNvSpPr>
            <a:spLocks noGrp="1"/>
          </p:cNvSpPr>
          <p:nvPr>
            <p:ph type="ftr" sz="quarter" idx="11"/>
          </p:nvPr>
        </p:nvSpPr>
        <p:spPr>
          <a:xfrm>
            <a:off x="7315200" y="6475413"/>
            <a:ext cx="4165600" cy="276999"/>
          </a:xfrm>
        </p:spPr>
        <p:txBody>
          <a:bodyPr/>
          <a:lstStyle>
            <a:lvl1pPr>
              <a:defRPr/>
            </a:lvl1pPr>
          </a:lstStyle>
          <a:p>
            <a:r>
              <a:rPr lang="en-US">
                <a:solidFill>
                  <a:srgbClr val="000000"/>
                </a:solidFill>
              </a:rPr>
              <a:t>&lt;author&gt;, &lt;company&gt;</a:t>
            </a:r>
          </a:p>
        </p:txBody>
      </p:sp>
      <p:sp>
        <p:nvSpPr>
          <p:cNvPr id="5" name="Foliennummernplatzhalter 4"/>
          <p:cNvSpPr>
            <a:spLocks noGrp="1"/>
          </p:cNvSpPr>
          <p:nvPr>
            <p:ph type="sldNum" sz="quarter" idx="12"/>
          </p:nvPr>
        </p:nvSpPr>
        <p:spPr>
          <a:xfrm>
            <a:off x="5633808" y="6475413"/>
            <a:ext cx="1025987" cy="276999"/>
          </a:xfrm>
        </p:spPr>
        <p:txBody>
          <a:bodyPr/>
          <a:lstStyle>
            <a:lvl1pPr>
              <a:defRPr/>
            </a:lvl1pPr>
          </a:lstStyle>
          <a:p>
            <a:r>
              <a:rPr lang="en-US">
                <a:solidFill>
                  <a:srgbClr val="000000"/>
                </a:solidFill>
              </a:rPr>
              <a:t>Slide </a:t>
            </a:r>
            <a:fld id="{6FDFCD56-6E23-4ED9-8FB9-6861A9CC02CC}"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870472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en-US" dirty="0">
                <a:solidFill>
                  <a:srgbClr val="000000"/>
                </a:solidFill>
              </a:rPr>
              <a:t>March 2013</a:t>
            </a:r>
          </a:p>
        </p:txBody>
      </p:sp>
      <p:sp>
        <p:nvSpPr>
          <p:cNvPr id="3" name="Fußzeilenplatzhalter 2"/>
          <p:cNvSpPr>
            <a:spLocks noGrp="1"/>
          </p:cNvSpPr>
          <p:nvPr>
            <p:ph type="ftr" sz="quarter" idx="11"/>
          </p:nvPr>
        </p:nvSpPr>
        <p:spPr>
          <a:xfrm>
            <a:off x="7315200" y="6475413"/>
            <a:ext cx="4165600" cy="276999"/>
          </a:xfrm>
        </p:spPr>
        <p:txBody>
          <a:bodyPr/>
          <a:lstStyle>
            <a:lvl1pPr>
              <a:defRPr/>
            </a:lvl1pPr>
          </a:lstStyle>
          <a:p>
            <a:r>
              <a:rPr lang="en-US" dirty="0">
                <a:solidFill>
                  <a:srgbClr val="000000"/>
                </a:solidFill>
              </a:rPr>
              <a:t>Thomas Kürner, TU Braunschweig</a:t>
            </a:r>
          </a:p>
        </p:txBody>
      </p:sp>
      <p:sp>
        <p:nvSpPr>
          <p:cNvPr id="4" name="Foliennummernplatzhalter 3"/>
          <p:cNvSpPr>
            <a:spLocks noGrp="1"/>
          </p:cNvSpPr>
          <p:nvPr>
            <p:ph type="sldNum" sz="quarter" idx="12"/>
          </p:nvPr>
        </p:nvSpPr>
        <p:spPr>
          <a:xfrm>
            <a:off x="5633808" y="6475413"/>
            <a:ext cx="1025987" cy="276999"/>
          </a:xfrm>
        </p:spPr>
        <p:txBody>
          <a:bodyPr/>
          <a:lstStyle>
            <a:lvl1pPr>
              <a:defRPr/>
            </a:lvl1pPr>
          </a:lstStyle>
          <a:p>
            <a:r>
              <a:rPr lang="en-US" dirty="0">
                <a:solidFill>
                  <a:srgbClr val="000000"/>
                </a:solidFill>
              </a:rPr>
              <a:t>Slide </a:t>
            </a:r>
            <a:fld id="{D0FF068C-9A81-4A5F-8F84-6EE3A290DD00}" type="slidenum">
              <a:rPr lang="en-US">
                <a:solidFill>
                  <a:srgbClr val="000000"/>
                </a:solidFill>
              </a:rPr>
              <a:pPr/>
              <a:t>‹Nr.›</a:t>
            </a:fld>
            <a:endParaRPr lang="en-US" dirty="0">
              <a:solidFill>
                <a:srgbClr val="000000"/>
              </a:solidFill>
            </a:endParaRPr>
          </a:p>
        </p:txBody>
      </p:sp>
    </p:spTree>
    <p:extLst>
      <p:ext uri="{BB962C8B-B14F-4D97-AF65-F5344CB8AC3E}">
        <p14:creationId xmlns:p14="http://schemas.microsoft.com/office/powerpoint/2010/main" val="142522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a:defRPr/>
            </a:lvl1pPr>
          </a:lstStyle>
          <a:p>
            <a:r>
              <a:rPr lang="en-US">
                <a:solidFill>
                  <a:srgbClr val="000000"/>
                </a:solidFill>
              </a:rPr>
              <a:t>&lt;month year&gt;</a:t>
            </a:r>
          </a:p>
        </p:txBody>
      </p:sp>
      <p:sp>
        <p:nvSpPr>
          <p:cNvPr id="6" name="Fußzeilenplatzhalter 5"/>
          <p:cNvSpPr>
            <a:spLocks noGrp="1"/>
          </p:cNvSpPr>
          <p:nvPr>
            <p:ph type="ftr" sz="quarter" idx="11"/>
          </p:nvPr>
        </p:nvSpPr>
        <p:spPr>
          <a:xfrm>
            <a:off x="7315200" y="6475413"/>
            <a:ext cx="4165600" cy="276999"/>
          </a:xfrm>
        </p:spPr>
        <p:txBody>
          <a:bodyPr/>
          <a:lstStyle>
            <a:lvl1pPr>
              <a:defRPr/>
            </a:lvl1pPr>
          </a:lstStyle>
          <a:p>
            <a:r>
              <a:rPr lang="en-US">
                <a:solidFill>
                  <a:srgbClr val="000000"/>
                </a:solidFill>
              </a:rPr>
              <a:t>&lt;author&gt;, &lt;company&gt;</a:t>
            </a:r>
          </a:p>
        </p:txBody>
      </p:sp>
      <p:sp>
        <p:nvSpPr>
          <p:cNvPr id="7" name="Foliennummernplatzhalter 6"/>
          <p:cNvSpPr>
            <a:spLocks noGrp="1"/>
          </p:cNvSpPr>
          <p:nvPr>
            <p:ph type="sldNum" sz="quarter" idx="12"/>
          </p:nvPr>
        </p:nvSpPr>
        <p:spPr>
          <a:xfrm>
            <a:off x="5633808" y="6475413"/>
            <a:ext cx="1025987" cy="276999"/>
          </a:xfrm>
        </p:spPr>
        <p:txBody>
          <a:bodyPr/>
          <a:lstStyle>
            <a:lvl1pPr>
              <a:defRPr/>
            </a:lvl1pPr>
          </a:lstStyle>
          <a:p>
            <a:r>
              <a:rPr lang="en-US">
                <a:solidFill>
                  <a:srgbClr val="000000"/>
                </a:solidFill>
              </a:rPr>
              <a:t>Slide </a:t>
            </a:r>
            <a:fld id="{76F72D51-5D33-46E4-A0A2-5F21FB7F9123}"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03980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No Subtitl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hasCustomPrompt="1"/>
          </p:nvPr>
        </p:nvSpPr>
        <p:spPr>
          <a:xfrm>
            <a:off x="1338028" y="1535004"/>
            <a:ext cx="7766936" cy="1646302"/>
          </a:xfrm>
        </p:spPr>
        <p:txBody>
          <a:bodyPr anchor="ctr">
            <a:noAutofit/>
          </a:bodyPr>
          <a:lstStyle>
            <a:lvl1pPr algn="ctr">
              <a:defRPr sz="4400" baseline="0">
                <a:solidFill>
                  <a:srgbClr val="A1002E"/>
                </a:solidFill>
              </a:defRPr>
            </a:lvl1pPr>
          </a:lstStyle>
          <a:p>
            <a:r>
              <a:rPr lang="en-US" dirty="0"/>
              <a:t>Click to edit header</a:t>
            </a:r>
          </a:p>
        </p:txBody>
      </p:sp>
      <p:sp>
        <p:nvSpPr>
          <p:cNvPr id="5" name="Footer Placeholder 4"/>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
        <p:nvSpPr>
          <p:cNvPr id="6" name="Slide Number Placeholder 5"/>
          <p:cNvSpPr>
            <a:spLocks noGrp="1"/>
          </p:cNvSpPr>
          <p:nvPr>
            <p:ph type="sldNum" sz="quarter" idx="12"/>
          </p:nvPr>
        </p:nvSpPr>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fld id="{69E7188C-9A70-4EC9-9702-91DC2C0C5013}" type="slidenum">
              <a:rPr lang="en-US" smtClean="0"/>
              <a:pPr/>
              <a:t>‹Nr.›</a:t>
            </a:fld>
            <a:endParaRPr lang="en-US" dirty="0"/>
          </a:p>
        </p:txBody>
      </p:sp>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95" t="21544" r="16144" b="23459"/>
          <a:stretch/>
        </p:blipFill>
        <p:spPr>
          <a:xfrm>
            <a:off x="3852564" y="3908840"/>
            <a:ext cx="2737863" cy="1757314"/>
          </a:xfrm>
          <a:prstGeom prst="rect">
            <a:avLst/>
          </a:prstGeom>
        </p:spPr>
      </p:pic>
      <p:sp>
        <p:nvSpPr>
          <p:cNvPr id="18" name="Slide Number Placeholder 5"/>
          <p:cNvSpPr txBox="1">
            <a:spLocks/>
          </p:cNvSpPr>
          <p:nvPr userDrawn="1"/>
        </p:nvSpPr>
        <p:spPr>
          <a:xfrm>
            <a:off x="11296197" y="6600954"/>
            <a:ext cx="741546" cy="150909"/>
          </a:xfrm>
          <a:prstGeom prst="rect">
            <a:avLst/>
          </a:prstGeom>
        </p:spPr>
        <p:txBody>
          <a:bodyPr vert="horz" lIns="91440" tIns="45720" rIns="91440" bIns="45720" rtlCol="0" anchor="ctr"/>
          <a:lstStyle>
            <a:defPPr>
              <a:defRPr lang="en-US"/>
            </a:defPPr>
            <a:lvl1pPr marL="0" marR="0" indent="0" algn="r" defTabSz="914400" rtl="0" eaLnBrk="1" fontAlgn="auto" latinLnBrk="0" hangingPunct="1">
              <a:lnSpc>
                <a:spcPct val="100000"/>
              </a:lnSpc>
              <a:spcBef>
                <a:spcPts val="0"/>
              </a:spcBef>
              <a:spcAft>
                <a:spcPts val="0"/>
              </a:spcAft>
              <a:buClrTx/>
              <a:buSzTx/>
              <a:buFontTx/>
              <a:buNone/>
              <a:tabLst/>
              <a:defRPr sz="1100" kern="1200">
                <a:solidFill>
                  <a:srgbClr val="A1002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/22</a:t>
            </a:r>
            <a:endParaRPr lang="en-US" dirty="0"/>
          </a:p>
        </p:txBody>
      </p:sp>
    </p:spTree>
    <p:extLst>
      <p:ext uri="{BB962C8B-B14F-4D97-AF65-F5344CB8AC3E}">
        <p14:creationId xmlns:p14="http://schemas.microsoft.com/office/powerpoint/2010/main" val="59129434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a:defRPr/>
            </a:lvl1pPr>
          </a:lstStyle>
          <a:p>
            <a:r>
              <a:rPr lang="en-US">
                <a:solidFill>
                  <a:srgbClr val="000000"/>
                </a:solidFill>
              </a:rPr>
              <a:t>&lt;month year&gt;</a:t>
            </a:r>
          </a:p>
        </p:txBody>
      </p:sp>
      <p:sp>
        <p:nvSpPr>
          <p:cNvPr id="6" name="Fußzeilenplatzhalter 5"/>
          <p:cNvSpPr>
            <a:spLocks noGrp="1"/>
          </p:cNvSpPr>
          <p:nvPr>
            <p:ph type="ftr" sz="quarter" idx="11"/>
          </p:nvPr>
        </p:nvSpPr>
        <p:spPr>
          <a:xfrm>
            <a:off x="7315200" y="6475413"/>
            <a:ext cx="4165600" cy="276999"/>
          </a:xfrm>
        </p:spPr>
        <p:txBody>
          <a:bodyPr/>
          <a:lstStyle>
            <a:lvl1pPr>
              <a:defRPr/>
            </a:lvl1pPr>
          </a:lstStyle>
          <a:p>
            <a:r>
              <a:rPr lang="en-US">
                <a:solidFill>
                  <a:srgbClr val="000000"/>
                </a:solidFill>
              </a:rPr>
              <a:t>&lt;author&gt;, &lt;company&gt;</a:t>
            </a:r>
          </a:p>
        </p:txBody>
      </p:sp>
      <p:sp>
        <p:nvSpPr>
          <p:cNvPr id="7" name="Foliennummernplatzhalter 6"/>
          <p:cNvSpPr>
            <a:spLocks noGrp="1"/>
          </p:cNvSpPr>
          <p:nvPr>
            <p:ph type="sldNum" sz="quarter" idx="12"/>
          </p:nvPr>
        </p:nvSpPr>
        <p:spPr>
          <a:xfrm>
            <a:off x="5633808" y="6475413"/>
            <a:ext cx="1025987" cy="276999"/>
          </a:xfrm>
        </p:spPr>
        <p:txBody>
          <a:bodyPr/>
          <a:lstStyle>
            <a:lvl1pPr>
              <a:defRPr/>
            </a:lvl1pPr>
          </a:lstStyle>
          <a:p>
            <a:r>
              <a:rPr lang="en-US">
                <a:solidFill>
                  <a:srgbClr val="000000"/>
                </a:solidFill>
              </a:rPr>
              <a:t>Slide </a:t>
            </a:r>
            <a:fld id="{9CF003C6-0785-4060-85F0-A5AFF34B04DD}"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422680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en-US">
                <a:solidFill>
                  <a:srgbClr val="000000"/>
                </a:solidFill>
              </a:rPr>
              <a:t>&lt;month year&gt;</a:t>
            </a:r>
          </a:p>
        </p:txBody>
      </p:sp>
      <p:sp>
        <p:nvSpPr>
          <p:cNvPr id="5" name="Fußzeilenplatzhalter 4"/>
          <p:cNvSpPr>
            <a:spLocks noGrp="1"/>
          </p:cNvSpPr>
          <p:nvPr>
            <p:ph type="ftr" sz="quarter" idx="11"/>
          </p:nvPr>
        </p:nvSpPr>
        <p:spPr>
          <a:xfrm>
            <a:off x="7315200" y="6475413"/>
            <a:ext cx="4165600" cy="276999"/>
          </a:xfrm>
        </p:spPr>
        <p:txBody>
          <a:bodyPr/>
          <a:lstStyle>
            <a:lvl1pPr>
              <a:defRPr/>
            </a:lvl1pPr>
          </a:lstStyle>
          <a:p>
            <a:r>
              <a:rPr lang="en-US">
                <a:solidFill>
                  <a:srgbClr val="000000"/>
                </a:solidFill>
              </a:rPr>
              <a:t>&lt;author&gt;, &lt;company&gt;</a:t>
            </a:r>
          </a:p>
        </p:txBody>
      </p:sp>
      <p:sp>
        <p:nvSpPr>
          <p:cNvPr id="6" name="Foliennummernplatzhalter 5"/>
          <p:cNvSpPr>
            <a:spLocks noGrp="1"/>
          </p:cNvSpPr>
          <p:nvPr>
            <p:ph type="sldNum" sz="quarter" idx="12"/>
          </p:nvPr>
        </p:nvSpPr>
        <p:spPr>
          <a:xfrm>
            <a:off x="5633808" y="6475413"/>
            <a:ext cx="1025987" cy="276999"/>
          </a:xfrm>
        </p:spPr>
        <p:txBody>
          <a:bodyPr/>
          <a:lstStyle>
            <a:lvl1pPr>
              <a:defRPr/>
            </a:lvl1pPr>
          </a:lstStyle>
          <a:p>
            <a:r>
              <a:rPr lang="en-US">
                <a:solidFill>
                  <a:srgbClr val="000000"/>
                </a:solidFill>
              </a:rPr>
              <a:t>Slide </a:t>
            </a:r>
            <a:fld id="{C3EDA6DA-8C19-40E2-816F-1AE6A4528EF9}"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680384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686800" y="685800"/>
            <a:ext cx="2590800" cy="54102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685800"/>
            <a:ext cx="7569200" cy="54102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en-US">
                <a:solidFill>
                  <a:srgbClr val="000000"/>
                </a:solidFill>
              </a:rPr>
              <a:t>&lt;month year&gt;</a:t>
            </a:r>
          </a:p>
        </p:txBody>
      </p:sp>
      <p:sp>
        <p:nvSpPr>
          <p:cNvPr id="5" name="Fußzeilenplatzhalter 4"/>
          <p:cNvSpPr>
            <a:spLocks noGrp="1"/>
          </p:cNvSpPr>
          <p:nvPr>
            <p:ph type="ftr" sz="quarter" idx="11"/>
          </p:nvPr>
        </p:nvSpPr>
        <p:spPr>
          <a:xfrm>
            <a:off x="7315200" y="6475413"/>
            <a:ext cx="4165600" cy="276999"/>
          </a:xfrm>
        </p:spPr>
        <p:txBody>
          <a:bodyPr/>
          <a:lstStyle>
            <a:lvl1pPr>
              <a:defRPr/>
            </a:lvl1pPr>
          </a:lstStyle>
          <a:p>
            <a:r>
              <a:rPr lang="en-US">
                <a:solidFill>
                  <a:srgbClr val="000000"/>
                </a:solidFill>
              </a:rPr>
              <a:t>&lt;author&gt;, &lt;company&gt;</a:t>
            </a:r>
          </a:p>
        </p:txBody>
      </p:sp>
      <p:sp>
        <p:nvSpPr>
          <p:cNvPr id="6" name="Foliennummernplatzhalter 5"/>
          <p:cNvSpPr>
            <a:spLocks noGrp="1"/>
          </p:cNvSpPr>
          <p:nvPr>
            <p:ph type="sldNum" sz="quarter" idx="12"/>
          </p:nvPr>
        </p:nvSpPr>
        <p:spPr>
          <a:xfrm>
            <a:off x="5633808" y="6475413"/>
            <a:ext cx="1025987" cy="276999"/>
          </a:xfrm>
        </p:spPr>
        <p:txBody>
          <a:bodyPr/>
          <a:lstStyle>
            <a:lvl1pPr>
              <a:defRPr/>
            </a:lvl1pPr>
          </a:lstStyle>
          <a:p>
            <a:r>
              <a:rPr lang="en-US">
                <a:solidFill>
                  <a:srgbClr val="000000"/>
                </a:solidFill>
              </a:rPr>
              <a:t>Slide </a:t>
            </a:r>
            <a:fld id="{9CA51FD3-D219-4F15-BBEC-19406F037D66}"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700829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Logo Top Right">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hasCustomPrompt="1"/>
          </p:nvPr>
        </p:nvSpPr>
        <p:spPr>
          <a:xfrm>
            <a:off x="1338028" y="1535004"/>
            <a:ext cx="7766936" cy="1646302"/>
          </a:xfrm>
        </p:spPr>
        <p:txBody>
          <a:bodyPr anchor="ctr">
            <a:noAutofit/>
          </a:bodyPr>
          <a:lstStyle>
            <a:lvl1pPr algn="ctr">
              <a:defRPr sz="4400" baseline="0">
                <a:solidFill>
                  <a:srgbClr val="A1002E"/>
                </a:solidFill>
              </a:defRPr>
            </a:lvl1pPr>
          </a:lstStyle>
          <a:p>
            <a:r>
              <a:rPr lang="en-US" dirty="0"/>
              <a:t>Click to edit header</a:t>
            </a:r>
          </a:p>
        </p:txBody>
      </p:sp>
      <p:sp>
        <p:nvSpPr>
          <p:cNvPr id="5" name="Footer Placeholder 4"/>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
        <p:nvSpPr>
          <p:cNvPr id="6" name="Slide Number Placeholder 5"/>
          <p:cNvSpPr>
            <a:spLocks noGrp="1"/>
          </p:cNvSpPr>
          <p:nvPr>
            <p:ph type="sldNum" sz="quarter" idx="12"/>
          </p:nvPr>
        </p:nvSpPr>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fld id="{69E7188C-9A70-4EC9-9702-91DC2C0C5013}" type="slidenum">
              <a:rPr lang="en-US" smtClean="0"/>
              <a:pPr/>
              <a:t>‹Nr.›</a:t>
            </a:fld>
            <a:endParaRPr lang="en-US" dirty="0"/>
          </a:p>
        </p:txBody>
      </p:sp>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95" t="21544" r="16144" b="23459"/>
          <a:stretch/>
        </p:blipFill>
        <p:spPr>
          <a:xfrm>
            <a:off x="9885405" y="160463"/>
            <a:ext cx="2110446" cy="1354603"/>
          </a:xfrm>
          <a:prstGeom prst="rect">
            <a:avLst/>
          </a:prstGeom>
        </p:spPr>
      </p:pic>
    </p:spTree>
    <p:extLst>
      <p:ext uri="{BB962C8B-B14F-4D97-AF65-F5344CB8AC3E}">
        <p14:creationId xmlns:p14="http://schemas.microsoft.com/office/powerpoint/2010/main" val="32278768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ide No Subtitle Two Logos">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hasCustomPrompt="1"/>
          </p:nvPr>
        </p:nvSpPr>
        <p:spPr>
          <a:xfrm>
            <a:off x="1338028" y="1535004"/>
            <a:ext cx="7766936" cy="1646302"/>
          </a:xfrm>
        </p:spPr>
        <p:txBody>
          <a:bodyPr anchor="ctr">
            <a:noAutofit/>
          </a:bodyPr>
          <a:lstStyle>
            <a:lvl1pPr algn="ctr">
              <a:defRPr sz="4400" baseline="0">
                <a:solidFill>
                  <a:srgbClr val="A1002E"/>
                </a:solidFill>
              </a:defRPr>
            </a:lvl1pPr>
          </a:lstStyle>
          <a:p>
            <a:r>
              <a:rPr lang="en-US" dirty="0"/>
              <a:t>Click to edit header</a:t>
            </a:r>
          </a:p>
        </p:txBody>
      </p:sp>
      <p:sp>
        <p:nvSpPr>
          <p:cNvPr id="5" name="Footer Placeholder 4"/>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
        <p:nvSpPr>
          <p:cNvPr id="6" name="Slide Number Placeholder 5"/>
          <p:cNvSpPr>
            <a:spLocks noGrp="1"/>
          </p:cNvSpPr>
          <p:nvPr>
            <p:ph type="sldNum" sz="quarter" idx="12"/>
          </p:nvPr>
        </p:nvSpPr>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fld id="{69E7188C-9A70-4EC9-9702-91DC2C0C5013}" type="slidenum">
              <a:rPr lang="en-US" smtClean="0"/>
              <a:pPr/>
              <a:t>‹Nr.›</a:t>
            </a:fld>
            <a:endParaRPr lang="en-US" dirty="0"/>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95" t="21544" r="16144" b="23459"/>
          <a:stretch/>
        </p:blipFill>
        <p:spPr>
          <a:xfrm>
            <a:off x="5529919" y="3988708"/>
            <a:ext cx="2205033" cy="1415314"/>
          </a:xfrm>
          <a:prstGeom prst="rect">
            <a:avLst/>
          </a:prstGeom>
        </p:spPr>
      </p:pic>
      <p:sp>
        <p:nvSpPr>
          <p:cNvPr id="20" name="Picture Placeholder 8"/>
          <p:cNvSpPr>
            <a:spLocks noGrp="1"/>
          </p:cNvSpPr>
          <p:nvPr>
            <p:ph type="pic" sz="quarter" idx="13" hasCustomPrompt="1"/>
          </p:nvPr>
        </p:nvSpPr>
        <p:spPr>
          <a:xfrm>
            <a:off x="2834586" y="4018071"/>
            <a:ext cx="2151062" cy="1314450"/>
          </a:xfrm>
        </p:spPr>
        <p:txBody>
          <a:bodyPr/>
          <a:lstStyle>
            <a:lvl1pPr>
              <a:defRPr baseline="0"/>
            </a:lvl1pPr>
          </a:lstStyle>
          <a:p>
            <a:r>
              <a:rPr lang="en-US" dirty="0"/>
              <a:t>Insert your Institution Logo here</a:t>
            </a:r>
          </a:p>
        </p:txBody>
      </p:sp>
    </p:spTree>
    <p:extLst>
      <p:ext uri="{BB962C8B-B14F-4D97-AF65-F5344CB8AC3E}">
        <p14:creationId xmlns:p14="http://schemas.microsoft.com/office/powerpoint/2010/main" val="3600231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304801"/>
            <a:ext cx="9391650" cy="742949"/>
          </a:xfr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400050" y="1190625"/>
            <a:ext cx="9391650" cy="4850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00050" y="6169286"/>
            <a:ext cx="9391650" cy="365125"/>
          </a:xfrm>
        </p:spPr>
        <p:txBody>
          <a:bodyPr/>
          <a:lstStyle/>
          <a:p>
            <a:r>
              <a:rPr lang="en-GB" smtClean="0"/>
              <a:t>06.06.2023 | Bo Kum Jung | Simulation Scenarios for the Assessment of Reflective Intelligent Surfaces in THz Backhaul Applications</a:t>
            </a:r>
            <a:endParaRPr lang="en-US" dirty="0"/>
          </a:p>
        </p:txBody>
      </p:sp>
      <p:sp>
        <p:nvSpPr>
          <p:cNvPr id="6" name="Slide Number Placeholder 5"/>
          <p:cNvSpPr>
            <a:spLocks noGrp="1"/>
          </p:cNvSpPr>
          <p:nvPr>
            <p:ph type="sldNum" sz="quarter" idx="12"/>
          </p:nvPr>
        </p:nvSpPr>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fld id="{69E7188C-9A70-4EC9-9702-91DC2C0C5013}" type="slidenum">
              <a:rPr lang="en-US" smtClean="0"/>
              <a:pPr/>
              <a:t>‹Nr.›</a:t>
            </a:fld>
            <a:r>
              <a:rPr lang="en-US" dirty="0" smtClean="0"/>
              <a:t>/22</a:t>
            </a:r>
            <a:endParaRPr lang="en-US" dirty="0"/>
          </a:p>
        </p:txBody>
      </p:sp>
    </p:spTree>
    <p:extLst>
      <p:ext uri="{BB962C8B-B14F-4D97-AF65-F5344CB8AC3E}">
        <p14:creationId xmlns:p14="http://schemas.microsoft.com/office/powerpoint/2010/main" val="409934526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lang="en-US" dirty="0" smtClean="0"/>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8" name="Footer Placeholder 7"/>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Tree>
    <p:extLst>
      <p:ext uri="{BB962C8B-B14F-4D97-AF65-F5344CB8AC3E}">
        <p14:creationId xmlns:p14="http://schemas.microsoft.com/office/powerpoint/2010/main" val="382278889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a:p>
        </p:txBody>
      </p:sp>
      <p:sp>
        <p:nvSpPr>
          <p:cNvPr id="7" name="Slide Number Placeholder 6"/>
          <p:cNvSpPr>
            <a:spLocks noGrp="1"/>
          </p:cNvSpPr>
          <p:nvPr>
            <p:ph type="sldNum" sz="quarter" idx="12"/>
          </p:nvPr>
        </p:nvSpPr>
        <p:spPr/>
        <p:txBody>
          <a:bodyPr/>
          <a:lstStyle/>
          <a:p>
            <a:fld id="{69E7188C-9A70-4EC9-9702-91DC2C0C5013}" type="slidenum">
              <a:rPr lang="en-US" smtClean="0"/>
              <a:t>‹Nr.›</a:t>
            </a:fld>
            <a:endParaRPr lang="en-US"/>
          </a:p>
        </p:txBody>
      </p:sp>
    </p:spTree>
    <p:extLst>
      <p:ext uri="{BB962C8B-B14F-4D97-AF65-F5344CB8AC3E}">
        <p14:creationId xmlns:p14="http://schemas.microsoft.com/office/powerpoint/2010/main" val="170662706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a:p>
        </p:txBody>
      </p:sp>
      <p:sp>
        <p:nvSpPr>
          <p:cNvPr id="9" name="Slide Number Placeholder 8"/>
          <p:cNvSpPr>
            <a:spLocks noGrp="1"/>
          </p:cNvSpPr>
          <p:nvPr>
            <p:ph type="sldNum" sz="quarter" idx="12"/>
          </p:nvPr>
        </p:nvSpPr>
        <p:spPr/>
        <p:txBody>
          <a:bodyPr/>
          <a:lstStyle/>
          <a:p>
            <a:fld id="{69E7188C-9A70-4EC9-9702-91DC2C0C5013}" type="slidenum">
              <a:rPr lang="en-US" smtClean="0"/>
              <a:t>‹Nr.›</a:t>
            </a:fld>
            <a:endParaRPr lang="en-US"/>
          </a:p>
        </p:txBody>
      </p:sp>
    </p:spTree>
    <p:extLst>
      <p:ext uri="{BB962C8B-B14F-4D97-AF65-F5344CB8AC3E}">
        <p14:creationId xmlns:p14="http://schemas.microsoft.com/office/powerpoint/2010/main" val="13219896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77334" y="6169286"/>
            <a:ext cx="8596668"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smtClean="0"/>
              <a:t>06.06.2023 | Bo Kum Jung | Simulation Scenarios for the Assessment of Reflective Intelligent Surfaces in THz Backhaul Applications</a:t>
            </a:r>
            <a:endParaRPr lang="en-US" dirty="0"/>
          </a:p>
        </p:txBody>
      </p:sp>
      <p:sp>
        <p:nvSpPr>
          <p:cNvPr id="6" name="Slide Number Placeholder 5"/>
          <p:cNvSpPr>
            <a:spLocks noGrp="1"/>
          </p:cNvSpPr>
          <p:nvPr>
            <p:ph type="sldNum" sz="quarter" idx="4"/>
          </p:nvPr>
        </p:nvSpPr>
        <p:spPr>
          <a:xfrm>
            <a:off x="11078934" y="6600955"/>
            <a:ext cx="741546" cy="150909"/>
          </a:xfrm>
          <a:prstGeom prst="rect">
            <a:avLst/>
          </a:prstGeom>
        </p:spPr>
        <p:txBody>
          <a:bodyPr vert="horz" lIns="91440" tIns="45720" rIns="91440" bIns="45720" rtlCol="0" anchor="ctr"/>
          <a:lstStyle>
            <a:lvl1pPr algn="r">
              <a:defRPr sz="1100">
                <a:solidFill>
                  <a:srgbClr val="A1002E"/>
                </a:solidFill>
              </a:defRPr>
            </a:lvl1pPr>
          </a:lstStyle>
          <a:p>
            <a:fld id="{69E7188C-9A70-4EC9-9702-91DC2C0C5013}" type="slidenum">
              <a:rPr lang="en-US" smtClean="0"/>
              <a:pPr/>
              <a:t>‹Nr.›</a:t>
            </a:fld>
            <a:r>
              <a:rPr lang="en-US" dirty="0" smtClean="0"/>
              <a:t> </a:t>
            </a:r>
            <a:endParaRPr lang="en-US" dirty="0"/>
          </a:p>
        </p:txBody>
      </p:sp>
      <p:pic>
        <p:nvPicPr>
          <p:cNvPr id="19" name="Picture 18"/>
          <p:cNvPicPr>
            <a:picLocks noChangeAspect="1"/>
          </p:cNvPicPr>
          <p:nvPr userDrawn="1"/>
        </p:nvPicPr>
        <p:blipFill rotWithShape="1">
          <a:blip r:embed="rId23" cstate="print">
            <a:extLst>
              <a:ext uri="{28A0092B-C50C-407E-A947-70E740481C1C}">
                <a14:useLocalDpi xmlns:a14="http://schemas.microsoft.com/office/drawing/2010/main" val="0"/>
              </a:ext>
            </a:extLst>
          </a:blip>
          <a:srcRect l="16795" t="21544" r="16144" b="23459"/>
          <a:stretch/>
        </p:blipFill>
        <p:spPr>
          <a:xfrm>
            <a:off x="10935825" y="114399"/>
            <a:ext cx="1140744" cy="732194"/>
          </a:xfrm>
          <a:prstGeom prst="rect">
            <a:avLst/>
          </a:prstGeom>
        </p:spPr>
      </p:pic>
      <p:sp>
        <p:nvSpPr>
          <p:cNvPr id="33" name="Slide Number Placeholder 5"/>
          <p:cNvSpPr txBox="1">
            <a:spLocks/>
          </p:cNvSpPr>
          <p:nvPr userDrawn="1"/>
        </p:nvSpPr>
        <p:spPr>
          <a:xfrm>
            <a:off x="11296197" y="6600954"/>
            <a:ext cx="741546" cy="150909"/>
          </a:xfrm>
          <a:prstGeom prst="rect">
            <a:avLst/>
          </a:prstGeom>
        </p:spPr>
        <p:txBody>
          <a:bodyPr vert="horz" lIns="91440" tIns="45720" rIns="91440" bIns="45720" rtlCol="0" anchor="ctr"/>
          <a:lstStyle>
            <a:defPPr>
              <a:defRPr lang="en-US"/>
            </a:defPPr>
            <a:lvl1pPr marL="0" marR="0" indent="0" algn="r" defTabSz="914400" rtl="0" eaLnBrk="1" fontAlgn="auto" latinLnBrk="0" hangingPunct="1">
              <a:lnSpc>
                <a:spcPct val="100000"/>
              </a:lnSpc>
              <a:spcBef>
                <a:spcPts val="0"/>
              </a:spcBef>
              <a:spcAft>
                <a:spcPts val="0"/>
              </a:spcAft>
              <a:buClrTx/>
              <a:buSzTx/>
              <a:buFontTx/>
              <a:buNone/>
              <a:tabLst/>
              <a:defRPr sz="1100" kern="1200">
                <a:solidFill>
                  <a:srgbClr val="A1002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/22</a:t>
            </a:r>
            <a:endParaRPr lang="en-US" dirty="0"/>
          </a:p>
        </p:txBody>
      </p:sp>
    </p:spTree>
    <p:extLst>
      <p:ext uri="{BB962C8B-B14F-4D97-AF65-F5344CB8AC3E}">
        <p14:creationId xmlns:p14="http://schemas.microsoft.com/office/powerpoint/2010/main" val="1066614895"/>
      </p:ext>
    </p:extLst>
  </p:cSld>
  <p:clrMap bg1="lt1" tx1="dk1" bg2="lt2" tx2="dk2" accent1="accent1" accent2="accent2" accent3="accent3" accent4="accent4" accent5="accent5" accent6="accent6" hlink="hlink" folHlink="folHlink"/>
  <p:sldLayoutIdLst>
    <p:sldLayoutId id="2147483697" r:id="rId1"/>
    <p:sldLayoutId id="2147483715" r:id="rId2"/>
    <p:sldLayoutId id="2147483714" r:id="rId3"/>
    <p:sldLayoutId id="2147483717" r:id="rId4"/>
    <p:sldLayoutId id="2147483716" r:id="rId5"/>
    <p:sldLayoutId id="2147483698" r:id="rId6"/>
    <p:sldLayoutId id="2147483699" r:id="rId7"/>
    <p:sldLayoutId id="2147483700" r:id="rId8"/>
    <p:sldLayoutId id="2147483701" r:id="rId9"/>
    <p:sldLayoutId id="2147483702" r:id="rId10"/>
    <p:sldLayoutId id="2147483713"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Lst>
  <p:timing>
    <p:tnLst>
      <p:par>
        <p:cTn id="1" dur="indefinite" restart="never" nodeType="tmRoot"/>
      </p:par>
    </p:tnLst>
  </p:timing>
  <p:hf hdr="0" dt="0"/>
  <p:txStyles>
    <p:titleStyle>
      <a:lvl1pPr algn="l" defTabSz="457200" rtl="0" eaLnBrk="1" latinLnBrk="0" hangingPunct="1">
        <a:spcBef>
          <a:spcPct val="0"/>
        </a:spcBef>
        <a:buNone/>
        <a:defRPr sz="3600" kern="1200">
          <a:solidFill>
            <a:srgbClr val="A1002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rgbClr val="282A4A"/>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rgbClr val="2A2B4B"/>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85800"/>
            <a:ext cx="10363200" cy="1066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de-DE"/>
              <a:t>Titelmasterformat durch Klicken bearbeiten</a:t>
            </a:r>
            <a:endParaRPr lang="en-US"/>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28" name="Rectangle 4"/>
          <p:cNvSpPr>
            <a:spLocks noGrp="1" noChangeArrowheads="1"/>
          </p:cNvSpPr>
          <p:nvPr>
            <p:ph type="dt" sz="half" idx="2"/>
          </p:nvPr>
        </p:nvSpPr>
        <p:spPr bwMode="auto">
          <a:xfrm>
            <a:off x="914400" y="378281"/>
            <a:ext cx="2133600" cy="215444"/>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a:defRPr sz="1400" b="1"/>
            </a:lvl1pPr>
          </a:lstStyle>
          <a:p>
            <a:pPr eaLnBrk="0" fontAlgn="base" hangingPunct="0">
              <a:spcBef>
                <a:spcPct val="0"/>
              </a:spcBef>
              <a:spcAft>
                <a:spcPct val="0"/>
              </a:spcAft>
            </a:pPr>
            <a:r>
              <a:rPr lang="en-US" dirty="0" err="1" smtClean="0">
                <a:solidFill>
                  <a:srgbClr val="000000"/>
                </a:solidFill>
                <a:latin typeface="Times New Roman" pitchFamily="18" charset="0"/>
              </a:rPr>
              <a:t>Juli</a:t>
            </a:r>
            <a:r>
              <a:rPr lang="en-US" dirty="0" smtClean="0">
                <a:solidFill>
                  <a:srgbClr val="000000"/>
                </a:solidFill>
                <a:latin typeface="Times New Roman" pitchFamily="18" charset="0"/>
              </a:rPr>
              <a:t> 2022</a:t>
            </a: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7315200" y="6475413"/>
            <a:ext cx="4165600" cy="184666"/>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a:lvl1pPr>
          </a:lstStyle>
          <a:p>
            <a:pPr eaLnBrk="0" fontAlgn="base" hangingPunct="0">
              <a:spcBef>
                <a:spcPct val="0"/>
              </a:spcBef>
              <a:spcAft>
                <a:spcPct val="0"/>
              </a:spcAft>
            </a:pPr>
            <a:r>
              <a:rPr lang="en-US" sz="1200" dirty="0">
                <a:solidFill>
                  <a:srgbClr val="000000"/>
                </a:solidFill>
                <a:latin typeface="Times New Roman" pitchFamily="18" charset="0"/>
              </a:rPr>
              <a:t>Thomas Kürner (TU Braunschweig) </a:t>
            </a:r>
          </a:p>
        </p:txBody>
      </p:sp>
      <p:sp>
        <p:nvSpPr>
          <p:cNvPr id="1030" name="Rectangle 6"/>
          <p:cNvSpPr>
            <a:spLocks noGrp="1" noChangeArrowheads="1"/>
          </p:cNvSpPr>
          <p:nvPr>
            <p:ph type="sldNum" sz="quarter" idx="4"/>
          </p:nvPr>
        </p:nvSpPr>
        <p:spPr bwMode="auto">
          <a:xfrm>
            <a:off x="5821616" y="6475413"/>
            <a:ext cx="650370" cy="1846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a:defRPr/>
            </a:lvl1pPr>
          </a:lstStyle>
          <a:p>
            <a:pPr eaLnBrk="0" fontAlgn="base" hangingPunct="0">
              <a:spcBef>
                <a:spcPct val="0"/>
              </a:spcBef>
              <a:spcAft>
                <a:spcPct val="0"/>
              </a:spcAft>
            </a:pPr>
            <a:r>
              <a:rPr lang="en-US" sz="1200" dirty="0">
                <a:solidFill>
                  <a:srgbClr val="000000"/>
                </a:solidFill>
                <a:latin typeface="Times New Roman" pitchFamily="18" charset="0"/>
              </a:rPr>
              <a:t>Slide </a:t>
            </a:r>
            <a:fld id="{0CA028F1-D738-48FE-BE50-E58F6D2C58CF}" type="slidenum">
              <a:rPr lang="en-US" sz="1200">
                <a:solidFill>
                  <a:srgbClr val="000000"/>
                </a:solidFill>
                <a:latin typeface="Times New Roman" pitchFamily="18" charset="0"/>
              </a:rPr>
              <a:pPr eaLnBrk="0" fontAlgn="base" hangingPunct="0">
                <a:spcBef>
                  <a:spcPct val="0"/>
                </a:spcBef>
                <a:spcAft>
                  <a:spcPct val="0"/>
                </a:spcAft>
              </a:pPr>
              <a:t>‹Nr.›</a:t>
            </a:fld>
            <a:endParaRPr lang="en-US" sz="1200" dirty="0">
              <a:solidFill>
                <a:srgbClr val="000000"/>
              </a:solidFill>
              <a:latin typeface="Times New Roman" pitchFamily="18" charset="0"/>
            </a:endParaRPr>
          </a:p>
        </p:txBody>
      </p:sp>
      <p:sp>
        <p:nvSpPr>
          <p:cNvPr id="1031" name="Rectangle 7"/>
          <p:cNvSpPr>
            <a:spLocks noChangeArrowheads="1"/>
          </p:cNvSpPr>
          <p:nvPr/>
        </p:nvSpPr>
        <p:spPr bwMode="auto">
          <a:xfrm>
            <a:off x="1728716" y="394156"/>
            <a:ext cx="9548885" cy="215444"/>
          </a:xfrm>
          <a:prstGeom prst="rect">
            <a:avLst/>
          </a:prstGeom>
          <a:noFill/>
          <a:ln w="9525">
            <a:noFill/>
            <a:miter lim="800000"/>
            <a:headEnd/>
            <a:tailEnd/>
          </a:ln>
          <a:effectLst/>
        </p:spPr>
        <p:txBody>
          <a:bodyPr wrap="square" lIns="0" tIns="0" rIns="0" bIns="0" anchor="b">
            <a:spAutoFit/>
          </a:bodyPr>
          <a:lstStyle/>
          <a:p>
            <a:pPr marL="982663" lvl="4" algn="r" eaLnBrk="0" fontAlgn="base" hangingPunct="0">
              <a:spcBef>
                <a:spcPct val="0"/>
              </a:spcBef>
              <a:spcAft>
                <a:spcPct val="0"/>
              </a:spcAft>
            </a:pPr>
            <a:r>
              <a:rPr lang="en-US" sz="1400" b="1" dirty="0">
                <a:solidFill>
                  <a:srgbClr val="000000"/>
                </a:solidFill>
                <a:latin typeface="Times New Roman" pitchFamily="18" charset="0"/>
              </a:rPr>
              <a:t>doc.: </a:t>
            </a:r>
            <a:r>
              <a:rPr lang="en-US" sz="1400" b="1" dirty="0" smtClean="0">
                <a:solidFill>
                  <a:srgbClr val="000000"/>
                </a:solidFill>
                <a:latin typeface="Times New Roman" pitchFamily="18" charset="0"/>
              </a:rPr>
              <a:t>15-23-0342-00-0thz-Simulation Scenarios for the Assessment of Reflective Intelligent Surfaces</a:t>
            </a:r>
            <a:endParaRPr lang="en-US" sz="1400" b="1" dirty="0">
              <a:solidFill>
                <a:srgbClr val="000000"/>
              </a:solidFill>
              <a:latin typeface="Times New Roman" pitchFamily="18" charset="0"/>
            </a:endParaRPr>
          </a:p>
        </p:txBody>
      </p:sp>
      <p:sp>
        <p:nvSpPr>
          <p:cNvPr id="1033" name="Rectangle 9"/>
          <p:cNvSpPr>
            <a:spLocks noChangeArrowheads="1"/>
          </p:cNvSpPr>
          <p:nvPr/>
        </p:nvSpPr>
        <p:spPr bwMode="auto">
          <a:xfrm>
            <a:off x="914400" y="6475413"/>
            <a:ext cx="948267" cy="184666"/>
          </a:xfrm>
          <a:prstGeom prst="rect">
            <a:avLst/>
          </a:prstGeom>
          <a:noFill/>
          <a:ln w="9525">
            <a:noFill/>
            <a:miter lim="800000"/>
            <a:headEnd/>
            <a:tailEnd/>
          </a:ln>
          <a:effectLst/>
        </p:spPr>
        <p:txBody>
          <a:bodyPr lIns="0" tIns="0" rIns="0" bIns="0">
            <a:spAutoFit/>
          </a:bodyPr>
          <a:lstStyle/>
          <a:p>
            <a:pPr eaLnBrk="0" fontAlgn="base" hangingPunct="0">
              <a:spcBef>
                <a:spcPct val="0"/>
              </a:spcBef>
              <a:spcAft>
                <a:spcPct val="0"/>
              </a:spcAft>
            </a:pPr>
            <a:r>
              <a:rPr lang="en-US" sz="1200">
                <a:solidFill>
                  <a:srgbClr val="000000"/>
                </a:solidFill>
                <a:latin typeface="Times New Roman" pitchFamily="18" charset="0"/>
              </a:rPr>
              <a:t>Submission</a:t>
            </a:r>
          </a:p>
        </p:txBody>
      </p:sp>
      <p:sp>
        <p:nvSpPr>
          <p:cNvPr id="1034" name="Line 10"/>
          <p:cNvSpPr>
            <a:spLocks noChangeShapeType="1"/>
          </p:cNvSpPr>
          <p:nvPr/>
        </p:nvSpPr>
        <p:spPr bwMode="auto">
          <a:xfrm>
            <a:off x="914400" y="6477000"/>
            <a:ext cx="10464800" cy="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de-DE" sz="1200">
              <a:solidFill>
                <a:srgbClr val="000000"/>
              </a:solidFill>
              <a:latin typeface="Times New Roman" pitchFamily="18" charset="0"/>
            </a:endParaRPr>
          </a:p>
        </p:txBody>
      </p:sp>
    </p:spTree>
    <p:extLst>
      <p:ext uri="{BB962C8B-B14F-4D97-AF65-F5344CB8AC3E}">
        <p14:creationId xmlns:p14="http://schemas.microsoft.com/office/powerpoint/2010/main" val="165879129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hdr="0"/>
  <p:txStyles>
    <p:titleStyle>
      <a:lvl1pPr algn="ctr" rtl="0" eaLnBrk="1" fontAlgn="base" hangingPunct="1">
        <a:spcBef>
          <a:spcPct val="0"/>
        </a:spcBef>
        <a:spcAft>
          <a:spcPct val="0"/>
        </a:spcAft>
        <a:defRPr sz="36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itchFamily="18" charset="0"/>
        </a:defRPr>
      </a:lvl2pPr>
      <a:lvl3pPr algn="ctr" rtl="0" eaLnBrk="1" fontAlgn="base" hangingPunct="1">
        <a:spcBef>
          <a:spcPct val="0"/>
        </a:spcBef>
        <a:spcAft>
          <a:spcPct val="0"/>
        </a:spcAft>
        <a:defRPr sz="3600">
          <a:solidFill>
            <a:schemeClr val="tx2"/>
          </a:solidFill>
          <a:latin typeface="Times New Roman" pitchFamily="18" charset="0"/>
        </a:defRPr>
      </a:lvl3pPr>
      <a:lvl4pPr algn="ctr" rtl="0" eaLnBrk="1" fontAlgn="base" hangingPunct="1">
        <a:spcBef>
          <a:spcPct val="0"/>
        </a:spcBef>
        <a:spcAft>
          <a:spcPct val="0"/>
        </a:spcAft>
        <a:defRPr sz="3600">
          <a:solidFill>
            <a:schemeClr val="tx2"/>
          </a:solidFill>
          <a:latin typeface="Times New Roman" pitchFamily="18" charset="0"/>
        </a:defRPr>
      </a:lvl4pPr>
      <a:lvl5pPr algn="ctr" rtl="0" eaLnBrk="1" fontAlgn="base" hangingPunct="1">
        <a:spcBef>
          <a:spcPct val="0"/>
        </a:spcBef>
        <a:spcAft>
          <a:spcPct val="0"/>
        </a:spcAft>
        <a:defRPr sz="3600">
          <a:solidFill>
            <a:schemeClr val="tx2"/>
          </a:solidFill>
          <a:latin typeface="Times New Roman" pitchFamily="18" charset="0"/>
        </a:defRPr>
      </a:lvl5pPr>
      <a:lvl6pPr marL="457200" algn="ctr" rtl="0" eaLnBrk="1" fontAlgn="base" hangingPunct="1">
        <a:spcBef>
          <a:spcPct val="0"/>
        </a:spcBef>
        <a:spcAft>
          <a:spcPct val="0"/>
        </a:spcAft>
        <a:defRPr sz="3600">
          <a:solidFill>
            <a:schemeClr val="tx2"/>
          </a:solidFill>
          <a:latin typeface="Times New Roman" pitchFamily="18" charset="0"/>
        </a:defRPr>
      </a:lvl6pPr>
      <a:lvl7pPr marL="914400" algn="ctr" rtl="0" eaLnBrk="1" fontAlgn="base" hangingPunct="1">
        <a:spcBef>
          <a:spcPct val="0"/>
        </a:spcBef>
        <a:spcAft>
          <a:spcPct val="0"/>
        </a:spcAft>
        <a:defRPr sz="3600">
          <a:solidFill>
            <a:schemeClr val="tx2"/>
          </a:solidFill>
          <a:latin typeface="Times New Roman" pitchFamily="18" charset="0"/>
        </a:defRPr>
      </a:lvl7pPr>
      <a:lvl8pPr marL="1371600" algn="ctr" rtl="0" eaLnBrk="1" fontAlgn="base" hangingPunct="1">
        <a:spcBef>
          <a:spcPct val="0"/>
        </a:spcBef>
        <a:spcAft>
          <a:spcPct val="0"/>
        </a:spcAft>
        <a:defRPr sz="3600">
          <a:solidFill>
            <a:schemeClr val="tx2"/>
          </a:solidFill>
          <a:latin typeface="Times New Roman" pitchFamily="18" charset="0"/>
        </a:defRPr>
      </a:lvl8pPr>
      <a:lvl9pPr marL="1828800" algn="ctr" rtl="0" eaLnBrk="1" fontAlgn="base" hangingPunct="1">
        <a:spcBef>
          <a:spcPct val="0"/>
        </a:spcBef>
        <a:spcAft>
          <a:spcPct val="0"/>
        </a:spcAft>
        <a:defRPr sz="36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085850" indent="-228600" algn="l" rtl="0" eaLnBrk="1" fontAlgn="base" hangingPunct="1">
        <a:spcBef>
          <a:spcPct val="20000"/>
        </a:spcBef>
        <a:spcAft>
          <a:spcPct val="0"/>
        </a:spcAft>
        <a:buChar char="•"/>
        <a:defRPr sz="2400">
          <a:solidFill>
            <a:schemeClr val="tx1"/>
          </a:solidFill>
          <a:latin typeface="+mn-lt"/>
        </a:defRPr>
      </a:lvl3pPr>
      <a:lvl4pPr marL="1428750" indent="-228600" algn="l" rtl="0" eaLnBrk="1" fontAlgn="base" hangingPunct="1">
        <a:spcBef>
          <a:spcPct val="20000"/>
        </a:spcBef>
        <a:spcAft>
          <a:spcPct val="0"/>
        </a:spcAft>
        <a:buChar char="–"/>
        <a:defRPr sz="2000">
          <a:solidFill>
            <a:schemeClr val="tx1"/>
          </a:solidFill>
          <a:latin typeface="+mn-lt"/>
        </a:defRPr>
      </a:lvl4pPr>
      <a:lvl5pPr marL="1771650" indent="-228600" algn="l" rtl="0" eaLnBrk="1" fontAlgn="base" hangingPunct="1">
        <a:spcBef>
          <a:spcPct val="20000"/>
        </a:spcBef>
        <a:spcAft>
          <a:spcPct val="0"/>
        </a:spcAft>
        <a:buChar char="•"/>
        <a:defRPr sz="2000">
          <a:solidFill>
            <a:schemeClr val="tx1"/>
          </a:solidFill>
          <a:latin typeface="+mn-lt"/>
        </a:defRPr>
      </a:lvl5pPr>
      <a:lvl6pPr marL="2228850" indent="-228600" algn="l" rtl="0" eaLnBrk="1" fontAlgn="base" hangingPunct="1">
        <a:spcBef>
          <a:spcPct val="20000"/>
        </a:spcBef>
        <a:spcAft>
          <a:spcPct val="0"/>
        </a:spcAft>
        <a:buChar char="•"/>
        <a:defRPr sz="2000">
          <a:solidFill>
            <a:schemeClr val="tx1"/>
          </a:solidFill>
          <a:latin typeface="+mn-lt"/>
        </a:defRPr>
      </a:lvl6pPr>
      <a:lvl7pPr marL="2686050" indent="-228600" algn="l" rtl="0" eaLnBrk="1" fontAlgn="base" hangingPunct="1">
        <a:spcBef>
          <a:spcPct val="20000"/>
        </a:spcBef>
        <a:spcAft>
          <a:spcPct val="0"/>
        </a:spcAft>
        <a:buChar char="•"/>
        <a:defRPr sz="2000">
          <a:solidFill>
            <a:schemeClr val="tx1"/>
          </a:solidFill>
          <a:latin typeface="+mn-lt"/>
        </a:defRPr>
      </a:lvl7pPr>
      <a:lvl8pPr marL="3143250" indent="-228600" algn="l" rtl="0" eaLnBrk="1" fontAlgn="base" hangingPunct="1">
        <a:spcBef>
          <a:spcPct val="20000"/>
        </a:spcBef>
        <a:spcAft>
          <a:spcPct val="0"/>
        </a:spcAft>
        <a:buChar char="•"/>
        <a:defRPr sz="2000">
          <a:solidFill>
            <a:schemeClr val="tx1"/>
          </a:solidFill>
          <a:latin typeface="+mn-lt"/>
        </a:defRPr>
      </a:lvl8pPr>
      <a:lvl9pPr marL="3600450" indent="-228600" algn="l" rtl="0" eaLnBrk="1" fontAlgn="base" hangingPunct="1">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1"/>
          <p:cNvSpPr>
            <a:spLocks noGrp="1"/>
          </p:cNvSpPr>
          <p:nvPr>
            <p:ph type="dt" sz="half" idx="10"/>
          </p:nvPr>
        </p:nvSpPr>
        <p:spPr>
          <a:xfrm>
            <a:off x="1199456" y="332656"/>
            <a:ext cx="1600200" cy="215444"/>
          </a:xfrm>
        </p:spPr>
        <p:txBody>
          <a:bodyPr/>
          <a:lstStyle/>
          <a:p>
            <a:r>
              <a:rPr lang="en-US" dirty="0" smtClean="0">
                <a:solidFill>
                  <a:srgbClr val="000000"/>
                </a:solidFill>
              </a:rPr>
              <a:t>July  </a:t>
            </a:r>
            <a:r>
              <a:rPr lang="en-US" dirty="0" smtClean="0">
                <a:solidFill>
                  <a:srgbClr val="000000"/>
                </a:solidFill>
              </a:rPr>
              <a:t>2023</a:t>
            </a:r>
            <a:endParaRPr lang="en-US" dirty="0">
              <a:solidFill>
                <a:srgbClr val="000000"/>
              </a:solidFill>
            </a:endParaRPr>
          </a:p>
        </p:txBody>
      </p:sp>
      <p:sp>
        <p:nvSpPr>
          <p:cNvPr id="5" name="Fußzeilenplatzhalter 2"/>
          <p:cNvSpPr>
            <a:spLocks noGrp="1"/>
          </p:cNvSpPr>
          <p:nvPr>
            <p:ph type="ftr" sz="quarter" idx="11"/>
          </p:nvPr>
        </p:nvSpPr>
        <p:spPr>
          <a:xfrm>
            <a:off x="7010400" y="6525344"/>
            <a:ext cx="4342184" cy="215444"/>
          </a:xfrm>
        </p:spPr>
        <p:txBody>
          <a:bodyPr/>
          <a:lstStyle/>
          <a:p>
            <a:r>
              <a:rPr lang="en-US" sz="1400" dirty="0" smtClean="0">
                <a:solidFill>
                  <a:srgbClr val="000000"/>
                </a:solidFill>
              </a:rPr>
              <a:t>Thomas Kürner (TU </a:t>
            </a:r>
            <a:r>
              <a:rPr lang="en-US" sz="1400" dirty="0">
                <a:solidFill>
                  <a:srgbClr val="000000"/>
                </a:solidFill>
              </a:rPr>
              <a:t>Braunschweig).</a:t>
            </a:r>
          </a:p>
        </p:txBody>
      </p:sp>
      <p:sp>
        <p:nvSpPr>
          <p:cNvPr id="6" name="Foliennummernplatzhalter 3"/>
          <p:cNvSpPr>
            <a:spLocks noGrp="1"/>
          </p:cNvSpPr>
          <p:nvPr>
            <p:ph type="sldNum" sz="quarter" idx="12"/>
          </p:nvPr>
        </p:nvSpPr>
        <p:spPr>
          <a:xfrm>
            <a:off x="5834216" y="6475413"/>
            <a:ext cx="625171" cy="246221"/>
          </a:xfrm>
        </p:spPr>
        <p:txBody>
          <a:bodyPr/>
          <a:lstStyle/>
          <a:p>
            <a:r>
              <a:rPr lang="en-US" sz="1600" dirty="0">
                <a:solidFill>
                  <a:srgbClr val="000000"/>
                </a:solidFill>
              </a:rPr>
              <a:t>Slide </a:t>
            </a:r>
            <a:fld id="{81095783-45F1-4BC3-AE2A-29FF2428E513}" type="slidenum">
              <a:rPr lang="en-US" sz="1600">
                <a:solidFill>
                  <a:srgbClr val="000000"/>
                </a:solidFill>
              </a:rPr>
              <a:pPr/>
              <a:t>1</a:t>
            </a:fld>
            <a:endParaRPr lang="en-US" sz="1600" dirty="0">
              <a:solidFill>
                <a:srgbClr val="000000"/>
              </a:solidFill>
            </a:endParaRPr>
          </a:p>
        </p:txBody>
      </p:sp>
      <p:sp>
        <p:nvSpPr>
          <p:cNvPr id="27651" name="Rectangle 3"/>
          <p:cNvSpPr>
            <a:spLocks noChangeArrowheads="1"/>
          </p:cNvSpPr>
          <p:nvPr/>
        </p:nvSpPr>
        <p:spPr bwMode="auto">
          <a:xfrm>
            <a:off x="1055440" y="764704"/>
            <a:ext cx="10297144" cy="5509200"/>
          </a:xfrm>
          <a:prstGeom prst="rect">
            <a:avLst/>
          </a:prstGeom>
          <a:noFill/>
          <a:ln w="12700">
            <a:noFill/>
            <a:miter lim="800000"/>
            <a:headEnd type="none" w="sm" len="sm"/>
            <a:tailEnd type="none" w="sm" len="sm"/>
          </a:ln>
          <a:effectLst/>
        </p:spPr>
        <p:txBody>
          <a:bodyPr wrap="square">
            <a:spAutoFit/>
          </a:bodyPr>
          <a:lstStyle/>
          <a:p>
            <a:pPr eaLnBrk="0" fontAlgn="base" hangingPunct="0">
              <a:spcBef>
                <a:spcPct val="0"/>
              </a:spcBef>
              <a:spcAft>
                <a:spcPct val="0"/>
              </a:spcAft>
            </a:pPr>
            <a:r>
              <a:rPr lang="en-US" b="1" u="sng" dirty="0">
                <a:solidFill>
                  <a:srgbClr val="000000"/>
                </a:solidFill>
                <a:effectLst>
                  <a:outerShdw blurRad="38100" dist="38100" dir="2700000" algn="tl">
                    <a:srgbClr val="C0C0C0"/>
                  </a:outerShdw>
                </a:effectLst>
                <a:latin typeface="Times New Roman" pitchFamily="18" charset="0"/>
              </a:rPr>
              <a:t>Project: IEEE P802.15 Working Group for Wireless </a:t>
            </a:r>
            <a:r>
              <a:rPr lang="en-US" b="1" u="sng" dirty="0" err="1">
                <a:solidFill>
                  <a:srgbClr val="000000"/>
                </a:solidFill>
                <a:effectLst>
                  <a:outerShdw blurRad="38100" dist="38100" dir="2700000" algn="tl">
                    <a:srgbClr val="C0C0C0"/>
                  </a:outerShdw>
                </a:effectLst>
                <a:latin typeface="Times New Roman" pitchFamily="18" charset="0"/>
              </a:rPr>
              <a:t>Speciality</a:t>
            </a:r>
            <a:r>
              <a:rPr lang="en-US" b="1" u="sng" dirty="0">
                <a:solidFill>
                  <a:srgbClr val="000000"/>
                </a:solidFill>
                <a:effectLst>
                  <a:outerShdw blurRad="38100" dist="38100" dir="2700000" algn="tl">
                    <a:srgbClr val="C0C0C0"/>
                  </a:outerShdw>
                </a:effectLst>
                <a:latin typeface="Times New Roman" pitchFamily="18" charset="0"/>
              </a:rPr>
              <a:t> Networks (WSN)</a:t>
            </a:r>
            <a:endParaRPr lang="en-US" sz="1600" b="1" dirty="0">
              <a:solidFill>
                <a:srgbClr val="000000"/>
              </a:solidFill>
              <a:latin typeface="Times New Roman" pitchFamily="18" charset="0"/>
            </a:endParaRPr>
          </a:p>
          <a:p>
            <a:pPr eaLnBrk="0" fontAlgn="base" hangingPunct="0">
              <a:spcBef>
                <a:spcPct val="0"/>
              </a:spcBef>
              <a:spcAft>
                <a:spcPct val="0"/>
              </a:spcAft>
            </a:pPr>
            <a:endParaRPr lang="en-US" sz="1600" dirty="0">
              <a:solidFill>
                <a:srgbClr val="000000"/>
              </a:solidFill>
              <a:latin typeface="Times New Roman" pitchFamily="18" charset="0"/>
            </a:endParaRPr>
          </a:p>
          <a:p>
            <a:pPr eaLnBrk="0" fontAlgn="base" hangingPunct="0">
              <a:spcBef>
                <a:spcPct val="0"/>
              </a:spcBef>
              <a:spcAft>
                <a:spcPct val="0"/>
              </a:spcAft>
            </a:pPr>
            <a:r>
              <a:rPr lang="en-US" sz="1600" b="1" dirty="0" smtClean="0">
                <a:solidFill>
                  <a:srgbClr val="000000"/>
                </a:solidFill>
                <a:latin typeface="Times New Roman" pitchFamily="18" charset="0"/>
              </a:rPr>
              <a:t>Submission Title:</a:t>
            </a:r>
            <a:r>
              <a:rPr lang="en-US" sz="1600" dirty="0">
                <a:solidFill>
                  <a:srgbClr val="000000"/>
                </a:solidFill>
                <a:latin typeface="Times New Roman" pitchFamily="18" charset="0"/>
              </a:rPr>
              <a:t> Simulation Scenarios for the Assessment of Reflective Intelligent Surfaces in THz Backhaul Applications	</a:t>
            </a:r>
          </a:p>
          <a:p>
            <a:pPr eaLnBrk="0" fontAlgn="base" hangingPunct="0">
              <a:spcBef>
                <a:spcPct val="0"/>
              </a:spcBef>
              <a:spcAft>
                <a:spcPct val="0"/>
              </a:spcAft>
            </a:pPr>
            <a:r>
              <a:rPr lang="en-US" sz="1600" b="1" dirty="0" smtClean="0">
                <a:solidFill>
                  <a:srgbClr val="000000"/>
                </a:solidFill>
                <a:latin typeface="Times New Roman" pitchFamily="18" charset="0"/>
              </a:rPr>
              <a:t>Date </a:t>
            </a:r>
            <a:r>
              <a:rPr lang="en-US" sz="1600" b="1" dirty="0">
                <a:solidFill>
                  <a:srgbClr val="000000"/>
                </a:solidFill>
                <a:latin typeface="Times New Roman" pitchFamily="18" charset="0"/>
              </a:rPr>
              <a:t>Submitted</a:t>
            </a:r>
            <a:r>
              <a:rPr lang="en-US" sz="1600" dirty="0">
                <a:solidFill>
                  <a:srgbClr val="000000"/>
                </a:solidFill>
                <a:latin typeface="Times New Roman" pitchFamily="18" charset="0"/>
              </a:rPr>
              <a:t>: </a:t>
            </a:r>
            <a:r>
              <a:rPr lang="en-US" sz="1600" dirty="0" smtClean="0">
                <a:solidFill>
                  <a:srgbClr val="000000"/>
                </a:solidFill>
                <a:latin typeface="Times New Roman" pitchFamily="18" charset="0"/>
              </a:rPr>
              <a:t>9 July 2023</a:t>
            </a:r>
            <a:endParaRPr lang="en-US" sz="1600" dirty="0">
              <a:solidFill>
                <a:srgbClr val="000000"/>
              </a:solidFill>
              <a:latin typeface="Times New Roman" pitchFamily="18" charset="0"/>
            </a:endParaRPr>
          </a:p>
          <a:p>
            <a:pPr eaLnBrk="0" fontAlgn="base" hangingPunct="0">
              <a:spcBef>
                <a:spcPct val="0"/>
              </a:spcBef>
              <a:spcAft>
                <a:spcPct val="0"/>
              </a:spcAft>
            </a:pPr>
            <a:r>
              <a:rPr lang="en-US" sz="1600" b="1" dirty="0">
                <a:solidFill>
                  <a:srgbClr val="000000"/>
                </a:solidFill>
                <a:latin typeface="Times New Roman" pitchFamily="18" charset="0"/>
              </a:rPr>
              <a:t>Source:</a:t>
            </a:r>
            <a:r>
              <a:rPr lang="en-US" sz="1600" dirty="0">
                <a:solidFill>
                  <a:srgbClr val="000000"/>
                </a:solidFill>
                <a:latin typeface="Times New Roman" pitchFamily="18" charset="0"/>
              </a:rPr>
              <a:t> </a:t>
            </a:r>
            <a:r>
              <a:rPr lang="en-US" sz="1600" dirty="0" smtClean="0">
                <a:solidFill>
                  <a:srgbClr val="000000"/>
                </a:solidFill>
                <a:latin typeface="Times New Roman" pitchFamily="18" charset="0"/>
              </a:rPr>
              <a:t>Thomas Kürner, TU </a:t>
            </a:r>
            <a:r>
              <a:rPr lang="en-US" sz="1600" dirty="0">
                <a:solidFill>
                  <a:srgbClr val="000000"/>
                </a:solidFill>
                <a:latin typeface="Times New Roman" pitchFamily="18" charset="0"/>
              </a:rPr>
              <a:t>Braunschweig</a:t>
            </a:r>
          </a:p>
          <a:p>
            <a:pPr eaLnBrk="0" fontAlgn="base" hangingPunct="0">
              <a:spcBef>
                <a:spcPct val="0"/>
              </a:spcBef>
              <a:spcAft>
                <a:spcPct val="0"/>
              </a:spcAft>
            </a:pPr>
            <a:r>
              <a:rPr lang="en-US" sz="1600" dirty="0">
                <a:solidFill>
                  <a:srgbClr val="000000"/>
                </a:solidFill>
                <a:latin typeface="Times New Roman" pitchFamily="18" charset="0"/>
              </a:rPr>
              <a:t>Address </a:t>
            </a:r>
            <a:r>
              <a:rPr lang="en-US" sz="1600" dirty="0" err="1">
                <a:solidFill>
                  <a:srgbClr val="000000"/>
                </a:solidFill>
                <a:latin typeface="Times New Roman" pitchFamily="18" charset="0"/>
              </a:rPr>
              <a:t>Schleinitzstr</a:t>
            </a:r>
            <a:r>
              <a:rPr lang="en-US" sz="1600" dirty="0">
                <a:solidFill>
                  <a:srgbClr val="000000"/>
                </a:solidFill>
                <a:latin typeface="Times New Roman" pitchFamily="18" charset="0"/>
              </a:rPr>
              <a:t>. 22, D-38092 Braunschweig, Germany</a:t>
            </a:r>
          </a:p>
          <a:p>
            <a:pPr eaLnBrk="0" fontAlgn="base" hangingPunct="0">
              <a:spcBef>
                <a:spcPct val="0"/>
              </a:spcBef>
              <a:spcAft>
                <a:spcPct val="0"/>
              </a:spcAft>
            </a:pPr>
            <a:r>
              <a:rPr lang="en-US" sz="1600" dirty="0">
                <a:solidFill>
                  <a:srgbClr val="000000"/>
                </a:solidFill>
                <a:latin typeface="Times New Roman" pitchFamily="18" charset="0"/>
              </a:rPr>
              <a:t>Voice:+</a:t>
            </a:r>
            <a:r>
              <a:rPr lang="en-US" sz="1600" dirty="0" smtClean="0">
                <a:solidFill>
                  <a:srgbClr val="000000"/>
                </a:solidFill>
                <a:latin typeface="Times New Roman" pitchFamily="18" charset="0"/>
              </a:rPr>
              <a:t>495313912416, </a:t>
            </a:r>
            <a:r>
              <a:rPr lang="en-US" sz="1600" dirty="0">
                <a:solidFill>
                  <a:srgbClr val="000000"/>
                </a:solidFill>
                <a:latin typeface="Times New Roman" pitchFamily="18" charset="0"/>
              </a:rPr>
              <a:t>FAX: +495313915192, E-Mail: </a:t>
            </a:r>
            <a:r>
              <a:rPr lang="en-US" sz="1600" dirty="0" smtClean="0">
                <a:solidFill>
                  <a:srgbClr val="000000"/>
                </a:solidFill>
                <a:latin typeface="Times New Roman" pitchFamily="18" charset="0"/>
              </a:rPr>
              <a:t>t.kuerner@tu-braunschweig.de</a:t>
            </a:r>
            <a:r>
              <a:rPr lang="en-US" sz="1600" dirty="0">
                <a:solidFill>
                  <a:srgbClr val="000000"/>
                </a:solidFill>
                <a:latin typeface="Times New Roman" pitchFamily="18" charset="0"/>
              </a:rPr>
              <a:t>	</a:t>
            </a:r>
          </a:p>
          <a:p>
            <a:pPr eaLnBrk="0" fontAlgn="base" hangingPunct="0">
              <a:spcBef>
                <a:spcPts val="600"/>
              </a:spcBef>
              <a:spcAft>
                <a:spcPts val="600"/>
              </a:spcAft>
            </a:pPr>
            <a:r>
              <a:rPr lang="en-US" sz="1600" b="1" dirty="0">
                <a:solidFill>
                  <a:srgbClr val="000000"/>
                </a:solidFill>
                <a:latin typeface="Times New Roman" pitchFamily="18" charset="0"/>
              </a:rPr>
              <a:t>Re:</a:t>
            </a:r>
            <a:r>
              <a:rPr lang="en-US" sz="1600" dirty="0">
                <a:solidFill>
                  <a:srgbClr val="000000"/>
                </a:solidFill>
                <a:latin typeface="Times New Roman" pitchFamily="18" charset="0"/>
              </a:rPr>
              <a:t> </a:t>
            </a:r>
            <a:r>
              <a:rPr lang="en-US" sz="1600" dirty="0" smtClean="0">
                <a:solidFill>
                  <a:srgbClr val="000000"/>
                </a:solidFill>
                <a:latin typeface="Times New Roman" pitchFamily="18" charset="0"/>
              </a:rPr>
              <a:t>n/a</a:t>
            </a:r>
            <a:endParaRPr lang="en-US" sz="1200" dirty="0">
              <a:solidFill>
                <a:srgbClr val="000000"/>
              </a:solidFill>
              <a:latin typeface="Times New Roman" pitchFamily="18" charset="0"/>
            </a:endParaRPr>
          </a:p>
          <a:p>
            <a:pPr eaLnBrk="0" fontAlgn="base" hangingPunct="0">
              <a:spcBef>
                <a:spcPct val="0"/>
              </a:spcBef>
              <a:spcAft>
                <a:spcPct val="0"/>
              </a:spcAft>
            </a:pPr>
            <a:r>
              <a:rPr lang="en-US" sz="1600" b="1" dirty="0">
                <a:solidFill>
                  <a:srgbClr val="000000"/>
                </a:solidFill>
                <a:latin typeface="Times New Roman" pitchFamily="18" charset="0"/>
              </a:rPr>
              <a:t>Abstract:</a:t>
            </a:r>
            <a:r>
              <a:rPr lang="en-US" sz="1600" dirty="0">
                <a:solidFill>
                  <a:srgbClr val="000000"/>
                </a:solidFill>
                <a:latin typeface="Times New Roman" pitchFamily="18" charset="0"/>
              </a:rPr>
              <a:t>	This document </a:t>
            </a:r>
            <a:r>
              <a:rPr lang="en-US" sz="1600" dirty="0" smtClean="0">
                <a:solidFill>
                  <a:srgbClr val="000000"/>
                </a:solidFill>
                <a:latin typeface="Times New Roman" pitchFamily="18" charset="0"/>
              </a:rPr>
              <a:t>provides information on </a:t>
            </a:r>
            <a:r>
              <a:rPr lang="en-US" sz="1600" dirty="0">
                <a:solidFill>
                  <a:srgbClr val="000000"/>
                </a:solidFill>
                <a:latin typeface="Times New Roman" pitchFamily="18" charset="0"/>
              </a:rPr>
              <a:t>s</a:t>
            </a:r>
            <a:r>
              <a:rPr lang="en-US" sz="1600" dirty="0" smtClean="0">
                <a:solidFill>
                  <a:srgbClr val="000000"/>
                </a:solidFill>
                <a:latin typeface="Times New Roman" pitchFamily="18" charset="0"/>
              </a:rPr>
              <a:t>imulation </a:t>
            </a:r>
            <a:r>
              <a:rPr lang="en-US" sz="1600" dirty="0">
                <a:solidFill>
                  <a:srgbClr val="000000"/>
                </a:solidFill>
                <a:latin typeface="Times New Roman" pitchFamily="18" charset="0"/>
              </a:rPr>
              <a:t>s</a:t>
            </a:r>
            <a:r>
              <a:rPr lang="en-US" sz="1600" dirty="0" smtClean="0">
                <a:solidFill>
                  <a:srgbClr val="000000"/>
                </a:solidFill>
                <a:latin typeface="Times New Roman" pitchFamily="18" charset="0"/>
              </a:rPr>
              <a:t>cenarios for the assessment of reflecting intelligent surfaces (IRS). IRS are seen as an enabler for NLOS backhaul connections using THz links as defined in IEEE </a:t>
            </a:r>
            <a:r>
              <a:rPr lang="en-US" sz="1600" dirty="0" err="1" smtClean="0">
                <a:solidFill>
                  <a:srgbClr val="000000"/>
                </a:solidFill>
                <a:latin typeface="Times New Roman" pitchFamily="18" charset="0"/>
              </a:rPr>
              <a:t>Std</a:t>
            </a:r>
            <a:r>
              <a:rPr lang="en-US" sz="1600" dirty="0" smtClean="0">
                <a:solidFill>
                  <a:srgbClr val="000000"/>
                </a:solidFill>
                <a:latin typeface="Times New Roman" pitchFamily="18" charset="0"/>
              </a:rPr>
              <a:t> 802.15.3d-2017. The work is carried out within the  </a:t>
            </a:r>
            <a:r>
              <a:rPr lang="en-US" sz="1600" dirty="0">
                <a:solidFill>
                  <a:srgbClr val="000000"/>
                </a:solidFill>
                <a:latin typeface="Times New Roman" pitchFamily="18" charset="0"/>
              </a:rPr>
              <a:t>Horizon Europe 6G SNS Project TERRAMETA (</a:t>
            </a:r>
            <a:r>
              <a:rPr lang="en-US" sz="1600" dirty="0" err="1">
                <a:solidFill>
                  <a:srgbClr val="000000"/>
                </a:solidFill>
                <a:latin typeface="Times New Roman" pitchFamily="18" charset="0"/>
              </a:rPr>
              <a:t>TERahertz</a:t>
            </a:r>
            <a:r>
              <a:rPr lang="en-US" sz="1600" dirty="0">
                <a:solidFill>
                  <a:srgbClr val="000000"/>
                </a:solidFill>
                <a:latin typeface="Times New Roman" pitchFamily="18" charset="0"/>
              </a:rPr>
              <a:t> </a:t>
            </a:r>
            <a:r>
              <a:rPr lang="en-US" sz="1600" dirty="0" err="1">
                <a:solidFill>
                  <a:srgbClr val="000000"/>
                </a:solidFill>
                <a:latin typeface="Times New Roman" pitchFamily="18" charset="0"/>
              </a:rPr>
              <a:t>ReconfigurAble</a:t>
            </a:r>
            <a:r>
              <a:rPr lang="en-US" sz="1600" dirty="0">
                <a:solidFill>
                  <a:srgbClr val="000000"/>
                </a:solidFill>
                <a:latin typeface="Times New Roman" pitchFamily="18" charset="0"/>
              </a:rPr>
              <a:t> </a:t>
            </a:r>
            <a:r>
              <a:rPr lang="en-US" sz="1600" dirty="0" err="1">
                <a:solidFill>
                  <a:srgbClr val="000000"/>
                </a:solidFill>
                <a:latin typeface="Times New Roman" pitchFamily="18" charset="0"/>
              </a:rPr>
              <a:t>METAsurfaces</a:t>
            </a:r>
            <a:r>
              <a:rPr lang="en-US" sz="1600" dirty="0">
                <a:solidFill>
                  <a:srgbClr val="000000"/>
                </a:solidFill>
                <a:latin typeface="Times New Roman" pitchFamily="18" charset="0"/>
              </a:rPr>
              <a:t> for ultra-high rate wireless </a:t>
            </a:r>
            <a:r>
              <a:rPr lang="en-US" sz="1600" dirty="0" smtClean="0">
                <a:solidFill>
                  <a:srgbClr val="000000"/>
                </a:solidFill>
                <a:latin typeface="Times New Roman" pitchFamily="18" charset="0"/>
              </a:rPr>
              <a:t>communications</a:t>
            </a:r>
            <a:r>
              <a:rPr lang="en-US" sz="1600" dirty="0" smtClean="0">
                <a:solidFill>
                  <a:srgbClr val="000000"/>
                </a:solidFill>
                <a:latin typeface="Times New Roman" pitchFamily="18" charset="0"/>
              </a:rPr>
              <a:t>).</a:t>
            </a:r>
            <a:endParaRPr lang="de-DE" sz="1600" dirty="0">
              <a:solidFill>
                <a:srgbClr val="000000"/>
              </a:solidFill>
              <a:latin typeface="Times New Roman" pitchFamily="18" charset="0"/>
            </a:endParaRPr>
          </a:p>
          <a:p>
            <a:pPr eaLnBrk="0" fontAlgn="base" hangingPunct="0">
              <a:spcBef>
                <a:spcPct val="0"/>
              </a:spcBef>
              <a:spcAft>
                <a:spcPct val="0"/>
              </a:spcAft>
            </a:pPr>
            <a:endParaRPr lang="en-US" sz="1600" dirty="0">
              <a:solidFill>
                <a:srgbClr val="000000"/>
              </a:solidFill>
              <a:latin typeface="Times New Roman" pitchFamily="18" charset="0"/>
            </a:endParaRPr>
          </a:p>
          <a:p>
            <a:pPr eaLnBrk="0" fontAlgn="base" hangingPunct="0">
              <a:spcBef>
                <a:spcPts val="600"/>
              </a:spcBef>
              <a:spcAft>
                <a:spcPts val="600"/>
              </a:spcAft>
            </a:pPr>
            <a:r>
              <a:rPr lang="en-US" sz="1600" b="1" dirty="0">
                <a:solidFill>
                  <a:srgbClr val="000000"/>
                </a:solidFill>
                <a:latin typeface="Times New Roman" pitchFamily="18" charset="0"/>
              </a:rPr>
              <a:t>Purpose: </a:t>
            </a:r>
            <a:r>
              <a:rPr lang="en-US" sz="1600" dirty="0" smtClean="0">
                <a:solidFill>
                  <a:srgbClr val="000000"/>
                </a:solidFill>
                <a:latin typeface="Times New Roman" pitchFamily="18" charset="0"/>
              </a:rPr>
              <a:t>Information of IEEE 802.15 SC THz</a:t>
            </a:r>
            <a:endParaRPr lang="en-US" sz="1600" dirty="0">
              <a:solidFill>
                <a:srgbClr val="000000"/>
              </a:solidFill>
              <a:latin typeface="Times New Roman" pitchFamily="18" charset="0"/>
            </a:endParaRPr>
          </a:p>
          <a:p>
            <a:pPr eaLnBrk="0" fontAlgn="base" hangingPunct="0">
              <a:spcBef>
                <a:spcPts val="600"/>
              </a:spcBef>
              <a:spcAft>
                <a:spcPts val="600"/>
              </a:spcAft>
            </a:pPr>
            <a:r>
              <a:rPr lang="en-US" sz="1600" b="1" dirty="0">
                <a:solidFill>
                  <a:srgbClr val="000000"/>
                </a:solidFill>
                <a:latin typeface="Times New Roman" pitchFamily="18" charset="0"/>
              </a:rPr>
              <a:t>Notice:</a:t>
            </a:r>
            <a:r>
              <a:rPr lang="en-US" sz="1600" dirty="0">
                <a:solidFill>
                  <a:srgbClr val="000000"/>
                </a:solidFill>
                <a:latin typeface="Times New Roman" pitchFamily="18" charset="0"/>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pPr eaLnBrk="0" fontAlgn="base" hangingPunct="0">
              <a:spcBef>
                <a:spcPct val="0"/>
              </a:spcBef>
              <a:spcAft>
                <a:spcPct val="0"/>
              </a:spcAft>
            </a:pPr>
            <a:r>
              <a:rPr lang="en-US" sz="1600" b="1" dirty="0">
                <a:solidFill>
                  <a:srgbClr val="000000"/>
                </a:solidFill>
                <a:latin typeface="Times New Roman" pitchFamily="18" charset="0"/>
              </a:rPr>
              <a:t>Release:</a:t>
            </a:r>
            <a:r>
              <a:rPr lang="en-US" sz="1600" dirty="0">
                <a:solidFill>
                  <a:srgbClr val="000000"/>
                </a:solidFill>
                <a:latin typeface="Times New Roman" pitchFamily="18" charset="0"/>
              </a:rPr>
              <a:t>	The contributor acknowledges and accepts that this contribution becomes the property of IEEE and may be made publicly available by P802.15.	</a:t>
            </a:r>
          </a:p>
        </p:txBody>
      </p:sp>
    </p:spTree>
    <p:extLst>
      <p:ext uri="{BB962C8B-B14F-4D97-AF65-F5344CB8AC3E}">
        <p14:creationId xmlns:p14="http://schemas.microsoft.com/office/powerpoint/2010/main" val="4025910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Simulation Scenario</a:t>
            </a:r>
            <a:br>
              <a:rPr lang="de-DE" dirty="0"/>
            </a:br>
            <a:r>
              <a:rPr lang="de-DE" sz="2000" dirty="0" err="1"/>
              <a:t>Cell</a:t>
            </a:r>
            <a:r>
              <a:rPr lang="de-DE" sz="2000" dirty="0"/>
              <a:t> </a:t>
            </a:r>
            <a:r>
              <a:rPr lang="de-DE" sz="2000" dirty="0" err="1"/>
              <a:t>deployment</a:t>
            </a:r>
            <a:r>
              <a:rPr lang="de-DE" sz="2000" dirty="0"/>
              <a:t> </a:t>
            </a:r>
            <a:r>
              <a:rPr lang="de-DE" sz="2000" dirty="0" err="1"/>
              <a:t>scenario</a:t>
            </a:r>
            <a:endParaRPr lang="en-GB" sz="2000" dirty="0"/>
          </a:p>
        </p:txBody>
      </p:sp>
      <p:sp>
        <p:nvSpPr>
          <p:cNvPr id="3" name="Inhaltsplatzhalter 2"/>
          <p:cNvSpPr>
            <a:spLocks noGrp="1"/>
          </p:cNvSpPr>
          <p:nvPr>
            <p:ph idx="1"/>
          </p:nvPr>
        </p:nvSpPr>
        <p:spPr/>
        <p:txBody>
          <a:bodyPr/>
          <a:lstStyle/>
          <a:p>
            <a:endParaRPr lang="en-GB"/>
          </a:p>
        </p:txBody>
      </p:sp>
      <p:sp>
        <p:nvSpPr>
          <p:cNvPr id="4" name="Foliennummernplatzhalter 3"/>
          <p:cNvSpPr>
            <a:spLocks noGrp="1"/>
          </p:cNvSpPr>
          <p:nvPr>
            <p:ph type="sldNum" sz="quarter" idx="12"/>
          </p:nvPr>
        </p:nvSpPr>
        <p:spPr/>
        <p:txBody>
          <a:bodyPr/>
          <a:lstStyle/>
          <a:p>
            <a:fld id="{69E7188C-9A70-4EC9-9702-91DC2C0C5013}" type="slidenum">
              <a:rPr lang="en-US" smtClean="0"/>
              <a:pPr/>
              <a:t>10</a:t>
            </a:fld>
            <a:endParaRPr lang="en-US" dirty="0"/>
          </a:p>
        </p:txBody>
      </p:sp>
      <p:pic>
        <p:nvPicPr>
          <p:cNvPr id="5" name="Inhaltsplatzhalter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683" y="1232007"/>
            <a:ext cx="6120000" cy="4681872"/>
          </a:xfrm>
          <a:prstGeom prst="rect">
            <a:avLst/>
          </a:prstGeom>
        </p:spPr>
      </p:pic>
      <p:sp>
        <p:nvSpPr>
          <p:cNvPr id="6" name="Inhaltsplatzhalter 1"/>
          <p:cNvSpPr txBox="1">
            <a:spLocks/>
          </p:cNvSpPr>
          <p:nvPr/>
        </p:nvSpPr>
        <p:spPr>
          <a:xfrm>
            <a:off x="6660000" y="1512000"/>
            <a:ext cx="3554010" cy="46080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rgbClr val="282A4A"/>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rgbClr val="2A2B4B"/>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de-DE" dirty="0" smtClean="0"/>
              <a:t>City </a:t>
            </a:r>
            <a:r>
              <a:rPr lang="de-DE" dirty="0" err="1" smtClean="0"/>
              <a:t>center</a:t>
            </a:r>
            <a:r>
              <a:rPr lang="de-DE" dirty="0" smtClean="0"/>
              <a:t> </a:t>
            </a:r>
            <a:r>
              <a:rPr lang="de-DE" dirty="0" err="1" smtClean="0"/>
              <a:t>of</a:t>
            </a:r>
            <a:r>
              <a:rPr lang="de-DE" dirty="0" smtClean="0"/>
              <a:t> Berlin</a:t>
            </a:r>
          </a:p>
          <a:p>
            <a:pPr lvl="1"/>
            <a:r>
              <a:rPr lang="de-DE" dirty="0" smtClean="0"/>
              <a:t>62 </a:t>
            </a:r>
            <a:r>
              <a:rPr lang="de-DE" dirty="0" err="1" smtClean="0"/>
              <a:t>macro</a:t>
            </a:r>
            <a:r>
              <a:rPr lang="de-DE" dirty="0" smtClean="0"/>
              <a:t> </a:t>
            </a:r>
            <a:r>
              <a:rPr lang="de-DE" dirty="0" err="1" smtClean="0"/>
              <a:t>cell</a:t>
            </a:r>
            <a:r>
              <a:rPr lang="de-DE" dirty="0" smtClean="0"/>
              <a:t> </a:t>
            </a:r>
            <a:r>
              <a:rPr lang="de-DE" dirty="0" err="1" smtClean="0"/>
              <a:t>sites</a:t>
            </a:r>
            <a:r>
              <a:rPr lang="de-DE" dirty="0" smtClean="0"/>
              <a:t> (</a:t>
            </a:r>
            <a:r>
              <a:rPr lang="de-DE" dirty="0" err="1" smtClean="0"/>
              <a:t>red</a:t>
            </a:r>
            <a:r>
              <a:rPr lang="de-DE" dirty="0" smtClean="0"/>
              <a:t>)</a:t>
            </a:r>
          </a:p>
          <a:p>
            <a:pPr lvl="1"/>
            <a:r>
              <a:rPr lang="de-DE" dirty="0" smtClean="0"/>
              <a:t>176 </a:t>
            </a:r>
            <a:r>
              <a:rPr lang="de-DE" dirty="0" err="1" smtClean="0"/>
              <a:t>small</a:t>
            </a:r>
            <a:r>
              <a:rPr lang="de-DE" dirty="0" smtClean="0"/>
              <a:t> </a:t>
            </a:r>
            <a:r>
              <a:rPr lang="de-DE" dirty="0" err="1" smtClean="0"/>
              <a:t>cell</a:t>
            </a:r>
            <a:r>
              <a:rPr lang="de-DE" dirty="0" smtClean="0"/>
              <a:t> </a:t>
            </a:r>
            <a:r>
              <a:rPr lang="de-DE" dirty="0" err="1" smtClean="0"/>
              <a:t>sites</a:t>
            </a:r>
            <a:r>
              <a:rPr lang="de-DE" dirty="0" smtClean="0"/>
              <a:t> (</a:t>
            </a:r>
            <a:r>
              <a:rPr lang="de-DE" dirty="0" err="1" smtClean="0"/>
              <a:t>blue</a:t>
            </a:r>
            <a:r>
              <a:rPr lang="de-DE" dirty="0" smtClean="0"/>
              <a:t>)</a:t>
            </a:r>
          </a:p>
          <a:p>
            <a:pPr lvl="1"/>
            <a:endParaRPr lang="de-DE" dirty="0" smtClean="0"/>
          </a:p>
          <a:p>
            <a:r>
              <a:rPr lang="de-DE" dirty="0" smtClean="0"/>
              <a:t>50% </a:t>
            </a:r>
            <a:r>
              <a:rPr lang="de-DE" dirty="0" err="1" smtClean="0"/>
              <a:t>of</a:t>
            </a:r>
            <a:r>
              <a:rPr lang="de-DE" dirty="0" smtClean="0"/>
              <a:t> </a:t>
            </a:r>
            <a:r>
              <a:rPr lang="de-DE" dirty="0" err="1" smtClean="0"/>
              <a:t>small</a:t>
            </a:r>
            <a:r>
              <a:rPr lang="de-DE" dirty="0" smtClean="0"/>
              <a:t> </a:t>
            </a:r>
            <a:r>
              <a:rPr lang="de-DE" dirty="0" err="1" smtClean="0"/>
              <a:t>cell</a:t>
            </a:r>
            <a:r>
              <a:rPr lang="de-DE" dirty="0" smtClean="0"/>
              <a:t> </a:t>
            </a:r>
            <a:r>
              <a:rPr lang="de-DE" dirty="0" err="1" smtClean="0"/>
              <a:t>sites</a:t>
            </a:r>
            <a:endParaRPr lang="de-DE" dirty="0" smtClean="0"/>
          </a:p>
          <a:p>
            <a:pPr lvl="1"/>
            <a:r>
              <a:rPr lang="de-DE" dirty="0" err="1" smtClean="0"/>
              <a:t>Lamp</a:t>
            </a:r>
            <a:r>
              <a:rPr lang="de-DE" dirty="0" smtClean="0"/>
              <a:t>-post </a:t>
            </a:r>
            <a:r>
              <a:rPr lang="de-DE" dirty="0" err="1" smtClean="0"/>
              <a:t>sites</a:t>
            </a:r>
            <a:r>
              <a:rPr lang="de-DE" dirty="0" smtClean="0"/>
              <a:t> 4m </a:t>
            </a:r>
            <a:r>
              <a:rPr lang="de-DE" dirty="0" err="1" smtClean="0"/>
              <a:t>above</a:t>
            </a:r>
            <a:r>
              <a:rPr lang="de-DE" dirty="0" smtClean="0"/>
              <a:t> </a:t>
            </a:r>
            <a:r>
              <a:rPr lang="de-DE" dirty="0" err="1" smtClean="0"/>
              <a:t>the</a:t>
            </a:r>
            <a:r>
              <a:rPr lang="de-DE" dirty="0" smtClean="0"/>
              <a:t> </a:t>
            </a:r>
            <a:r>
              <a:rPr lang="de-DE" dirty="0" err="1" smtClean="0"/>
              <a:t>ground</a:t>
            </a:r>
            <a:endParaRPr lang="de-DE" dirty="0" smtClean="0"/>
          </a:p>
          <a:p>
            <a:pPr lvl="1"/>
            <a:endParaRPr lang="en-GB" dirty="0"/>
          </a:p>
          <a:p>
            <a:r>
              <a:rPr lang="de-DE" dirty="0"/>
              <a:t>50% </a:t>
            </a:r>
            <a:r>
              <a:rPr lang="de-DE" dirty="0" err="1"/>
              <a:t>of</a:t>
            </a:r>
            <a:r>
              <a:rPr lang="de-DE" dirty="0"/>
              <a:t> </a:t>
            </a:r>
            <a:r>
              <a:rPr lang="de-DE" dirty="0" err="1"/>
              <a:t>small</a:t>
            </a:r>
            <a:r>
              <a:rPr lang="de-DE" dirty="0"/>
              <a:t> </a:t>
            </a:r>
            <a:r>
              <a:rPr lang="de-DE" dirty="0" err="1"/>
              <a:t>cell</a:t>
            </a:r>
            <a:r>
              <a:rPr lang="de-DE" dirty="0"/>
              <a:t> </a:t>
            </a:r>
            <a:r>
              <a:rPr lang="de-DE" dirty="0" err="1"/>
              <a:t>sites</a:t>
            </a:r>
            <a:endParaRPr lang="de-DE" dirty="0"/>
          </a:p>
          <a:p>
            <a:pPr lvl="1"/>
            <a:r>
              <a:rPr lang="de-DE" dirty="0" smtClean="0"/>
              <a:t>1m </a:t>
            </a:r>
            <a:r>
              <a:rPr lang="de-DE" dirty="0" err="1" smtClean="0"/>
              <a:t>above</a:t>
            </a:r>
            <a:r>
              <a:rPr lang="de-DE" dirty="0" smtClean="0"/>
              <a:t> </a:t>
            </a:r>
            <a:r>
              <a:rPr lang="de-DE" dirty="0" err="1" smtClean="0"/>
              <a:t>the</a:t>
            </a:r>
            <a:r>
              <a:rPr lang="de-DE" dirty="0" smtClean="0"/>
              <a:t> </a:t>
            </a:r>
            <a:r>
              <a:rPr lang="de-DE" dirty="0" err="1" smtClean="0"/>
              <a:t>rooftop</a:t>
            </a:r>
            <a:r>
              <a:rPr lang="de-DE" dirty="0" smtClean="0"/>
              <a:t> </a:t>
            </a:r>
            <a:r>
              <a:rPr lang="de-DE" dirty="0" err="1" smtClean="0"/>
              <a:t>of</a:t>
            </a:r>
            <a:r>
              <a:rPr lang="de-DE" dirty="0" smtClean="0"/>
              <a:t> </a:t>
            </a:r>
            <a:r>
              <a:rPr lang="de-DE" dirty="0" err="1" smtClean="0"/>
              <a:t>buldings</a:t>
            </a:r>
            <a:endParaRPr lang="de-DE" dirty="0" smtClean="0"/>
          </a:p>
          <a:p>
            <a:pPr lvl="1"/>
            <a:endParaRPr lang="en-GB" dirty="0"/>
          </a:p>
        </p:txBody>
      </p:sp>
      <p:sp>
        <p:nvSpPr>
          <p:cNvPr id="7" name="Fußzeilenplatzhalter 6"/>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Tree>
    <p:extLst>
      <p:ext uri="{BB962C8B-B14F-4D97-AF65-F5344CB8AC3E}">
        <p14:creationId xmlns:p14="http://schemas.microsoft.com/office/powerpoint/2010/main" val="16429893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Simulation Scenario</a:t>
            </a:r>
            <a:br>
              <a:rPr lang="de-DE" dirty="0"/>
            </a:br>
            <a:r>
              <a:rPr lang="de-DE" sz="2000" dirty="0"/>
              <a:t>Motivation </a:t>
            </a:r>
            <a:r>
              <a:rPr lang="de-DE" sz="2000" dirty="0" err="1"/>
              <a:t>of</a:t>
            </a:r>
            <a:r>
              <a:rPr lang="de-DE" sz="2000" dirty="0"/>
              <a:t> </a:t>
            </a:r>
            <a:r>
              <a:rPr lang="de-DE" sz="2000" dirty="0" err="1"/>
              <a:t>automatic</a:t>
            </a:r>
            <a:r>
              <a:rPr lang="de-DE" sz="2000" dirty="0"/>
              <a:t> </a:t>
            </a:r>
            <a:r>
              <a:rPr lang="de-DE" sz="2000" dirty="0" err="1"/>
              <a:t>planning</a:t>
            </a:r>
            <a:r>
              <a:rPr lang="de-DE" sz="2000" dirty="0"/>
              <a:t> </a:t>
            </a:r>
            <a:r>
              <a:rPr lang="de-DE" sz="2000" dirty="0" err="1"/>
              <a:t>algorithm</a:t>
            </a:r>
            <a:r>
              <a:rPr lang="de-DE" sz="2000" dirty="0"/>
              <a:t> </a:t>
            </a:r>
            <a:r>
              <a:rPr lang="de-DE" sz="2000" dirty="0" err="1"/>
              <a:t>for</a:t>
            </a:r>
            <a:r>
              <a:rPr lang="de-DE" sz="2000" dirty="0"/>
              <a:t> </a:t>
            </a:r>
            <a:r>
              <a:rPr lang="de-DE" sz="2000" dirty="0" err="1"/>
              <a:t>backhaul</a:t>
            </a:r>
            <a:r>
              <a:rPr lang="de-DE" sz="2000" dirty="0"/>
              <a:t> links</a:t>
            </a:r>
            <a:endParaRPr lang="en-GB" sz="2000" dirty="0"/>
          </a:p>
        </p:txBody>
      </p:sp>
      <p:sp>
        <p:nvSpPr>
          <p:cNvPr id="3" name="Inhaltsplatzhalter 2"/>
          <p:cNvSpPr>
            <a:spLocks noGrp="1"/>
          </p:cNvSpPr>
          <p:nvPr>
            <p:ph idx="1"/>
          </p:nvPr>
        </p:nvSpPr>
        <p:spPr/>
        <p:txBody>
          <a:bodyPr/>
          <a:lstStyle/>
          <a:p>
            <a:endParaRPr lang="en-GB"/>
          </a:p>
        </p:txBody>
      </p:sp>
      <p:sp>
        <p:nvSpPr>
          <p:cNvPr id="4" name="Foliennummernplatzhalter 3"/>
          <p:cNvSpPr>
            <a:spLocks noGrp="1"/>
          </p:cNvSpPr>
          <p:nvPr>
            <p:ph type="sldNum" sz="quarter" idx="12"/>
          </p:nvPr>
        </p:nvSpPr>
        <p:spPr/>
        <p:txBody>
          <a:bodyPr/>
          <a:lstStyle/>
          <a:p>
            <a:fld id="{69E7188C-9A70-4EC9-9702-91DC2C0C5013}" type="slidenum">
              <a:rPr lang="en-US" smtClean="0"/>
              <a:pPr/>
              <a:t>11</a:t>
            </a:fld>
            <a:endParaRPr lang="en-US" dirty="0"/>
          </a:p>
        </p:txBody>
      </p:sp>
      <p:pic>
        <p:nvPicPr>
          <p:cNvPr id="5" name="Inhaltsplatzhalt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268" y="1620000"/>
            <a:ext cx="5320705" cy="4608000"/>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800" y="1620000"/>
            <a:ext cx="5320067" cy="4608000"/>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800" y="1620000"/>
            <a:ext cx="5320067" cy="4608000"/>
          </a:xfrm>
          <a:prstGeom prst="rect">
            <a:avLst/>
          </a:prstGeom>
        </p:spPr>
      </p:pic>
      <p:sp>
        <p:nvSpPr>
          <p:cNvPr id="8" name="Inhaltsplatzhalter 1"/>
          <p:cNvSpPr txBox="1">
            <a:spLocks/>
          </p:cNvSpPr>
          <p:nvPr/>
        </p:nvSpPr>
        <p:spPr>
          <a:xfrm>
            <a:off x="6660000" y="1512000"/>
            <a:ext cx="3554010" cy="46080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rgbClr val="282A4A"/>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rgbClr val="2A2B4B"/>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de-DE" dirty="0" err="1" smtClean="0"/>
              <a:t>Planning</a:t>
            </a:r>
            <a:r>
              <a:rPr lang="de-DE" dirty="0" smtClean="0"/>
              <a:t> </a:t>
            </a:r>
            <a:r>
              <a:rPr lang="de-DE" dirty="0" err="1" smtClean="0"/>
              <a:t>THz</a:t>
            </a:r>
            <a:r>
              <a:rPr lang="de-DE" dirty="0" smtClean="0"/>
              <a:t> </a:t>
            </a:r>
            <a:r>
              <a:rPr lang="de-DE" dirty="0" err="1" smtClean="0"/>
              <a:t>backhaul</a:t>
            </a:r>
            <a:r>
              <a:rPr lang="de-DE" dirty="0" smtClean="0"/>
              <a:t> links </a:t>
            </a:r>
            <a:r>
              <a:rPr lang="de-DE" dirty="0" err="1" smtClean="0"/>
              <a:t>by</a:t>
            </a:r>
            <a:r>
              <a:rPr lang="de-DE" dirty="0" smtClean="0"/>
              <a:t> </a:t>
            </a:r>
            <a:r>
              <a:rPr lang="de-DE" dirty="0" err="1" smtClean="0"/>
              <a:t>hand</a:t>
            </a:r>
            <a:r>
              <a:rPr lang="de-DE" dirty="0" smtClean="0"/>
              <a:t> </a:t>
            </a:r>
            <a:r>
              <a:rPr lang="de-DE" dirty="0" err="1" smtClean="0"/>
              <a:t>is</a:t>
            </a:r>
            <a:r>
              <a:rPr lang="de-DE" dirty="0" smtClean="0"/>
              <a:t> </a:t>
            </a:r>
            <a:r>
              <a:rPr lang="de-DE" dirty="0" err="1" smtClean="0"/>
              <a:t>feasible</a:t>
            </a:r>
            <a:endParaRPr lang="de-DE" dirty="0" smtClean="0"/>
          </a:p>
          <a:p>
            <a:pPr lvl="1"/>
            <a:endParaRPr lang="en-GB" dirty="0"/>
          </a:p>
        </p:txBody>
      </p:sp>
      <p:sp>
        <p:nvSpPr>
          <p:cNvPr id="9" name="Inhaltsplatzhalter 1"/>
          <p:cNvSpPr txBox="1">
            <a:spLocks/>
          </p:cNvSpPr>
          <p:nvPr/>
        </p:nvSpPr>
        <p:spPr>
          <a:xfrm>
            <a:off x="6658894" y="1512000"/>
            <a:ext cx="3554010" cy="46080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rgbClr val="282A4A"/>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rgbClr val="2A2B4B"/>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de-DE" strike="sngStrike" dirty="0" err="1"/>
              <a:t>Planning</a:t>
            </a:r>
            <a:r>
              <a:rPr lang="de-DE" strike="sngStrike" dirty="0"/>
              <a:t> </a:t>
            </a:r>
            <a:r>
              <a:rPr lang="de-DE" strike="sngStrike" dirty="0" err="1"/>
              <a:t>THz</a:t>
            </a:r>
            <a:r>
              <a:rPr lang="de-DE" strike="sngStrike" dirty="0"/>
              <a:t> </a:t>
            </a:r>
            <a:r>
              <a:rPr lang="de-DE" strike="sngStrike" dirty="0" err="1"/>
              <a:t>backhaul</a:t>
            </a:r>
            <a:r>
              <a:rPr lang="de-DE" strike="sngStrike" dirty="0"/>
              <a:t> links </a:t>
            </a:r>
            <a:r>
              <a:rPr lang="de-DE" strike="sngStrike" dirty="0" err="1"/>
              <a:t>by</a:t>
            </a:r>
            <a:r>
              <a:rPr lang="de-DE" strike="sngStrike" dirty="0"/>
              <a:t> </a:t>
            </a:r>
            <a:r>
              <a:rPr lang="de-DE" strike="sngStrike" dirty="0" err="1"/>
              <a:t>hand</a:t>
            </a:r>
            <a:r>
              <a:rPr lang="de-DE" strike="sngStrike" dirty="0"/>
              <a:t> </a:t>
            </a:r>
            <a:r>
              <a:rPr lang="de-DE" strike="sngStrike" dirty="0" err="1"/>
              <a:t>is</a:t>
            </a:r>
            <a:r>
              <a:rPr lang="de-DE" strike="sngStrike" dirty="0"/>
              <a:t> </a:t>
            </a:r>
            <a:r>
              <a:rPr lang="de-DE" strike="sngStrike" dirty="0" err="1" smtClean="0"/>
              <a:t>feasible</a:t>
            </a:r>
            <a:endParaRPr lang="de-DE" strike="sngStrike" dirty="0" smtClean="0"/>
          </a:p>
          <a:p>
            <a:endParaRPr lang="de-DE" dirty="0"/>
          </a:p>
          <a:p>
            <a:r>
              <a:rPr lang="de-DE" dirty="0" err="1" smtClean="0"/>
              <a:t>Planning</a:t>
            </a:r>
            <a:r>
              <a:rPr lang="de-DE" dirty="0" smtClean="0"/>
              <a:t> </a:t>
            </a:r>
            <a:r>
              <a:rPr lang="de-DE" dirty="0" err="1" smtClean="0"/>
              <a:t>THz</a:t>
            </a:r>
            <a:r>
              <a:rPr lang="de-DE" dirty="0" smtClean="0"/>
              <a:t> </a:t>
            </a:r>
            <a:r>
              <a:rPr lang="de-DE" dirty="0" err="1" smtClean="0"/>
              <a:t>backhaul</a:t>
            </a:r>
            <a:r>
              <a:rPr lang="de-DE" dirty="0" smtClean="0"/>
              <a:t> links </a:t>
            </a:r>
            <a:r>
              <a:rPr lang="de-DE" dirty="0" err="1" smtClean="0"/>
              <a:t>turns</a:t>
            </a:r>
            <a:r>
              <a:rPr lang="de-DE" dirty="0" smtClean="0"/>
              <a:t> </a:t>
            </a:r>
            <a:r>
              <a:rPr lang="de-DE" dirty="0" err="1" smtClean="0"/>
              <a:t>into</a:t>
            </a:r>
            <a:r>
              <a:rPr lang="de-DE" dirty="0" smtClean="0"/>
              <a:t> non-</a:t>
            </a:r>
            <a:r>
              <a:rPr lang="de-DE" dirty="0" err="1" smtClean="0"/>
              <a:t>deterministic</a:t>
            </a:r>
            <a:r>
              <a:rPr lang="de-DE" dirty="0" smtClean="0"/>
              <a:t> </a:t>
            </a:r>
            <a:r>
              <a:rPr lang="de-DE" dirty="0" err="1" smtClean="0"/>
              <a:t>polynomial</a:t>
            </a:r>
            <a:r>
              <a:rPr lang="de-DE" dirty="0" smtClean="0"/>
              <a:t> </a:t>
            </a:r>
            <a:r>
              <a:rPr lang="de-DE" dirty="0" err="1" smtClean="0"/>
              <a:t>problem</a:t>
            </a:r>
            <a:endParaRPr lang="de-DE" dirty="0" smtClean="0"/>
          </a:p>
          <a:p>
            <a:endParaRPr lang="de-DE" dirty="0"/>
          </a:p>
          <a:p>
            <a:r>
              <a:rPr lang="de-DE" dirty="0" err="1" smtClean="0"/>
              <a:t>Reducing</a:t>
            </a:r>
            <a:r>
              <a:rPr lang="de-DE" dirty="0" smtClean="0"/>
              <a:t> </a:t>
            </a:r>
            <a:r>
              <a:rPr lang="de-DE" dirty="0" err="1" smtClean="0"/>
              <a:t>planning</a:t>
            </a:r>
            <a:r>
              <a:rPr lang="de-DE" dirty="0" smtClean="0"/>
              <a:t> </a:t>
            </a:r>
            <a:r>
              <a:rPr lang="de-DE" dirty="0" err="1" smtClean="0"/>
              <a:t>effort</a:t>
            </a:r>
            <a:r>
              <a:rPr lang="de-DE" dirty="0" smtClean="0"/>
              <a:t> </a:t>
            </a:r>
            <a:r>
              <a:rPr lang="de-DE" dirty="0" err="1" smtClean="0"/>
              <a:t>for</a:t>
            </a:r>
            <a:r>
              <a:rPr lang="de-DE" dirty="0" smtClean="0"/>
              <a:t> </a:t>
            </a:r>
            <a:r>
              <a:rPr lang="de-DE" dirty="0" err="1" smtClean="0"/>
              <a:t>backhaul</a:t>
            </a:r>
            <a:r>
              <a:rPr lang="de-DE" dirty="0" smtClean="0"/>
              <a:t> links</a:t>
            </a:r>
            <a:endParaRPr lang="de-DE" dirty="0"/>
          </a:p>
        </p:txBody>
      </p:sp>
      <p:sp>
        <p:nvSpPr>
          <p:cNvPr id="10" name="Fußzeilenplatzhalter 9"/>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Tree>
    <p:extLst>
      <p:ext uri="{BB962C8B-B14F-4D97-AF65-F5344CB8AC3E}">
        <p14:creationId xmlns:p14="http://schemas.microsoft.com/office/powerpoint/2010/main" val="292168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Simulation Scenario</a:t>
            </a:r>
            <a:br>
              <a:rPr lang="de-DE" dirty="0"/>
            </a:br>
            <a:r>
              <a:rPr lang="de-DE" sz="2000" dirty="0" err="1"/>
              <a:t>Introduced</a:t>
            </a:r>
            <a:r>
              <a:rPr lang="de-DE" sz="2000" dirty="0"/>
              <a:t> </a:t>
            </a:r>
            <a:r>
              <a:rPr lang="de-DE" sz="2000" dirty="0" err="1"/>
              <a:t>automatic</a:t>
            </a:r>
            <a:r>
              <a:rPr lang="de-DE" sz="2000" dirty="0"/>
              <a:t> </a:t>
            </a:r>
            <a:r>
              <a:rPr lang="de-DE" sz="2000" dirty="0" err="1"/>
              <a:t>planning</a:t>
            </a:r>
            <a:r>
              <a:rPr lang="de-DE" sz="2000" dirty="0"/>
              <a:t> </a:t>
            </a:r>
            <a:r>
              <a:rPr lang="de-DE" sz="2000" dirty="0" err="1"/>
              <a:t>algorithm</a:t>
            </a:r>
            <a:r>
              <a:rPr lang="de-DE" sz="2000" dirty="0"/>
              <a:t> </a:t>
            </a:r>
            <a:r>
              <a:rPr lang="de-DE" sz="2000" dirty="0" err="1"/>
              <a:t>for</a:t>
            </a:r>
            <a:r>
              <a:rPr lang="de-DE" sz="2000" dirty="0"/>
              <a:t> </a:t>
            </a:r>
            <a:r>
              <a:rPr lang="de-DE" sz="2000" dirty="0" err="1"/>
              <a:t>backhaul</a:t>
            </a:r>
            <a:r>
              <a:rPr lang="de-DE" sz="2000" dirty="0"/>
              <a:t> links</a:t>
            </a:r>
            <a:endParaRPr lang="en-GB" sz="2000" dirty="0"/>
          </a:p>
        </p:txBody>
      </p:sp>
      <p:sp>
        <p:nvSpPr>
          <p:cNvPr id="3" name="Inhaltsplatzhalter 2"/>
          <p:cNvSpPr>
            <a:spLocks noGrp="1"/>
          </p:cNvSpPr>
          <p:nvPr>
            <p:ph idx="1"/>
          </p:nvPr>
        </p:nvSpPr>
        <p:spPr/>
        <p:txBody>
          <a:bodyPr/>
          <a:lstStyle/>
          <a:p>
            <a:endParaRPr lang="en-GB" dirty="0"/>
          </a:p>
        </p:txBody>
      </p:sp>
      <p:sp>
        <p:nvSpPr>
          <p:cNvPr id="4" name="Foliennummernplatzhalter 3"/>
          <p:cNvSpPr>
            <a:spLocks noGrp="1"/>
          </p:cNvSpPr>
          <p:nvPr>
            <p:ph type="sldNum" sz="quarter" idx="12"/>
          </p:nvPr>
        </p:nvSpPr>
        <p:spPr/>
        <p:txBody>
          <a:bodyPr/>
          <a:lstStyle/>
          <a:p>
            <a:fld id="{69E7188C-9A70-4EC9-9702-91DC2C0C5013}" type="slidenum">
              <a:rPr lang="en-US" smtClean="0"/>
              <a:pPr/>
              <a:t>12</a:t>
            </a:fld>
            <a:endParaRPr lang="en-US" dirty="0"/>
          </a:p>
        </p:txBody>
      </p:sp>
      <p:pic>
        <p:nvPicPr>
          <p:cNvPr id="5" name="Inhaltsplatzhalter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4887" y="2058379"/>
            <a:ext cx="1967183" cy="2112179"/>
          </a:xfrm>
          <a:prstGeom prst="rect">
            <a:avLst/>
          </a:prstGeom>
        </p:spPr>
      </p:pic>
      <p:pic>
        <p:nvPicPr>
          <p:cNvPr id="6" name="Grafik 5"/>
          <p:cNvPicPr>
            <a:picLocks noChangeAspect="1"/>
          </p:cNvPicPr>
          <p:nvPr/>
        </p:nvPicPr>
        <p:blipFill>
          <a:blip r:embed="rId3"/>
          <a:stretch/>
        </p:blipFill>
        <p:spPr bwMode="auto">
          <a:xfrm>
            <a:off x="5365289" y="2058379"/>
            <a:ext cx="1967183" cy="2112179"/>
          </a:xfrm>
          <a:prstGeom prst="rect">
            <a:avLst/>
          </a:prstGeom>
        </p:spPr>
      </p:pic>
      <p:pic>
        <p:nvPicPr>
          <p:cNvPr id="7" name="Grafik 6"/>
          <p:cNvPicPr>
            <a:picLocks noChangeAspect="1"/>
          </p:cNvPicPr>
          <p:nvPr/>
        </p:nvPicPr>
        <p:blipFill>
          <a:blip r:embed="rId4"/>
          <a:stretch/>
        </p:blipFill>
        <p:spPr bwMode="auto">
          <a:xfrm>
            <a:off x="266095" y="2058379"/>
            <a:ext cx="1967183" cy="2112179"/>
          </a:xfrm>
          <a:prstGeom prst="rect">
            <a:avLst/>
          </a:prstGeom>
        </p:spPr>
      </p:pic>
      <p:pic>
        <p:nvPicPr>
          <p:cNvPr id="8" name="Grafik 7"/>
          <p:cNvPicPr>
            <a:picLocks noChangeAspect="1"/>
          </p:cNvPicPr>
          <p:nvPr/>
        </p:nvPicPr>
        <p:blipFill>
          <a:blip r:embed="rId5"/>
          <a:stretch/>
        </p:blipFill>
        <p:spPr bwMode="auto">
          <a:xfrm>
            <a:off x="2815692" y="2058379"/>
            <a:ext cx="1967183" cy="2112179"/>
          </a:xfrm>
          <a:prstGeom prst="rect">
            <a:avLst/>
          </a:prstGeom>
        </p:spPr>
      </p:pic>
      <p:sp>
        <p:nvSpPr>
          <p:cNvPr id="9" name="Rechteck 8"/>
          <p:cNvSpPr/>
          <p:nvPr/>
        </p:nvSpPr>
        <p:spPr bwMode="auto">
          <a:xfrm>
            <a:off x="304801" y="5015231"/>
            <a:ext cx="2070839" cy="867370"/>
          </a:xfrm>
          <a:prstGeom prst="rect">
            <a:avLst/>
          </a:prstGeom>
        </p:spPr>
        <p:txBody>
          <a:bodyPr wrap="square">
            <a:spAutoFit/>
          </a:bodyPr>
          <a:lstStyle/>
          <a:p>
            <a:pPr algn="just">
              <a:defRPr/>
            </a:pPr>
            <a:r>
              <a:rPr lang="en-GB" sz="800" dirty="0">
                <a:solidFill>
                  <a:schemeClr val="bg1">
                    <a:lumMod val="50000"/>
                  </a:schemeClr>
                </a:solidFill>
              </a:rPr>
              <a:t>B. K. Jung, N. Dreyer, J. M. </a:t>
            </a:r>
            <a:r>
              <a:rPr lang="en-GB" sz="800" dirty="0" err="1">
                <a:solidFill>
                  <a:schemeClr val="bg1">
                    <a:lumMod val="50000"/>
                  </a:schemeClr>
                </a:solidFill>
              </a:rPr>
              <a:t>Eckhard</a:t>
            </a:r>
            <a:r>
              <a:rPr lang="en-GB" sz="800" dirty="0">
                <a:solidFill>
                  <a:schemeClr val="bg1">
                    <a:lumMod val="50000"/>
                  </a:schemeClr>
                </a:solidFill>
              </a:rPr>
              <a:t> and T. Kürner, "Simulation and Automatic Planning of 300 GHz Backhaul Links," </a:t>
            </a:r>
            <a:r>
              <a:rPr lang="en-GB" sz="800" i="1" dirty="0">
                <a:solidFill>
                  <a:schemeClr val="bg1">
                    <a:lumMod val="50000"/>
                  </a:schemeClr>
                </a:solidFill>
              </a:rPr>
              <a:t>2019 44th International Conference on Infrared, </a:t>
            </a:r>
            <a:r>
              <a:rPr lang="en-GB" sz="800" i="1" dirty="0" err="1">
                <a:solidFill>
                  <a:schemeClr val="bg1">
                    <a:lumMod val="50000"/>
                  </a:schemeClr>
                </a:solidFill>
              </a:rPr>
              <a:t>Millimeter</a:t>
            </a:r>
            <a:r>
              <a:rPr lang="en-GB" sz="800" i="1" dirty="0">
                <a:solidFill>
                  <a:schemeClr val="bg1">
                    <a:lumMod val="50000"/>
                  </a:schemeClr>
                </a:solidFill>
              </a:rPr>
              <a:t>, and Terahertz Waves (IRMMW-THz)</a:t>
            </a:r>
            <a:r>
              <a:rPr lang="en-GB" sz="800" dirty="0">
                <a:solidFill>
                  <a:schemeClr val="bg1">
                    <a:lumMod val="50000"/>
                  </a:schemeClr>
                </a:solidFill>
              </a:rPr>
              <a:t>, 2019, pp. 1-3, </a:t>
            </a:r>
            <a:r>
              <a:rPr lang="en-GB" sz="800" dirty="0" err="1">
                <a:solidFill>
                  <a:schemeClr val="bg1">
                    <a:lumMod val="50000"/>
                  </a:schemeClr>
                </a:solidFill>
              </a:rPr>
              <a:t>doi</a:t>
            </a:r>
            <a:r>
              <a:rPr lang="en-GB" sz="800" dirty="0">
                <a:solidFill>
                  <a:schemeClr val="bg1">
                    <a:lumMod val="50000"/>
                  </a:schemeClr>
                </a:solidFill>
              </a:rPr>
              <a:t>: 10.1109/IRMMW-THz.2019.8873734.</a:t>
            </a:r>
            <a:endParaRPr sz="800" dirty="0"/>
          </a:p>
        </p:txBody>
      </p:sp>
      <p:sp>
        <p:nvSpPr>
          <p:cNvPr id="10" name="Rechteck 9"/>
          <p:cNvSpPr/>
          <p:nvPr/>
        </p:nvSpPr>
        <p:spPr bwMode="auto">
          <a:xfrm>
            <a:off x="2802495" y="5026423"/>
            <a:ext cx="2028687" cy="1091208"/>
          </a:xfrm>
          <a:prstGeom prst="rect">
            <a:avLst/>
          </a:prstGeom>
        </p:spPr>
        <p:txBody>
          <a:bodyPr wrap="square">
            <a:spAutoFit/>
          </a:bodyPr>
          <a:lstStyle/>
          <a:p>
            <a:pPr algn="just">
              <a:defRPr/>
            </a:pPr>
            <a:r>
              <a:rPr lang="en-GB" sz="800" dirty="0">
                <a:solidFill>
                  <a:schemeClr val="bg1">
                    <a:lumMod val="50000"/>
                  </a:schemeClr>
                </a:solidFill>
              </a:rPr>
              <a:t>T. Kürner and B. K. Jung, "Automatic Planning of NLOS Backhaul Links at 300 GHz arranged in Star Topology," 2021 </a:t>
            </a:r>
            <a:r>
              <a:rPr lang="en-GB" sz="800" dirty="0" err="1">
                <a:solidFill>
                  <a:schemeClr val="bg1">
                    <a:lumMod val="50000"/>
                  </a:schemeClr>
                </a:solidFill>
              </a:rPr>
              <a:t>XXXIVth</a:t>
            </a:r>
            <a:r>
              <a:rPr lang="en-GB" sz="800" dirty="0">
                <a:solidFill>
                  <a:schemeClr val="bg1">
                    <a:lumMod val="50000"/>
                  </a:schemeClr>
                </a:solidFill>
              </a:rPr>
              <a:t> General Assembly and Scientific Symposium of the International Union of Radio Science (URSI GASS), 2021, pp. 1-3, </a:t>
            </a:r>
            <a:r>
              <a:rPr lang="en-GB" sz="800" dirty="0" err="1">
                <a:solidFill>
                  <a:schemeClr val="bg1">
                    <a:lumMod val="50000"/>
                  </a:schemeClr>
                </a:solidFill>
              </a:rPr>
              <a:t>doi</a:t>
            </a:r>
            <a:r>
              <a:rPr lang="en-GB" sz="800" dirty="0">
                <a:solidFill>
                  <a:schemeClr val="bg1">
                    <a:lumMod val="50000"/>
                  </a:schemeClr>
                </a:solidFill>
              </a:rPr>
              <a:t>: 10.23919/URSIGASS51995.2021.9560305.</a:t>
            </a:r>
          </a:p>
        </p:txBody>
      </p:sp>
      <p:sp>
        <p:nvSpPr>
          <p:cNvPr id="11" name="Rechteck 10"/>
          <p:cNvSpPr/>
          <p:nvPr/>
        </p:nvSpPr>
        <p:spPr bwMode="auto">
          <a:xfrm>
            <a:off x="5476862" y="5007681"/>
            <a:ext cx="2088610" cy="755452"/>
          </a:xfrm>
          <a:prstGeom prst="rect">
            <a:avLst/>
          </a:prstGeom>
        </p:spPr>
        <p:txBody>
          <a:bodyPr wrap="square">
            <a:spAutoFit/>
          </a:bodyPr>
          <a:lstStyle/>
          <a:p>
            <a:pPr algn="just">
              <a:defRPr/>
            </a:pPr>
            <a:r>
              <a:rPr lang="en-GB" sz="800" dirty="0">
                <a:solidFill>
                  <a:schemeClr val="bg1">
                    <a:lumMod val="50000"/>
                  </a:schemeClr>
                </a:solidFill>
              </a:rPr>
              <a:t>B. K. Jung and T. </a:t>
            </a:r>
            <a:r>
              <a:rPr lang="en-GB" sz="800" dirty="0" err="1">
                <a:solidFill>
                  <a:schemeClr val="bg1">
                    <a:lumMod val="50000"/>
                  </a:schemeClr>
                </a:solidFill>
              </a:rPr>
              <a:t>K̈ürner</a:t>
            </a:r>
            <a:r>
              <a:rPr lang="en-GB" sz="800" dirty="0">
                <a:solidFill>
                  <a:schemeClr val="bg1">
                    <a:lumMod val="50000"/>
                  </a:schemeClr>
                </a:solidFill>
              </a:rPr>
              <a:t>, "Automatic Planning Algorithm of 300 GHz Backhaul Links Using Ring Topology," 2021 15th European Conference on Antennas and Propagation (</a:t>
            </a:r>
            <a:r>
              <a:rPr lang="en-GB" sz="800" dirty="0" err="1">
                <a:solidFill>
                  <a:schemeClr val="bg1">
                    <a:lumMod val="50000"/>
                  </a:schemeClr>
                </a:solidFill>
              </a:rPr>
              <a:t>EuCAP</a:t>
            </a:r>
            <a:r>
              <a:rPr lang="en-GB" sz="800" dirty="0">
                <a:solidFill>
                  <a:schemeClr val="bg1">
                    <a:lumMod val="50000"/>
                  </a:schemeClr>
                </a:solidFill>
              </a:rPr>
              <a:t>), 2021, pp. 1-5, </a:t>
            </a:r>
            <a:r>
              <a:rPr lang="en-GB" sz="800" dirty="0" err="1">
                <a:solidFill>
                  <a:schemeClr val="bg1">
                    <a:lumMod val="50000"/>
                  </a:schemeClr>
                </a:solidFill>
              </a:rPr>
              <a:t>doi</a:t>
            </a:r>
            <a:r>
              <a:rPr lang="en-GB" sz="800" dirty="0">
                <a:solidFill>
                  <a:schemeClr val="bg1">
                    <a:lumMod val="50000"/>
                  </a:schemeClr>
                </a:solidFill>
              </a:rPr>
              <a:t>: 10.23919/EuCAP51087.2021.9411010.</a:t>
            </a:r>
            <a:endParaRPr sz="800" dirty="0"/>
          </a:p>
        </p:txBody>
      </p:sp>
      <p:sp>
        <p:nvSpPr>
          <p:cNvPr id="12" name="Textfeld 11"/>
          <p:cNvSpPr txBox="1"/>
          <p:nvPr/>
        </p:nvSpPr>
        <p:spPr>
          <a:xfrm>
            <a:off x="1958319" y="1123796"/>
            <a:ext cx="1995309" cy="369332"/>
          </a:xfrm>
          <a:prstGeom prst="rect">
            <a:avLst/>
          </a:prstGeom>
          <a:noFill/>
        </p:spPr>
        <p:txBody>
          <a:bodyPr wrap="square" rtlCol="0">
            <a:spAutoFit/>
          </a:bodyPr>
          <a:lstStyle/>
          <a:p>
            <a:r>
              <a:rPr lang="en-US" dirty="0" smtClean="0"/>
              <a:t>Star topology</a:t>
            </a:r>
            <a:endParaRPr lang="en-GB" dirty="0"/>
          </a:p>
        </p:txBody>
      </p:sp>
      <p:sp>
        <p:nvSpPr>
          <p:cNvPr id="13" name="Textfeld 12"/>
          <p:cNvSpPr txBox="1"/>
          <p:nvPr/>
        </p:nvSpPr>
        <p:spPr>
          <a:xfrm>
            <a:off x="7147175" y="1123796"/>
            <a:ext cx="1749829" cy="369332"/>
          </a:xfrm>
          <a:prstGeom prst="rect">
            <a:avLst/>
          </a:prstGeom>
          <a:noFill/>
        </p:spPr>
        <p:txBody>
          <a:bodyPr wrap="square" rtlCol="0">
            <a:spAutoFit/>
          </a:bodyPr>
          <a:lstStyle/>
          <a:p>
            <a:r>
              <a:rPr lang="en-US" dirty="0" smtClean="0"/>
              <a:t>Ring topology</a:t>
            </a:r>
            <a:endParaRPr lang="en-GB" dirty="0"/>
          </a:p>
        </p:txBody>
      </p:sp>
      <p:cxnSp>
        <p:nvCxnSpPr>
          <p:cNvPr id="14" name="Gerader Verbinder 13"/>
          <p:cNvCxnSpPr/>
          <p:nvPr/>
        </p:nvCxnSpPr>
        <p:spPr>
          <a:xfrm>
            <a:off x="7909667" y="1505450"/>
            <a:ext cx="1289264" cy="272837"/>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5" name="Rechteck 14"/>
          <p:cNvSpPr/>
          <p:nvPr/>
        </p:nvSpPr>
        <p:spPr bwMode="auto">
          <a:xfrm>
            <a:off x="8022089" y="5018874"/>
            <a:ext cx="1575565" cy="979289"/>
          </a:xfrm>
          <a:prstGeom prst="rect">
            <a:avLst/>
          </a:prstGeom>
        </p:spPr>
        <p:txBody>
          <a:bodyPr wrap="square">
            <a:spAutoFit/>
          </a:bodyPr>
          <a:lstStyle/>
          <a:p>
            <a:pPr algn="just">
              <a:defRPr/>
            </a:pPr>
            <a:r>
              <a:rPr lang="en-GB" sz="800" dirty="0">
                <a:solidFill>
                  <a:schemeClr val="bg1">
                    <a:lumMod val="50000"/>
                  </a:schemeClr>
                </a:solidFill>
              </a:rPr>
              <a:t>B. K. Jung and T. </a:t>
            </a:r>
            <a:r>
              <a:rPr lang="en-GB" sz="800" dirty="0" err="1">
                <a:solidFill>
                  <a:schemeClr val="bg1">
                    <a:lumMod val="50000"/>
                  </a:schemeClr>
                </a:solidFill>
              </a:rPr>
              <a:t>K̈ürner</a:t>
            </a:r>
            <a:r>
              <a:rPr lang="en-GB" sz="800" dirty="0">
                <a:solidFill>
                  <a:schemeClr val="bg1">
                    <a:lumMod val="50000"/>
                  </a:schemeClr>
                </a:solidFill>
              </a:rPr>
              <a:t>, "EuCAP2023_Simulation and Automatic Planning of </a:t>
            </a:r>
            <a:r>
              <a:rPr lang="en-GB" sz="800" dirty="0" err="1">
                <a:solidFill>
                  <a:schemeClr val="bg1">
                    <a:lumMod val="50000"/>
                  </a:schemeClr>
                </a:solidFill>
              </a:rPr>
              <a:t>NLoS</a:t>
            </a:r>
            <a:r>
              <a:rPr lang="en-GB" sz="800" dirty="0">
                <a:solidFill>
                  <a:schemeClr val="bg1">
                    <a:lumMod val="50000"/>
                  </a:schemeClr>
                </a:solidFill>
              </a:rPr>
              <a:t> Backhaul Links at 300 GHz using Ring Topology," </a:t>
            </a:r>
            <a:r>
              <a:rPr lang="en-GB" sz="800" dirty="0" smtClean="0">
                <a:solidFill>
                  <a:schemeClr val="bg1">
                    <a:lumMod val="50000"/>
                  </a:schemeClr>
                </a:solidFill>
              </a:rPr>
              <a:t>2023 17th </a:t>
            </a:r>
            <a:r>
              <a:rPr lang="en-GB" sz="800" dirty="0">
                <a:solidFill>
                  <a:schemeClr val="bg1">
                    <a:lumMod val="50000"/>
                  </a:schemeClr>
                </a:solidFill>
              </a:rPr>
              <a:t>European Conference on Antennas and Propagation (</a:t>
            </a:r>
            <a:r>
              <a:rPr lang="en-GB" sz="800" dirty="0" err="1">
                <a:solidFill>
                  <a:schemeClr val="bg1">
                    <a:lumMod val="50000"/>
                  </a:schemeClr>
                </a:solidFill>
              </a:rPr>
              <a:t>EuCAP</a:t>
            </a:r>
            <a:r>
              <a:rPr lang="en-GB" sz="800" dirty="0">
                <a:solidFill>
                  <a:schemeClr val="bg1">
                    <a:lumMod val="50000"/>
                  </a:schemeClr>
                </a:solidFill>
              </a:rPr>
              <a:t>), </a:t>
            </a:r>
            <a:r>
              <a:rPr lang="en-GB" sz="800" dirty="0" smtClean="0">
                <a:solidFill>
                  <a:schemeClr val="bg1">
                    <a:lumMod val="50000"/>
                  </a:schemeClr>
                </a:solidFill>
              </a:rPr>
              <a:t>2023, </a:t>
            </a:r>
            <a:r>
              <a:rPr lang="en-GB" sz="800" dirty="0">
                <a:solidFill>
                  <a:schemeClr val="bg1">
                    <a:lumMod val="50000"/>
                  </a:schemeClr>
                </a:solidFill>
              </a:rPr>
              <a:t>pp. </a:t>
            </a:r>
            <a:r>
              <a:rPr lang="en-GB" sz="800" dirty="0" smtClean="0">
                <a:solidFill>
                  <a:schemeClr val="bg1">
                    <a:lumMod val="50000"/>
                  </a:schemeClr>
                </a:solidFill>
              </a:rPr>
              <a:t>1-5</a:t>
            </a:r>
            <a:r>
              <a:rPr lang="en-GB" sz="800" dirty="0">
                <a:solidFill>
                  <a:schemeClr val="bg1">
                    <a:lumMod val="50000"/>
                  </a:schemeClr>
                </a:solidFill>
              </a:rPr>
              <a:t>.</a:t>
            </a:r>
            <a:endParaRPr sz="800" dirty="0"/>
          </a:p>
        </p:txBody>
      </p:sp>
      <p:sp>
        <p:nvSpPr>
          <p:cNvPr id="16" name="Textfeld 15"/>
          <p:cNvSpPr txBox="1"/>
          <p:nvPr/>
        </p:nvSpPr>
        <p:spPr>
          <a:xfrm>
            <a:off x="877515" y="4463038"/>
            <a:ext cx="635717" cy="335756"/>
          </a:xfrm>
          <a:prstGeom prst="rect">
            <a:avLst/>
          </a:prstGeom>
          <a:noFill/>
        </p:spPr>
        <p:txBody>
          <a:bodyPr wrap="square" rtlCol="0">
            <a:spAutoFit/>
          </a:bodyPr>
          <a:lstStyle/>
          <a:p>
            <a:r>
              <a:rPr lang="en-US" dirty="0" err="1" smtClean="0"/>
              <a:t>LoS</a:t>
            </a:r>
            <a:endParaRPr lang="en-GB" dirty="0"/>
          </a:p>
        </p:txBody>
      </p:sp>
      <p:sp>
        <p:nvSpPr>
          <p:cNvPr id="17" name="Textfeld 16"/>
          <p:cNvSpPr txBox="1"/>
          <p:nvPr/>
        </p:nvSpPr>
        <p:spPr>
          <a:xfrm>
            <a:off x="6275295" y="4463038"/>
            <a:ext cx="690218" cy="335756"/>
          </a:xfrm>
          <a:prstGeom prst="rect">
            <a:avLst/>
          </a:prstGeom>
          <a:noFill/>
        </p:spPr>
        <p:txBody>
          <a:bodyPr wrap="square" rtlCol="0">
            <a:spAutoFit/>
          </a:bodyPr>
          <a:lstStyle/>
          <a:p>
            <a:r>
              <a:rPr lang="en-US" dirty="0" err="1" smtClean="0"/>
              <a:t>LoS</a:t>
            </a:r>
            <a:endParaRPr lang="en-GB" dirty="0"/>
          </a:p>
        </p:txBody>
      </p:sp>
      <p:sp>
        <p:nvSpPr>
          <p:cNvPr id="18" name="Textfeld 17"/>
          <p:cNvSpPr txBox="1"/>
          <p:nvPr/>
        </p:nvSpPr>
        <p:spPr>
          <a:xfrm>
            <a:off x="3101505" y="4463038"/>
            <a:ext cx="1414605" cy="335756"/>
          </a:xfrm>
          <a:prstGeom prst="rect">
            <a:avLst/>
          </a:prstGeom>
          <a:noFill/>
        </p:spPr>
        <p:txBody>
          <a:bodyPr wrap="square" rtlCol="0">
            <a:spAutoFit/>
          </a:bodyPr>
          <a:lstStyle/>
          <a:p>
            <a:r>
              <a:rPr lang="en-US" dirty="0" err="1" smtClean="0"/>
              <a:t>LoS</a:t>
            </a:r>
            <a:r>
              <a:rPr lang="en-US" dirty="0" smtClean="0"/>
              <a:t> </a:t>
            </a:r>
            <a:r>
              <a:rPr lang="de-DE" dirty="0" smtClean="0"/>
              <a:t>&amp; </a:t>
            </a:r>
            <a:r>
              <a:rPr lang="de-DE" dirty="0" err="1" smtClean="0"/>
              <a:t>NLoS</a:t>
            </a:r>
            <a:endParaRPr lang="en-GB" dirty="0"/>
          </a:p>
        </p:txBody>
      </p:sp>
      <p:sp>
        <p:nvSpPr>
          <p:cNvPr id="19" name="Textfeld 18"/>
          <p:cNvSpPr txBox="1"/>
          <p:nvPr/>
        </p:nvSpPr>
        <p:spPr>
          <a:xfrm>
            <a:off x="8218186" y="4415796"/>
            <a:ext cx="1477888" cy="335756"/>
          </a:xfrm>
          <a:prstGeom prst="rect">
            <a:avLst/>
          </a:prstGeom>
          <a:noFill/>
        </p:spPr>
        <p:txBody>
          <a:bodyPr wrap="square" rtlCol="0">
            <a:spAutoFit/>
          </a:bodyPr>
          <a:lstStyle/>
          <a:p>
            <a:r>
              <a:rPr lang="en-US" dirty="0" err="1" smtClean="0"/>
              <a:t>LoS</a:t>
            </a:r>
            <a:r>
              <a:rPr lang="en-US" dirty="0" smtClean="0"/>
              <a:t> </a:t>
            </a:r>
            <a:r>
              <a:rPr lang="de-DE" dirty="0" smtClean="0"/>
              <a:t>&amp; </a:t>
            </a:r>
            <a:r>
              <a:rPr lang="de-DE" dirty="0" err="1" smtClean="0"/>
              <a:t>NLoS</a:t>
            </a:r>
            <a:endParaRPr lang="en-GB" dirty="0"/>
          </a:p>
        </p:txBody>
      </p:sp>
      <p:cxnSp>
        <p:nvCxnSpPr>
          <p:cNvPr id="20" name="Gerader Verbinder 19"/>
          <p:cNvCxnSpPr/>
          <p:nvPr/>
        </p:nvCxnSpPr>
        <p:spPr>
          <a:xfrm flipH="1">
            <a:off x="6620404" y="1505450"/>
            <a:ext cx="1289264" cy="272837"/>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p:nvCxnSpPr>
        <p:spPr>
          <a:xfrm>
            <a:off x="2802495" y="1505450"/>
            <a:ext cx="1289264" cy="272837"/>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p:nvCxnSpPr>
        <p:spPr>
          <a:xfrm flipH="1">
            <a:off x="1513232" y="1505450"/>
            <a:ext cx="1289264" cy="272837"/>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3" name="Fußzeilenplatzhalter 22"/>
          <p:cNvSpPr>
            <a:spLocks noGrp="1"/>
          </p:cNvSpPr>
          <p:nvPr>
            <p:ph type="ftr" sz="quarter" idx="11"/>
          </p:nvPr>
        </p:nvSpPr>
        <p:spPr>
          <a:xfrm>
            <a:off x="400050" y="6185882"/>
            <a:ext cx="9391650" cy="331932"/>
          </a:xfrm>
        </p:spPr>
        <p:txBody>
          <a:bodyPr/>
          <a:lstStyle/>
          <a:p>
            <a:r>
              <a:rPr lang="en-GB" dirty="0" smtClean="0"/>
              <a:t>06.06.2023 | Bo Kum Jung | Simulation Scenarios for the Assessment of Reflective Intelligent Surfaces in THz Backhaul Applications</a:t>
            </a:r>
            <a:endParaRPr lang="en-US" dirty="0"/>
          </a:p>
        </p:txBody>
      </p:sp>
    </p:spTree>
    <p:extLst>
      <p:ext uri="{BB962C8B-B14F-4D97-AF65-F5344CB8AC3E}">
        <p14:creationId xmlns:p14="http://schemas.microsoft.com/office/powerpoint/2010/main" val="10862858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Simulation Scenario</a:t>
            </a:r>
            <a:br>
              <a:rPr lang="de-DE" dirty="0"/>
            </a:br>
            <a:r>
              <a:rPr lang="de-DE" sz="2000" dirty="0" err="1"/>
              <a:t>Automatic</a:t>
            </a:r>
            <a:r>
              <a:rPr lang="de-DE" sz="2000" dirty="0"/>
              <a:t> </a:t>
            </a:r>
            <a:r>
              <a:rPr lang="de-DE" sz="2000" dirty="0" err="1"/>
              <a:t>planning</a:t>
            </a:r>
            <a:r>
              <a:rPr lang="de-DE" sz="2000" dirty="0"/>
              <a:t> </a:t>
            </a:r>
            <a:r>
              <a:rPr lang="de-DE" sz="2000" dirty="0" err="1"/>
              <a:t>algorithm</a:t>
            </a:r>
            <a:r>
              <a:rPr lang="de-DE" sz="2000" dirty="0"/>
              <a:t> </a:t>
            </a:r>
            <a:r>
              <a:rPr lang="de-DE" sz="2000" dirty="0" err="1"/>
              <a:t>for</a:t>
            </a:r>
            <a:r>
              <a:rPr lang="de-DE" sz="2000" dirty="0"/>
              <a:t> </a:t>
            </a:r>
            <a:r>
              <a:rPr lang="de-DE" sz="2000" dirty="0" err="1"/>
              <a:t>backhaul</a:t>
            </a:r>
            <a:r>
              <a:rPr lang="de-DE" sz="2000" dirty="0"/>
              <a:t> links</a:t>
            </a:r>
            <a:endParaRPr lang="en-GB" sz="2000" dirty="0"/>
          </a:p>
        </p:txBody>
      </p:sp>
      <p:sp>
        <p:nvSpPr>
          <p:cNvPr id="3" name="Inhaltsplatzhalter 2"/>
          <p:cNvSpPr>
            <a:spLocks noGrp="1"/>
          </p:cNvSpPr>
          <p:nvPr>
            <p:ph idx="1"/>
          </p:nvPr>
        </p:nvSpPr>
        <p:spPr/>
        <p:txBody>
          <a:bodyPr/>
          <a:lstStyle/>
          <a:p>
            <a:endParaRPr lang="en-GB"/>
          </a:p>
        </p:txBody>
      </p:sp>
      <p:sp>
        <p:nvSpPr>
          <p:cNvPr id="4" name="Foliennummernplatzhalter 3"/>
          <p:cNvSpPr>
            <a:spLocks noGrp="1"/>
          </p:cNvSpPr>
          <p:nvPr>
            <p:ph type="sldNum" sz="quarter" idx="12"/>
          </p:nvPr>
        </p:nvSpPr>
        <p:spPr/>
        <p:txBody>
          <a:bodyPr/>
          <a:lstStyle/>
          <a:p>
            <a:fld id="{69E7188C-9A70-4EC9-9702-91DC2C0C5013}" type="slidenum">
              <a:rPr lang="en-US" smtClean="0"/>
              <a:pPr/>
              <a:t>13</a:t>
            </a:fld>
            <a:endParaRPr lang="en-US"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00" y="1114978"/>
            <a:ext cx="6192000" cy="4645769"/>
          </a:xfrm>
          <a:prstGeom prst="rect">
            <a:avLst/>
          </a:prstGeom>
        </p:spPr>
      </p:pic>
      <p:sp>
        <p:nvSpPr>
          <p:cNvPr id="6" name="Inhaltsplatzhalter 1"/>
          <p:cNvSpPr txBox="1">
            <a:spLocks/>
          </p:cNvSpPr>
          <p:nvPr/>
        </p:nvSpPr>
        <p:spPr>
          <a:xfrm>
            <a:off x="6659999" y="1512000"/>
            <a:ext cx="3589787" cy="46080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rgbClr val="282A4A"/>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rgbClr val="2A2B4B"/>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de-DE" dirty="0" smtClean="0"/>
              <a:t>Star </a:t>
            </a:r>
            <a:r>
              <a:rPr lang="de-DE" dirty="0" err="1" smtClean="0"/>
              <a:t>LoS</a:t>
            </a:r>
            <a:endParaRPr lang="de-DE" dirty="0" smtClean="0"/>
          </a:p>
          <a:p>
            <a:pPr lvl="1"/>
            <a:r>
              <a:rPr lang="de-DE" sz="1800" dirty="0" smtClean="0"/>
              <a:t>300 m link </a:t>
            </a:r>
            <a:r>
              <a:rPr lang="de-DE" sz="1800" dirty="0" err="1" smtClean="0"/>
              <a:t>distance</a:t>
            </a:r>
            <a:endParaRPr lang="de-DE" sz="1800" dirty="0" smtClean="0"/>
          </a:p>
          <a:p>
            <a:pPr lvl="1"/>
            <a:r>
              <a:rPr lang="de-DE" sz="1800" dirty="0" smtClean="0"/>
              <a:t>4 </a:t>
            </a:r>
            <a:r>
              <a:rPr lang="de-DE" sz="1800" dirty="0" err="1" smtClean="0"/>
              <a:t>deg</a:t>
            </a:r>
            <a:r>
              <a:rPr lang="de-DE" sz="1800" dirty="0" smtClean="0"/>
              <a:t> angle </a:t>
            </a:r>
            <a:r>
              <a:rPr lang="de-DE" sz="1800" dirty="0" err="1" smtClean="0"/>
              <a:t>margin</a:t>
            </a:r>
            <a:endParaRPr lang="de-DE" sz="1800" dirty="0" smtClean="0"/>
          </a:p>
          <a:p>
            <a:pPr lvl="1"/>
            <a:endParaRPr lang="de-DE" sz="1800" dirty="0"/>
          </a:p>
          <a:p>
            <a:r>
              <a:rPr lang="de-DE" dirty="0" err="1" smtClean="0"/>
              <a:t>THz</a:t>
            </a:r>
            <a:r>
              <a:rPr lang="de-DE" dirty="0" smtClean="0"/>
              <a:t> </a:t>
            </a:r>
            <a:r>
              <a:rPr lang="de-DE" dirty="0" err="1" smtClean="0"/>
              <a:t>backhaul</a:t>
            </a:r>
            <a:r>
              <a:rPr lang="de-DE" dirty="0" smtClean="0"/>
              <a:t> </a:t>
            </a:r>
            <a:r>
              <a:rPr lang="de-DE" dirty="0" err="1" smtClean="0"/>
              <a:t>available</a:t>
            </a:r>
            <a:r>
              <a:rPr lang="de-DE" dirty="0" smtClean="0"/>
              <a:t> at 104 out </a:t>
            </a:r>
            <a:r>
              <a:rPr lang="de-DE" dirty="0" err="1" smtClean="0"/>
              <a:t>of</a:t>
            </a:r>
            <a:r>
              <a:rPr lang="de-DE" dirty="0" smtClean="0"/>
              <a:t> 176 </a:t>
            </a:r>
            <a:r>
              <a:rPr lang="de-DE" dirty="0" err="1" smtClean="0"/>
              <a:t>small</a:t>
            </a:r>
            <a:r>
              <a:rPr lang="de-DE" dirty="0" smtClean="0"/>
              <a:t> </a:t>
            </a:r>
            <a:r>
              <a:rPr lang="de-DE" dirty="0" err="1" smtClean="0"/>
              <a:t>cell</a:t>
            </a:r>
            <a:r>
              <a:rPr lang="de-DE" dirty="0" smtClean="0"/>
              <a:t> </a:t>
            </a:r>
            <a:r>
              <a:rPr lang="de-DE" dirty="0" err="1" smtClean="0"/>
              <a:t>sites</a:t>
            </a:r>
            <a:endParaRPr lang="de-DE" dirty="0"/>
          </a:p>
          <a:p>
            <a:pPr lvl="1"/>
            <a:endParaRPr lang="de-DE" sz="1800" dirty="0" smtClean="0"/>
          </a:p>
          <a:p>
            <a:pPr lvl="1"/>
            <a:endParaRPr lang="en-GB" sz="1800" dirty="0"/>
          </a:p>
        </p:txBody>
      </p:sp>
      <p:sp>
        <p:nvSpPr>
          <p:cNvPr id="7" name="Fußzeilenplatzhalter 6"/>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Tree>
    <p:extLst>
      <p:ext uri="{BB962C8B-B14F-4D97-AF65-F5344CB8AC3E}">
        <p14:creationId xmlns:p14="http://schemas.microsoft.com/office/powerpoint/2010/main" val="35926997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Simulation Scenario</a:t>
            </a:r>
            <a:br>
              <a:rPr lang="de-DE" dirty="0"/>
            </a:br>
            <a:r>
              <a:rPr lang="de-DE" sz="2000" dirty="0" err="1"/>
              <a:t>Automatic</a:t>
            </a:r>
            <a:r>
              <a:rPr lang="de-DE" sz="2000" dirty="0"/>
              <a:t> </a:t>
            </a:r>
            <a:r>
              <a:rPr lang="de-DE" sz="2000" dirty="0" err="1"/>
              <a:t>planning</a:t>
            </a:r>
            <a:r>
              <a:rPr lang="de-DE" sz="2000" dirty="0"/>
              <a:t> </a:t>
            </a:r>
            <a:r>
              <a:rPr lang="de-DE" sz="2000" dirty="0" err="1"/>
              <a:t>algorithm</a:t>
            </a:r>
            <a:r>
              <a:rPr lang="de-DE" sz="2000" dirty="0"/>
              <a:t> </a:t>
            </a:r>
            <a:r>
              <a:rPr lang="de-DE" sz="2000" dirty="0" err="1"/>
              <a:t>for</a:t>
            </a:r>
            <a:r>
              <a:rPr lang="de-DE" sz="2000" dirty="0"/>
              <a:t> </a:t>
            </a:r>
            <a:r>
              <a:rPr lang="de-DE" sz="2000" dirty="0" err="1"/>
              <a:t>backhaul</a:t>
            </a:r>
            <a:r>
              <a:rPr lang="de-DE" sz="2000" dirty="0"/>
              <a:t> links</a:t>
            </a:r>
            <a:endParaRPr lang="en-GB" sz="2000" dirty="0"/>
          </a:p>
        </p:txBody>
      </p:sp>
      <p:sp>
        <p:nvSpPr>
          <p:cNvPr id="3" name="Inhaltsplatzhalter 2"/>
          <p:cNvSpPr>
            <a:spLocks noGrp="1"/>
          </p:cNvSpPr>
          <p:nvPr>
            <p:ph idx="1"/>
          </p:nvPr>
        </p:nvSpPr>
        <p:spPr/>
        <p:txBody>
          <a:bodyPr/>
          <a:lstStyle/>
          <a:p>
            <a:endParaRPr lang="en-GB"/>
          </a:p>
        </p:txBody>
      </p:sp>
      <p:sp>
        <p:nvSpPr>
          <p:cNvPr id="4" name="Foliennummernplatzhalter 3"/>
          <p:cNvSpPr>
            <a:spLocks noGrp="1"/>
          </p:cNvSpPr>
          <p:nvPr>
            <p:ph type="sldNum" sz="quarter" idx="12"/>
          </p:nvPr>
        </p:nvSpPr>
        <p:spPr/>
        <p:txBody>
          <a:bodyPr/>
          <a:lstStyle/>
          <a:p>
            <a:fld id="{69E7188C-9A70-4EC9-9702-91DC2C0C5013}" type="slidenum">
              <a:rPr lang="en-US" smtClean="0"/>
              <a:pPr/>
              <a:t>14</a:t>
            </a:fld>
            <a:endParaRPr lang="en-US"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00" y="1108800"/>
            <a:ext cx="6194441" cy="4647600"/>
          </a:xfrm>
          <a:prstGeom prst="rect">
            <a:avLst/>
          </a:prstGeom>
        </p:spPr>
      </p:pic>
      <p:sp>
        <p:nvSpPr>
          <p:cNvPr id="6" name="Inhaltsplatzhalter 1"/>
          <p:cNvSpPr txBox="1">
            <a:spLocks/>
          </p:cNvSpPr>
          <p:nvPr/>
        </p:nvSpPr>
        <p:spPr>
          <a:xfrm>
            <a:off x="6659999" y="1512000"/>
            <a:ext cx="3589787" cy="46080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rgbClr val="282A4A"/>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rgbClr val="2A2B4B"/>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de-DE" dirty="0" smtClean="0"/>
              <a:t>Star </a:t>
            </a:r>
            <a:r>
              <a:rPr lang="de-DE" dirty="0" err="1" smtClean="0"/>
              <a:t>NLoS</a:t>
            </a:r>
            <a:endParaRPr lang="de-DE" dirty="0" smtClean="0"/>
          </a:p>
          <a:p>
            <a:pPr lvl="1"/>
            <a:r>
              <a:rPr lang="de-DE" sz="1800" dirty="0" smtClean="0"/>
              <a:t>300 m link </a:t>
            </a:r>
            <a:r>
              <a:rPr lang="de-DE" sz="1800" dirty="0" err="1" smtClean="0"/>
              <a:t>distance</a:t>
            </a:r>
            <a:endParaRPr lang="de-DE" sz="1800" dirty="0" smtClean="0"/>
          </a:p>
          <a:p>
            <a:pPr lvl="1"/>
            <a:r>
              <a:rPr lang="de-DE" sz="1800" dirty="0" smtClean="0"/>
              <a:t>4 </a:t>
            </a:r>
            <a:r>
              <a:rPr lang="de-DE" sz="1800" dirty="0" err="1" smtClean="0"/>
              <a:t>deg</a:t>
            </a:r>
            <a:r>
              <a:rPr lang="de-DE" sz="1800" dirty="0" smtClean="0"/>
              <a:t> angle </a:t>
            </a:r>
            <a:r>
              <a:rPr lang="de-DE" sz="1800" dirty="0" err="1" smtClean="0"/>
              <a:t>margin</a:t>
            </a:r>
            <a:endParaRPr lang="de-DE" sz="1800" dirty="0" smtClean="0"/>
          </a:p>
          <a:p>
            <a:pPr lvl="1"/>
            <a:endParaRPr lang="de-DE" sz="1800" dirty="0"/>
          </a:p>
          <a:p>
            <a:r>
              <a:rPr lang="de-DE" dirty="0" err="1" smtClean="0"/>
              <a:t>THz</a:t>
            </a:r>
            <a:r>
              <a:rPr lang="de-DE" dirty="0" smtClean="0"/>
              <a:t> </a:t>
            </a:r>
            <a:r>
              <a:rPr lang="de-DE" dirty="0" err="1" smtClean="0"/>
              <a:t>backhaul</a:t>
            </a:r>
            <a:r>
              <a:rPr lang="de-DE" dirty="0" smtClean="0"/>
              <a:t> </a:t>
            </a:r>
            <a:r>
              <a:rPr lang="de-DE" dirty="0" err="1" smtClean="0"/>
              <a:t>available</a:t>
            </a:r>
            <a:r>
              <a:rPr lang="de-DE" dirty="0" smtClean="0"/>
              <a:t> at 111 out </a:t>
            </a:r>
            <a:r>
              <a:rPr lang="de-DE" dirty="0" err="1" smtClean="0"/>
              <a:t>of</a:t>
            </a:r>
            <a:r>
              <a:rPr lang="de-DE" dirty="0" smtClean="0"/>
              <a:t> 176 </a:t>
            </a:r>
            <a:r>
              <a:rPr lang="de-DE" dirty="0" err="1" smtClean="0"/>
              <a:t>small</a:t>
            </a:r>
            <a:r>
              <a:rPr lang="de-DE" dirty="0" smtClean="0"/>
              <a:t> </a:t>
            </a:r>
            <a:r>
              <a:rPr lang="de-DE" dirty="0" err="1" smtClean="0"/>
              <a:t>cell</a:t>
            </a:r>
            <a:r>
              <a:rPr lang="de-DE" dirty="0" smtClean="0"/>
              <a:t> </a:t>
            </a:r>
            <a:r>
              <a:rPr lang="de-DE" dirty="0" err="1" smtClean="0"/>
              <a:t>sites</a:t>
            </a:r>
            <a:endParaRPr lang="de-DE" dirty="0"/>
          </a:p>
          <a:p>
            <a:pPr lvl="1"/>
            <a:endParaRPr lang="de-DE" sz="1800" dirty="0" smtClean="0"/>
          </a:p>
          <a:p>
            <a:pPr lvl="1"/>
            <a:endParaRPr lang="en-GB" sz="1800" dirty="0"/>
          </a:p>
        </p:txBody>
      </p:sp>
      <p:sp>
        <p:nvSpPr>
          <p:cNvPr id="7" name="Fußzeilenplatzhalter 6"/>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Tree>
    <p:extLst>
      <p:ext uri="{BB962C8B-B14F-4D97-AF65-F5344CB8AC3E}">
        <p14:creationId xmlns:p14="http://schemas.microsoft.com/office/powerpoint/2010/main" val="41548763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Simulation Scenario</a:t>
            </a:r>
            <a:br>
              <a:rPr lang="de-DE" dirty="0"/>
            </a:br>
            <a:r>
              <a:rPr lang="de-DE" sz="2000" dirty="0" err="1"/>
              <a:t>Automatic</a:t>
            </a:r>
            <a:r>
              <a:rPr lang="de-DE" sz="2000" dirty="0"/>
              <a:t> </a:t>
            </a:r>
            <a:r>
              <a:rPr lang="de-DE" sz="2000" dirty="0" err="1"/>
              <a:t>planning</a:t>
            </a:r>
            <a:r>
              <a:rPr lang="de-DE" sz="2000" dirty="0"/>
              <a:t> </a:t>
            </a:r>
            <a:r>
              <a:rPr lang="de-DE" sz="2000" dirty="0" err="1"/>
              <a:t>algorithm</a:t>
            </a:r>
            <a:r>
              <a:rPr lang="de-DE" sz="2000" dirty="0"/>
              <a:t> </a:t>
            </a:r>
            <a:r>
              <a:rPr lang="de-DE" sz="2000" dirty="0" err="1"/>
              <a:t>for</a:t>
            </a:r>
            <a:r>
              <a:rPr lang="de-DE" sz="2000" dirty="0"/>
              <a:t> </a:t>
            </a:r>
            <a:r>
              <a:rPr lang="de-DE" sz="2000" dirty="0" err="1"/>
              <a:t>backhaul</a:t>
            </a:r>
            <a:r>
              <a:rPr lang="de-DE" sz="2000" dirty="0"/>
              <a:t> links</a:t>
            </a:r>
            <a:endParaRPr lang="en-GB" sz="2000" dirty="0"/>
          </a:p>
        </p:txBody>
      </p:sp>
      <p:sp>
        <p:nvSpPr>
          <p:cNvPr id="3" name="Inhaltsplatzhalter 2"/>
          <p:cNvSpPr>
            <a:spLocks noGrp="1"/>
          </p:cNvSpPr>
          <p:nvPr>
            <p:ph idx="1"/>
          </p:nvPr>
        </p:nvSpPr>
        <p:spPr/>
        <p:txBody>
          <a:bodyPr/>
          <a:lstStyle/>
          <a:p>
            <a:endParaRPr lang="en-GB"/>
          </a:p>
        </p:txBody>
      </p:sp>
      <p:sp>
        <p:nvSpPr>
          <p:cNvPr id="4" name="Foliennummernplatzhalter 3"/>
          <p:cNvSpPr>
            <a:spLocks noGrp="1"/>
          </p:cNvSpPr>
          <p:nvPr>
            <p:ph type="sldNum" sz="quarter" idx="12"/>
          </p:nvPr>
        </p:nvSpPr>
        <p:spPr/>
        <p:txBody>
          <a:bodyPr/>
          <a:lstStyle/>
          <a:p>
            <a:fld id="{69E7188C-9A70-4EC9-9702-91DC2C0C5013}" type="slidenum">
              <a:rPr lang="en-US" smtClean="0"/>
              <a:pPr/>
              <a:t>15</a:t>
            </a:fld>
            <a:endParaRPr lang="en-US"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00" y="1108800"/>
            <a:ext cx="6194441" cy="4647600"/>
          </a:xfrm>
          <a:prstGeom prst="rect">
            <a:avLst/>
          </a:prstGeom>
        </p:spPr>
      </p:pic>
      <p:sp>
        <p:nvSpPr>
          <p:cNvPr id="6" name="Inhaltsplatzhalter 1"/>
          <p:cNvSpPr txBox="1">
            <a:spLocks/>
          </p:cNvSpPr>
          <p:nvPr/>
        </p:nvSpPr>
        <p:spPr>
          <a:xfrm>
            <a:off x="6659999" y="1512000"/>
            <a:ext cx="3469285" cy="46080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rgbClr val="282A4A"/>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rgbClr val="2A2B4B"/>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de-DE" dirty="0" smtClean="0"/>
              <a:t>Ring </a:t>
            </a:r>
            <a:r>
              <a:rPr lang="de-DE" dirty="0" err="1" smtClean="0"/>
              <a:t>LoS</a:t>
            </a:r>
            <a:endParaRPr lang="de-DE" dirty="0" smtClean="0"/>
          </a:p>
          <a:p>
            <a:pPr lvl="1"/>
            <a:r>
              <a:rPr lang="de-DE" sz="1800" dirty="0" smtClean="0"/>
              <a:t>300 m link </a:t>
            </a:r>
            <a:r>
              <a:rPr lang="de-DE" sz="1800" dirty="0" err="1" smtClean="0"/>
              <a:t>distance</a:t>
            </a:r>
            <a:endParaRPr lang="de-DE" sz="1800" dirty="0" smtClean="0"/>
          </a:p>
          <a:p>
            <a:pPr lvl="1"/>
            <a:r>
              <a:rPr lang="de-DE" sz="1800" dirty="0" smtClean="0"/>
              <a:t>4 </a:t>
            </a:r>
            <a:r>
              <a:rPr lang="de-DE" sz="1800" dirty="0" err="1" smtClean="0"/>
              <a:t>deg</a:t>
            </a:r>
            <a:r>
              <a:rPr lang="de-DE" sz="1800" dirty="0" smtClean="0"/>
              <a:t> angle </a:t>
            </a:r>
            <a:r>
              <a:rPr lang="de-DE" sz="1800" dirty="0" err="1" smtClean="0"/>
              <a:t>margin</a:t>
            </a:r>
            <a:endParaRPr lang="de-DE" sz="1800" dirty="0" smtClean="0"/>
          </a:p>
          <a:p>
            <a:pPr lvl="1"/>
            <a:r>
              <a:rPr lang="de-DE" sz="1800" dirty="0" smtClean="0"/>
              <a:t>6 ring </a:t>
            </a:r>
            <a:r>
              <a:rPr lang="de-DE" sz="1800" dirty="0" err="1" smtClean="0"/>
              <a:t>candidates</a:t>
            </a:r>
            <a:endParaRPr lang="de-DE" sz="1800" dirty="0" smtClean="0"/>
          </a:p>
          <a:p>
            <a:pPr lvl="1"/>
            <a:endParaRPr lang="de-DE" sz="1800" dirty="0"/>
          </a:p>
          <a:p>
            <a:r>
              <a:rPr lang="de-DE" dirty="0" smtClean="0"/>
              <a:t>26 ring </a:t>
            </a:r>
            <a:r>
              <a:rPr lang="de-DE" dirty="0" err="1" smtClean="0"/>
              <a:t>cluster</a:t>
            </a:r>
            <a:endParaRPr lang="de-DE" dirty="0" smtClean="0"/>
          </a:p>
          <a:p>
            <a:endParaRPr lang="de-DE" dirty="0"/>
          </a:p>
          <a:p>
            <a:r>
              <a:rPr lang="de-DE" dirty="0" err="1" smtClean="0"/>
              <a:t>THz</a:t>
            </a:r>
            <a:r>
              <a:rPr lang="de-DE" dirty="0" smtClean="0"/>
              <a:t> </a:t>
            </a:r>
            <a:r>
              <a:rPr lang="de-DE" dirty="0" err="1" smtClean="0"/>
              <a:t>backhaul</a:t>
            </a:r>
            <a:r>
              <a:rPr lang="de-DE" dirty="0" smtClean="0"/>
              <a:t> </a:t>
            </a:r>
            <a:r>
              <a:rPr lang="de-DE" dirty="0" err="1" smtClean="0"/>
              <a:t>available</a:t>
            </a:r>
            <a:r>
              <a:rPr lang="de-DE" dirty="0" smtClean="0"/>
              <a:t> at 71 out </a:t>
            </a:r>
            <a:r>
              <a:rPr lang="de-DE" dirty="0" err="1" smtClean="0"/>
              <a:t>of</a:t>
            </a:r>
            <a:r>
              <a:rPr lang="de-DE" dirty="0" smtClean="0"/>
              <a:t> 176 </a:t>
            </a:r>
            <a:r>
              <a:rPr lang="de-DE" dirty="0" err="1" smtClean="0"/>
              <a:t>small</a:t>
            </a:r>
            <a:r>
              <a:rPr lang="de-DE" dirty="0" smtClean="0"/>
              <a:t> </a:t>
            </a:r>
            <a:r>
              <a:rPr lang="de-DE" dirty="0" err="1" smtClean="0"/>
              <a:t>cell</a:t>
            </a:r>
            <a:r>
              <a:rPr lang="de-DE" dirty="0" smtClean="0"/>
              <a:t> </a:t>
            </a:r>
            <a:r>
              <a:rPr lang="de-DE" dirty="0" err="1" smtClean="0"/>
              <a:t>sites</a:t>
            </a:r>
            <a:endParaRPr lang="de-DE" dirty="0"/>
          </a:p>
          <a:p>
            <a:pPr lvl="1"/>
            <a:endParaRPr lang="de-DE" sz="1800" dirty="0" smtClean="0"/>
          </a:p>
          <a:p>
            <a:pPr lvl="1"/>
            <a:endParaRPr lang="en-GB" sz="1800" dirty="0"/>
          </a:p>
        </p:txBody>
      </p:sp>
      <p:sp>
        <p:nvSpPr>
          <p:cNvPr id="7" name="Fußzeilenplatzhalter 6"/>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Tree>
    <p:extLst>
      <p:ext uri="{BB962C8B-B14F-4D97-AF65-F5344CB8AC3E}">
        <p14:creationId xmlns:p14="http://schemas.microsoft.com/office/powerpoint/2010/main" val="36274724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Simulation Scenario</a:t>
            </a:r>
            <a:br>
              <a:rPr lang="de-DE" dirty="0"/>
            </a:br>
            <a:r>
              <a:rPr lang="de-DE" sz="2000" dirty="0" err="1"/>
              <a:t>Automatic</a:t>
            </a:r>
            <a:r>
              <a:rPr lang="de-DE" sz="2000" dirty="0"/>
              <a:t> </a:t>
            </a:r>
            <a:r>
              <a:rPr lang="de-DE" sz="2000" dirty="0" err="1"/>
              <a:t>planning</a:t>
            </a:r>
            <a:r>
              <a:rPr lang="de-DE" sz="2000" dirty="0"/>
              <a:t> </a:t>
            </a:r>
            <a:r>
              <a:rPr lang="de-DE" sz="2000" dirty="0" err="1"/>
              <a:t>algorithm</a:t>
            </a:r>
            <a:r>
              <a:rPr lang="de-DE" sz="2000" dirty="0"/>
              <a:t> </a:t>
            </a:r>
            <a:r>
              <a:rPr lang="de-DE" sz="2000" dirty="0" err="1"/>
              <a:t>for</a:t>
            </a:r>
            <a:r>
              <a:rPr lang="de-DE" sz="2000" dirty="0"/>
              <a:t> </a:t>
            </a:r>
            <a:r>
              <a:rPr lang="de-DE" sz="2000" dirty="0" err="1"/>
              <a:t>backhaul</a:t>
            </a:r>
            <a:r>
              <a:rPr lang="de-DE" sz="2000" dirty="0"/>
              <a:t> links</a:t>
            </a:r>
            <a:endParaRPr lang="en-GB" sz="2000" dirty="0"/>
          </a:p>
        </p:txBody>
      </p:sp>
      <p:sp>
        <p:nvSpPr>
          <p:cNvPr id="3" name="Inhaltsplatzhalter 2"/>
          <p:cNvSpPr>
            <a:spLocks noGrp="1"/>
          </p:cNvSpPr>
          <p:nvPr>
            <p:ph idx="1"/>
          </p:nvPr>
        </p:nvSpPr>
        <p:spPr/>
        <p:txBody>
          <a:bodyPr/>
          <a:lstStyle/>
          <a:p>
            <a:endParaRPr lang="en-GB"/>
          </a:p>
        </p:txBody>
      </p:sp>
      <p:sp>
        <p:nvSpPr>
          <p:cNvPr id="4" name="Foliennummernplatzhalter 3"/>
          <p:cNvSpPr>
            <a:spLocks noGrp="1"/>
          </p:cNvSpPr>
          <p:nvPr>
            <p:ph type="sldNum" sz="quarter" idx="12"/>
          </p:nvPr>
        </p:nvSpPr>
        <p:spPr/>
        <p:txBody>
          <a:bodyPr/>
          <a:lstStyle/>
          <a:p>
            <a:fld id="{69E7188C-9A70-4EC9-9702-91DC2C0C5013}" type="slidenum">
              <a:rPr lang="en-US" smtClean="0"/>
              <a:pPr/>
              <a:t>16</a:t>
            </a:fld>
            <a:endParaRPr lang="en-US" dirty="0"/>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00" y="1108800"/>
            <a:ext cx="6194441" cy="4647600"/>
          </a:xfrm>
          <a:prstGeom prst="rect">
            <a:avLst/>
          </a:prstGeom>
        </p:spPr>
      </p:pic>
      <p:sp>
        <p:nvSpPr>
          <p:cNvPr id="8" name="Inhaltsplatzhalter 1"/>
          <p:cNvSpPr txBox="1">
            <a:spLocks/>
          </p:cNvSpPr>
          <p:nvPr/>
        </p:nvSpPr>
        <p:spPr>
          <a:xfrm>
            <a:off x="6659999" y="1512000"/>
            <a:ext cx="3469285" cy="46080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rgbClr val="282A4A"/>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rgbClr val="2A2B4B"/>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de-DE" dirty="0" smtClean="0"/>
              <a:t>Ring </a:t>
            </a:r>
            <a:r>
              <a:rPr lang="de-DE" dirty="0" err="1"/>
              <a:t>N</a:t>
            </a:r>
            <a:r>
              <a:rPr lang="de-DE" dirty="0" err="1" smtClean="0"/>
              <a:t>LoS</a:t>
            </a:r>
            <a:endParaRPr lang="de-DE" dirty="0" smtClean="0"/>
          </a:p>
          <a:p>
            <a:pPr lvl="1"/>
            <a:r>
              <a:rPr lang="de-DE" sz="1800" dirty="0" smtClean="0"/>
              <a:t>300 m link </a:t>
            </a:r>
            <a:r>
              <a:rPr lang="de-DE" sz="1800" dirty="0" err="1" smtClean="0"/>
              <a:t>distance</a:t>
            </a:r>
            <a:endParaRPr lang="de-DE" sz="1800" dirty="0" smtClean="0"/>
          </a:p>
          <a:p>
            <a:pPr lvl="1"/>
            <a:r>
              <a:rPr lang="de-DE" sz="1800" dirty="0" smtClean="0"/>
              <a:t>4 </a:t>
            </a:r>
            <a:r>
              <a:rPr lang="de-DE" sz="1800" dirty="0" err="1" smtClean="0"/>
              <a:t>deg</a:t>
            </a:r>
            <a:r>
              <a:rPr lang="de-DE" sz="1800" dirty="0" smtClean="0"/>
              <a:t> angle </a:t>
            </a:r>
            <a:r>
              <a:rPr lang="de-DE" sz="1800" dirty="0" err="1" smtClean="0"/>
              <a:t>margin</a:t>
            </a:r>
            <a:endParaRPr lang="de-DE" sz="1800" dirty="0" smtClean="0"/>
          </a:p>
          <a:p>
            <a:pPr lvl="1"/>
            <a:r>
              <a:rPr lang="de-DE" sz="1800" dirty="0" smtClean="0"/>
              <a:t>6 ring </a:t>
            </a:r>
            <a:r>
              <a:rPr lang="de-DE" sz="1800" dirty="0" err="1" smtClean="0"/>
              <a:t>candidates</a:t>
            </a:r>
            <a:endParaRPr lang="de-DE" sz="1800" dirty="0" smtClean="0"/>
          </a:p>
          <a:p>
            <a:pPr lvl="1"/>
            <a:endParaRPr lang="de-DE" sz="1800" dirty="0"/>
          </a:p>
          <a:p>
            <a:r>
              <a:rPr lang="de-DE" dirty="0" smtClean="0"/>
              <a:t>30 ring </a:t>
            </a:r>
            <a:r>
              <a:rPr lang="de-DE" dirty="0" err="1" smtClean="0"/>
              <a:t>cluster</a:t>
            </a:r>
            <a:endParaRPr lang="de-DE" dirty="0" smtClean="0"/>
          </a:p>
          <a:p>
            <a:endParaRPr lang="de-DE" dirty="0"/>
          </a:p>
          <a:p>
            <a:r>
              <a:rPr lang="de-DE" dirty="0" err="1" smtClean="0"/>
              <a:t>THz</a:t>
            </a:r>
            <a:r>
              <a:rPr lang="de-DE" dirty="0" smtClean="0"/>
              <a:t> </a:t>
            </a:r>
            <a:r>
              <a:rPr lang="de-DE" dirty="0" err="1" smtClean="0"/>
              <a:t>backhaul</a:t>
            </a:r>
            <a:r>
              <a:rPr lang="de-DE" dirty="0" smtClean="0"/>
              <a:t> </a:t>
            </a:r>
            <a:r>
              <a:rPr lang="de-DE" dirty="0" err="1" smtClean="0"/>
              <a:t>available</a:t>
            </a:r>
            <a:r>
              <a:rPr lang="de-DE" dirty="0" smtClean="0"/>
              <a:t> at 94 out </a:t>
            </a:r>
            <a:r>
              <a:rPr lang="de-DE" dirty="0" err="1" smtClean="0"/>
              <a:t>of</a:t>
            </a:r>
            <a:r>
              <a:rPr lang="de-DE" dirty="0" smtClean="0"/>
              <a:t> 176 </a:t>
            </a:r>
            <a:r>
              <a:rPr lang="de-DE" dirty="0" err="1" smtClean="0"/>
              <a:t>small</a:t>
            </a:r>
            <a:r>
              <a:rPr lang="de-DE" dirty="0" smtClean="0"/>
              <a:t> </a:t>
            </a:r>
            <a:r>
              <a:rPr lang="de-DE" dirty="0" err="1" smtClean="0"/>
              <a:t>cell</a:t>
            </a:r>
            <a:r>
              <a:rPr lang="de-DE" dirty="0" smtClean="0"/>
              <a:t> </a:t>
            </a:r>
            <a:r>
              <a:rPr lang="de-DE" dirty="0" err="1" smtClean="0"/>
              <a:t>sites</a:t>
            </a:r>
            <a:endParaRPr lang="de-DE" dirty="0"/>
          </a:p>
          <a:p>
            <a:pPr lvl="1"/>
            <a:endParaRPr lang="de-DE" sz="1800" dirty="0" smtClean="0"/>
          </a:p>
          <a:p>
            <a:pPr lvl="1"/>
            <a:endParaRPr lang="en-GB" sz="1800" dirty="0"/>
          </a:p>
        </p:txBody>
      </p:sp>
      <p:sp>
        <p:nvSpPr>
          <p:cNvPr id="9" name="Fußzeilenplatzhalter 8"/>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Tree>
    <p:extLst>
      <p:ext uri="{BB962C8B-B14F-4D97-AF65-F5344CB8AC3E}">
        <p14:creationId xmlns:p14="http://schemas.microsoft.com/office/powerpoint/2010/main" val="788788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Simulation Tool</a:t>
            </a:r>
            <a:br>
              <a:rPr lang="de-DE" dirty="0"/>
            </a:br>
            <a:r>
              <a:rPr lang="de-DE" sz="2000" dirty="0"/>
              <a:t>The Simulator </a:t>
            </a:r>
            <a:r>
              <a:rPr lang="de-DE" sz="2000" dirty="0" err="1"/>
              <a:t>for</a:t>
            </a:r>
            <a:r>
              <a:rPr lang="de-DE" sz="2000" dirty="0"/>
              <a:t> Mobile Networks - </a:t>
            </a:r>
            <a:r>
              <a:rPr lang="de-DE" sz="2000" dirty="0" err="1"/>
              <a:t>SiMoNe</a:t>
            </a:r>
            <a:endParaRPr lang="en-GB" sz="2000" dirty="0"/>
          </a:p>
        </p:txBody>
      </p:sp>
      <p:sp>
        <p:nvSpPr>
          <p:cNvPr id="4" name="Foliennummernplatzhalter 3"/>
          <p:cNvSpPr>
            <a:spLocks noGrp="1"/>
          </p:cNvSpPr>
          <p:nvPr>
            <p:ph type="sldNum" sz="quarter" idx="12"/>
          </p:nvPr>
        </p:nvSpPr>
        <p:spPr/>
        <p:txBody>
          <a:bodyPr/>
          <a:lstStyle/>
          <a:p>
            <a:fld id="{69E7188C-9A70-4EC9-9702-91DC2C0C5013}" type="slidenum">
              <a:rPr lang="en-US" smtClean="0"/>
              <a:pPr/>
              <a:t>17</a:t>
            </a:fld>
            <a:endParaRPr lang="en-US" dirty="0"/>
          </a:p>
        </p:txBody>
      </p:sp>
      <p:sp>
        <p:nvSpPr>
          <p:cNvPr id="6" name="Fußzeilenplatzhalter 5"/>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pic>
        <p:nvPicPr>
          <p:cNvPr id="7" name="Inhaltsplatzhalt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9600" y="1191600"/>
            <a:ext cx="8096250" cy="4553564"/>
          </a:xfrm>
          <a:prstGeom prst="rect">
            <a:avLst/>
          </a:prstGeom>
        </p:spPr>
      </p:pic>
    </p:spTree>
    <p:extLst>
      <p:ext uri="{BB962C8B-B14F-4D97-AF65-F5344CB8AC3E}">
        <p14:creationId xmlns:p14="http://schemas.microsoft.com/office/powerpoint/2010/main" val="29508599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Simulation Tool</a:t>
            </a:r>
            <a:br>
              <a:rPr lang="de-DE" dirty="0"/>
            </a:br>
            <a:r>
              <a:rPr lang="de-DE" sz="2000" dirty="0"/>
              <a:t>Tool-</a:t>
            </a:r>
            <a:r>
              <a:rPr lang="de-DE" sz="2000" dirty="0" err="1"/>
              <a:t>chain</a:t>
            </a:r>
            <a:r>
              <a:rPr lang="de-DE" sz="2000" dirty="0"/>
              <a:t> </a:t>
            </a:r>
            <a:r>
              <a:rPr lang="de-DE" sz="2000" dirty="0" err="1"/>
              <a:t>for</a:t>
            </a:r>
            <a:r>
              <a:rPr lang="de-DE" sz="2000" dirty="0"/>
              <a:t> </a:t>
            </a:r>
            <a:r>
              <a:rPr lang="de-DE" sz="2000" dirty="0" err="1"/>
              <a:t>simulations</a:t>
            </a:r>
            <a:endParaRPr lang="en-GB" sz="2000" dirty="0"/>
          </a:p>
        </p:txBody>
      </p:sp>
      <p:sp>
        <p:nvSpPr>
          <p:cNvPr id="3" name="Inhaltsplatzhalter 2"/>
          <p:cNvSpPr>
            <a:spLocks noGrp="1"/>
          </p:cNvSpPr>
          <p:nvPr>
            <p:ph idx="1"/>
          </p:nvPr>
        </p:nvSpPr>
        <p:spPr/>
        <p:txBody>
          <a:bodyPr/>
          <a:lstStyle/>
          <a:p>
            <a:endParaRPr lang="en-GB" dirty="0"/>
          </a:p>
        </p:txBody>
      </p:sp>
      <p:sp>
        <p:nvSpPr>
          <p:cNvPr id="4" name="Foliennummernplatzhalter 3"/>
          <p:cNvSpPr>
            <a:spLocks noGrp="1"/>
          </p:cNvSpPr>
          <p:nvPr>
            <p:ph type="sldNum" sz="quarter" idx="12"/>
          </p:nvPr>
        </p:nvSpPr>
        <p:spPr/>
        <p:txBody>
          <a:bodyPr/>
          <a:lstStyle/>
          <a:p>
            <a:fld id="{69E7188C-9A70-4EC9-9702-91DC2C0C5013}" type="slidenum">
              <a:rPr lang="en-US" smtClean="0"/>
              <a:pPr/>
              <a:t>18</a:t>
            </a:fld>
            <a:endParaRPr lang="en-US" dirty="0"/>
          </a:p>
        </p:txBody>
      </p:sp>
      <p:pic>
        <p:nvPicPr>
          <p:cNvPr id="6" name="Inhaltsplatzhalt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6315" y="1797521"/>
            <a:ext cx="3167302" cy="598545"/>
          </a:xfrm>
          <a:prstGeom prst="rect">
            <a:avLst/>
          </a:prstGeom>
        </p:spPr>
      </p:pic>
      <p:sp>
        <p:nvSpPr>
          <p:cNvPr id="16" name="Fußzeilenplatzhalter 15"/>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
        <p:nvSpPr>
          <p:cNvPr id="17" name="Rechteck 16"/>
          <p:cNvSpPr/>
          <p:nvPr/>
        </p:nvSpPr>
        <p:spPr>
          <a:xfrm>
            <a:off x="400050" y="1190625"/>
            <a:ext cx="8672601" cy="4674231"/>
          </a:xfrm>
          <a:prstGeom prst="rect">
            <a:avLst/>
          </a:prstGeom>
          <a:solidFill>
            <a:schemeClr val="bg1">
              <a:lumMod val="85000"/>
            </a:schemeClr>
          </a:solidFill>
          <a:ln w="19050">
            <a:solidFill>
              <a:srgbClr val="0080B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dirty="0"/>
          </a:p>
        </p:txBody>
      </p:sp>
      <p:pic>
        <p:nvPicPr>
          <p:cNvPr id="18" name="Inhaltsplatzhalt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1474" y="1372931"/>
            <a:ext cx="3167302" cy="598545"/>
          </a:xfrm>
          <a:prstGeom prst="rect">
            <a:avLst/>
          </a:prstGeom>
        </p:spPr>
      </p:pic>
      <p:sp>
        <p:nvSpPr>
          <p:cNvPr id="19" name="Abgerundetes Rechteck 18"/>
          <p:cNvSpPr/>
          <p:nvPr/>
        </p:nvSpPr>
        <p:spPr>
          <a:xfrm>
            <a:off x="627383" y="1619310"/>
            <a:ext cx="1692492" cy="829207"/>
          </a:xfrm>
          <a:prstGeom prst="roundRect">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t>3D-Modelling Tool</a:t>
            </a:r>
          </a:p>
        </p:txBody>
      </p:sp>
      <p:sp>
        <p:nvSpPr>
          <p:cNvPr id="20" name="Abgerundetes Rechteck 19"/>
          <p:cNvSpPr/>
          <p:nvPr/>
        </p:nvSpPr>
        <p:spPr>
          <a:xfrm>
            <a:off x="6078223" y="3156005"/>
            <a:ext cx="1692492" cy="829207"/>
          </a:xfrm>
          <a:prstGeom prst="roundRect">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smtClean="0"/>
              <a:t>System </a:t>
            </a:r>
            <a:r>
              <a:rPr lang="de-DE" dirty="0"/>
              <a:t>Level Simulator</a:t>
            </a:r>
          </a:p>
        </p:txBody>
      </p:sp>
      <p:cxnSp>
        <p:nvCxnSpPr>
          <p:cNvPr id="21" name="Gerade Verbindung mit Pfeil 10"/>
          <p:cNvCxnSpPr>
            <a:stCxn id="19" idx="2"/>
            <a:endCxn id="26" idx="1"/>
          </p:cNvCxnSpPr>
          <p:nvPr/>
        </p:nvCxnSpPr>
        <p:spPr>
          <a:xfrm rot="16200000" flipH="1">
            <a:off x="1751825" y="2170320"/>
            <a:ext cx="664702" cy="1221095"/>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3769884" y="3896592"/>
            <a:ext cx="2311558" cy="369332"/>
          </a:xfrm>
          <a:prstGeom prst="rect">
            <a:avLst/>
          </a:prstGeom>
          <a:noFill/>
        </p:spPr>
        <p:txBody>
          <a:bodyPr wrap="square" rtlCol="0">
            <a:spAutoFit/>
          </a:bodyPr>
          <a:lstStyle/>
          <a:p>
            <a:r>
              <a:rPr lang="de-DE" dirty="0"/>
              <a:t>Channel Information</a:t>
            </a:r>
          </a:p>
        </p:txBody>
      </p:sp>
      <p:sp>
        <p:nvSpPr>
          <p:cNvPr id="23" name="Abgerundetes Rechteck 22"/>
          <p:cNvSpPr/>
          <p:nvPr/>
        </p:nvSpPr>
        <p:spPr>
          <a:xfrm>
            <a:off x="6078223" y="4545513"/>
            <a:ext cx="1692492" cy="829207"/>
          </a:xfrm>
          <a:prstGeom prst="roundRect">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t>Link Level Simulator</a:t>
            </a:r>
          </a:p>
        </p:txBody>
      </p:sp>
      <p:cxnSp>
        <p:nvCxnSpPr>
          <p:cNvPr id="24" name="Gerade Verbindung mit Pfeil 23"/>
          <p:cNvCxnSpPr>
            <a:stCxn id="20" idx="2"/>
            <a:endCxn id="23" idx="0"/>
          </p:cNvCxnSpPr>
          <p:nvPr/>
        </p:nvCxnSpPr>
        <p:spPr>
          <a:xfrm>
            <a:off x="6924469" y="3985212"/>
            <a:ext cx="0" cy="56030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25" name="Gruppieren 24"/>
          <p:cNvGrpSpPr/>
          <p:nvPr/>
        </p:nvGrpSpPr>
        <p:grpSpPr>
          <a:xfrm>
            <a:off x="2694724" y="2698615"/>
            <a:ext cx="4229745" cy="1566747"/>
            <a:chOff x="2917153" y="2950210"/>
            <a:chExt cx="4229745" cy="1566747"/>
          </a:xfrm>
        </p:grpSpPr>
        <p:sp>
          <p:nvSpPr>
            <p:cNvPr id="26" name="Abgerundetes Rechteck 25"/>
            <p:cNvSpPr/>
            <p:nvPr/>
          </p:nvSpPr>
          <p:spPr>
            <a:xfrm>
              <a:off x="2917153" y="2950210"/>
              <a:ext cx="1692492" cy="829207"/>
            </a:xfrm>
            <a:prstGeom prst="roundRect">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t>Ray Tracer</a:t>
              </a:r>
            </a:p>
          </p:txBody>
        </p:sp>
        <p:cxnSp>
          <p:nvCxnSpPr>
            <p:cNvPr id="27" name="Gerade Verbindung mit Pfeil 10"/>
            <p:cNvCxnSpPr/>
            <p:nvPr/>
          </p:nvCxnSpPr>
          <p:spPr>
            <a:xfrm>
              <a:off x="3745794" y="3779417"/>
              <a:ext cx="3401104" cy="737540"/>
            </a:xfrm>
            <a:prstGeom prst="bentConnector3">
              <a:avLst>
                <a:gd name="adj1" fmla="val 7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35469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Simulation Tool</a:t>
            </a:r>
            <a:br>
              <a:rPr lang="de-DE" dirty="0"/>
            </a:br>
            <a:r>
              <a:rPr lang="de-DE" sz="2000" dirty="0" smtClean="0"/>
              <a:t>System </a:t>
            </a:r>
            <a:r>
              <a:rPr lang="de-DE" sz="2000" dirty="0" err="1" smtClean="0"/>
              <a:t>level</a:t>
            </a:r>
            <a:r>
              <a:rPr lang="de-DE" sz="2000" dirty="0" smtClean="0"/>
              <a:t> </a:t>
            </a:r>
            <a:r>
              <a:rPr lang="de-DE" sz="2000" dirty="0" err="1" smtClean="0"/>
              <a:t>simulation</a:t>
            </a:r>
            <a:endParaRPr lang="en-GB" sz="2000" dirty="0"/>
          </a:p>
        </p:txBody>
      </p:sp>
      <p:sp>
        <p:nvSpPr>
          <p:cNvPr id="3" name="Inhaltsplatzhalter 2"/>
          <p:cNvSpPr>
            <a:spLocks noGrp="1"/>
          </p:cNvSpPr>
          <p:nvPr>
            <p:ph idx="1"/>
          </p:nvPr>
        </p:nvSpPr>
        <p:spPr/>
        <p:txBody>
          <a:bodyPr/>
          <a:lstStyle/>
          <a:p>
            <a:endParaRPr lang="en-GB" dirty="0"/>
          </a:p>
        </p:txBody>
      </p:sp>
      <p:sp>
        <p:nvSpPr>
          <p:cNvPr id="4" name="Foliennummernplatzhalter 3"/>
          <p:cNvSpPr>
            <a:spLocks noGrp="1"/>
          </p:cNvSpPr>
          <p:nvPr>
            <p:ph type="sldNum" sz="quarter" idx="12"/>
          </p:nvPr>
        </p:nvSpPr>
        <p:spPr/>
        <p:txBody>
          <a:bodyPr/>
          <a:lstStyle/>
          <a:p>
            <a:fld id="{69E7188C-9A70-4EC9-9702-91DC2C0C5013}" type="slidenum">
              <a:rPr lang="en-US" smtClean="0"/>
              <a:pPr/>
              <a:t>19</a:t>
            </a:fld>
            <a:endParaRPr lang="en-US" dirty="0"/>
          </a:p>
        </p:txBody>
      </p:sp>
      <p:pic>
        <p:nvPicPr>
          <p:cNvPr id="5" name="Picture 2" descr="C:\Users\Dreyer\Pictures\Export\M_RSRP.png"/>
          <p:cNvPicPr>
            <a:picLocks noChangeAspect="1" noChangeArrowheads="1"/>
          </p:cNvPicPr>
          <p:nvPr/>
        </p:nvPicPr>
        <p:blipFill>
          <a:blip r:embed="rId2" cstate="print"/>
          <a:stretch>
            <a:fillRect/>
          </a:stretch>
        </p:blipFill>
        <p:spPr bwMode="auto">
          <a:xfrm>
            <a:off x="400050" y="1674451"/>
            <a:ext cx="1914717" cy="1664498"/>
          </a:xfrm>
          <a:prstGeom prst="rect">
            <a:avLst/>
          </a:prstGeom>
          <a:noFill/>
        </p:spPr>
      </p:pic>
      <p:sp>
        <p:nvSpPr>
          <p:cNvPr id="6" name="Rechteck 5"/>
          <p:cNvSpPr/>
          <p:nvPr/>
        </p:nvSpPr>
        <p:spPr>
          <a:xfrm>
            <a:off x="400050" y="1206181"/>
            <a:ext cx="1914717" cy="307777"/>
          </a:xfrm>
          <a:prstGeom prst="rect">
            <a:avLst/>
          </a:prstGeom>
          <a:solidFill>
            <a:schemeClr val="bg1">
              <a:lumMod val="85000"/>
            </a:schemeClr>
          </a:solidFill>
        </p:spPr>
        <p:txBody>
          <a:bodyPr wrap="square">
            <a:spAutoFit/>
          </a:bodyPr>
          <a:lstStyle/>
          <a:p>
            <a:pPr algn="ctr"/>
            <a:r>
              <a:rPr lang="en-GB" sz="1400" dirty="0"/>
              <a:t>Network</a:t>
            </a:r>
          </a:p>
        </p:txBody>
      </p:sp>
      <p:pic>
        <p:nvPicPr>
          <p:cNvPr id="7" name="Grafik 6" descr="D_BD.png"/>
          <p:cNvPicPr>
            <a:picLocks noChangeAspect="1"/>
          </p:cNvPicPr>
          <p:nvPr/>
        </p:nvPicPr>
        <p:blipFill>
          <a:blip r:embed="rId3" cstate="print"/>
          <a:stretch>
            <a:fillRect/>
          </a:stretch>
        </p:blipFill>
        <p:spPr>
          <a:xfrm>
            <a:off x="2513859" y="1673792"/>
            <a:ext cx="1728193" cy="1665817"/>
          </a:xfrm>
          <a:prstGeom prst="rect">
            <a:avLst/>
          </a:prstGeom>
        </p:spPr>
      </p:pic>
      <p:sp>
        <p:nvSpPr>
          <p:cNvPr id="8" name="Rechteck 7"/>
          <p:cNvSpPr/>
          <p:nvPr/>
        </p:nvSpPr>
        <p:spPr>
          <a:xfrm>
            <a:off x="2506816" y="1206181"/>
            <a:ext cx="1728194" cy="307777"/>
          </a:xfrm>
          <a:prstGeom prst="rect">
            <a:avLst/>
          </a:prstGeom>
          <a:solidFill>
            <a:schemeClr val="bg1">
              <a:lumMod val="85000"/>
            </a:schemeClr>
          </a:solidFill>
        </p:spPr>
        <p:txBody>
          <a:bodyPr wrap="square">
            <a:spAutoFit/>
          </a:bodyPr>
          <a:lstStyle/>
          <a:p>
            <a:pPr algn="ctr"/>
            <a:r>
              <a:rPr lang="en-GB" sz="1400" dirty="0"/>
              <a:t>Building Data</a:t>
            </a:r>
          </a:p>
        </p:txBody>
      </p:sp>
      <p:sp>
        <p:nvSpPr>
          <p:cNvPr id="9" name="Rechteck 8"/>
          <p:cNvSpPr/>
          <p:nvPr/>
        </p:nvSpPr>
        <p:spPr>
          <a:xfrm>
            <a:off x="4427059" y="1206181"/>
            <a:ext cx="1800201" cy="307777"/>
          </a:xfrm>
          <a:prstGeom prst="rect">
            <a:avLst/>
          </a:prstGeom>
          <a:solidFill>
            <a:schemeClr val="bg1">
              <a:lumMod val="85000"/>
            </a:schemeClr>
          </a:solidFill>
        </p:spPr>
        <p:txBody>
          <a:bodyPr wrap="square">
            <a:spAutoFit/>
          </a:bodyPr>
          <a:lstStyle/>
          <a:p>
            <a:pPr algn="ctr"/>
            <a:r>
              <a:rPr lang="en-GB" sz="1400" dirty="0" smtClean="0"/>
              <a:t>Weather condition</a:t>
            </a:r>
            <a:endParaRPr lang="en-GB" sz="1400" dirty="0"/>
          </a:p>
        </p:txBody>
      </p:sp>
      <p:sp>
        <p:nvSpPr>
          <p:cNvPr id="10" name="Rechteck 9"/>
          <p:cNvSpPr/>
          <p:nvPr/>
        </p:nvSpPr>
        <p:spPr>
          <a:xfrm>
            <a:off x="2506816" y="3838333"/>
            <a:ext cx="1726254" cy="369332"/>
          </a:xfrm>
          <a:prstGeom prst="rect">
            <a:avLst/>
          </a:prstGeom>
          <a:solidFill>
            <a:schemeClr val="bg1">
              <a:lumMod val="85000"/>
            </a:schemeClr>
          </a:solidFill>
        </p:spPr>
        <p:txBody>
          <a:bodyPr wrap="square">
            <a:spAutoFit/>
          </a:bodyPr>
          <a:lstStyle/>
          <a:p>
            <a:pPr algn="ctr"/>
            <a:r>
              <a:rPr lang="en-GB" dirty="0" smtClean="0"/>
              <a:t>SINR</a:t>
            </a:r>
            <a:endParaRPr lang="en-GB" dirty="0"/>
          </a:p>
        </p:txBody>
      </p:sp>
      <p:sp>
        <p:nvSpPr>
          <p:cNvPr id="11" name="Geschweifte Klammer rechts 10"/>
          <p:cNvSpPr/>
          <p:nvPr/>
        </p:nvSpPr>
        <p:spPr>
          <a:xfrm rot="5400000">
            <a:off x="3110986" y="682838"/>
            <a:ext cx="422755" cy="5809792"/>
          </a:xfrm>
          <a:prstGeom prst="rightBrace">
            <a:avLst/>
          </a:prstGeom>
          <a:ln w="19050">
            <a:solidFill>
              <a:srgbClr val="C0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1144" y="1673300"/>
            <a:ext cx="1786116" cy="1666800"/>
          </a:xfrm>
          <a:prstGeom prst="rect">
            <a:avLst/>
          </a:prstGeom>
        </p:spPr>
      </p:pic>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4122" y="4411867"/>
            <a:ext cx="1821414" cy="1366581"/>
          </a:xfrm>
          <a:prstGeom prst="rect">
            <a:avLst/>
          </a:prstGeom>
        </p:spPr>
      </p:pic>
      <p:sp>
        <p:nvSpPr>
          <p:cNvPr id="14" name="Rechteck 13"/>
          <p:cNvSpPr/>
          <p:nvPr/>
        </p:nvSpPr>
        <p:spPr>
          <a:xfrm>
            <a:off x="2504122" y="4401593"/>
            <a:ext cx="1728948" cy="1393479"/>
          </a:xfrm>
          <a:prstGeom prst="rect">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sp>
        <p:nvSpPr>
          <p:cNvPr id="15" name="Inhaltsplatzhalter 2"/>
          <p:cNvSpPr txBox="1">
            <a:spLocks/>
          </p:cNvSpPr>
          <p:nvPr/>
        </p:nvSpPr>
        <p:spPr>
          <a:xfrm>
            <a:off x="6244676" y="1175674"/>
            <a:ext cx="3564441" cy="46080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rgbClr val="282A4A"/>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rgbClr val="2A2B4B"/>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285750" indent="-285750"/>
            <a:r>
              <a:rPr lang="en-US" dirty="0" smtClean="0"/>
              <a:t>It models the functionality of overall mobile networks</a:t>
            </a:r>
          </a:p>
          <a:p>
            <a:pPr marL="285750" indent="-285750"/>
            <a:endParaRPr lang="en-US" dirty="0" smtClean="0"/>
          </a:p>
          <a:p>
            <a:pPr marL="285750" indent="-285750"/>
            <a:r>
              <a:rPr lang="en-US" dirty="0" smtClean="0"/>
              <a:t>Impact of weather conditions on the THz backhaul links is included for the assessment</a:t>
            </a:r>
          </a:p>
          <a:p>
            <a:pPr marL="285750" indent="-285750"/>
            <a:endParaRPr lang="en-US" dirty="0" smtClean="0"/>
          </a:p>
          <a:p>
            <a:pPr marL="285750" indent="-285750"/>
            <a:r>
              <a:rPr lang="en-US" dirty="0" smtClean="0"/>
              <a:t>Assessment of SINR values</a:t>
            </a:r>
          </a:p>
          <a:p>
            <a:pPr marL="882638" lvl="3" indent="-285750"/>
            <a:r>
              <a:rPr lang="en-US" sz="1800" dirty="0" smtClean="0"/>
              <a:t>Achievable data rate</a:t>
            </a:r>
          </a:p>
          <a:p>
            <a:pPr marL="285750" indent="-285750"/>
            <a:endParaRPr lang="en-US" dirty="0" smtClean="0"/>
          </a:p>
          <a:p>
            <a:pPr marL="476250" lvl="1"/>
            <a:endParaRPr lang="en-US" sz="1800" dirty="0" smtClean="0"/>
          </a:p>
        </p:txBody>
      </p:sp>
      <p:sp>
        <p:nvSpPr>
          <p:cNvPr id="16" name="Fußzeilenplatzhalter 15"/>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Tree>
    <p:extLst>
      <p:ext uri="{BB962C8B-B14F-4D97-AF65-F5344CB8AC3E}">
        <p14:creationId xmlns:p14="http://schemas.microsoft.com/office/powerpoint/2010/main" val="4157780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9E7188C-9A70-4EC9-9702-91DC2C0C5013}" type="slidenum">
              <a:rPr lang="en-US" smtClean="0"/>
              <a:pPr/>
              <a:t>2</a:t>
            </a:fld>
            <a:endParaRPr lang="en-US" dirty="0"/>
          </a:p>
        </p:txBody>
      </p:sp>
      <p:sp>
        <p:nvSpPr>
          <p:cNvPr id="4" name="Footer Placeholder 3"/>
          <p:cNvSpPr>
            <a:spLocks noGrp="1"/>
          </p:cNvSpPr>
          <p:nvPr>
            <p:ph type="ftr" sz="quarter" idx="4294967295"/>
          </p:nvPr>
        </p:nvSpPr>
        <p:spPr>
          <a:xfrm>
            <a:off x="151083" y="6492875"/>
            <a:ext cx="8596668" cy="365125"/>
          </a:xfrm>
        </p:spPr>
        <p:txBody>
          <a:bodyPr/>
          <a:lstStyle/>
          <a:p>
            <a:r>
              <a:rPr lang="en-GB" smtClean="0"/>
              <a:t>06.06.2023 | Bo Kum Jung | Simulation Scenarios for the Assessment of Reflective Intelligent Surfaces in THz Backhaul Applications</a:t>
            </a:r>
            <a:endParaRPr lang="en-US" dirty="0"/>
          </a:p>
        </p:txBody>
      </p:sp>
      <p:sp>
        <p:nvSpPr>
          <p:cNvPr id="17" name="Title 1">
            <a:extLst>
              <a:ext uri="{FF2B5EF4-FFF2-40B4-BE49-F238E27FC236}">
                <a16:creationId xmlns:a16="http://schemas.microsoft.com/office/drawing/2014/main" xmlns="" id="{4B15B802-4722-6CE7-98B6-22B7900AA0B0}"/>
              </a:ext>
            </a:extLst>
          </p:cNvPr>
          <p:cNvSpPr>
            <a:spLocks noGrp="1"/>
          </p:cNvSpPr>
          <p:nvPr>
            <p:ph type="ctrTitle"/>
          </p:nvPr>
        </p:nvSpPr>
        <p:spPr>
          <a:xfrm>
            <a:off x="1627899" y="627985"/>
            <a:ext cx="7766936" cy="881330"/>
          </a:xfrm>
        </p:spPr>
        <p:txBody>
          <a:bodyPr/>
          <a:lstStyle/>
          <a:p>
            <a:r>
              <a:rPr lang="en-US" b="1" dirty="0" smtClean="0"/>
              <a:t>TERRAMETA</a:t>
            </a:r>
            <a:endParaRPr lang="en-US" sz="4000" dirty="0"/>
          </a:p>
        </p:txBody>
      </p:sp>
      <p:sp>
        <p:nvSpPr>
          <p:cNvPr id="18" name="Subtitle 2">
            <a:extLst>
              <a:ext uri="{FF2B5EF4-FFF2-40B4-BE49-F238E27FC236}">
                <a16:creationId xmlns:a16="http://schemas.microsoft.com/office/drawing/2014/main" xmlns="" id="{840AFBA3-E182-C332-A32D-34B14C296351}"/>
              </a:ext>
            </a:extLst>
          </p:cNvPr>
          <p:cNvSpPr>
            <a:spLocks noGrp="1"/>
          </p:cNvSpPr>
          <p:nvPr>
            <p:ph type="subTitle" idx="1"/>
          </p:nvPr>
        </p:nvSpPr>
        <p:spPr>
          <a:xfrm>
            <a:off x="1106906" y="2375680"/>
            <a:ext cx="9131968" cy="1120090"/>
          </a:xfrm>
        </p:spPr>
        <p:txBody>
          <a:bodyPr>
            <a:noAutofit/>
          </a:bodyPr>
          <a:lstStyle/>
          <a:p>
            <a:r>
              <a:rPr lang="en-US" sz="2800" b="1" dirty="0" smtClean="0"/>
              <a:t>Simulation Scenarios for the Assessment of Reflective Intelligent Surfaces in THz Backhaul Applications</a:t>
            </a:r>
            <a:endParaRPr lang="en-US" sz="2800" b="1" dirty="0"/>
          </a:p>
          <a:p>
            <a:r>
              <a:rPr lang="en-US" sz="2400" dirty="0" smtClean="0"/>
              <a:t>Bo Kum </a:t>
            </a:r>
            <a:r>
              <a:rPr lang="en-US" sz="2400" dirty="0" smtClean="0"/>
              <a:t>Jung, Thomas Kürner </a:t>
            </a:r>
            <a:r>
              <a:rPr lang="en-US" sz="2400" dirty="0" smtClean="0"/>
              <a:t>– TU Braunschweig</a:t>
            </a:r>
            <a:endParaRPr lang="en-US" sz="2400" dirty="0"/>
          </a:p>
        </p:txBody>
      </p:sp>
      <p:pic>
        <p:nvPicPr>
          <p:cNvPr id="13" name="Picture 4" descr="Inforegio - Download centre for visual elements">
            <a:extLst>
              <a:ext uri="{FF2B5EF4-FFF2-40B4-BE49-F238E27FC236}">
                <a16:creationId xmlns:a16="http://schemas.microsoft.com/office/drawing/2014/main" xmlns="" id="{1B114C1E-8C08-163D-9163-C38B7DE24A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28" y="5606536"/>
            <a:ext cx="1897447" cy="398463"/>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xmlns="" id="{A2AEC10E-5242-9F51-DCBB-2D12E736AF5E}"/>
              </a:ext>
            </a:extLst>
          </p:cNvPr>
          <p:cNvSpPr txBox="1">
            <a:spLocks/>
          </p:cNvSpPr>
          <p:nvPr/>
        </p:nvSpPr>
        <p:spPr>
          <a:xfrm>
            <a:off x="1923393" y="5552625"/>
            <a:ext cx="10268607" cy="408959"/>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1800" kern="1200">
                <a:solidFill>
                  <a:srgbClr val="2A2B4B"/>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spcAft>
                <a:spcPts val="1200"/>
              </a:spcAft>
              <a:buFont typeface="Arial" panose="020B0604020202020204" pitchFamily="34" charset="0"/>
              <a:buNone/>
            </a:pPr>
            <a:r>
              <a:rPr lang="en-GB" sz="1100" b="0" i="0" u="none" strike="noStrike" dirty="0">
                <a:solidFill>
                  <a:schemeClr val="tx1"/>
                </a:solidFill>
                <a:effectLst/>
                <a:latin typeface="+mn-lt"/>
              </a:rPr>
              <a:t>This project has received funding from Horizon Europe, the European Union’s Framework Programme for Research and Innovation, under grant agreement 101097101. The project is supported by 6G SNS and its members (including top-up funding by UK Research and Innovation (UKRI) under the UK government’s Horizon Europe funding guarantee).</a:t>
            </a:r>
          </a:p>
        </p:txBody>
      </p:sp>
      <p:sp>
        <p:nvSpPr>
          <p:cNvPr id="11" name="TextBox 10">
            <a:extLst>
              <a:ext uri="{FF2B5EF4-FFF2-40B4-BE49-F238E27FC236}">
                <a16:creationId xmlns:a16="http://schemas.microsoft.com/office/drawing/2014/main" xmlns="" id="{A32BC001-E7A9-7ED5-048C-06B47620FBE3}"/>
              </a:ext>
            </a:extLst>
          </p:cNvPr>
          <p:cNvSpPr txBox="1"/>
          <p:nvPr/>
        </p:nvSpPr>
        <p:spPr>
          <a:xfrm>
            <a:off x="1923392" y="6092765"/>
            <a:ext cx="10268607" cy="215444"/>
          </a:xfrm>
          <a:prstGeom prst="rect">
            <a:avLst/>
          </a:prstGeom>
          <a:noFill/>
        </p:spPr>
        <p:txBody>
          <a:bodyPr wrap="square">
            <a:spAutoFit/>
          </a:bodyPr>
          <a:lstStyle/>
          <a:p>
            <a:pPr algn="l">
              <a:spcAft>
                <a:spcPts val="1200"/>
              </a:spcAft>
              <a:buFont typeface="Arial" panose="020B0604020202020204" pitchFamily="34" charset="0"/>
              <a:buNone/>
            </a:pPr>
            <a:r>
              <a:rPr lang="en-GB" sz="800" b="0" i="0" u="none" strike="noStrike" dirty="0">
                <a:solidFill>
                  <a:schemeClr val="tx1"/>
                </a:solidFill>
                <a:effectLst/>
                <a:latin typeface="+mn-lt"/>
              </a:rPr>
              <a:t>Views and opinions expressed are however those of the authors only and do not necessarily reflect those of the European Union, 6G SNS or UKRI. The European Union, 6G SNS or UKRI cannot be held responsible for them.</a:t>
            </a:r>
          </a:p>
        </p:txBody>
      </p:sp>
      <p:pic>
        <p:nvPicPr>
          <p:cNvPr id="14" name="Picture 13">
            <a:extLst>
              <a:ext uri="{FF2B5EF4-FFF2-40B4-BE49-F238E27FC236}">
                <a16:creationId xmlns:a16="http://schemas.microsoft.com/office/drawing/2014/main" xmlns="" id="{54DA972A-9D7B-90F0-6330-3D6C1B98AA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538" y="133149"/>
            <a:ext cx="1125277" cy="771929"/>
          </a:xfrm>
          <a:prstGeom prst="rect">
            <a:avLst/>
          </a:prstGeom>
        </p:spPr>
      </p:pic>
      <p:pic>
        <p:nvPicPr>
          <p:cNvPr id="15" name="Picture 14" descr="Logo&#10;&#10;Description automatically generated">
            <a:extLst>
              <a:ext uri="{FF2B5EF4-FFF2-40B4-BE49-F238E27FC236}">
                <a16:creationId xmlns:a16="http://schemas.microsoft.com/office/drawing/2014/main" xmlns="" id="{DCB268EB-AC11-8490-ADA1-ED9FDF4DF3ED}"/>
              </a:ext>
            </a:extLst>
          </p:cNvPr>
          <p:cNvPicPr>
            <a:picLocks noChangeAspect="1"/>
          </p:cNvPicPr>
          <p:nvPr/>
        </p:nvPicPr>
        <p:blipFill>
          <a:blip r:embed="rId5"/>
          <a:stretch>
            <a:fillRect/>
          </a:stretch>
        </p:blipFill>
        <p:spPr>
          <a:xfrm>
            <a:off x="-20572" y="886208"/>
            <a:ext cx="1747496" cy="820353"/>
          </a:xfrm>
          <a:prstGeom prst="rect">
            <a:avLst/>
          </a:prstGeom>
        </p:spPr>
      </p:pic>
      <p:pic>
        <p:nvPicPr>
          <p:cNvPr id="27" name="Picture 13" descr="TUBS_CO_150dpi">
            <a:extLst>
              <a:ext uri="{FF2B5EF4-FFF2-40B4-BE49-F238E27FC236}">
                <a16:creationId xmlns:a16="http://schemas.microsoft.com/office/drawing/2014/main" xmlns="" id="{55C6D420-F803-11A1-EA82-41CD9226BA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5038" y="4199033"/>
            <a:ext cx="2479006" cy="924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90628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Simulation Tool</a:t>
            </a:r>
            <a:br>
              <a:rPr lang="de-DE" dirty="0"/>
            </a:br>
            <a:r>
              <a:rPr lang="de-DE" sz="2000" dirty="0"/>
              <a:t>Link </a:t>
            </a:r>
            <a:r>
              <a:rPr lang="de-DE" sz="2000" dirty="0" err="1"/>
              <a:t>level</a:t>
            </a:r>
            <a:r>
              <a:rPr lang="de-DE" sz="2000" dirty="0"/>
              <a:t> </a:t>
            </a:r>
            <a:r>
              <a:rPr lang="de-DE" sz="2000" dirty="0" err="1"/>
              <a:t>simulation</a:t>
            </a:r>
            <a:endParaRPr lang="en-GB" sz="2000" dirty="0"/>
          </a:p>
        </p:txBody>
      </p:sp>
      <p:sp>
        <p:nvSpPr>
          <p:cNvPr id="3" name="Inhaltsplatzhalter 2"/>
          <p:cNvSpPr>
            <a:spLocks noGrp="1"/>
          </p:cNvSpPr>
          <p:nvPr>
            <p:ph idx="1"/>
          </p:nvPr>
        </p:nvSpPr>
        <p:spPr/>
        <p:txBody>
          <a:bodyPr/>
          <a:lstStyle/>
          <a:p>
            <a:endParaRPr lang="en-GB" dirty="0"/>
          </a:p>
        </p:txBody>
      </p:sp>
      <p:sp>
        <p:nvSpPr>
          <p:cNvPr id="4" name="Foliennummernplatzhalter 3"/>
          <p:cNvSpPr>
            <a:spLocks noGrp="1"/>
          </p:cNvSpPr>
          <p:nvPr>
            <p:ph type="sldNum" sz="quarter" idx="12"/>
          </p:nvPr>
        </p:nvSpPr>
        <p:spPr/>
        <p:txBody>
          <a:bodyPr/>
          <a:lstStyle/>
          <a:p>
            <a:fld id="{69E7188C-9A70-4EC9-9702-91DC2C0C5013}" type="slidenum">
              <a:rPr lang="en-US" smtClean="0"/>
              <a:pPr/>
              <a:t>20</a:t>
            </a:fld>
            <a:endParaRPr lang="en-US" dirty="0"/>
          </a:p>
        </p:txBody>
      </p:sp>
      <p:grpSp>
        <p:nvGrpSpPr>
          <p:cNvPr id="38" name="Gruppieren 37"/>
          <p:cNvGrpSpPr/>
          <p:nvPr/>
        </p:nvGrpSpPr>
        <p:grpSpPr>
          <a:xfrm>
            <a:off x="644822" y="2774617"/>
            <a:ext cx="8605133" cy="3106183"/>
            <a:chOff x="253248" y="2600923"/>
            <a:chExt cx="8753006" cy="3159560"/>
          </a:xfrm>
        </p:grpSpPr>
        <p:sp>
          <p:nvSpPr>
            <p:cNvPr id="39" name="Rechteck 38"/>
            <p:cNvSpPr/>
            <p:nvPr/>
          </p:nvSpPr>
          <p:spPr>
            <a:xfrm>
              <a:off x="253248" y="2832617"/>
              <a:ext cx="8753006" cy="2712198"/>
            </a:xfrm>
            <a:prstGeom prst="rect">
              <a:avLst/>
            </a:prstGeom>
            <a:noFill/>
            <a:ln w="19050">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dirty="0"/>
            </a:p>
          </p:txBody>
        </p:sp>
        <p:sp>
          <p:nvSpPr>
            <p:cNvPr id="40" name="Rechteck 39"/>
            <p:cNvSpPr/>
            <p:nvPr/>
          </p:nvSpPr>
          <p:spPr>
            <a:xfrm>
              <a:off x="498492" y="2600923"/>
              <a:ext cx="1440000" cy="432000"/>
            </a:xfrm>
            <a:prstGeom prst="rect">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600" dirty="0" err="1"/>
                <a:t>Coordinator</a:t>
              </a:r>
              <a:endParaRPr lang="de-DE" sz="1600" dirty="0"/>
            </a:p>
          </p:txBody>
        </p:sp>
        <p:sp>
          <p:nvSpPr>
            <p:cNvPr id="41" name="Rechteck 40"/>
            <p:cNvSpPr/>
            <p:nvPr/>
          </p:nvSpPr>
          <p:spPr>
            <a:xfrm>
              <a:off x="1938492" y="3326197"/>
              <a:ext cx="1116000" cy="360000"/>
            </a:xfrm>
            <a:prstGeom prst="rect">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200" dirty="0"/>
                <a:t>Encoder</a:t>
              </a:r>
            </a:p>
          </p:txBody>
        </p:sp>
        <p:sp>
          <p:nvSpPr>
            <p:cNvPr id="42" name="Rechteck 41"/>
            <p:cNvSpPr/>
            <p:nvPr/>
          </p:nvSpPr>
          <p:spPr>
            <a:xfrm>
              <a:off x="3378492" y="4707808"/>
              <a:ext cx="1138256" cy="360000"/>
            </a:xfrm>
            <a:prstGeom prst="rect">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200" dirty="0" err="1"/>
                <a:t>Deinterleaver</a:t>
              </a:r>
              <a:endParaRPr lang="de-DE" sz="1200" dirty="0"/>
            </a:p>
          </p:txBody>
        </p:sp>
        <p:sp>
          <p:nvSpPr>
            <p:cNvPr id="43" name="Rechteck 42"/>
            <p:cNvSpPr/>
            <p:nvPr/>
          </p:nvSpPr>
          <p:spPr>
            <a:xfrm>
              <a:off x="498492" y="3326197"/>
              <a:ext cx="1116000" cy="360000"/>
            </a:xfrm>
            <a:prstGeom prst="rect">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200" dirty="0"/>
                <a:t>Bit Source</a:t>
              </a:r>
            </a:p>
          </p:txBody>
        </p:sp>
        <p:sp>
          <p:nvSpPr>
            <p:cNvPr id="44" name="Rechteck 43"/>
            <p:cNvSpPr/>
            <p:nvPr/>
          </p:nvSpPr>
          <p:spPr>
            <a:xfrm>
              <a:off x="4818492" y="3326197"/>
              <a:ext cx="1116000" cy="360000"/>
            </a:xfrm>
            <a:prstGeom prst="rect">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200" dirty="0"/>
                <a:t>Modulator</a:t>
              </a:r>
            </a:p>
          </p:txBody>
        </p:sp>
        <p:sp>
          <p:nvSpPr>
            <p:cNvPr id="45" name="Rechteck 44"/>
            <p:cNvSpPr/>
            <p:nvPr/>
          </p:nvSpPr>
          <p:spPr>
            <a:xfrm>
              <a:off x="3378492" y="3324381"/>
              <a:ext cx="1116000" cy="360000"/>
            </a:xfrm>
            <a:prstGeom prst="rect">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200" dirty="0" err="1"/>
                <a:t>Interleaver</a:t>
              </a:r>
              <a:endParaRPr lang="de-DE" sz="1200" dirty="0"/>
            </a:p>
          </p:txBody>
        </p:sp>
        <p:sp>
          <p:nvSpPr>
            <p:cNvPr id="46" name="Rechteck 45"/>
            <p:cNvSpPr/>
            <p:nvPr/>
          </p:nvSpPr>
          <p:spPr>
            <a:xfrm>
              <a:off x="1934306" y="4707808"/>
              <a:ext cx="1116000" cy="360000"/>
            </a:xfrm>
            <a:prstGeom prst="rect">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200" dirty="0"/>
                <a:t>Decoder</a:t>
              </a:r>
            </a:p>
          </p:txBody>
        </p:sp>
        <p:grpSp>
          <p:nvGrpSpPr>
            <p:cNvPr id="47" name="Gruppieren 46"/>
            <p:cNvGrpSpPr/>
            <p:nvPr/>
          </p:nvGrpSpPr>
          <p:grpSpPr>
            <a:xfrm>
              <a:off x="4814306" y="4707808"/>
              <a:ext cx="1800000" cy="360000"/>
              <a:chOff x="5351227" y="3504397"/>
              <a:chExt cx="2880000" cy="432000"/>
            </a:xfrm>
          </p:grpSpPr>
          <p:sp>
            <p:nvSpPr>
              <p:cNvPr id="67" name="Rechteck 66"/>
              <p:cNvSpPr/>
              <p:nvPr/>
            </p:nvSpPr>
            <p:spPr>
              <a:xfrm>
                <a:off x="6791227" y="3504397"/>
                <a:ext cx="1440000" cy="432000"/>
              </a:xfrm>
              <a:prstGeom prst="rect">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200" dirty="0"/>
                  <a:t>Sampling</a:t>
                </a:r>
              </a:p>
            </p:txBody>
          </p:sp>
          <p:sp>
            <p:nvSpPr>
              <p:cNvPr id="68" name="Rechteck 67"/>
              <p:cNvSpPr/>
              <p:nvPr/>
            </p:nvSpPr>
            <p:spPr>
              <a:xfrm>
                <a:off x="5351227" y="3504397"/>
                <a:ext cx="1440000" cy="432000"/>
              </a:xfrm>
              <a:prstGeom prst="rect">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200" dirty="0" err="1"/>
                  <a:t>Detector</a:t>
                </a:r>
                <a:endParaRPr lang="de-DE" sz="1200" dirty="0"/>
              </a:p>
            </p:txBody>
          </p:sp>
        </p:grpSp>
        <p:sp>
          <p:nvSpPr>
            <p:cNvPr id="48" name="Rechteck 47"/>
            <p:cNvSpPr/>
            <p:nvPr/>
          </p:nvSpPr>
          <p:spPr>
            <a:xfrm>
              <a:off x="6203681" y="4017002"/>
              <a:ext cx="1116000" cy="360000"/>
            </a:xfrm>
            <a:prstGeom prst="rect">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200" dirty="0"/>
                <a:t>Channel</a:t>
              </a:r>
            </a:p>
          </p:txBody>
        </p:sp>
        <p:sp>
          <p:nvSpPr>
            <p:cNvPr id="49" name="Rechteck 48"/>
            <p:cNvSpPr/>
            <p:nvPr/>
          </p:nvSpPr>
          <p:spPr>
            <a:xfrm>
              <a:off x="498492" y="4707808"/>
              <a:ext cx="1116000" cy="360000"/>
            </a:xfrm>
            <a:prstGeom prst="rect">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200" dirty="0"/>
                <a:t>Bit Sink</a:t>
              </a:r>
            </a:p>
          </p:txBody>
        </p:sp>
        <p:sp>
          <p:nvSpPr>
            <p:cNvPr id="50" name="Rechteck 49"/>
            <p:cNvSpPr/>
            <p:nvPr/>
          </p:nvSpPr>
          <p:spPr>
            <a:xfrm>
              <a:off x="498492" y="5328483"/>
              <a:ext cx="1152000" cy="432000"/>
            </a:xfrm>
            <a:prstGeom prst="rect">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200" dirty="0"/>
                <a:t>Signal </a:t>
              </a:r>
              <a:r>
                <a:rPr lang="de-DE" sz="1200" dirty="0" err="1"/>
                <a:t>Plotting</a:t>
              </a:r>
              <a:endParaRPr lang="de-DE" sz="1200" dirty="0"/>
            </a:p>
          </p:txBody>
        </p:sp>
        <p:sp>
          <p:nvSpPr>
            <p:cNvPr id="51" name="Rechteck 50"/>
            <p:cNvSpPr/>
            <p:nvPr/>
          </p:nvSpPr>
          <p:spPr>
            <a:xfrm>
              <a:off x="1841858" y="5328483"/>
              <a:ext cx="1152000" cy="432000"/>
            </a:xfrm>
            <a:prstGeom prst="rect">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200" dirty="0"/>
                <a:t>KPI Export</a:t>
              </a:r>
            </a:p>
          </p:txBody>
        </p:sp>
        <p:cxnSp>
          <p:nvCxnSpPr>
            <p:cNvPr id="52" name="Gerader Verbinder 51"/>
            <p:cNvCxnSpPr/>
            <p:nvPr/>
          </p:nvCxnSpPr>
          <p:spPr>
            <a:xfrm>
              <a:off x="5714306" y="4707808"/>
              <a:ext cx="0" cy="359197"/>
            </a:xfrm>
            <a:prstGeom prst="line">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3" name="Gerade Verbindung mit Pfeil 52"/>
            <p:cNvCxnSpPr>
              <a:stCxn id="43" idx="3"/>
              <a:endCxn id="41" idx="1"/>
            </p:cNvCxnSpPr>
            <p:nvPr/>
          </p:nvCxnSpPr>
          <p:spPr>
            <a:xfrm>
              <a:off x="1614492" y="3506197"/>
              <a:ext cx="3240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Gerade Verbindung mit Pfeil 53"/>
            <p:cNvCxnSpPr>
              <a:stCxn id="41" idx="3"/>
              <a:endCxn id="45" idx="1"/>
            </p:cNvCxnSpPr>
            <p:nvPr/>
          </p:nvCxnSpPr>
          <p:spPr>
            <a:xfrm flipV="1">
              <a:off x="3054492" y="3504381"/>
              <a:ext cx="324000" cy="18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Gerade Verbindung mit Pfeil 54"/>
            <p:cNvCxnSpPr>
              <a:stCxn id="45" idx="3"/>
              <a:endCxn id="44" idx="1"/>
            </p:cNvCxnSpPr>
            <p:nvPr/>
          </p:nvCxnSpPr>
          <p:spPr>
            <a:xfrm>
              <a:off x="4494492" y="3504381"/>
              <a:ext cx="324000" cy="18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Gerade Verbindung mit Pfeil 35"/>
            <p:cNvCxnSpPr>
              <a:stCxn id="44" idx="3"/>
              <a:endCxn id="48" idx="0"/>
            </p:cNvCxnSpPr>
            <p:nvPr/>
          </p:nvCxnSpPr>
          <p:spPr>
            <a:xfrm>
              <a:off x="5934492" y="3506197"/>
              <a:ext cx="827189" cy="510805"/>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Gerade Verbindung mit Pfeil 39"/>
            <p:cNvCxnSpPr>
              <a:stCxn id="48" idx="2"/>
              <a:endCxn id="67" idx="3"/>
            </p:cNvCxnSpPr>
            <p:nvPr/>
          </p:nvCxnSpPr>
          <p:spPr>
            <a:xfrm rot="5400000">
              <a:off x="6432591" y="4558718"/>
              <a:ext cx="510806" cy="147375"/>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Gerade Verbindung mit Pfeil 57"/>
            <p:cNvCxnSpPr>
              <a:stCxn id="46" idx="1"/>
              <a:endCxn id="49" idx="3"/>
            </p:cNvCxnSpPr>
            <p:nvPr/>
          </p:nvCxnSpPr>
          <p:spPr>
            <a:xfrm flipH="1">
              <a:off x="1614492" y="4887808"/>
              <a:ext cx="31981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p:cNvCxnSpPr>
              <a:stCxn id="42" idx="1"/>
              <a:endCxn id="46" idx="3"/>
            </p:cNvCxnSpPr>
            <p:nvPr/>
          </p:nvCxnSpPr>
          <p:spPr>
            <a:xfrm flipH="1">
              <a:off x="3050305" y="4887808"/>
              <a:ext cx="3281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Gerade Verbindung mit Pfeil 59"/>
            <p:cNvCxnSpPr>
              <a:stCxn id="68" idx="1"/>
              <a:endCxn id="42" idx="3"/>
            </p:cNvCxnSpPr>
            <p:nvPr/>
          </p:nvCxnSpPr>
          <p:spPr>
            <a:xfrm flipH="1">
              <a:off x="4516747" y="4887808"/>
              <a:ext cx="29755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Rechteck 60"/>
            <p:cNvSpPr/>
            <p:nvPr/>
          </p:nvSpPr>
          <p:spPr>
            <a:xfrm>
              <a:off x="7808694" y="4707809"/>
              <a:ext cx="1116000" cy="360000"/>
            </a:xfrm>
            <a:prstGeom prst="rect">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200" dirty="0"/>
                <a:t>RF </a:t>
              </a:r>
              <a:r>
                <a:rPr lang="de-DE" sz="1200" dirty="0" err="1"/>
                <a:t>Impairments</a:t>
              </a:r>
              <a:endParaRPr lang="de-DE" sz="1200" dirty="0"/>
            </a:p>
          </p:txBody>
        </p:sp>
        <p:sp>
          <p:nvSpPr>
            <p:cNvPr id="62" name="Rechteck 61"/>
            <p:cNvSpPr/>
            <p:nvPr/>
          </p:nvSpPr>
          <p:spPr>
            <a:xfrm>
              <a:off x="7808694" y="4017002"/>
              <a:ext cx="1116000" cy="360000"/>
            </a:xfrm>
            <a:prstGeom prst="rect">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200" dirty="0"/>
                <a:t>Beam </a:t>
              </a:r>
              <a:r>
                <a:rPr lang="de-DE" sz="1200" dirty="0" err="1"/>
                <a:t>Steering</a:t>
              </a:r>
              <a:endParaRPr lang="de-DE" sz="1200" dirty="0"/>
            </a:p>
          </p:txBody>
        </p:sp>
        <p:sp>
          <p:nvSpPr>
            <p:cNvPr id="63" name="Rechteck 62"/>
            <p:cNvSpPr/>
            <p:nvPr/>
          </p:nvSpPr>
          <p:spPr>
            <a:xfrm>
              <a:off x="7808410" y="3326197"/>
              <a:ext cx="1116000" cy="360000"/>
            </a:xfrm>
            <a:prstGeom prst="rect">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200" dirty="0"/>
                <a:t>Ray-</a:t>
              </a:r>
              <a:r>
                <a:rPr lang="de-DE" sz="1200" dirty="0" err="1"/>
                <a:t>Tracing</a:t>
              </a:r>
              <a:endParaRPr lang="de-DE" sz="1200" dirty="0"/>
            </a:p>
          </p:txBody>
        </p:sp>
        <p:cxnSp>
          <p:nvCxnSpPr>
            <p:cNvPr id="64" name="Gerade Verbindung mit Pfeil 56"/>
            <p:cNvCxnSpPr>
              <a:stCxn id="63" idx="1"/>
              <a:endCxn id="48" idx="3"/>
            </p:cNvCxnSpPr>
            <p:nvPr/>
          </p:nvCxnSpPr>
          <p:spPr>
            <a:xfrm rot="10800000" flipV="1">
              <a:off x="7319682" y="3506196"/>
              <a:ext cx="488729" cy="690805"/>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64"/>
            <p:cNvCxnSpPr>
              <a:stCxn id="62" idx="1"/>
              <a:endCxn id="48" idx="3"/>
            </p:cNvCxnSpPr>
            <p:nvPr/>
          </p:nvCxnSpPr>
          <p:spPr>
            <a:xfrm flipH="1">
              <a:off x="7319681" y="4197002"/>
              <a:ext cx="48901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Gerade Verbindung mit Pfeil 60"/>
            <p:cNvCxnSpPr>
              <a:stCxn id="61" idx="1"/>
              <a:endCxn id="48" idx="3"/>
            </p:cNvCxnSpPr>
            <p:nvPr/>
          </p:nvCxnSpPr>
          <p:spPr>
            <a:xfrm rot="10800000">
              <a:off x="7319682" y="4197003"/>
              <a:ext cx="489013" cy="69080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9" name="Inhaltsplatzhalter 2"/>
          <p:cNvSpPr txBox="1">
            <a:spLocks/>
          </p:cNvSpPr>
          <p:nvPr/>
        </p:nvSpPr>
        <p:spPr>
          <a:xfrm>
            <a:off x="400050" y="1179295"/>
            <a:ext cx="11167533" cy="46080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rgbClr val="282A4A"/>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rgbClr val="2A2B4B"/>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285750" indent="-285750"/>
            <a:r>
              <a:rPr lang="en-US" dirty="0" smtClean="0"/>
              <a:t>Link Level Simulator models </a:t>
            </a:r>
            <a:r>
              <a:rPr lang="de-DE" dirty="0" smtClean="0"/>
              <a:t>a </a:t>
            </a:r>
            <a:r>
              <a:rPr lang="de-DE" dirty="0" err="1" smtClean="0"/>
              <a:t>bit</a:t>
            </a:r>
            <a:r>
              <a:rPr lang="de-DE" dirty="0" smtClean="0"/>
              <a:t> </a:t>
            </a:r>
            <a:r>
              <a:rPr lang="en-US" dirty="0" smtClean="0"/>
              <a:t>transmission chain </a:t>
            </a:r>
          </a:p>
          <a:p>
            <a:pPr marL="285750" indent="-285750"/>
            <a:r>
              <a:rPr lang="en-US" dirty="0" smtClean="0"/>
              <a:t>Coordination and steering, signal plotting and KPI exports handled by central instances</a:t>
            </a:r>
          </a:p>
          <a:p>
            <a:pPr marL="285750" indent="-285750"/>
            <a:r>
              <a:rPr lang="en-US" dirty="0" smtClean="0"/>
              <a:t>Functionalities encapsulated in blocks and can be changed or extended</a:t>
            </a:r>
          </a:p>
          <a:p>
            <a:pPr marL="285750" indent="-285750">
              <a:buFont typeface="Wingdings" panose="05000000000000000000" pitchFamily="2" charset="2"/>
              <a:buChar char="§"/>
            </a:pPr>
            <a:endParaRPr lang="en-US" dirty="0" smtClean="0"/>
          </a:p>
          <a:p>
            <a:pPr marL="476250" lvl="1"/>
            <a:endParaRPr lang="en-US" dirty="0" smtClean="0"/>
          </a:p>
        </p:txBody>
      </p:sp>
      <p:sp>
        <p:nvSpPr>
          <p:cNvPr id="70" name="Fußzeilenplatzhalter 69"/>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Tree>
    <p:extLst>
      <p:ext uri="{BB962C8B-B14F-4D97-AF65-F5344CB8AC3E}">
        <p14:creationId xmlns:p14="http://schemas.microsoft.com/office/powerpoint/2010/main" val="10008918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Conclusion</a:t>
            </a:r>
            <a:r>
              <a:rPr lang="de-DE" dirty="0"/>
              <a:t> &amp; Future </a:t>
            </a:r>
            <a:r>
              <a:rPr lang="de-DE" dirty="0" err="1"/>
              <a:t>Aspects</a:t>
            </a:r>
            <a:endParaRPr lang="en-GB" dirty="0"/>
          </a:p>
        </p:txBody>
      </p:sp>
      <p:sp>
        <p:nvSpPr>
          <p:cNvPr id="3" name="Inhaltsplatzhalter 2"/>
          <p:cNvSpPr>
            <a:spLocks noGrp="1"/>
          </p:cNvSpPr>
          <p:nvPr>
            <p:ph idx="1"/>
          </p:nvPr>
        </p:nvSpPr>
        <p:spPr/>
        <p:txBody>
          <a:bodyPr>
            <a:normAutofit/>
          </a:bodyPr>
          <a:lstStyle/>
          <a:p>
            <a:r>
              <a:rPr lang="de-DE" dirty="0" err="1"/>
              <a:t>Four</a:t>
            </a:r>
            <a:r>
              <a:rPr lang="de-DE" dirty="0"/>
              <a:t> </a:t>
            </a:r>
            <a:r>
              <a:rPr lang="de-DE" dirty="0" err="1"/>
              <a:t>RIS‘s</a:t>
            </a:r>
            <a:r>
              <a:rPr lang="de-DE" dirty="0"/>
              <a:t> </a:t>
            </a:r>
            <a:r>
              <a:rPr lang="de-DE" dirty="0" err="1"/>
              <a:t>use</a:t>
            </a:r>
            <a:r>
              <a:rPr lang="de-DE" dirty="0"/>
              <a:t> </a:t>
            </a:r>
            <a:r>
              <a:rPr lang="de-DE" dirty="0" err="1"/>
              <a:t>cases</a:t>
            </a:r>
            <a:r>
              <a:rPr lang="de-DE" dirty="0"/>
              <a:t> in </a:t>
            </a:r>
            <a:r>
              <a:rPr lang="de-DE" dirty="0" err="1"/>
              <a:t>THz</a:t>
            </a:r>
            <a:r>
              <a:rPr lang="de-DE" dirty="0"/>
              <a:t> </a:t>
            </a:r>
            <a:r>
              <a:rPr lang="de-DE" dirty="0" err="1"/>
              <a:t>backhaul</a:t>
            </a:r>
            <a:r>
              <a:rPr lang="de-DE" dirty="0"/>
              <a:t> links </a:t>
            </a:r>
            <a:r>
              <a:rPr lang="de-DE" dirty="0" err="1"/>
              <a:t>are</a:t>
            </a:r>
            <a:r>
              <a:rPr lang="de-DE" dirty="0"/>
              <a:t> </a:t>
            </a:r>
            <a:r>
              <a:rPr lang="de-DE" dirty="0" err="1"/>
              <a:t>identified</a:t>
            </a:r>
            <a:endParaRPr lang="de-DE" dirty="0"/>
          </a:p>
          <a:p>
            <a:pPr lvl="2"/>
            <a:r>
              <a:rPr lang="de-DE" sz="1800" dirty="0" err="1"/>
              <a:t>Better</a:t>
            </a:r>
            <a:r>
              <a:rPr lang="de-DE" sz="1800" dirty="0"/>
              <a:t> </a:t>
            </a:r>
            <a:r>
              <a:rPr lang="de-DE" sz="1800" dirty="0" err="1"/>
              <a:t>connectivity</a:t>
            </a:r>
            <a:endParaRPr lang="de-DE" sz="1800" dirty="0"/>
          </a:p>
          <a:p>
            <a:pPr lvl="2"/>
            <a:r>
              <a:rPr lang="de-DE" sz="1800" dirty="0" err="1"/>
              <a:t>Interference</a:t>
            </a:r>
            <a:r>
              <a:rPr lang="de-DE" sz="1800" dirty="0"/>
              <a:t> </a:t>
            </a:r>
            <a:r>
              <a:rPr lang="de-DE" sz="1800" dirty="0" err="1"/>
              <a:t>management</a:t>
            </a:r>
            <a:endParaRPr lang="de-DE" sz="1800" dirty="0"/>
          </a:p>
          <a:p>
            <a:pPr lvl="2"/>
            <a:r>
              <a:rPr lang="de-DE" sz="1800" dirty="0" err="1"/>
              <a:t>Antenna</a:t>
            </a:r>
            <a:r>
              <a:rPr lang="de-DE" sz="1800" dirty="0"/>
              <a:t> </a:t>
            </a:r>
            <a:r>
              <a:rPr lang="de-DE" sz="1800" dirty="0" err="1"/>
              <a:t>alignment</a:t>
            </a:r>
            <a:endParaRPr lang="de-DE" sz="1800" dirty="0"/>
          </a:p>
          <a:p>
            <a:pPr lvl="2"/>
            <a:r>
              <a:rPr lang="de-DE" sz="1800" dirty="0"/>
              <a:t>Beam </a:t>
            </a:r>
            <a:r>
              <a:rPr lang="de-DE" sz="1800" dirty="0" err="1"/>
              <a:t>splitting</a:t>
            </a:r>
            <a:r>
              <a:rPr lang="de-DE" sz="1800" dirty="0"/>
              <a:t> (</a:t>
            </a:r>
            <a:r>
              <a:rPr lang="de-DE" sz="1800" dirty="0" err="1"/>
              <a:t>antenna</a:t>
            </a:r>
            <a:r>
              <a:rPr lang="de-DE" sz="1800" dirty="0"/>
              <a:t> </a:t>
            </a:r>
            <a:r>
              <a:rPr lang="de-DE" sz="1800" dirty="0" err="1"/>
              <a:t>reduction</a:t>
            </a:r>
            <a:r>
              <a:rPr lang="de-DE" sz="1800" dirty="0"/>
              <a:t>)</a:t>
            </a:r>
          </a:p>
          <a:p>
            <a:pPr lvl="2"/>
            <a:endParaRPr lang="de-DE" sz="1800" dirty="0"/>
          </a:p>
          <a:p>
            <a:r>
              <a:rPr lang="de-DE" dirty="0" err="1"/>
              <a:t>Use</a:t>
            </a:r>
            <a:r>
              <a:rPr lang="de-DE" dirty="0"/>
              <a:t> </a:t>
            </a:r>
            <a:r>
              <a:rPr lang="de-DE" dirty="0" err="1"/>
              <a:t>cases</a:t>
            </a:r>
            <a:r>
              <a:rPr lang="de-DE" dirty="0"/>
              <a:t> </a:t>
            </a:r>
            <a:r>
              <a:rPr lang="de-DE" dirty="0" err="1"/>
              <a:t>of</a:t>
            </a:r>
            <a:r>
              <a:rPr lang="de-DE" dirty="0"/>
              <a:t> RIS will </a:t>
            </a:r>
            <a:r>
              <a:rPr lang="de-DE" dirty="0" err="1"/>
              <a:t>be</a:t>
            </a:r>
            <a:r>
              <a:rPr lang="de-DE" dirty="0"/>
              <a:t> </a:t>
            </a:r>
            <a:r>
              <a:rPr lang="de-DE" dirty="0" err="1"/>
              <a:t>assessed</a:t>
            </a:r>
            <a:r>
              <a:rPr lang="de-DE" dirty="0"/>
              <a:t> in </a:t>
            </a:r>
            <a:r>
              <a:rPr lang="de-DE" dirty="0" err="1"/>
              <a:t>THz</a:t>
            </a:r>
            <a:r>
              <a:rPr lang="de-DE" dirty="0"/>
              <a:t> </a:t>
            </a:r>
            <a:r>
              <a:rPr lang="de-DE" dirty="0" err="1"/>
              <a:t>backhaul</a:t>
            </a:r>
            <a:r>
              <a:rPr lang="de-DE" dirty="0"/>
              <a:t> </a:t>
            </a:r>
            <a:r>
              <a:rPr lang="de-DE" dirty="0" err="1"/>
              <a:t>networks</a:t>
            </a:r>
            <a:r>
              <a:rPr lang="de-DE" dirty="0"/>
              <a:t> </a:t>
            </a:r>
            <a:r>
              <a:rPr lang="de-DE" dirty="0" err="1"/>
              <a:t>planned</a:t>
            </a:r>
            <a:r>
              <a:rPr lang="de-DE" dirty="0"/>
              <a:t> </a:t>
            </a:r>
            <a:r>
              <a:rPr lang="de-DE" dirty="0" err="1"/>
              <a:t>with</a:t>
            </a:r>
            <a:r>
              <a:rPr lang="de-DE" dirty="0"/>
              <a:t> </a:t>
            </a:r>
            <a:r>
              <a:rPr lang="de-DE" dirty="0" err="1"/>
              <a:t>the</a:t>
            </a:r>
            <a:r>
              <a:rPr lang="de-DE" dirty="0"/>
              <a:t> </a:t>
            </a:r>
            <a:r>
              <a:rPr lang="de-DE" dirty="0" err="1"/>
              <a:t>automatic</a:t>
            </a:r>
            <a:r>
              <a:rPr lang="de-DE" dirty="0"/>
              <a:t> </a:t>
            </a:r>
            <a:r>
              <a:rPr lang="de-DE" dirty="0" err="1"/>
              <a:t>backhaul</a:t>
            </a:r>
            <a:r>
              <a:rPr lang="de-DE" dirty="0"/>
              <a:t> </a:t>
            </a:r>
            <a:r>
              <a:rPr lang="de-DE" dirty="0" err="1"/>
              <a:t>planning</a:t>
            </a:r>
            <a:r>
              <a:rPr lang="de-DE" dirty="0"/>
              <a:t> </a:t>
            </a:r>
            <a:r>
              <a:rPr lang="de-DE" dirty="0" err="1"/>
              <a:t>algorithm</a:t>
            </a:r>
            <a:endParaRPr lang="de-DE" dirty="0"/>
          </a:p>
          <a:p>
            <a:endParaRPr lang="de-DE" dirty="0"/>
          </a:p>
          <a:p>
            <a:r>
              <a:rPr lang="de-DE" dirty="0"/>
              <a:t>The </a:t>
            </a:r>
            <a:r>
              <a:rPr lang="de-DE" dirty="0" err="1"/>
              <a:t>assessment</a:t>
            </a:r>
            <a:r>
              <a:rPr lang="de-DE" dirty="0"/>
              <a:t> will </a:t>
            </a:r>
            <a:r>
              <a:rPr lang="de-DE" dirty="0" err="1"/>
              <a:t>be</a:t>
            </a:r>
            <a:r>
              <a:rPr lang="de-DE" dirty="0"/>
              <a:t> </a:t>
            </a:r>
            <a:r>
              <a:rPr lang="de-DE" dirty="0" err="1"/>
              <a:t>completed</a:t>
            </a:r>
            <a:r>
              <a:rPr lang="de-DE" dirty="0"/>
              <a:t> </a:t>
            </a:r>
            <a:r>
              <a:rPr lang="de-DE" dirty="0" err="1"/>
              <a:t>exploiting</a:t>
            </a:r>
            <a:r>
              <a:rPr lang="de-DE" dirty="0"/>
              <a:t> an in-house </a:t>
            </a:r>
            <a:r>
              <a:rPr lang="de-DE" dirty="0" err="1"/>
              <a:t>developed</a:t>
            </a:r>
            <a:r>
              <a:rPr lang="de-DE" dirty="0"/>
              <a:t> </a:t>
            </a:r>
            <a:r>
              <a:rPr lang="de-DE" dirty="0" err="1"/>
              <a:t>simulation</a:t>
            </a:r>
            <a:r>
              <a:rPr lang="de-DE" dirty="0"/>
              <a:t> </a:t>
            </a:r>
            <a:r>
              <a:rPr lang="de-DE" dirty="0" err="1"/>
              <a:t>tool</a:t>
            </a:r>
            <a:r>
              <a:rPr lang="de-DE" dirty="0"/>
              <a:t> (</a:t>
            </a:r>
            <a:r>
              <a:rPr lang="de-DE" dirty="0" err="1"/>
              <a:t>SiMoNe</a:t>
            </a:r>
            <a:r>
              <a:rPr lang="de-DE" dirty="0"/>
              <a:t>) </a:t>
            </a:r>
            <a:r>
              <a:rPr lang="de-DE" dirty="0" err="1"/>
              <a:t>both</a:t>
            </a:r>
            <a:r>
              <a:rPr lang="de-DE" dirty="0"/>
              <a:t> at </a:t>
            </a:r>
            <a:r>
              <a:rPr lang="de-DE" dirty="0" err="1"/>
              <a:t>system</a:t>
            </a:r>
            <a:r>
              <a:rPr lang="de-DE" dirty="0"/>
              <a:t> </a:t>
            </a:r>
            <a:r>
              <a:rPr lang="de-DE" dirty="0" err="1"/>
              <a:t>and</a:t>
            </a:r>
            <a:r>
              <a:rPr lang="de-DE" dirty="0"/>
              <a:t> link </a:t>
            </a:r>
            <a:r>
              <a:rPr lang="de-DE" dirty="0" err="1"/>
              <a:t>level</a:t>
            </a:r>
            <a:r>
              <a:rPr lang="de-DE" dirty="0"/>
              <a:t> plane</a:t>
            </a:r>
          </a:p>
          <a:p>
            <a:endParaRPr lang="en-GB" dirty="0"/>
          </a:p>
        </p:txBody>
      </p:sp>
      <p:sp>
        <p:nvSpPr>
          <p:cNvPr id="4" name="Foliennummernplatzhalter 3"/>
          <p:cNvSpPr>
            <a:spLocks noGrp="1"/>
          </p:cNvSpPr>
          <p:nvPr>
            <p:ph type="sldNum" sz="quarter" idx="12"/>
          </p:nvPr>
        </p:nvSpPr>
        <p:spPr/>
        <p:txBody>
          <a:bodyPr/>
          <a:lstStyle/>
          <a:p>
            <a:fld id="{69E7188C-9A70-4EC9-9702-91DC2C0C5013}" type="slidenum">
              <a:rPr lang="en-US" smtClean="0"/>
              <a:pPr/>
              <a:t>21</a:t>
            </a:fld>
            <a:endParaRPr lang="en-US" dirty="0"/>
          </a:p>
        </p:txBody>
      </p:sp>
      <p:sp>
        <p:nvSpPr>
          <p:cNvPr id="5" name="Fußzeilenplatzhalter 4"/>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Tree>
    <p:extLst>
      <p:ext uri="{BB962C8B-B14F-4D97-AF65-F5344CB8AC3E}">
        <p14:creationId xmlns:p14="http://schemas.microsoft.com/office/powerpoint/2010/main" val="32321481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Funding</a:t>
            </a:r>
            <a:r>
              <a:rPr lang="de-DE" dirty="0"/>
              <a:t> </a:t>
            </a:r>
            <a:r>
              <a:rPr lang="de-DE" dirty="0" err="1"/>
              <a:t>Acknowledgements</a:t>
            </a:r>
            <a:endParaRPr lang="en-GB" dirty="0"/>
          </a:p>
        </p:txBody>
      </p:sp>
      <p:sp>
        <p:nvSpPr>
          <p:cNvPr id="3" name="Inhaltsplatzhalter 2"/>
          <p:cNvSpPr>
            <a:spLocks noGrp="1"/>
          </p:cNvSpPr>
          <p:nvPr>
            <p:ph idx="1"/>
          </p:nvPr>
        </p:nvSpPr>
        <p:spPr>
          <a:xfrm>
            <a:off x="400050" y="4569560"/>
            <a:ext cx="9391650" cy="4850737"/>
          </a:xfrm>
        </p:spPr>
        <p:txBody>
          <a:bodyPr/>
          <a:lstStyle/>
          <a:p>
            <a:r>
              <a:rPr lang="en-GB" dirty="0" smtClean="0"/>
              <a:t>This</a:t>
            </a:r>
            <a:r>
              <a:rPr lang="en-GB" dirty="0"/>
              <a:t> project has received funding from Horizon Europe, the European Union’s Framework Programme for Research and Innovation, under grant agreement 101097101. The project is supported by 6G SNS and its members (including top-up funding by UK Research and Innovation (UKRI) under the UK government’s Horizon Europe funding guarantee)</a:t>
            </a:r>
          </a:p>
          <a:p>
            <a:endParaRPr lang="en-GB" dirty="0"/>
          </a:p>
        </p:txBody>
      </p:sp>
      <p:sp>
        <p:nvSpPr>
          <p:cNvPr id="4" name="Foliennummernplatzhalter 3"/>
          <p:cNvSpPr>
            <a:spLocks noGrp="1"/>
          </p:cNvSpPr>
          <p:nvPr>
            <p:ph type="sldNum" sz="quarter" idx="12"/>
          </p:nvPr>
        </p:nvSpPr>
        <p:spPr/>
        <p:txBody>
          <a:bodyPr/>
          <a:lstStyle/>
          <a:p>
            <a:fld id="{69E7188C-9A70-4EC9-9702-91DC2C0C5013}" type="slidenum">
              <a:rPr lang="en-US" smtClean="0"/>
              <a:pPr/>
              <a:t>22</a:t>
            </a:fld>
            <a:endParaRPr lang="en-US" dirty="0"/>
          </a:p>
        </p:txBody>
      </p:sp>
      <p:pic>
        <p:nvPicPr>
          <p:cNvPr id="7"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16795" t="21544" r="16144" b="23459"/>
          <a:stretch/>
        </p:blipFill>
        <p:spPr bwMode="auto">
          <a:xfrm>
            <a:off x="1089720" y="1637211"/>
            <a:ext cx="3459782" cy="2220685"/>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549502" y="1556198"/>
            <a:ext cx="5320171" cy="2504914"/>
          </a:xfrm>
          <a:prstGeom prst="rect">
            <a:avLst/>
          </a:prstGeom>
        </p:spPr>
      </p:pic>
      <p:sp>
        <p:nvSpPr>
          <p:cNvPr id="9" name="Fußzeilenplatzhalter 8"/>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Tree>
    <p:extLst>
      <p:ext uri="{BB962C8B-B14F-4D97-AF65-F5344CB8AC3E}">
        <p14:creationId xmlns:p14="http://schemas.microsoft.com/office/powerpoint/2010/main" val="33649270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Thank you for your attention!</a:t>
            </a:r>
          </a:p>
        </p:txBody>
      </p:sp>
      <p:sp>
        <p:nvSpPr>
          <p:cNvPr id="5" name="Slide Number Placeholder 4"/>
          <p:cNvSpPr>
            <a:spLocks noGrp="1"/>
          </p:cNvSpPr>
          <p:nvPr>
            <p:ph type="sldNum" sz="quarter" idx="12"/>
          </p:nvPr>
        </p:nvSpPr>
        <p:spPr/>
        <p:txBody>
          <a:bodyPr/>
          <a:lstStyle/>
          <a:p>
            <a:fld id="{69E7188C-9A70-4EC9-9702-91DC2C0C5013}" type="slidenum">
              <a:rPr lang="en-US" smtClean="0"/>
              <a:pPr/>
              <a:t>23</a:t>
            </a:fld>
            <a:endParaRPr lang="en-US" dirty="0"/>
          </a:p>
        </p:txBody>
      </p:sp>
      <p:sp>
        <p:nvSpPr>
          <p:cNvPr id="4" name="Fußzeilenplatzhalter 3"/>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Tree>
    <p:extLst>
      <p:ext uri="{BB962C8B-B14F-4D97-AF65-F5344CB8AC3E}">
        <p14:creationId xmlns:p14="http://schemas.microsoft.com/office/powerpoint/2010/main" val="28269430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a:t>Motivation RIS in </a:t>
            </a:r>
            <a:r>
              <a:rPr lang="de-DE" dirty="0" err="1"/>
              <a:t>THz</a:t>
            </a:r>
            <a:r>
              <a:rPr lang="de-DE" dirty="0"/>
              <a:t> </a:t>
            </a:r>
            <a:r>
              <a:rPr lang="de-DE" dirty="0" err="1"/>
              <a:t>Backhaul</a:t>
            </a:r>
            <a:r>
              <a:rPr lang="de-DE" dirty="0"/>
              <a:t> Link</a:t>
            </a:r>
            <a:endParaRPr lang="en-GB" dirty="0"/>
          </a:p>
        </p:txBody>
      </p:sp>
      <p:sp>
        <p:nvSpPr>
          <p:cNvPr id="8" name="Inhaltsplatzhalter 7"/>
          <p:cNvSpPr>
            <a:spLocks noGrp="1"/>
          </p:cNvSpPr>
          <p:nvPr>
            <p:ph idx="1"/>
          </p:nvPr>
        </p:nvSpPr>
        <p:spPr/>
        <p:txBody>
          <a:bodyPr/>
          <a:lstStyle/>
          <a:p>
            <a:r>
              <a:rPr lang="de-DE" dirty="0" err="1"/>
              <a:t>Backhaul</a:t>
            </a:r>
            <a:r>
              <a:rPr lang="de-DE" dirty="0"/>
              <a:t> link </a:t>
            </a:r>
            <a:r>
              <a:rPr lang="de-DE" dirty="0" err="1"/>
              <a:t>is</a:t>
            </a:r>
            <a:r>
              <a:rPr lang="de-DE" dirty="0"/>
              <a:t> a </a:t>
            </a:r>
            <a:r>
              <a:rPr lang="de-DE" dirty="0" err="1"/>
              <a:t>communication</a:t>
            </a:r>
            <a:r>
              <a:rPr lang="de-DE" dirty="0"/>
              <a:t> </a:t>
            </a:r>
            <a:r>
              <a:rPr lang="de-DE" dirty="0" err="1"/>
              <a:t>channel</a:t>
            </a:r>
            <a:r>
              <a:rPr lang="de-DE" dirty="0"/>
              <a:t> </a:t>
            </a:r>
            <a:r>
              <a:rPr lang="de-DE" dirty="0" err="1"/>
              <a:t>between</a:t>
            </a:r>
            <a:r>
              <a:rPr lang="de-DE" dirty="0"/>
              <a:t> </a:t>
            </a:r>
            <a:r>
              <a:rPr lang="de-DE" dirty="0" err="1"/>
              <a:t>core</a:t>
            </a:r>
            <a:r>
              <a:rPr lang="de-DE" dirty="0"/>
              <a:t> </a:t>
            </a:r>
            <a:r>
              <a:rPr lang="de-DE" dirty="0" err="1"/>
              <a:t>network</a:t>
            </a:r>
            <a:r>
              <a:rPr lang="de-DE" dirty="0"/>
              <a:t> </a:t>
            </a:r>
            <a:r>
              <a:rPr lang="de-DE" dirty="0" err="1"/>
              <a:t>and</a:t>
            </a:r>
            <a:r>
              <a:rPr lang="de-DE" dirty="0"/>
              <a:t> </a:t>
            </a:r>
            <a:r>
              <a:rPr lang="de-DE" dirty="0" err="1"/>
              <a:t>access</a:t>
            </a:r>
            <a:r>
              <a:rPr lang="de-DE" dirty="0"/>
              <a:t> </a:t>
            </a:r>
            <a:r>
              <a:rPr lang="de-DE" dirty="0" err="1"/>
              <a:t>node</a:t>
            </a:r>
            <a:endParaRPr lang="de-DE" dirty="0"/>
          </a:p>
          <a:p>
            <a:endParaRPr lang="de-DE" dirty="0"/>
          </a:p>
          <a:p>
            <a:r>
              <a:rPr lang="en-GB" dirty="0"/>
              <a:t>THz backhaul link can provide high data rates, and reduce installation time and cost</a:t>
            </a:r>
          </a:p>
          <a:p>
            <a:endParaRPr lang="de-DE" dirty="0"/>
          </a:p>
          <a:p>
            <a:r>
              <a:rPr lang="de-DE" dirty="0" err="1"/>
              <a:t>Requirements</a:t>
            </a:r>
            <a:endParaRPr lang="de-DE" dirty="0"/>
          </a:p>
          <a:p>
            <a:pPr lvl="1"/>
            <a:r>
              <a:rPr lang="de-DE" dirty="0"/>
              <a:t>High </a:t>
            </a:r>
            <a:r>
              <a:rPr lang="de-DE" dirty="0" err="1"/>
              <a:t>gain</a:t>
            </a:r>
            <a:r>
              <a:rPr lang="de-DE" dirty="0"/>
              <a:t> </a:t>
            </a:r>
            <a:r>
              <a:rPr lang="de-DE" dirty="0" err="1"/>
              <a:t>antenna</a:t>
            </a:r>
            <a:endParaRPr lang="de-DE" dirty="0"/>
          </a:p>
          <a:p>
            <a:pPr lvl="1"/>
            <a:r>
              <a:rPr lang="de-DE" dirty="0" err="1"/>
              <a:t>LoS</a:t>
            </a:r>
            <a:r>
              <a:rPr lang="de-DE" dirty="0"/>
              <a:t> </a:t>
            </a:r>
            <a:r>
              <a:rPr lang="de-DE" dirty="0" err="1"/>
              <a:t>condition</a:t>
            </a:r>
            <a:endParaRPr lang="de-DE" dirty="0"/>
          </a:p>
          <a:p>
            <a:pPr lvl="1"/>
            <a:r>
              <a:rPr lang="de-DE" dirty="0" err="1"/>
              <a:t>Specular</a:t>
            </a:r>
            <a:r>
              <a:rPr lang="de-DE" dirty="0"/>
              <a:t> </a:t>
            </a:r>
            <a:r>
              <a:rPr lang="de-DE" dirty="0" err="1"/>
              <a:t>reflection</a:t>
            </a:r>
            <a:r>
              <a:rPr lang="de-DE" dirty="0"/>
              <a:t> in </a:t>
            </a:r>
            <a:r>
              <a:rPr lang="de-DE" dirty="0" err="1"/>
              <a:t>specific</a:t>
            </a:r>
            <a:r>
              <a:rPr lang="de-DE" dirty="0"/>
              <a:t> </a:t>
            </a:r>
            <a:r>
              <a:rPr lang="de-DE" dirty="0" err="1"/>
              <a:t>case</a:t>
            </a:r>
            <a:r>
              <a:rPr lang="de-DE" dirty="0"/>
              <a:t/>
            </a:r>
            <a:br>
              <a:rPr lang="de-DE" dirty="0"/>
            </a:br>
            <a:endParaRPr lang="de-DE" dirty="0"/>
          </a:p>
          <a:p>
            <a:endParaRPr lang="en-GB" dirty="0"/>
          </a:p>
        </p:txBody>
      </p:sp>
      <p:sp>
        <p:nvSpPr>
          <p:cNvPr id="4" name="Foliennummernplatzhalter 3"/>
          <p:cNvSpPr>
            <a:spLocks noGrp="1"/>
          </p:cNvSpPr>
          <p:nvPr>
            <p:ph type="sldNum" sz="quarter" idx="12"/>
          </p:nvPr>
        </p:nvSpPr>
        <p:spPr/>
        <p:txBody>
          <a:bodyPr/>
          <a:lstStyle/>
          <a:p>
            <a:fld id="{69E7188C-9A70-4EC9-9702-91DC2C0C5013}" type="slidenum">
              <a:rPr lang="en-US" smtClean="0"/>
              <a:pPr/>
              <a:t>3</a:t>
            </a:fld>
            <a:endParaRPr lang="en-US" dirty="0"/>
          </a:p>
        </p:txBody>
      </p:sp>
      <p:sp>
        <p:nvSpPr>
          <p:cNvPr id="9" name="Fußzeilenplatzhalter 8"/>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Tree>
    <p:extLst>
      <p:ext uri="{BB962C8B-B14F-4D97-AF65-F5344CB8AC3E}">
        <p14:creationId xmlns:p14="http://schemas.microsoft.com/office/powerpoint/2010/main" val="3613201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Motivation RIS in </a:t>
            </a:r>
            <a:r>
              <a:rPr lang="de-DE" dirty="0" err="1"/>
              <a:t>THz</a:t>
            </a:r>
            <a:r>
              <a:rPr lang="de-DE" dirty="0"/>
              <a:t> </a:t>
            </a:r>
            <a:r>
              <a:rPr lang="de-DE" dirty="0" err="1"/>
              <a:t>Backhaul</a:t>
            </a:r>
            <a:r>
              <a:rPr lang="de-DE" dirty="0"/>
              <a:t> Link</a:t>
            </a:r>
            <a:endParaRPr lang="en-GB" dirty="0"/>
          </a:p>
        </p:txBody>
      </p:sp>
      <p:sp>
        <p:nvSpPr>
          <p:cNvPr id="3" name="Inhaltsplatzhalter 2"/>
          <p:cNvSpPr>
            <a:spLocks noGrp="1"/>
          </p:cNvSpPr>
          <p:nvPr>
            <p:ph idx="1"/>
          </p:nvPr>
        </p:nvSpPr>
        <p:spPr/>
        <p:txBody>
          <a:bodyPr/>
          <a:lstStyle/>
          <a:p>
            <a:endParaRPr lang="en-GB" dirty="0"/>
          </a:p>
        </p:txBody>
      </p:sp>
      <p:sp>
        <p:nvSpPr>
          <p:cNvPr id="4" name="Foliennummernplatzhalter 3"/>
          <p:cNvSpPr>
            <a:spLocks noGrp="1"/>
          </p:cNvSpPr>
          <p:nvPr>
            <p:ph type="sldNum" sz="quarter" idx="12"/>
          </p:nvPr>
        </p:nvSpPr>
        <p:spPr/>
        <p:txBody>
          <a:bodyPr/>
          <a:lstStyle/>
          <a:p>
            <a:fld id="{69E7188C-9A70-4EC9-9702-91DC2C0C5013}" type="slidenum">
              <a:rPr lang="en-US" smtClean="0"/>
              <a:pPr/>
              <a:t>4</a:t>
            </a:fld>
            <a:endParaRPr lang="en-US" dirty="0"/>
          </a:p>
        </p:txBody>
      </p:sp>
      <p:sp>
        <p:nvSpPr>
          <p:cNvPr id="5" name="Textfeld 4"/>
          <p:cNvSpPr txBox="1"/>
          <p:nvPr/>
        </p:nvSpPr>
        <p:spPr>
          <a:xfrm>
            <a:off x="5331207" y="856479"/>
            <a:ext cx="1183337" cy="630942"/>
          </a:xfrm>
          <a:prstGeom prst="rect">
            <a:avLst/>
          </a:prstGeom>
          <a:noFill/>
        </p:spPr>
        <p:txBody>
          <a:bodyPr wrap="none" rtlCol="0">
            <a:spAutoFit/>
          </a:bodyPr>
          <a:lstStyle/>
          <a:p>
            <a:r>
              <a:rPr lang="de-DE" sz="3500" dirty="0" smtClean="0"/>
              <a:t>RIS</a:t>
            </a:r>
            <a:r>
              <a:rPr lang="en-GB" sz="3500" dirty="0" smtClean="0"/>
              <a:t>?</a:t>
            </a:r>
            <a:endParaRPr lang="en-GB" sz="3500" dirty="0"/>
          </a:p>
        </p:txBody>
      </p:sp>
      <p:sp>
        <p:nvSpPr>
          <p:cNvPr id="6" name="Textfeld 5"/>
          <p:cNvSpPr txBox="1"/>
          <p:nvPr/>
        </p:nvSpPr>
        <p:spPr>
          <a:xfrm>
            <a:off x="2060997" y="1507664"/>
            <a:ext cx="7507183" cy="369332"/>
          </a:xfrm>
          <a:prstGeom prst="rect">
            <a:avLst/>
          </a:prstGeom>
          <a:noFill/>
        </p:spPr>
        <p:txBody>
          <a:bodyPr wrap="none" rtlCol="0">
            <a:spAutoFit/>
          </a:bodyPr>
          <a:lstStyle/>
          <a:p>
            <a:r>
              <a:rPr lang="en-GB" dirty="0" smtClean="0"/>
              <a:t>Any programmable surface that can manipulate electromagnetic waves </a:t>
            </a:r>
            <a:endParaRPr lang="en-GB" dirty="0"/>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3252" y="2399129"/>
            <a:ext cx="6006414" cy="3604054"/>
          </a:xfrm>
          <a:prstGeom prst="rect">
            <a:avLst/>
          </a:prstGeom>
        </p:spPr>
      </p:pic>
      <p:sp>
        <p:nvSpPr>
          <p:cNvPr id="8" name="Textfeld 7"/>
          <p:cNvSpPr txBox="1"/>
          <p:nvPr/>
        </p:nvSpPr>
        <p:spPr>
          <a:xfrm rot="19620962">
            <a:off x="2259735" y="4947081"/>
            <a:ext cx="825867" cy="369332"/>
          </a:xfrm>
          <a:prstGeom prst="rect">
            <a:avLst/>
          </a:prstGeom>
          <a:noFill/>
        </p:spPr>
        <p:txBody>
          <a:bodyPr wrap="none" rtlCol="0">
            <a:spAutoFit/>
          </a:bodyPr>
          <a:lstStyle/>
          <a:p>
            <a:r>
              <a:rPr lang="en-GB" dirty="0" smtClean="0"/>
              <a:t>Signal</a:t>
            </a:r>
            <a:endParaRPr lang="en-GB" dirty="0"/>
          </a:p>
        </p:txBody>
      </p:sp>
      <p:sp>
        <p:nvSpPr>
          <p:cNvPr id="9" name="Textfeld 8"/>
          <p:cNvSpPr txBox="1"/>
          <p:nvPr/>
        </p:nvSpPr>
        <p:spPr>
          <a:xfrm>
            <a:off x="2791634" y="1967881"/>
            <a:ext cx="6045908" cy="369332"/>
          </a:xfrm>
          <a:prstGeom prst="rect">
            <a:avLst/>
          </a:prstGeom>
          <a:noFill/>
        </p:spPr>
        <p:txBody>
          <a:bodyPr wrap="square" rtlCol="0">
            <a:spAutoFit/>
          </a:bodyPr>
          <a:lstStyle/>
          <a:p>
            <a:r>
              <a:rPr lang="en-GB" dirty="0" smtClean="0"/>
              <a:t>How can the use of RIS improve THz backhaul networks?</a:t>
            </a:r>
            <a:endParaRPr lang="en-GB" dirty="0"/>
          </a:p>
        </p:txBody>
      </p:sp>
      <p:sp>
        <p:nvSpPr>
          <p:cNvPr id="10" name="Fußzeilenplatzhalter 9"/>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Tree>
    <p:extLst>
      <p:ext uri="{BB962C8B-B14F-4D97-AF65-F5344CB8AC3E}">
        <p14:creationId xmlns:p14="http://schemas.microsoft.com/office/powerpoint/2010/main" val="220765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RIS use cases in THz backhaul</a:t>
            </a:r>
          </a:p>
          <a:p>
            <a:r>
              <a:rPr lang="en-US" dirty="0" smtClean="0"/>
              <a:t>Simulation scenario</a:t>
            </a:r>
          </a:p>
          <a:p>
            <a:r>
              <a:rPr lang="en-US" dirty="0" smtClean="0"/>
              <a:t>Simulation tool</a:t>
            </a:r>
          </a:p>
          <a:p>
            <a:r>
              <a:rPr lang="en-US" dirty="0" smtClean="0"/>
              <a:t>Conclusion and future aspects</a:t>
            </a:r>
            <a:endParaRPr lang="en-US" dirty="0"/>
          </a:p>
        </p:txBody>
      </p:sp>
      <p:sp>
        <p:nvSpPr>
          <p:cNvPr id="6" name="Slide Number Placeholder 5"/>
          <p:cNvSpPr>
            <a:spLocks noGrp="1"/>
          </p:cNvSpPr>
          <p:nvPr>
            <p:ph type="sldNum" sz="quarter" idx="12"/>
          </p:nvPr>
        </p:nvSpPr>
        <p:spPr/>
        <p:txBody>
          <a:bodyPr/>
          <a:lstStyle/>
          <a:p>
            <a:fld id="{69E7188C-9A70-4EC9-9702-91DC2C0C5013}" type="slidenum">
              <a:rPr lang="en-US" smtClean="0"/>
              <a:t>5</a:t>
            </a:fld>
            <a:endParaRPr lang="en-US"/>
          </a:p>
        </p:txBody>
      </p:sp>
      <p:sp>
        <p:nvSpPr>
          <p:cNvPr id="4" name="Fußzeilenplatzhalter 3"/>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Tree>
    <p:extLst>
      <p:ext uri="{BB962C8B-B14F-4D97-AF65-F5344CB8AC3E}">
        <p14:creationId xmlns:p14="http://schemas.microsoft.com/office/powerpoint/2010/main" val="16897799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fontScale="90000"/>
          </a:bodyPr>
          <a:lstStyle/>
          <a:p>
            <a:r>
              <a:rPr lang="de-DE" dirty="0"/>
              <a:t>RIS </a:t>
            </a:r>
            <a:r>
              <a:rPr lang="de-DE" dirty="0" err="1"/>
              <a:t>Use</a:t>
            </a:r>
            <a:r>
              <a:rPr lang="de-DE" dirty="0"/>
              <a:t> Cases in </a:t>
            </a:r>
            <a:r>
              <a:rPr lang="de-DE" dirty="0" err="1"/>
              <a:t>THz</a:t>
            </a:r>
            <a:r>
              <a:rPr lang="de-DE" dirty="0"/>
              <a:t> </a:t>
            </a:r>
            <a:r>
              <a:rPr lang="de-DE" dirty="0" err="1"/>
              <a:t>Backhaul</a:t>
            </a:r>
            <a:r>
              <a:rPr lang="de-DE" dirty="0"/>
              <a:t> Links</a:t>
            </a:r>
            <a:br>
              <a:rPr lang="de-DE" dirty="0"/>
            </a:br>
            <a:r>
              <a:rPr lang="de-DE" sz="2000" dirty="0" err="1"/>
              <a:t>Use</a:t>
            </a:r>
            <a:r>
              <a:rPr lang="de-DE" sz="2000" dirty="0"/>
              <a:t> </a:t>
            </a:r>
            <a:r>
              <a:rPr lang="de-DE" sz="2000" dirty="0" err="1"/>
              <a:t>case</a:t>
            </a:r>
            <a:r>
              <a:rPr lang="de-DE" sz="2000" dirty="0"/>
              <a:t> 1</a:t>
            </a:r>
            <a:endParaRPr lang="en-GB" dirty="0"/>
          </a:p>
        </p:txBody>
      </p:sp>
      <p:sp>
        <p:nvSpPr>
          <p:cNvPr id="9" name="Inhaltsplatzhalter 8"/>
          <p:cNvSpPr>
            <a:spLocks noGrp="1"/>
          </p:cNvSpPr>
          <p:nvPr>
            <p:ph idx="1"/>
          </p:nvPr>
        </p:nvSpPr>
        <p:spPr/>
        <p:txBody>
          <a:bodyPr/>
          <a:lstStyle/>
          <a:p>
            <a:endParaRPr lang="en-GB"/>
          </a:p>
        </p:txBody>
      </p:sp>
      <p:sp>
        <p:nvSpPr>
          <p:cNvPr id="4" name="Foliennummernplatzhalter 3"/>
          <p:cNvSpPr>
            <a:spLocks noGrp="1"/>
          </p:cNvSpPr>
          <p:nvPr>
            <p:ph type="sldNum" sz="quarter" idx="12"/>
          </p:nvPr>
        </p:nvSpPr>
        <p:spPr/>
        <p:txBody>
          <a:bodyPr/>
          <a:lstStyle/>
          <a:p>
            <a:fld id="{69E7188C-9A70-4EC9-9702-91DC2C0C5013}" type="slidenum">
              <a:rPr lang="en-US" smtClean="0"/>
              <a:pPr/>
              <a:t>6</a:t>
            </a:fld>
            <a:endParaRPr lang="en-US" dirty="0"/>
          </a:p>
        </p:txBody>
      </p:sp>
      <p:sp>
        <p:nvSpPr>
          <p:cNvPr id="10" name="Inhaltsplatzhalter 1"/>
          <p:cNvSpPr txBox="1">
            <a:spLocks/>
          </p:cNvSpPr>
          <p:nvPr/>
        </p:nvSpPr>
        <p:spPr>
          <a:xfrm>
            <a:off x="6660000" y="1512000"/>
            <a:ext cx="4481458" cy="46080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rgbClr val="282A4A"/>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rgbClr val="2A2B4B"/>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de-DE" smtClean="0"/>
              <a:t>More THz backhaul links</a:t>
            </a:r>
          </a:p>
          <a:p>
            <a:endParaRPr lang="de-DE" smtClean="0"/>
          </a:p>
          <a:p>
            <a:r>
              <a:rPr lang="de-DE" smtClean="0"/>
              <a:t>Non specular reflection</a:t>
            </a:r>
          </a:p>
          <a:p>
            <a:endParaRPr lang="de-DE" smtClean="0"/>
          </a:p>
          <a:p>
            <a:r>
              <a:rPr lang="de-DE" smtClean="0"/>
              <a:t>Freedom of placement</a:t>
            </a:r>
          </a:p>
          <a:p>
            <a:pPr marL="256110" lvl="2" indent="0">
              <a:buFont typeface="Wingdings 3" charset="2"/>
              <a:buNone/>
            </a:pPr>
            <a:endParaRPr lang="en-GB" sz="1800" smtClean="0"/>
          </a:p>
          <a:p>
            <a:endParaRPr lang="en-GB"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734" y="1526521"/>
            <a:ext cx="5760000" cy="3459699"/>
          </a:xfrm>
          <a:prstGeom prst="rect">
            <a:avLst/>
          </a:prstGeom>
        </p:spPr>
      </p:pic>
      <p:sp>
        <p:nvSpPr>
          <p:cNvPr id="12" name="Inhaltsplatzhalter 1"/>
          <p:cNvSpPr txBox="1">
            <a:spLocks/>
          </p:cNvSpPr>
          <p:nvPr/>
        </p:nvSpPr>
        <p:spPr bwMode="auto">
          <a:xfrm>
            <a:off x="2753000" y="5220000"/>
            <a:ext cx="1405469" cy="4608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Font typeface="Wingdings" panose="05000000000000000000" pitchFamily="2" charset="2"/>
              <a:buChar char="§"/>
              <a:defRPr sz="2133">
                <a:solidFill>
                  <a:schemeClr val="tx1"/>
                </a:solidFill>
                <a:latin typeface="+mn-lt"/>
                <a:ea typeface="+mn-ea"/>
                <a:cs typeface="+mn-cs"/>
              </a:defRPr>
            </a:lvl1pPr>
            <a:lvl2pPr marL="253994" indent="-251878" algn="l" rtl="0" eaLnBrk="1" fontAlgn="base" hangingPunct="1">
              <a:spcBef>
                <a:spcPct val="20000"/>
              </a:spcBef>
              <a:spcAft>
                <a:spcPct val="0"/>
              </a:spcAft>
              <a:buClr>
                <a:schemeClr val="tx1"/>
              </a:buClr>
              <a:buFont typeface="Wingdings" pitchFamily="2" charset="2"/>
              <a:buChar char="§"/>
              <a:defRPr sz="2133">
                <a:solidFill>
                  <a:schemeClr val="tx1"/>
                </a:solidFill>
                <a:latin typeface="+mn-lt"/>
              </a:defRPr>
            </a:lvl2pPr>
            <a:lvl3pPr marL="482588" indent="-226478" algn="l" rtl="0" eaLnBrk="1" fontAlgn="base" hangingPunct="1">
              <a:spcBef>
                <a:spcPct val="20000"/>
              </a:spcBef>
              <a:spcAft>
                <a:spcPct val="0"/>
              </a:spcAft>
              <a:buClr>
                <a:schemeClr val="tx1"/>
              </a:buClr>
              <a:buFont typeface="Wingdings" pitchFamily="2" charset="2"/>
              <a:buChar char="§"/>
              <a:defRPr sz="2133">
                <a:solidFill>
                  <a:schemeClr val="tx1"/>
                </a:solidFill>
                <a:latin typeface="+mn-lt"/>
              </a:defRPr>
            </a:lvl3pPr>
            <a:lvl4pPr marL="723882" indent="-239178" algn="l" rtl="0" eaLnBrk="1" fontAlgn="base" hangingPunct="1">
              <a:spcBef>
                <a:spcPct val="20000"/>
              </a:spcBef>
              <a:spcAft>
                <a:spcPct val="0"/>
              </a:spcAft>
              <a:buClr>
                <a:schemeClr val="tx1"/>
              </a:buClr>
              <a:buFont typeface="Wingdings" pitchFamily="2" charset="2"/>
              <a:buChar char="§"/>
              <a:defRPr sz="2133">
                <a:solidFill>
                  <a:schemeClr val="tx1"/>
                </a:solidFill>
                <a:latin typeface="+mn-lt"/>
              </a:defRPr>
            </a:lvl4pPr>
            <a:lvl5pPr marL="990575" indent="-264577" algn="l" rtl="0" eaLnBrk="1" fontAlgn="base" hangingPunct="1">
              <a:spcBef>
                <a:spcPct val="20000"/>
              </a:spcBef>
              <a:spcAft>
                <a:spcPct val="0"/>
              </a:spcAft>
              <a:buClr>
                <a:schemeClr val="tx1"/>
              </a:buClr>
              <a:buFont typeface="Wingdings" pitchFamily="2" charset="2"/>
              <a:buChar char="§"/>
              <a:defRPr sz="2133">
                <a:solidFill>
                  <a:schemeClr val="tx1"/>
                </a:solidFill>
                <a:latin typeface="+mn-lt"/>
              </a:defRPr>
            </a:lvl5pPr>
            <a:lvl6pPr marL="1600160" indent="-264577" algn="l" rtl="0" eaLnBrk="1" fontAlgn="base" hangingPunct="1">
              <a:spcBef>
                <a:spcPct val="20000"/>
              </a:spcBef>
              <a:spcAft>
                <a:spcPct val="0"/>
              </a:spcAft>
              <a:buFont typeface="Wingdings" pitchFamily="2" charset="2"/>
              <a:buChar char="§"/>
              <a:defRPr sz="2133">
                <a:solidFill>
                  <a:schemeClr val="tx1"/>
                </a:solidFill>
                <a:latin typeface="+mn-lt"/>
              </a:defRPr>
            </a:lvl6pPr>
            <a:lvl7pPr marL="2209745" indent="-264577" algn="l" rtl="0" eaLnBrk="1" fontAlgn="base" hangingPunct="1">
              <a:spcBef>
                <a:spcPct val="20000"/>
              </a:spcBef>
              <a:spcAft>
                <a:spcPct val="0"/>
              </a:spcAft>
              <a:buFont typeface="Wingdings" pitchFamily="2" charset="2"/>
              <a:buChar char="§"/>
              <a:defRPr sz="2133">
                <a:solidFill>
                  <a:schemeClr val="tx1"/>
                </a:solidFill>
                <a:latin typeface="+mn-lt"/>
              </a:defRPr>
            </a:lvl7pPr>
            <a:lvl8pPr marL="2819330" indent="-264577" algn="l" rtl="0" eaLnBrk="1" fontAlgn="base" hangingPunct="1">
              <a:spcBef>
                <a:spcPct val="20000"/>
              </a:spcBef>
              <a:spcAft>
                <a:spcPct val="0"/>
              </a:spcAft>
              <a:buFont typeface="Wingdings" pitchFamily="2" charset="2"/>
              <a:buChar char="§"/>
              <a:defRPr sz="2133">
                <a:solidFill>
                  <a:schemeClr val="tx1"/>
                </a:solidFill>
                <a:latin typeface="+mn-lt"/>
              </a:defRPr>
            </a:lvl8pPr>
            <a:lvl9pPr marL="3428914" indent="-264577" algn="l" rtl="0" eaLnBrk="1" fontAlgn="base" hangingPunct="1">
              <a:spcBef>
                <a:spcPct val="20000"/>
              </a:spcBef>
              <a:spcAft>
                <a:spcPct val="0"/>
              </a:spcAft>
              <a:buFont typeface="Wingdings" pitchFamily="2" charset="2"/>
              <a:buChar char="§"/>
              <a:defRPr sz="2133">
                <a:solidFill>
                  <a:schemeClr val="tx1"/>
                </a:solidFill>
                <a:latin typeface="+mn-lt"/>
              </a:defRPr>
            </a:lvl9pPr>
          </a:lstStyle>
          <a:p>
            <a:pPr marL="0" indent="0">
              <a:buNone/>
            </a:pPr>
            <a:r>
              <a:rPr lang="de-DE" sz="2200" kern="0" dirty="0" err="1" smtClean="0"/>
              <a:t>Use</a:t>
            </a:r>
            <a:r>
              <a:rPr lang="de-DE" sz="2200" kern="0" dirty="0" smtClean="0"/>
              <a:t> </a:t>
            </a:r>
            <a:r>
              <a:rPr lang="de-DE" sz="2200" kern="0" dirty="0" err="1" smtClean="0"/>
              <a:t>case</a:t>
            </a:r>
            <a:r>
              <a:rPr lang="de-DE" sz="2200" kern="0" dirty="0" smtClean="0"/>
              <a:t> 1</a:t>
            </a:r>
          </a:p>
          <a:p>
            <a:pPr marL="256110" lvl="2" indent="0">
              <a:buFont typeface="Wingdings" pitchFamily="2" charset="2"/>
              <a:buNone/>
            </a:pPr>
            <a:endParaRPr lang="en-GB" sz="2200" kern="0" dirty="0" smtClean="0"/>
          </a:p>
          <a:p>
            <a:endParaRPr lang="en-GB" sz="2200" kern="0" dirty="0"/>
          </a:p>
        </p:txBody>
      </p:sp>
      <p:sp>
        <p:nvSpPr>
          <p:cNvPr id="13" name="Fußzeilenplatzhalter 12"/>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Tree>
    <p:extLst>
      <p:ext uri="{BB962C8B-B14F-4D97-AF65-F5344CB8AC3E}">
        <p14:creationId xmlns:p14="http://schemas.microsoft.com/office/powerpoint/2010/main" val="37859721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RIS </a:t>
            </a:r>
            <a:r>
              <a:rPr lang="de-DE" dirty="0" err="1"/>
              <a:t>Use</a:t>
            </a:r>
            <a:r>
              <a:rPr lang="de-DE" dirty="0"/>
              <a:t> Cases in </a:t>
            </a:r>
            <a:r>
              <a:rPr lang="de-DE" dirty="0" err="1"/>
              <a:t>THz</a:t>
            </a:r>
            <a:r>
              <a:rPr lang="de-DE" dirty="0"/>
              <a:t> </a:t>
            </a:r>
            <a:r>
              <a:rPr lang="de-DE" dirty="0" err="1"/>
              <a:t>Backhaul</a:t>
            </a:r>
            <a:r>
              <a:rPr lang="de-DE" dirty="0"/>
              <a:t> Links</a:t>
            </a:r>
            <a:br>
              <a:rPr lang="de-DE" dirty="0"/>
            </a:br>
            <a:r>
              <a:rPr lang="de-DE" sz="2000" dirty="0" err="1"/>
              <a:t>Use</a:t>
            </a:r>
            <a:r>
              <a:rPr lang="de-DE" sz="2000" dirty="0"/>
              <a:t> </a:t>
            </a:r>
            <a:r>
              <a:rPr lang="de-DE" sz="2000" dirty="0" err="1"/>
              <a:t>case</a:t>
            </a:r>
            <a:r>
              <a:rPr lang="de-DE" sz="2000" dirty="0"/>
              <a:t> 2</a:t>
            </a:r>
            <a:endParaRPr lang="en-GB" dirty="0"/>
          </a:p>
        </p:txBody>
      </p:sp>
      <p:sp>
        <p:nvSpPr>
          <p:cNvPr id="3" name="Inhaltsplatzhalter 2"/>
          <p:cNvSpPr>
            <a:spLocks noGrp="1"/>
          </p:cNvSpPr>
          <p:nvPr>
            <p:ph idx="1"/>
          </p:nvPr>
        </p:nvSpPr>
        <p:spPr/>
        <p:txBody>
          <a:bodyPr/>
          <a:lstStyle/>
          <a:p>
            <a:endParaRPr lang="en-GB"/>
          </a:p>
        </p:txBody>
      </p:sp>
      <p:sp>
        <p:nvSpPr>
          <p:cNvPr id="4" name="Foliennummernplatzhalter 3"/>
          <p:cNvSpPr>
            <a:spLocks noGrp="1"/>
          </p:cNvSpPr>
          <p:nvPr>
            <p:ph type="sldNum" sz="quarter" idx="12"/>
          </p:nvPr>
        </p:nvSpPr>
        <p:spPr/>
        <p:txBody>
          <a:bodyPr/>
          <a:lstStyle/>
          <a:p>
            <a:fld id="{69E7188C-9A70-4EC9-9702-91DC2C0C5013}" type="slidenum">
              <a:rPr lang="en-US" smtClean="0"/>
              <a:pPr/>
              <a:t>7</a:t>
            </a:fld>
            <a:endParaRPr lang="en-US" dirty="0"/>
          </a:p>
        </p:txBody>
      </p:sp>
      <p:sp>
        <p:nvSpPr>
          <p:cNvPr id="9" name="Inhaltsplatzhalter 1"/>
          <p:cNvSpPr txBox="1">
            <a:spLocks/>
          </p:cNvSpPr>
          <p:nvPr/>
        </p:nvSpPr>
        <p:spPr>
          <a:xfrm>
            <a:off x="6660000" y="1510045"/>
            <a:ext cx="4481458" cy="46080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rgbClr val="282A4A"/>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rgbClr val="2A2B4B"/>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de-DE" smtClean="0"/>
              <a:t>Relaxing high interference</a:t>
            </a:r>
          </a:p>
          <a:p>
            <a:pPr lvl="1"/>
            <a:r>
              <a:rPr lang="de-DE" sz="1800" smtClean="0"/>
              <a:t>High SINR</a:t>
            </a:r>
          </a:p>
          <a:p>
            <a:pPr lvl="1"/>
            <a:r>
              <a:rPr lang="de-DE" sz="1800" smtClean="0"/>
              <a:t>Advanced MCS</a:t>
            </a:r>
          </a:p>
          <a:p>
            <a:pPr lvl="1"/>
            <a:r>
              <a:rPr lang="de-DE" sz="1800" smtClean="0"/>
              <a:t>High data transmission</a:t>
            </a:r>
            <a:endParaRPr lang="en-GB" sz="1800" smtClean="0"/>
          </a:p>
          <a:p>
            <a:endParaRPr lang="de-DE" smtClean="0"/>
          </a:p>
          <a:p>
            <a:r>
              <a:rPr lang="de-DE" smtClean="0"/>
              <a:t>Street level deployment</a:t>
            </a:r>
          </a:p>
          <a:p>
            <a:pPr lvl="1"/>
            <a:r>
              <a:rPr lang="de-DE" sz="1800" smtClean="0"/>
              <a:t>Lamp-site</a:t>
            </a:r>
          </a:p>
          <a:p>
            <a:pPr lvl="1"/>
            <a:r>
              <a:rPr lang="de-DE" sz="1800" smtClean="0"/>
              <a:t>Artificial tree</a:t>
            </a:r>
            <a:endParaRPr lang="en-GB" sz="1800" smtClean="0"/>
          </a:p>
          <a:p>
            <a:endParaRPr lang="en-GB" dirty="0"/>
          </a:p>
        </p:txBody>
      </p:sp>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734" y="1510045"/>
            <a:ext cx="5760000" cy="3461921"/>
          </a:xfrm>
          <a:prstGeom prst="rect">
            <a:avLst/>
          </a:prstGeom>
        </p:spPr>
      </p:pic>
      <p:sp>
        <p:nvSpPr>
          <p:cNvPr id="11" name="Inhaltsplatzhalter 1"/>
          <p:cNvSpPr txBox="1">
            <a:spLocks/>
          </p:cNvSpPr>
          <p:nvPr/>
        </p:nvSpPr>
        <p:spPr bwMode="auto">
          <a:xfrm>
            <a:off x="2754000" y="5220000"/>
            <a:ext cx="1472767" cy="40159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Font typeface="Wingdings" panose="05000000000000000000" pitchFamily="2" charset="2"/>
              <a:buChar char="§"/>
              <a:defRPr sz="2133">
                <a:solidFill>
                  <a:schemeClr val="tx1"/>
                </a:solidFill>
                <a:latin typeface="+mn-lt"/>
                <a:ea typeface="+mn-ea"/>
                <a:cs typeface="+mn-cs"/>
              </a:defRPr>
            </a:lvl1pPr>
            <a:lvl2pPr marL="253994" indent="-251878" algn="l" rtl="0" eaLnBrk="1" fontAlgn="base" hangingPunct="1">
              <a:spcBef>
                <a:spcPct val="20000"/>
              </a:spcBef>
              <a:spcAft>
                <a:spcPct val="0"/>
              </a:spcAft>
              <a:buClr>
                <a:schemeClr val="tx1"/>
              </a:buClr>
              <a:buFont typeface="Wingdings" pitchFamily="2" charset="2"/>
              <a:buChar char="§"/>
              <a:defRPr sz="2133">
                <a:solidFill>
                  <a:schemeClr val="tx1"/>
                </a:solidFill>
                <a:latin typeface="+mn-lt"/>
              </a:defRPr>
            </a:lvl2pPr>
            <a:lvl3pPr marL="482588" indent="-226478" algn="l" rtl="0" eaLnBrk="1" fontAlgn="base" hangingPunct="1">
              <a:spcBef>
                <a:spcPct val="20000"/>
              </a:spcBef>
              <a:spcAft>
                <a:spcPct val="0"/>
              </a:spcAft>
              <a:buClr>
                <a:schemeClr val="tx1"/>
              </a:buClr>
              <a:buFont typeface="Wingdings" pitchFamily="2" charset="2"/>
              <a:buChar char="§"/>
              <a:defRPr sz="2133">
                <a:solidFill>
                  <a:schemeClr val="tx1"/>
                </a:solidFill>
                <a:latin typeface="+mn-lt"/>
              </a:defRPr>
            </a:lvl3pPr>
            <a:lvl4pPr marL="723882" indent="-239178" algn="l" rtl="0" eaLnBrk="1" fontAlgn="base" hangingPunct="1">
              <a:spcBef>
                <a:spcPct val="20000"/>
              </a:spcBef>
              <a:spcAft>
                <a:spcPct val="0"/>
              </a:spcAft>
              <a:buClr>
                <a:schemeClr val="tx1"/>
              </a:buClr>
              <a:buFont typeface="Wingdings" pitchFamily="2" charset="2"/>
              <a:buChar char="§"/>
              <a:defRPr sz="2133">
                <a:solidFill>
                  <a:schemeClr val="tx1"/>
                </a:solidFill>
                <a:latin typeface="+mn-lt"/>
              </a:defRPr>
            </a:lvl4pPr>
            <a:lvl5pPr marL="990575" indent="-264577" algn="l" rtl="0" eaLnBrk="1" fontAlgn="base" hangingPunct="1">
              <a:spcBef>
                <a:spcPct val="20000"/>
              </a:spcBef>
              <a:spcAft>
                <a:spcPct val="0"/>
              </a:spcAft>
              <a:buClr>
                <a:schemeClr val="tx1"/>
              </a:buClr>
              <a:buFont typeface="Wingdings" pitchFamily="2" charset="2"/>
              <a:buChar char="§"/>
              <a:defRPr sz="2133">
                <a:solidFill>
                  <a:schemeClr val="tx1"/>
                </a:solidFill>
                <a:latin typeface="+mn-lt"/>
              </a:defRPr>
            </a:lvl5pPr>
            <a:lvl6pPr marL="1600160" indent="-264577" algn="l" rtl="0" eaLnBrk="1" fontAlgn="base" hangingPunct="1">
              <a:spcBef>
                <a:spcPct val="20000"/>
              </a:spcBef>
              <a:spcAft>
                <a:spcPct val="0"/>
              </a:spcAft>
              <a:buFont typeface="Wingdings" pitchFamily="2" charset="2"/>
              <a:buChar char="§"/>
              <a:defRPr sz="2133">
                <a:solidFill>
                  <a:schemeClr val="tx1"/>
                </a:solidFill>
                <a:latin typeface="+mn-lt"/>
              </a:defRPr>
            </a:lvl6pPr>
            <a:lvl7pPr marL="2209745" indent="-264577" algn="l" rtl="0" eaLnBrk="1" fontAlgn="base" hangingPunct="1">
              <a:spcBef>
                <a:spcPct val="20000"/>
              </a:spcBef>
              <a:spcAft>
                <a:spcPct val="0"/>
              </a:spcAft>
              <a:buFont typeface="Wingdings" pitchFamily="2" charset="2"/>
              <a:buChar char="§"/>
              <a:defRPr sz="2133">
                <a:solidFill>
                  <a:schemeClr val="tx1"/>
                </a:solidFill>
                <a:latin typeface="+mn-lt"/>
              </a:defRPr>
            </a:lvl7pPr>
            <a:lvl8pPr marL="2819330" indent="-264577" algn="l" rtl="0" eaLnBrk="1" fontAlgn="base" hangingPunct="1">
              <a:spcBef>
                <a:spcPct val="20000"/>
              </a:spcBef>
              <a:spcAft>
                <a:spcPct val="0"/>
              </a:spcAft>
              <a:buFont typeface="Wingdings" pitchFamily="2" charset="2"/>
              <a:buChar char="§"/>
              <a:defRPr sz="2133">
                <a:solidFill>
                  <a:schemeClr val="tx1"/>
                </a:solidFill>
                <a:latin typeface="+mn-lt"/>
              </a:defRPr>
            </a:lvl8pPr>
            <a:lvl9pPr marL="3428914" indent="-264577" algn="l" rtl="0" eaLnBrk="1" fontAlgn="base" hangingPunct="1">
              <a:spcBef>
                <a:spcPct val="20000"/>
              </a:spcBef>
              <a:spcAft>
                <a:spcPct val="0"/>
              </a:spcAft>
              <a:buFont typeface="Wingdings" pitchFamily="2" charset="2"/>
              <a:buChar char="§"/>
              <a:defRPr sz="2133">
                <a:solidFill>
                  <a:schemeClr val="tx1"/>
                </a:solidFill>
                <a:latin typeface="+mn-lt"/>
              </a:defRPr>
            </a:lvl9pPr>
          </a:lstStyle>
          <a:p>
            <a:pPr marL="0" indent="0">
              <a:buNone/>
            </a:pPr>
            <a:r>
              <a:rPr lang="de-DE" sz="2200" kern="0" dirty="0" err="1" smtClean="0"/>
              <a:t>Use</a:t>
            </a:r>
            <a:r>
              <a:rPr lang="de-DE" sz="2200" kern="0" dirty="0" smtClean="0"/>
              <a:t> </a:t>
            </a:r>
            <a:r>
              <a:rPr lang="de-DE" sz="2200" kern="0" dirty="0" err="1" smtClean="0"/>
              <a:t>case</a:t>
            </a:r>
            <a:r>
              <a:rPr lang="de-DE" sz="2200" kern="0" dirty="0" smtClean="0"/>
              <a:t> 2</a:t>
            </a:r>
          </a:p>
          <a:p>
            <a:pPr marL="256110" lvl="2" indent="0">
              <a:buFont typeface="Wingdings" pitchFamily="2" charset="2"/>
              <a:buNone/>
            </a:pPr>
            <a:endParaRPr lang="en-GB" sz="2200" kern="0" dirty="0" smtClean="0"/>
          </a:p>
          <a:p>
            <a:endParaRPr lang="en-GB" sz="2200" kern="0" dirty="0"/>
          </a:p>
        </p:txBody>
      </p:sp>
      <p:sp>
        <p:nvSpPr>
          <p:cNvPr id="12" name="Fußzeilenplatzhalter 11"/>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Tree>
    <p:extLst>
      <p:ext uri="{BB962C8B-B14F-4D97-AF65-F5344CB8AC3E}">
        <p14:creationId xmlns:p14="http://schemas.microsoft.com/office/powerpoint/2010/main" val="34367833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RIS </a:t>
            </a:r>
            <a:r>
              <a:rPr lang="de-DE" dirty="0" err="1"/>
              <a:t>Use</a:t>
            </a:r>
            <a:r>
              <a:rPr lang="de-DE" dirty="0"/>
              <a:t> Cases in </a:t>
            </a:r>
            <a:r>
              <a:rPr lang="de-DE" dirty="0" err="1"/>
              <a:t>THz</a:t>
            </a:r>
            <a:r>
              <a:rPr lang="de-DE" dirty="0"/>
              <a:t> </a:t>
            </a:r>
            <a:r>
              <a:rPr lang="de-DE" dirty="0" err="1"/>
              <a:t>Backhaul</a:t>
            </a:r>
            <a:r>
              <a:rPr lang="de-DE" dirty="0"/>
              <a:t> Links</a:t>
            </a:r>
            <a:br>
              <a:rPr lang="de-DE" dirty="0"/>
            </a:br>
            <a:r>
              <a:rPr lang="de-DE" sz="2000" dirty="0" err="1"/>
              <a:t>Use</a:t>
            </a:r>
            <a:r>
              <a:rPr lang="de-DE" sz="2000" dirty="0"/>
              <a:t> </a:t>
            </a:r>
            <a:r>
              <a:rPr lang="de-DE" sz="2000" dirty="0" err="1"/>
              <a:t>case</a:t>
            </a:r>
            <a:r>
              <a:rPr lang="de-DE" sz="2000" dirty="0"/>
              <a:t> 3</a:t>
            </a:r>
            <a:endParaRPr lang="en-GB" dirty="0"/>
          </a:p>
        </p:txBody>
      </p:sp>
      <p:sp>
        <p:nvSpPr>
          <p:cNvPr id="3" name="Inhaltsplatzhalter 2"/>
          <p:cNvSpPr>
            <a:spLocks noGrp="1"/>
          </p:cNvSpPr>
          <p:nvPr>
            <p:ph idx="1"/>
          </p:nvPr>
        </p:nvSpPr>
        <p:spPr/>
        <p:txBody>
          <a:bodyPr/>
          <a:lstStyle/>
          <a:p>
            <a:endParaRPr lang="en-GB"/>
          </a:p>
        </p:txBody>
      </p:sp>
      <p:sp>
        <p:nvSpPr>
          <p:cNvPr id="4" name="Foliennummernplatzhalter 3"/>
          <p:cNvSpPr>
            <a:spLocks noGrp="1"/>
          </p:cNvSpPr>
          <p:nvPr>
            <p:ph type="sldNum" sz="quarter" idx="12"/>
          </p:nvPr>
        </p:nvSpPr>
        <p:spPr/>
        <p:txBody>
          <a:bodyPr/>
          <a:lstStyle/>
          <a:p>
            <a:fld id="{69E7188C-9A70-4EC9-9702-91DC2C0C5013}" type="slidenum">
              <a:rPr lang="en-US" smtClean="0"/>
              <a:pPr/>
              <a:t>8</a:t>
            </a:fld>
            <a:endParaRPr lang="en-US" dirty="0"/>
          </a:p>
        </p:txBody>
      </p:sp>
      <p:sp>
        <p:nvSpPr>
          <p:cNvPr id="5" name="Inhaltsplatzhalter 1"/>
          <p:cNvSpPr txBox="1">
            <a:spLocks/>
          </p:cNvSpPr>
          <p:nvPr/>
        </p:nvSpPr>
        <p:spPr>
          <a:xfrm>
            <a:off x="6660000" y="1512000"/>
            <a:ext cx="4481458" cy="46080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rgbClr val="282A4A"/>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rgbClr val="2A2B4B"/>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mtClean="0"/>
              <a:t>Beam management</a:t>
            </a:r>
          </a:p>
          <a:p>
            <a:endParaRPr lang="en-US" smtClean="0"/>
          </a:p>
          <a:p>
            <a:r>
              <a:rPr lang="en-US" smtClean="0"/>
              <a:t>Antenna misalignment</a:t>
            </a:r>
          </a:p>
          <a:p>
            <a:pPr lvl="1"/>
            <a:r>
              <a:rPr lang="en-US" sz="1800" smtClean="0"/>
              <a:t>Wind</a:t>
            </a:r>
          </a:p>
          <a:p>
            <a:pPr lvl="1"/>
            <a:r>
              <a:rPr lang="en-US" sz="1800" smtClean="0"/>
              <a:t>Skilled manpower</a:t>
            </a:r>
            <a:endParaRPr lang="en-GB" sz="1800" smtClean="0"/>
          </a:p>
          <a:p>
            <a:pPr marL="0" indent="0">
              <a:buFont typeface="Wingdings 3" charset="2"/>
              <a:buNone/>
            </a:pPr>
            <a:endParaRPr lang="en-US" smtClean="0"/>
          </a:p>
          <a:p>
            <a:r>
              <a:rPr lang="en-US" smtClean="0"/>
              <a:t>Ease of control</a:t>
            </a:r>
          </a:p>
          <a:p>
            <a:pPr lvl="1"/>
            <a:r>
              <a:rPr lang="en-US" sz="1800" smtClean="0"/>
              <a:t>Geometrical change</a:t>
            </a:r>
          </a:p>
          <a:p>
            <a:pPr lvl="1"/>
            <a:endParaRPr lang="en-US" sz="1800" dirty="0" smtClean="0"/>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734" y="1900932"/>
            <a:ext cx="5627374" cy="2555738"/>
          </a:xfrm>
          <a:prstGeom prst="rect">
            <a:avLst/>
          </a:prstGeom>
        </p:spPr>
      </p:pic>
      <p:sp>
        <p:nvSpPr>
          <p:cNvPr id="7" name="Inhaltsplatzhalter 1"/>
          <p:cNvSpPr txBox="1">
            <a:spLocks/>
          </p:cNvSpPr>
          <p:nvPr/>
        </p:nvSpPr>
        <p:spPr bwMode="auto">
          <a:xfrm>
            <a:off x="2754000" y="5220000"/>
            <a:ext cx="4481458" cy="40159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Font typeface="Wingdings" panose="05000000000000000000" pitchFamily="2" charset="2"/>
              <a:buChar char="§"/>
              <a:defRPr sz="2133">
                <a:solidFill>
                  <a:schemeClr val="tx1"/>
                </a:solidFill>
                <a:latin typeface="+mn-lt"/>
                <a:ea typeface="+mn-ea"/>
                <a:cs typeface="+mn-cs"/>
              </a:defRPr>
            </a:lvl1pPr>
            <a:lvl2pPr marL="253994" indent="-251878" algn="l" rtl="0" eaLnBrk="1" fontAlgn="base" hangingPunct="1">
              <a:spcBef>
                <a:spcPct val="20000"/>
              </a:spcBef>
              <a:spcAft>
                <a:spcPct val="0"/>
              </a:spcAft>
              <a:buClr>
                <a:schemeClr val="tx1"/>
              </a:buClr>
              <a:buFont typeface="Wingdings" pitchFamily="2" charset="2"/>
              <a:buChar char="§"/>
              <a:defRPr sz="2133">
                <a:solidFill>
                  <a:schemeClr val="tx1"/>
                </a:solidFill>
                <a:latin typeface="+mn-lt"/>
              </a:defRPr>
            </a:lvl2pPr>
            <a:lvl3pPr marL="482588" indent="-226478" algn="l" rtl="0" eaLnBrk="1" fontAlgn="base" hangingPunct="1">
              <a:spcBef>
                <a:spcPct val="20000"/>
              </a:spcBef>
              <a:spcAft>
                <a:spcPct val="0"/>
              </a:spcAft>
              <a:buClr>
                <a:schemeClr val="tx1"/>
              </a:buClr>
              <a:buFont typeface="Wingdings" pitchFamily="2" charset="2"/>
              <a:buChar char="§"/>
              <a:defRPr sz="2133">
                <a:solidFill>
                  <a:schemeClr val="tx1"/>
                </a:solidFill>
                <a:latin typeface="+mn-lt"/>
              </a:defRPr>
            </a:lvl3pPr>
            <a:lvl4pPr marL="723882" indent="-239178" algn="l" rtl="0" eaLnBrk="1" fontAlgn="base" hangingPunct="1">
              <a:spcBef>
                <a:spcPct val="20000"/>
              </a:spcBef>
              <a:spcAft>
                <a:spcPct val="0"/>
              </a:spcAft>
              <a:buClr>
                <a:schemeClr val="tx1"/>
              </a:buClr>
              <a:buFont typeface="Wingdings" pitchFamily="2" charset="2"/>
              <a:buChar char="§"/>
              <a:defRPr sz="2133">
                <a:solidFill>
                  <a:schemeClr val="tx1"/>
                </a:solidFill>
                <a:latin typeface="+mn-lt"/>
              </a:defRPr>
            </a:lvl4pPr>
            <a:lvl5pPr marL="990575" indent="-264577" algn="l" rtl="0" eaLnBrk="1" fontAlgn="base" hangingPunct="1">
              <a:spcBef>
                <a:spcPct val="20000"/>
              </a:spcBef>
              <a:spcAft>
                <a:spcPct val="0"/>
              </a:spcAft>
              <a:buClr>
                <a:schemeClr val="tx1"/>
              </a:buClr>
              <a:buFont typeface="Wingdings" pitchFamily="2" charset="2"/>
              <a:buChar char="§"/>
              <a:defRPr sz="2133">
                <a:solidFill>
                  <a:schemeClr val="tx1"/>
                </a:solidFill>
                <a:latin typeface="+mn-lt"/>
              </a:defRPr>
            </a:lvl5pPr>
            <a:lvl6pPr marL="1600160" indent="-264577" algn="l" rtl="0" eaLnBrk="1" fontAlgn="base" hangingPunct="1">
              <a:spcBef>
                <a:spcPct val="20000"/>
              </a:spcBef>
              <a:spcAft>
                <a:spcPct val="0"/>
              </a:spcAft>
              <a:buFont typeface="Wingdings" pitchFamily="2" charset="2"/>
              <a:buChar char="§"/>
              <a:defRPr sz="2133">
                <a:solidFill>
                  <a:schemeClr val="tx1"/>
                </a:solidFill>
                <a:latin typeface="+mn-lt"/>
              </a:defRPr>
            </a:lvl6pPr>
            <a:lvl7pPr marL="2209745" indent="-264577" algn="l" rtl="0" eaLnBrk="1" fontAlgn="base" hangingPunct="1">
              <a:spcBef>
                <a:spcPct val="20000"/>
              </a:spcBef>
              <a:spcAft>
                <a:spcPct val="0"/>
              </a:spcAft>
              <a:buFont typeface="Wingdings" pitchFamily="2" charset="2"/>
              <a:buChar char="§"/>
              <a:defRPr sz="2133">
                <a:solidFill>
                  <a:schemeClr val="tx1"/>
                </a:solidFill>
                <a:latin typeface="+mn-lt"/>
              </a:defRPr>
            </a:lvl7pPr>
            <a:lvl8pPr marL="2819330" indent="-264577" algn="l" rtl="0" eaLnBrk="1" fontAlgn="base" hangingPunct="1">
              <a:spcBef>
                <a:spcPct val="20000"/>
              </a:spcBef>
              <a:spcAft>
                <a:spcPct val="0"/>
              </a:spcAft>
              <a:buFont typeface="Wingdings" pitchFamily="2" charset="2"/>
              <a:buChar char="§"/>
              <a:defRPr sz="2133">
                <a:solidFill>
                  <a:schemeClr val="tx1"/>
                </a:solidFill>
                <a:latin typeface="+mn-lt"/>
              </a:defRPr>
            </a:lvl8pPr>
            <a:lvl9pPr marL="3428914" indent="-264577" algn="l" rtl="0" eaLnBrk="1" fontAlgn="base" hangingPunct="1">
              <a:spcBef>
                <a:spcPct val="20000"/>
              </a:spcBef>
              <a:spcAft>
                <a:spcPct val="0"/>
              </a:spcAft>
              <a:buFont typeface="Wingdings" pitchFamily="2" charset="2"/>
              <a:buChar char="§"/>
              <a:defRPr sz="2133">
                <a:solidFill>
                  <a:schemeClr val="tx1"/>
                </a:solidFill>
                <a:latin typeface="+mn-lt"/>
              </a:defRPr>
            </a:lvl9pPr>
          </a:lstStyle>
          <a:p>
            <a:pPr marL="0" indent="0">
              <a:buNone/>
            </a:pPr>
            <a:r>
              <a:rPr lang="de-DE" sz="2200" kern="0" dirty="0" err="1" smtClean="0"/>
              <a:t>Use</a:t>
            </a:r>
            <a:r>
              <a:rPr lang="de-DE" sz="2200" kern="0" dirty="0" smtClean="0"/>
              <a:t> </a:t>
            </a:r>
            <a:r>
              <a:rPr lang="de-DE" sz="2200" kern="0" dirty="0" err="1" smtClean="0"/>
              <a:t>case</a:t>
            </a:r>
            <a:r>
              <a:rPr lang="de-DE" sz="2200" kern="0" dirty="0" smtClean="0"/>
              <a:t> 3</a:t>
            </a:r>
          </a:p>
          <a:p>
            <a:pPr marL="256110" lvl="2" indent="0">
              <a:buFont typeface="Wingdings" pitchFamily="2" charset="2"/>
              <a:buNone/>
            </a:pPr>
            <a:endParaRPr lang="en-GB" sz="2200" kern="0" dirty="0" smtClean="0"/>
          </a:p>
          <a:p>
            <a:endParaRPr lang="en-GB" sz="2200" kern="0" dirty="0"/>
          </a:p>
        </p:txBody>
      </p:sp>
      <p:sp>
        <p:nvSpPr>
          <p:cNvPr id="8" name="Fußzeilenplatzhalter 7"/>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Tree>
    <p:extLst>
      <p:ext uri="{BB962C8B-B14F-4D97-AF65-F5344CB8AC3E}">
        <p14:creationId xmlns:p14="http://schemas.microsoft.com/office/powerpoint/2010/main" val="34072712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RIS </a:t>
            </a:r>
            <a:r>
              <a:rPr lang="de-DE" dirty="0" err="1"/>
              <a:t>Use</a:t>
            </a:r>
            <a:r>
              <a:rPr lang="de-DE" dirty="0"/>
              <a:t> Cases in </a:t>
            </a:r>
            <a:r>
              <a:rPr lang="de-DE" dirty="0" err="1"/>
              <a:t>THz</a:t>
            </a:r>
            <a:r>
              <a:rPr lang="de-DE" dirty="0"/>
              <a:t> </a:t>
            </a:r>
            <a:r>
              <a:rPr lang="de-DE" dirty="0" err="1"/>
              <a:t>Backhaul</a:t>
            </a:r>
            <a:r>
              <a:rPr lang="de-DE" dirty="0"/>
              <a:t> Links</a:t>
            </a:r>
            <a:br>
              <a:rPr lang="de-DE" dirty="0"/>
            </a:br>
            <a:r>
              <a:rPr lang="de-DE" sz="2000" dirty="0" err="1"/>
              <a:t>Use</a:t>
            </a:r>
            <a:r>
              <a:rPr lang="de-DE" sz="2000" dirty="0"/>
              <a:t> </a:t>
            </a:r>
            <a:r>
              <a:rPr lang="de-DE" sz="2000" dirty="0" err="1"/>
              <a:t>case</a:t>
            </a:r>
            <a:r>
              <a:rPr lang="de-DE" sz="2000" dirty="0"/>
              <a:t> 4</a:t>
            </a:r>
            <a:endParaRPr lang="en-GB" dirty="0"/>
          </a:p>
        </p:txBody>
      </p:sp>
      <p:sp>
        <p:nvSpPr>
          <p:cNvPr id="3" name="Inhaltsplatzhalter 2"/>
          <p:cNvSpPr>
            <a:spLocks noGrp="1"/>
          </p:cNvSpPr>
          <p:nvPr>
            <p:ph idx="1"/>
          </p:nvPr>
        </p:nvSpPr>
        <p:spPr/>
        <p:txBody>
          <a:bodyPr/>
          <a:lstStyle/>
          <a:p>
            <a:endParaRPr lang="en-GB"/>
          </a:p>
        </p:txBody>
      </p:sp>
      <p:sp>
        <p:nvSpPr>
          <p:cNvPr id="4" name="Foliennummernplatzhalter 3"/>
          <p:cNvSpPr>
            <a:spLocks noGrp="1"/>
          </p:cNvSpPr>
          <p:nvPr>
            <p:ph type="sldNum" sz="quarter" idx="12"/>
          </p:nvPr>
        </p:nvSpPr>
        <p:spPr/>
        <p:txBody>
          <a:bodyPr/>
          <a:lstStyle/>
          <a:p>
            <a:fld id="{69E7188C-9A70-4EC9-9702-91DC2C0C5013}" type="slidenum">
              <a:rPr lang="en-US" smtClean="0"/>
              <a:pPr/>
              <a:t>9</a:t>
            </a:fld>
            <a:endParaRPr lang="en-US" dirty="0"/>
          </a:p>
        </p:txBody>
      </p:sp>
      <p:sp>
        <p:nvSpPr>
          <p:cNvPr id="5" name="Inhaltsplatzhalter 1"/>
          <p:cNvSpPr txBox="1">
            <a:spLocks/>
          </p:cNvSpPr>
          <p:nvPr/>
        </p:nvSpPr>
        <p:spPr>
          <a:xfrm>
            <a:off x="6660000" y="1512000"/>
            <a:ext cx="4481458" cy="46080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rgbClr val="282A4A"/>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rgbClr val="2A2B4B"/>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de-DE" dirty="0" err="1" smtClean="0"/>
              <a:t>Increase</a:t>
            </a:r>
            <a:r>
              <a:rPr lang="de-DE" dirty="0" smtClean="0"/>
              <a:t> </a:t>
            </a:r>
            <a:r>
              <a:rPr lang="de-DE" dirty="0" err="1" smtClean="0"/>
              <a:t>connectivity</a:t>
            </a:r>
            <a:endParaRPr lang="de-DE" dirty="0" smtClean="0"/>
          </a:p>
          <a:p>
            <a:pPr lvl="1"/>
            <a:r>
              <a:rPr lang="de-DE" sz="1800" dirty="0" smtClean="0"/>
              <a:t>Time variant</a:t>
            </a:r>
          </a:p>
          <a:p>
            <a:pPr lvl="1"/>
            <a:r>
              <a:rPr lang="de-DE" sz="1800" dirty="0" err="1" smtClean="0"/>
              <a:t>Spatial</a:t>
            </a:r>
            <a:r>
              <a:rPr lang="de-DE" sz="1800" dirty="0" smtClean="0"/>
              <a:t> variant</a:t>
            </a:r>
          </a:p>
          <a:p>
            <a:endParaRPr lang="de-DE" dirty="0" smtClean="0"/>
          </a:p>
          <a:p>
            <a:r>
              <a:rPr lang="de-DE" dirty="0" err="1" smtClean="0"/>
              <a:t>Antenna</a:t>
            </a:r>
            <a:r>
              <a:rPr lang="de-DE" dirty="0" smtClean="0"/>
              <a:t> </a:t>
            </a:r>
            <a:r>
              <a:rPr lang="de-DE" dirty="0" err="1" smtClean="0"/>
              <a:t>reduction</a:t>
            </a:r>
            <a:endParaRPr lang="de-DE" dirty="0" smtClean="0"/>
          </a:p>
          <a:p>
            <a:pPr lvl="1"/>
            <a:r>
              <a:rPr lang="de-DE" sz="1800" dirty="0" err="1" smtClean="0"/>
              <a:t>Cost</a:t>
            </a:r>
            <a:endParaRPr lang="de-DE" sz="1800" dirty="0" smtClean="0"/>
          </a:p>
          <a:p>
            <a:pPr lvl="1"/>
            <a:r>
              <a:rPr lang="de-DE" sz="1800" dirty="0" err="1" smtClean="0"/>
              <a:t>Effort</a:t>
            </a:r>
            <a:endParaRPr lang="de-DE" sz="1800" dirty="0" smtClean="0"/>
          </a:p>
          <a:p>
            <a:endParaRPr lang="de-DE" dirty="0" smtClean="0"/>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740" y="1287624"/>
            <a:ext cx="4707747" cy="4036083"/>
          </a:xfrm>
          <a:prstGeom prst="rect">
            <a:avLst/>
          </a:prstGeom>
        </p:spPr>
      </p:pic>
      <p:sp>
        <p:nvSpPr>
          <p:cNvPr id="7" name="Inhaltsplatzhalter 1"/>
          <p:cNvSpPr txBox="1">
            <a:spLocks/>
          </p:cNvSpPr>
          <p:nvPr/>
        </p:nvSpPr>
        <p:spPr bwMode="auto">
          <a:xfrm>
            <a:off x="2754000" y="5220000"/>
            <a:ext cx="4481458" cy="40159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Font typeface="Wingdings" panose="05000000000000000000" pitchFamily="2" charset="2"/>
              <a:buChar char="§"/>
              <a:defRPr sz="2133">
                <a:solidFill>
                  <a:schemeClr val="tx1"/>
                </a:solidFill>
                <a:latin typeface="+mn-lt"/>
                <a:ea typeface="+mn-ea"/>
                <a:cs typeface="+mn-cs"/>
              </a:defRPr>
            </a:lvl1pPr>
            <a:lvl2pPr marL="253994" indent="-251878" algn="l" rtl="0" eaLnBrk="1" fontAlgn="base" hangingPunct="1">
              <a:spcBef>
                <a:spcPct val="20000"/>
              </a:spcBef>
              <a:spcAft>
                <a:spcPct val="0"/>
              </a:spcAft>
              <a:buClr>
                <a:schemeClr val="tx1"/>
              </a:buClr>
              <a:buFont typeface="Wingdings" pitchFamily="2" charset="2"/>
              <a:buChar char="§"/>
              <a:defRPr sz="2133">
                <a:solidFill>
                  <a:schemeClr val="tx1"/>
                </a:solidFill>
                <a:latin typeface="+mn-lt"/>
              </a:defRPr>
            </a:lvl2pPr>
            <a:lvl3pPr marL="482588" indent="-226478" algn="l" rtl="0" eaLnBrk="1" fontAlgn="base" hangingPunct="1">
              <a:spcBef>
                <a:spcPct val="20000"/>
              </a:spcBef>
              <a:spcAft>
                <a:spcPct val="0"/>
              </a:spcAft>
              <a:buClr>
                <a:schemeClr val="tx1"/>
              </a:buClr>
              <a:buFont typeface="Wingdings" pitchFamily="2" charset="2"/>
              <a:buChar char="§"/>
              <a:defRPr sz="2133">
                <a:solidFill>
                  <a:schemeClr val="tx1"/>
                </a:solidFill>
                <a:latin typeface="+mn-lt"/>
              </a:defRPr>
            </a:lvl3pPr>
            <a:lvl4pPr marL="723882" indent="-239178" algn="l" rtl="0" eaLnBrk="1" fontAlgn="base" hangingPunct="1">
              <a:spcBef>
                <a:spcPct val="20000"/>
              </a:spcBef>
              <a:spcAft>
                <a:spcPct val="0"/>
              </a:spcAft>
              <a:buClr>
                <a:schemeClr val="tx1"/>
              </a:buClr>
              <a:buFont typeface="Wingdings" pitchFamily="2" charset="2"/>
              <a:buChar char="§"/>
              <a:defRPr sz="2133">
                <a:solidFill>
                  <a:schemeClr val="tx1"/>
                </a:solidFill>
                <a:latin typeface="+mn-lt"/>
              </a:defRPr>
            </a:lvl4pPr>
            <a:lvl5pPr marL="990575" indent="-264577" algn="l" rtl="0" eaLnBrk="1" fontAlgn="base" hangingPunct="1">
              <a:spcBef>
                <a:spcPct val="20000"/>
              </a:spcBef>
              <a:spcAft>
                <a:spcPct val="0"/>
              </a:spcAft>
              <a:buClr>
                <a:schemeClr val="tx1"/>
              </a:buClr>
              <a:buFont typeface="Wingdings" pitchFamily="2" charset="2"/>
              <a:buChar char="§"/>
              <a:defRPr sz="2133">
                <a:solidFill>
                  <a:schemeClr val="tx1"/>
                </a:solidFill>
                <a:latin typeface="+mn-lt"/>
              </a:defRPr>
            </a:lvl5pPr>
            <a:lvl6pPr marL="1600160" indent="-264577" algn="l" rtl="0" eaLnBrk="1" fontAlgn="base" hangingPunct="1">
              <a:spcBef>
                <a:spcPct val="20000"/>
              </a:spcBef>
              <a:spcAft>
                <a:spcPct val="0"/>
              </a:spcAft>
              <a:buFont typeface="Wingdings" pitchFamily="2" charset="2"/>
              <a:buChar char="§"/>
              <a:defRPr sz="2133">
                <a:solidFill>
                  <a:schemeClr val="tx1"/>
                </a:solidFill>
                <a:latin typeface="+mn-lt"/>
              </a:defRPr>
            </a:lvl6pPr>
            <a:lvl7pPr marL="2209745" indent="-264577" algn="l" rtl="0" eaLnBrk="1" fontAlgn="base" hangingPunct="1">
              <a:spcBef>
                <a:spcPct val="20000"/>
              </a:spcBef>
              <a:spcAft>
                <a:spcPct val="0"/>
              </a:spcAft>
              <a:buFont typeface="Wingdings" pitchFamily="2" charset="2"/>
              <a:buChar char="§"/>
              <a:defRPr sz="2133">
                <a:solidFill>
                  <a:schemeClr val="tx1"/>
                </a:solidFill>
                <a:latin typeface="+mn-lt"/>
              </a:defRPr>
            </a:lvl7pPr>
            <a:lvl8pPr marL="2819330" indent="-264577" algn="l" rtl="0" eaLnBrk="1" fontAlgn="base" hangingPunct="1">
              <a:spcBef>
                <a:spcPct val="20000"/>
              </a:spcBef>
              <a:spcAft>
                <a:spcPct val="0"/>
              </a:spcAft>
              <a:buFont typeface="Wingdings" pitchFamily="2" charset="2"/>
              <a:buChar char="§"/>
              <a:defRPr sz="2133">
                <a:solidFill>
                  <a:schemeClr val="tx1"/>
                </a:solidFill>
                <a:latin typeface="+mn-lt"/>
              </a:defRPr>
            </a:lvl8pPr>
            <a:lvl9pPr marL="3428914" indent="-264577" algn="l" rtl="0" eaLnBrk="1" fontAlgn="base" hangingPunct="1">
              <a:spcBef>
                <a:spcPct val="20000"/>
              </a:spcBef>
              <a:spcAft>
                <a:spcPct val="0"/>
              </a:spcAft>
              <a:buFont typeface="Wingdings" pitchFamily="2" charset="2"/>
              <a:buChar char="§"/>
              <a:defRPr sz="2133">
                <a:solidFill>
                  <a:schemeClr val="tx1"/>
                </a:solidFill>
                <a:latin typeface="+mn-lt"/>
              </a:defRPr>
            </a:lvl9pPr>
          </a:lstStyle>
          <a:p>
            <a:pPr marL="0" indent="0">
              <a:buNone/>
            </a:pPr>
            <a:r>
              <a:rPr lang="de-DE" sz="2200" kern="0" dirty="0" err="1" smtClean="0"/>
              <a:t>Use</a:t>
            </a:r>
            <a:r>
              <a:rPr lang="de-DE" sz="2200" kern="0" dirty="0" smtClean="0"/>
              <a:t> </a:t>
            </a:r>
            <a:r>
              <a:rPr lang="de-DE" sz="2200" kern="0" dirty="0" err="1" smtClean="0"/>
              <a:t>case</a:t>
            </a:r>
            <a:r>
              <a:rPr lang="de-DE" sz="2200" kern="0" dirty="0" smtClean="0"/>
              <a:t> 4</a:t>
            </a:r>
          </a:p>
          <a:p>
            <a:pPr marL="256110" lvl="2" indent="0">
              <a:buFont typeface="Wingdings" pitchFamily="2" charset="2"/>
              <a:buNone/>
            </a:pPr>
            <a:endParaRPr lang="en-GB" sz="2200" kern="0" dirty="0" smtClean="0"/>
          </a:p>
          <a:p>
            <a:endParaRPr lang="en-GB" sz="2200" kern="0" dirty="0"/>
          </a:p>
        </p:txBody>
      </p:sp>
      <p:sp>
        <p:nvSpPr>
          <p:cNvPr id="8" name="Fußzeilenplatzhalter 7"/>
          <p:cNvSpPr>
            <a:spLocks noGrp="1"/>
          </p:cNvSpPr>
          <p:nvPr>
            <p:ph type="ftr" sz="quarter" idx="11"/>
          </p:nvPr>
        </p:nvSpPr>
        <p:spPr/>
        <p:txBody>
          <a:bodyPr/>
          <a:lstStyle/>
          <a:p>
            <a:r>
              <a:rPr lang="en-GB" smtClean="0"/>
              <a:t>06.06.2023 | Bo Kum Jung | Simulation Scenarios for the Assessment of Reflective Intelligent Surfaces in THz Backhaul Applications</a:t>
            </a:r>
            <a:endParaRPr lang="en-US" dirty="0"/>
          </a:p>
        </p:txBody>
      </p:sp>
    </p:spTree>
    <p:extLst>
      <p:ext uri="{BB962C8B-B14F-4D97-AF65-F5344CB8AC3E}">
        <p14:creationId xmlns:p14="http://schemas.microsoft.com/office/powerpoint/2010/main" val="2992772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IEEE-P802_15">
  <a:themeElements>
    <a:clrScheme name="Larissa-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Design">
      <a:majorFont>
        <a:latin typeface="Times New Roman"/>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arissa-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arissa-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arissa-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1298</Words>
  <Application>Microsoft Office PowerPoint</Application>
  <PresentationFormat>Breitbild</PresentationFormat>
  <Paragraphs>230</Paragraphs>
  <Slides>23</Slides>
  <Notes>1</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23</vt:i4>
      </vt:variant>
    </vt:vector>
  </HeadingPairs>
  <TitlesOfParts>
    <vt:vector size="31" baseType="lpstr">
      <vt:lpstr>Arial</vt:lpstr>
      <vt:lpstr>Calibri</vt:lpstr>
      <vt:lpstr>Times New Roman</vt:lpstr>
      <vt:lpstr>Trebuchet MS</vt:lpstr>
      <vt:lpstr>Wingdings</vt:lpstr>
      <vt:lpstr>Wingdings 3</vt:lpstr>
      <vt:lpstr>Facet</vt:lpstr>
      <vt:lpstr>IEEE-P802_15</vt:lpstr>
      <vt:lpstr>PowerPoint-Präsentation</vt:lpstr>
      <vt:lpstr>TERRAMETA</vt:lpstr>
      <vt:lpstr>Motivation RIS in THz Backhaul Link</vt:lpstr>
      <vt:lpstr>Motivation RIS in THz Backhaul Link</vt:lpstr>
      <vt:lpstr>Agenda</vt:lpstr>
      <vt:lpstr>RIS Use Cases in THz Backhaul Links Use case 1</vt:lpstr>
      <vt:lpstr>RIS Use Cases in THz Backhaul Links Use case 2</vt:lpstr>
      <vt:lpstr>RIS Use Cases in THz Backhaul Links Use case 3</vt:lpstr>
      <vt:lpstr>RIS Use Cases in THz Backhaul Links Use case 4</vt:lpstr>
      <vt:lpstr>Simulation Scenario Cell deployment scenario</vt:lpstr>
      <vt:lpstr>Simulation Scenario Motivation of automatic planning algorithm for backhaul links</vt:lpstr>
      <vt:lpstr>Simulation Scenario Introduced automatic planning algorithm for backhaul links</vt:lpstr>
      <vt:lpstr>Simulation Scenario Automatic planning algorithm for backhaul links</vt:lpstr>
      <vt:lpstr>Simulation Scenario Automatic planning algorithm for backhaul links</vt:lpstr>
      <vt:lpstr>Simulation Scenario Automatic planning algorithm for backhaul links</vt:lpstr>
      <vt:lpstr>Simulation Scenario Automatic planning algorithm for backhaul links</vt:lpstr>
      <vt:lpstr>Simulation Tool The Simulator for Mobile Networks - SiMoNe</vt:lpstr>
      <vt:lpstr>Simulation Tool Tool-chain for simulations</vt:lpstr>
      <vt:lpstr>Simulation Tool System level simulation</vt:lpstr>
      <vt:lpstr>Simulation Tool Link level simulation</vt:lpstr>
      <vt:lpstr>Conclusion &amp; Future Aspects</vt:lpstr>
      <vt:lpstr>Funding Acknowledgements</vt:lpstr>
      <vt:lpstr>Thank you for your attention!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Kyriakos</dc:creator>
  <cp:lastModifiedBy>Thomas Kuerner</cp:lastModifiedBy>
  <cp:revision>137</cp:revision>
  <cp:lastPrinted>2023-07-09T11:34:06Z</cp:lastPrinted>
  <dcterms:created xsi:type="dcterms:W3CDTF">2022-12-22T14:48:24Z</dcterms:created>
  <dcterms:modified xsi:type="dcterms:W3CDTF">2023-07-09T11:55:47Z</dcterms:modified>
</cp:coreProperties>
</file>