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58" r:id="rId3"/>
    <p:sldId id="271" r:id="rId4"/>
    <p:sldId id="327" r:id="rId5"/>
    <p:sldId id="355" r:id="rId6"/>
    <p:sldId id="318" r:id="rId7"/>
    <p:sldId id="334" r:id="rId8"/>
    <p:sldId id="346" r:id="rId9"/>
    <p:sldId id="360" r:id="rId10"/>
    <p:sldId id="348" r:id="rId11"/>
    <p:sldId id="361" r:id="rId12"/>
    <p:sldId id="363" r:id="rId13"/>
    <p:sldId id="368" r:id="rId14"/>
    <p:sldId id="364" r:id="rId15"/>
    <p:sldId id="367" r:id="rId16"/>
    <p:sldId id="366" r:id="rId17"/>
    <p:sldId id="33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27"/>
            <p14:sldId id="355"/>
            <p14:sldId id="318"/>
            <p14:sldId id="334"/>
            <p14:sldId id="346"/>
            <p14:sldId id="360"/>
            <p14:sldId id="348"/>
            <p14:sldId id="361"/>
            <p14:sldId id="363"/>
            <p14:sldId id="368"/>
            <p14:sldId id="364"/>
            <p14:sldId id="367"/>
            <p14:sldId id="366"/>
            <p14:sldId id="3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6E7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13" d="100"/>
          <a:sy n="113" d="100"/>
        </p:scale>
        <p:origin x="1950" y="84"/>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xmlns=""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xmlns=""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xmlns=""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xmlns=""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xmlns=""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xmlns=""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802.15-&lt;15-22-0064-00-04ab&gt;</a:t>
            </a:r>
          </a:p>
        </p:txBody>
      </p:sp>
      <p:sp>
        <p:nvSpPr>
          <p:cNvPr id="2051" name="Rectangle 3">
            <a:extLst>
              <a:ext uri="{FF2B5EF4-FFF2-40B4-BE49-F238E27FC236}">
                <a16:creationId xmlns:a16="http://schemas.microsoft.com/office/drawing/2014/main" xmlns=""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xmlns=""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xmlns=""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xmlns=""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xmlns=""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xmlns=""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xmlns=""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xmlns=""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06842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D5D8A7A-5251-7345-B20D-9908F6391B8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52EA886B-BDBA-D942-8C51-972D4E92646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26BB63-BC75-CD4F-B133-44784E43CF60}"/>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7C1C4B96-1877-6945-9A23-23412CE20695}"/>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xmlns=""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DE13F5C4-62D8-1F48-929D-8089C19311B1}"/>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E68673D0-ABED-4649-AEBC-82D582925FB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xmlns="" id="{66138FFA-EC09-224A-9E3B-105E7E9700D7}"/>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0CDAE072-0686-F34F-854D-7B3C2B69CA6B}"/>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34DF80B-DF85-7841-B6C7-C6BE77BFA95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5940BA05-107D-5546-8A3E-780586C626BA}"/>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916B5B3-29CD-1E42-93DD-A81032CE0F03}"/>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8" name="Footer Placeholder 7">
            <a:extLst>
              <a:ext uri="{FF2B5EF4-FFF2-40B4-BE49-F238E27FC236}">
                <a16:creationId xmlns:a16="http://schemas.microsoft.com/office/drawing/2014/main" xmlns="" id="{F8D657B8-E9B5-2646-84B6-245CC2FA6FC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9" name="Slide Number Placeholder 8">
            <a:extLst>
              <a:ext uri="{FF2B5EF4-FFF2-40B4-BE49-F238E27FC236}">
                <a16:creationId xmlns:a16="http://schemas.microsoft.com/office/drawing/2014/main" xmlns=""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C955439-0F68-F347-87D7-F0502F239B4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4" name="Footer Placeholder 3">
            <a:extLst>
              <a:ext uri="{FF2B5EF4-FFF2-40B4-BE49-F238E27FC236}">
                <a16:creationId xmlns:a16="http://schemas.microsoft.com/office/drawing/2014/main" xmlns="" id="{BDDE28B6-16BE-5F49-8C55-36B506BD9C2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5" name="Slide Number Placeholder 4">
            <a:extLst>
              <a:ext uri="{FF2B5EF4-FFF2-40B4-BE49-F238E27FC236}">
                <a16:creationId xmlns:a16="http://schemas.microsoft.com/office/drawing/2014/main" xmlns=""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3" name="Footer Placeholder 2">
            <a:extLst>
              <a:ext uri="{FF2B5EF4-FFF2-40B4-BE49-F238E27FC236}">
                <a16:creationId xmlns:a16="http://schemas.microsoft.com/office/drawing/2014/main" xmlns="" id="{9EF6059B-0602-6542-BEFC-E3478CA26633}"/>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4" name="Slide Number Placeholder 3">
            <a:extLst>
              <a:ext uri="{FF2B5EF4-FFF2-40B4-BE49-F238E27FC236}">
                <a16:creationId xmlns:a16="http://schemas.microsoft.com/office/drawing/2014/main" xmlns=""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6154122-F278-564A-962E-652394D50AA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BBDF74D7-1698-DD45-8B54-423EF7E328A4}"/>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7E84A7-0E2D-C64E-8406-BD4384DA8A0A}"/>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05830EEC-2DF2-E443-9291-D75738763C3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July </a:t>
            </a:r>
            <a:r>
              <a:rPr lang="de-DE" altLang="en-US" dirty="0" smtClean="0"/>
              <a:t>2023</a:t>
            </a:r>
            <a:endParaRPr lang="en-US" altLang="en-US" dirty="0"/>
          </a:p>
        </p:txBody>
      </p:sp>
      <p:sp>
        <p:nvSpPr>
          <p:cNvPr id="1029" name="Rectangle 5">
            <a:extLst>
              <a:ext uri="{FF2B5EF4-FFF2-40B4-BE49-F238E27FC236}">
                <a16:creationId xmlns:a16="http://schemas.microsoft.com/office/drawing/2014/main" xmlns=""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Hongwon</a:t>
            </a:r>
            <a:r>
              <a:rPr lang="en-US" altLang="en-US" dirty="0" smtClean="0"/>
              <a:t> Lee et al. (LG Electronics)</a:t>
            </a:r>
            <a:endParaRPr lang="en-US" altLang="en-US" dirty="0"/>
          </a:p>
        </p:txBody>
      </p:sp>
      <p:sp>
        <p:nvSpPr>
          <p:cNvPr id="1030" name="Rectangle 6">
            <a:extLst>
              <a:ext uri="{FF2B5EF4-FFF2-40B4-BE49-F238E27FC236}">
                <a16:creationId xmlns:a16="http://schemas.microsoft.com/office/drawing/2014/main" xmlns=""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xmlns=""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15-23-0334-00-04ab</a:t>
            </a:r>
            <a:r>
              <a:rPr lang="en-US" altLang="en-US" sz="1400" b="1" dirty="0"/>
              <a:t>&gt;</a:t>
            </a:r>
          </a:p>
        </p:txBody>
      </p:sp>
      <p:sp>
        <p:nvSpPr>
          <p:cNvPr id="1032" name="Line 8">
            <a:extLst>
              <a:ext uri="{FF2B5EF4-FFF2-40B4-BE49-F238E27FC236}">
                <a16:creationId xmlns:a16="http://schemas.microsoft.com/office/drawing/2014/main" xmlns=""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xmlns="" id="{F0D0F26C-6B68-D64B-ABFD-559C7369AAFF}"/>
              </a:ext>
            </a:extLst>
          </p:cNvPr>
          <p:cNvSpPr>
            <a:spLocks noChangeArrowheads="1"/>
          </p:cNvSpPr>
          <p:nvPr/>
        </p:nvSpPr>
        <p:spPr bwMode="auto">
          <a:xfrm>
            <a:off x="685800" y="6475413"/>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Public advertisement for NBA-MMS-UWB native discovery follow up</a:t>
            </a:r>
            <a:endParaRPr lang="en-US" altLang="en-US" dirty="0"/>
          </a:p>
        </p:txBody>
      </p:sp>
      <p:sp>
        <p:nvSpPr>
          <p:cNvPr id="1034" name="Line 10">
            <a:extLst>
              <a:ext uri="{FF2B5EF4-FFF2-40B4-BE49-F238E27FC236}">
                <a16:creationId xmlns:a16="http://schemas.microsoft.com/office/drawing/2014/main" xmlns=""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dirty="0" smtClean="0"/>
              <a:t>July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Hongwon</a:t>
            </a:r>
            <a:r>
              <a:rPr lang="en-US" altLang="en-US" dirty="0" smtClean="0"/>
              <a:t> Lee et al. (LG Electronics)</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[Public </a:t>
            </a:r>
            <a:r>
              <a:rPr lang="en-US" altLang="en-US" sz="1600" dirty="0"/>
              <a:t>advertisement </a:t>
            </a:r>
            <a:r>
              <a:rPr lang="en-US" altLang="en-US" sz="1600" dirty="0" smtClean="0"/>
              <a:t>for NBA-UWB MMS native discovery follow-up]</a:t>
            </a:r>
            <a:r>
              <a:rPr lang="en-US" altLang="en-US" sz="1600" dirty="0"/>
              <a:t>	</a:t>
            </a:r>
          </a:p>
          <a:p>
            <a:r>
              <a:rPr lang="en-US" altLang="en-US" sz="1600" b="1" dirty="0"/>
              <a:t>Date Submitted: </a:t>
            </a:r>
            <a:r>
              <a:rPr lang="en-US" altLang="en-US" sz="1600" dirty="0" smtClean="0"/>
              <a:t>[July, 2023]</a:t>
            </a:r>
            <a:r>
              <a:rPr lang="en-US" altLang="en-US" sz="1600" dirty="0"/>
              <a:t>	</a:t>
            </a:r>
          </a:p>
          <a:p>
            <a:r>
              <a:rPr lang="en-US" altLang="en-US" sz="1600" b="1" dirty="0"/>
              <a:t>Source:</a:t>
            </a:r>
            <a:r>
              <a:rPr lang="en-US" altLang="en-US" sz="1600" dirty="0"/>
              <a:t> </a:t>
            </a:r>
            <a:r>
              <a:rPr lang="en-US" altLang="en-US" sz="1600" dirty="0" smtClean="0"/>
              <a:t>[</a:t>
            </a:r>
            <a:r>
              <a:rPr lang="en-US" altLang="en-US" sz="1600" dirty="0" err="1" smtClean="0"/>
              <a:t>Hongwon</a:t>
            </a:r>
            <a:r>
              <a:rPr lang="en-US" altLang="en-US" sz="1600" dirty="0" smtClean="0"/>
              <a:t> Lee, </a:t>
            </a:r>
            <a:r>
              <a:rPr lang="en-US" altLang="en-US" sz="1600" dirty="0" err="1" smtClean="0"/>
              <a:t>Insun</a:t>
            </a:r>
            <a:r>
              <a:rPr lang="en-US" altLang="en-US" sz="1600" dirty="0" smtClean="0"/>
              <a:t> Jang, Jinsoo Choi, HanGyu Cho(</a:t>
            </a:r>
            <a:r>
              <a:rPr lang="en-US" altLang="ko-KR" sz="1600" dirty="0">
                <a:solidFill>
                  <a:srgbClr val="000000"/>
                </a:solidFill>
                <a:ea typeface="굴림" charset="-127"/>
                <a:cs typeface="Times New Roman" pitchFamily="18" charset="0"/>
              </a:rPr>
              <a:t>LG Electronics</a:t>
            </a:r>
            <a:r>
              <a:rPr lang="en-US" altLang="en-US" sz="1600" dirty="0" smtClean="0"/>
              <a:t>)]</a:t>
            </a:r>
            <a:endParaRPr lang="en-US" altLang="en-US" sz="1600" dirty="0"/>
          </a:p>
          <a:p>
            <a:r>
              <a:rPr lang="en-US" altLang="en-US" sz="1600" b="1" dirty="0"/>
              <a:t>Email: </a:t>
            </a:r>
            <a:r>
              <a:rPr lang="en-US" altLang="en-US" sz="1600" dirty="0" smtClean="0"/>
              <a:t>hongwon.lee@</a:t>
            </a:r>
            <a:r>
              <a:rPr lang="en-US" altLang="en-US" sz="100" dirty="0" smtClean="0"/>
              <a:t> </a:t>
            </a:r>
            <a:r>
              <a:rPr lang="en-US" altLang="en-US" sz="1600" dirty="0" smtClean="0"/>
              <a:t>lge.com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a:t>
            </a:r>
            <a:r>
              <a:rPr lang="en-US" altLang="en-US" sz="1600" dirty="0" smtClean="0"/>
              <a:t>[]</a:t>
            </a:r>
            <a:endParaRPr lang="en-US" altLang="en-US" dirty="0"/>
          </a:p>
          <a:p>
            <a:pPr lvl="0">
              <a:spcBef>
                <a:spcPts val="600"/>
              </a:spcBef>
              <a:spcAft>
                <a:spcPts val="600"/>
              </a:spcAft>
            </a:pPr>
            <a:r>
              <a:rPr lang="en-US" altLang="en-US" sz="1600" b="1" dirty="0"/>
              <a:t>Abstract:</a:t>
            </a:r>
            <a:r>
              <a:rPr lang="en-US" altLang="en-US" sz="1600" dirty="0"/>
              <a:t>	[Public initialization setup handshake and ranging session for NBA-UWB </a:t>
            </a:r>
            <a:r>
              <a:rPr lang="en-US" altLang="en-US" sz="1600" dirty="0" smtClean="0"/>
              <a:t>MMS]</a:t>
            </a:r>
            <a:endParaRPr lang="en-US" altLang="en-US" sz="1600" dirty="0"/>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July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10</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smtClean="0"/>
              <a:t>Public IRK </a:t>
            </a:r>
            <a:r>
              <a:rPr lang="en-US" altLang="ko-KR" sz="2800" dirty="0"/>
              <a:t>for public initialization</a:t>
            </a:r>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219200"/>
            <a:ext cx="8001000" cy="4953000"/>
          </a:xfrm>
        </p:spPr>
        <p:txBody>
          <a:bodyPr/>
          <a:lstStyle/>
          <a:p>
            <a:pPr>
              <a:spcBef>
                <a:spcPts val="600"/>
              </a:spcBef>
              <a:spcAft>
                <a:spcPts val="300"/>
              </a:spcAft>
              <a:buFont typeface="Arial" panose="020B0604020202020204" pitchFamily="34" charset="0"/>
              <a:buChar char="•"/>
            </a:pPr>
            <a:r>
              <a:rPr lang="en-US" altLang="ko-KR" sz="1800" dirty="0"/>
              <a:t>Public initialization means unknown devices are discovered each other and establish session setup through public initialization setup handshake</a:t>
            </a:r>
          </a:p>
          <a:p>
            <a:pPr>
              <a:spcBef>
                <a:spcPts val="600"/>
              </a:spcBef>
              <a:spcAft>
                <a:spcPts val="300"/>
              </a:spcAft>
              <a:buFont typeface="Arial" panose="020B0604020202020204" pitchFamily="34" charset="0"/>
              <a:buChar char="•"/>
            </a:pPr>
            <a:r>
              <a:rPr lang="en-US" altLang="ko-KR" sz="1800" dirty="0" smtClean="0"/>
              <a:t>To use existing POLL, RESP and REPORT for public initialization, </a:t>
            </a:r>
            <a:r>
              <a:rPr lang="en-US" altLang="ko-KR" sz="1800" dirty="0" err="1" smtClean="0"/>
              <a:t>IdentityResolvingKey</a:t>
            </a:r>
            <a:r>
              <a:rPr lang="en-US" altLang="ko-KR" sz="1800" dirty="0" smtClean="0"/>
              <a:t>(IRK) to generate </a:t>
            </a:r>
            <a:r>
              <a:rPr lang="en-US" altLang="ko-KR" sz="1800" dirty="0" err="1" smtClean="0"/>
              <a:t>RPA_hash</a:t>
            </a:r>
            <a:r>
              <a:rPr lang="en-US" altLang="ko-KR" sz="1800" dirty="0" smtClean="0"/>
              <a:t> value is necessary</a:t>
            </a:r>
          </a:p>
          <a:p>
            <a:pPr>
              <a:spcBef>
                <a:spcPts val="600"/>
              </a:spcBef>
              <a:spcAft>
                <a:spcPts val="300"/>
              </a:spcAft>
              <a:buFont typeface="Arial" panose="020B0604020202020204" pitchFamily="34" charset="0"/>
              <a:buChar char="•"/>
            </a:pPr>
            <a:r>
              <a:rPr lang="en-US" altLang="ko-KR" sz="1800" dirty="0" smtClean="0"/>
              <a:t>IRK is </a:t>
            </a:r>
            <a:r>
              <a:rPr lang="en-US" altLang="ko-KR" sz="1800" dirty="0"/>
              <a:t>commonly known to </a:t>
            </a:r>
            <a:r>
              <a:rPr lang="en-US" altLang="ko-KR" sz="1800" dirty="0" smtClean="0"/>
              <a:t>PAN participants</a:t>
            </a:r>
            <a:endParaRPr lang="en-US" altLang="ko-KR" sz="1800" dirty="0"/>
          </a:p>
          <a:p>
            <a:pPr>
              <a:spcBef>
                <a:spcPts val="600"/>
              </a:spcBef>
              <a:spcAft>
                <a:spcPts val="300"/>
              </a:spcAft>
              <a:buFont typeface="Arial" panose="020B0604020202020204" pitchFamily="34" charset="0"/>
              <a:buChar char="•"/>
            </a:pPr>
            <a:r>
              <a:rPr lang="en-US" altLang="ko-KR" sz="1800" dirty="0"/>
              <a:t>It may be hard to assign or distribute same IRK among unknown devices for </a:t>
            </a:r>
            <a:r>
              <a:rPr lang="en-US" altLang="ko-KR" sz="1800" dirty="0" smtClean="0"/>
              <a:t>ranging session after public </a:t>
            </a:r>
            <a:r>
              <a:rPr lang="en-US" altLang="ko-KR" sz="1800" dirty="0"/>
              <a:t>initialization</a:t>
            </a:r>
          </a:p>
          <a:p>
            <a:pPr>
              <a:spcBef>
                <a:spcPts val="600"/>
              </a:spcBef>
              <a:spcAft>
                <a:spcPts val="300"/>
              </a:spcAft>
              <a:buFont typeface="Arial" panose="020B0604020202020204" pitchFamily="34" charset="0"/>
              <a:buChar char="•"/>
            </a:pPr>
            <a:r>
              <a:rPr lang="en-US" altLang="ko-KR" sz="1800" dirty="0"/>
              <a:t>To generate IRK for public initialization, it </a:t>
            </a:r>
            <a:r>
              <a:rPr lang="en-US" altLang="ko-KR" sz="1800" dirty="0" smtClean="0"/>
              <a:t>may be good </a:t>
            </a:r>
            <a:r>
              <a:rPr lang="en-US" altLang="ko-KR" sz="1800" dirty="0"/>
              <a:t>option to use the information which both an initiator and a responder know</a:t>
            </a:r>
          </a:p>
          <a:p>
            <a:pPr>
              <a:spcBef>
                <a:spcPts val="600"/>
              </a:spcBef>
              <a:spcAft>
                <a:spcPts val="300"/>
              </a:spcAft>
              <a:buFont typeface="Arial" panose="020B0604020202020204" pitchFamily="34" charset="0"/>
              <a:buChar char="•"/>
            </a:pPr>
            <a:r>
              <a:rPr lang="en-US" altLang="ko-KR" sz="1800" dirty="0" err="1"/>
              <a:t>AdvAddr</a:t>
            </a:r>
            <a:r>
              <a:rPr lang="en-US" altLang="ko-KR" sz="1800" dirty="0"/>
              <a:t> and </a:t>
            </a:r>
            <a:r>
              <a:rPr lang="en-US" altLang="ko-KR" sz="1800" dirty="0" err="1"/>
              <a:t>RespAddr</a:t>
            </a:r>
            <a:r>
              <a:rPr lang="en-US" altLang="ko-KR" sz="1800" dirty="0"/>
              <a:t> exchanged through public initialization setup handshake may be used to generate same IRK for both the initiator and the responder.</a:t>
            </a:r>
          </a:p>
          <a:p>
            <a:pPr>
              <a:spcBef>
                <a:spcPts val="600"/>
              </a:spcBef>
              <a:spcAft>
                <a:spcPts val="300"/>
              </a:spcAft>
              <a:buFont typeface="Arial" panose="020B0604020202020204" pitchFamily="34" charset="0"/>
              <a:buChar char="•"/>
            </a:pPr>
            <a:r>
              <a:rPr lang="en-US" altLang="ko-KR" sz="1800" dirty="0"/>
              <a:t>IRK[16] </a:t>
            </a:r>
            <a:r>
              <a:rPr lang="en-US" altLang="ko-KR" sz="1800" dirty="0" smtClean="0"/>
              <a:t>may be </a:t>
            </a:r>
            <a:r>
              <a:rPr lang="en-US" altLang="ko-KR" sz="1800" dirty="0"/>
              <a:t>simply generated by </a:t>
            </a:r>
            <a:r>
              <a:rPr lang="en-US" altLang="ko-KR" sz="1800" dirty="0" smtClean="0"/>
              <a:t>concatenating </a:t>
            </a:r>
            <a:r>
              <a:rPr lang="en-US" altLang="ko-KR" sz="1800" dirty="0"/>
              <a:t>padding, </a:t>
            </a:r>
            <a:r>
              <a:rPr lang="en-US" altLang="ko-KR" sz="1800" dirty="0" err="1"/>
              <a:t>AdvAddr</a:t>
            </a:r>
            <a:r>
              <a:rPr lang="en-US" altLang="ko-KR" sz="1800" dirty="0"/>
              <a:t> and </a:t>
            </a:r>
            <a:r>
              <a:rPr lang="en-US" altLang="ko-KR" sz="1800" dirty="0" err="1"/>
              <a:t>RespAddr</a:t>
            </a:r>
            <a:endParaRPr lang="en-US" altLang="ko-KR" sz="1800" dirty="0"/>
          </a:p>
          <a:p>
            <a:pPr lvl="1">
              <a:spcBef>
                <a:spcPts val="600"/>
              </a:spcBef>
              <a:spcAft>
                <a:spcPts val="300"/>
              </a:spcAft>
              <a:buFont typeface="Arial" panose="020B0604020202020204" pitchFamily="34" charset="0"/>
              <a:buChar char="•"/>
            </a:pPr>
            <a:r>
              <a:rPr lang="en-US" altLang="ko-KR" sz="1400" dirty="0"/>
              <a:t>e.g. </a:t>
            </a:r>
            <a:r>
              <a:rPr lang="en-US" altLang="ko-KR" sz="1400" dirty="0" err="1"/>
              <a:t>AdvAddr</a:t>
            </a:r>
            <a:r>
              <a:rPr lang="en-US" altLang="ko-KR" sz="1400" dirty="0"/>
              <a:t>[3] = 62:EE:5B, </a:t>
            </a:r>
            <a:r>
              <a:rPr lang="en-US" altLang="ko-KR" sz="1400" dirty="0" err="1"/>
              <a:t>RespAddr</a:t>
            </a:r>
            <a:r>
              <a:rPr lang="en-US" altLang="ko-KR" sz="1400" dirty="0"/>
              <a:t>[3] = 3F:0A:F8, MSB zero-</a:t>
            </a:r>
            <a:r>
              <a:rPr lang="en-US" altLang="ko-KR" sz="1400" dirty="0" err="1"/>
              <a:t>paded</a:t>
            </a:r>
            <a:endParaRPr lang="en-US" altLang="ko-KR" sz="1400" dirty="0"/>
          </a:p>
          <a:p>
            <a:pPr lvl="2">
              <a:spcBef>
                <a:spcPts val="600"/>
              </a:spcBef>
              <a:spcAft>
                <a:spcPts val="300"/>
              </a:spcAft>
              <a:buFont typeface="Arial" panose="020B0604020202020204" pitchFamily="34" charset="0"/>
              <a:buChar char="•"/>
            </a:pPr>
            <a:r>
              <a:rPr lang="en-US" altLang="ko-KR" sz="1000" dirty="0"/>
              <a:t>IRK[16] = </a:t>
            </a:r>
            <a:r>
              <a:rPr lang="en-US" altLang="ko-KR" sz="1000" dirty="0" smtClean="0"/>
              <a:t>0x0000000000000000000062EE5B3F0AF8</a:t>
            </a:r>
            <a:endParaRPr lang="en-US" altLang="ko-KR" sz="1600" dirty="0"/>
          </a:p>
        </p:txBody>
      </p:sp>
    </p:spTree>
    <p:extLst>
      <p:ext uri="{BB962C8B-B14F-4D97-AF65-F5344CB8AC3E}">
        <p14:creationId xmlns:p14="http://schemas.microsoft.com/office/powerpoint/2010/main" val="678141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Public initialization and ranging session example</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990600"/>
            <a:ext cx="80010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804863" lvl="2" indent="-263525">
              <a:spcBef>
                <a:spcPts val="600"/>
              </a:spcBef>
              <a:spcAft>
                <a:spcPts val="600"/>
              </a:spcAft>
              <a:buFont typeface="Arial" panose="020B0604020202020204" pitchFamily="34" charset="0"/>
              <a:buChar char="•"/>
            </a:pPr>
            <a:endParaRPr lang="en-US" altLang="ko-KR" sz="1800" dirty="0"/>
          </a:p>
          <a:p>
            <a:pPr marL="804863" lvl="2" indent="-263525">
              <a:spcBef>
                <a:spcPts val="600"/>
              </a:spcBef>
              <a:spcAft>
                <a:spcPts val="600"/>
              </a:spcAft>
              <a:buFont typeface="Arial" panose="020B0604020202020204" pitchFamily="34" charset="0"/>
              <a:buChar char="•"/>
            </a:pPr>
            <a:endParaRPr lang="en-US" altLang="ko-KR" sz="1800" dirty="0" smtClean="0"/>
          </a:p>
          <a:p>
            <a:pPr marL="804863" lvl="2" indent="-263525">
              <a:spcBef>
                <a:spcPts val="600"/>
              </a:spcBef>
              <a:spcAft>
                <a:spcPts val="600"/>
              </a:spcAft>
              <a:buFont typeface="Arial" panose="020B0604020202020204" pitchFamily="34" charset="0"/>
              <a:buChar char="•"/>
            </a:pPr>
            <a:endParaRPr lang="en-US" altLang="ko-KR" sz="1800" dirty="0"/>
          </a:p>
          <a:p>
            <a:pPr marL="804863" lvl="2" indent="-263525">
              <a:spcBef>
                <a:spcPts val="600"/>
              </a:spcBef>
              <a:spcAft>
                <a:spcPts val="600"/>
              </a:spcAft>
              <a:buFont typeface="Arial" panose="020B0604020202020204" pitchFamily="34" charset="0"/>
              <a:buChar char="•"/>
            </a:pPr>
            <a:endParaRPr lang="en-US" altLang="ko-KR" sz="1800" dirty="0" smtClean="0"/>
          </a:p>
          <a:p>
            <a:pPr marL="804863" lvl="2" indent="-263525">
              <a:spcBef>
                <a:spcPts val="600"/>
              </a:spcBef>
              <a:spcAft>
                <a:spcPts val="600"/>
              </a:spcAft>
              <a:buFont typeface="Arial" panose="020B0604020202020204" pitchFamily="34" charset="0"/>
              <a:buChar char="•"/>
            </a:pPr>
            <a:endParaRPr lang="en-US" altLang="ko-KR" sz="1800" dirty="0"/>
          </a:p>
          <a:p>
            <a:pPr marL="804863" lvl="2" indent="-263525">
              <a:spcBef>
                <a:spcPts val="600"/>
              </a:spcBef>
              <a:spcAft>
                <a:spcPts val="600"/>
              </a:spcAft>
              <a:buFont typeface="Arial" panose="020B0604020202020204" pitchFamily="34" charset="0"/>
              <a:buChar char="•"/>
            </a:pPr>
            <a:endParaRPr lang="en-US" altLang="ko-KR" sz="1800" dirty="0" smtClean="0"/>
          </a:p>
          <a:p>
            <a:pPr marL="804863" lvl="2" indent="-263525">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900" dirty="0" smtClean="0"/>
          </a:p>
          <a:p>
            <a:pPr marL="342900" lvl="1" indent="-342900">
              <a:spcBef>
                <a:spcPts val="600"/>
              </a:spcBef>
              <a:spcAft>
                <a:spcPts val="600"/>
              </a:spcAft>
              <a:buFont typeface="Arial" panose="020B0604020202020204" pitchFamily="34" charset="0"/>
              <a:buChar char="•"/>
            </a:pPr>
            <a:r>
              <a:rPr lang="en-US" altLang="ko-KR" sz="1800" dirty="0" smtClean="0"/>
              <a:t>Random address, </a:t>
            </a:r>
            <a:r>
              <a:rPr lang="en-US" altLang="ko-KR" sz="1800" dirty="0" err="1" smtClean="0"/>
              <a:t>AdvAddr</a:t>
            </a:r>
            <a:r>
              <a:rPr lang="en-US" altLang="ko-KR" sz="1800" dirty="0" smtClean="0"/>
              <a:t> and </a:t>
            </a:r>
            <a:r>
              <a:rPr lang="en-US" altLang="ko-KR" sz="1800" dirty="0" err="1" smtClean="0"/>
              <a:t>RespAddr</a:t>
            </a:r>
            <a:r>
              <a:rPr lang="en-US" altLang="ko-KR" sz="1800" dirty="0" smtClean="0"/>
              <a:t> are used for public initialization setup handshake</a:t>
            </a:r>
          </a:p>
          <a:p>
            <a:pPr marL="342900" lvl="1" indent="-342900">
              <a:spcBef>
                <a:spcPts val="600"/>
              </a:spcBef>
              <a:spcAft>
                <a:spcPts val="600"/>
              </a:spcAft>
              <a:buFont typeface="Arial" panose="020B0604020202020204" pitchFamily="34" charset="0"/>
              <a:buChar char="•"/>
            </a:pPr>
            <a:r>
              <a:rPr lang="en-US" altLang="ko-KR" sz="1800" dirty="0" smtClean="0"/>
              <a:t>For ranging session, IRK value is needed to generate </a:t>
            </a:r>
            <a:r>
              <a:rPr lang="en-US" altLang="ko-KR" sz="1800" dirty="0" err="1" smtClean="0"/>
              <a:t>RPA_hash</a:t>
            </a:r>
            <a:r>
              <a:rPr lang="en-US" altLang="ko-KR" sz="1800" dirty="0" smtClean="0"/>
              <a:t> to use POLL, RESP and REPORT</a:t>
            </a:r>
          </a:p>
          <a:p>
            <a:pPr marL="342900" lvl="1" indent="-342900">
              <a:spcBef>
                <a:spcPts val="600"/>
              </a:spcBef>
              <a:spcAft>
                <a:spcPts val="600"/>
              </a:spcAft>
              <a:buFont typeface="Arial" panose="020B0604020202020204" pitchFamily="34" charset="0"/>
              <a:buChar char="•"/>
            </a:pPr>
            <a:r>
              <a:rPr lang="en-US" altLang="ko-KR" sz="1800" dirty="0" err="1" smtClean="0"/>
              <a:t>AdvAddr</a:t>
            </a:r>
            <a:r>
              <a:rPr lang="en-US" altLang="ko-KR" sz="1800" dirty="0" smtClean="0"/>
              <a:t> and </a:t>
            </a:r>
            <a:r>
              <a:rPr lang="en-US" altLang="ko-KR" sz="1800" dirty="0" err="1" smtClean="0"/>
              <a:t>RespAddr</a:t>
            </a:r>
            <a:r>
              <a:rPr lang="en-US" altLang="ko-KR" sz="1800" dirty="0" smtClean="0"/>
              <a:t> may be used to generate IRK</a:t>
            </a:r>
          </a:p>
        </p:txBody>
      </p:sp>
      <p:grpSp>
        <p:nvGrpSpPr>
          <p:cNvPr id="2" name="그룹 1"/>
          <p:cNvGrpSpPr/>
          <p:nvPr/>
        </p:nvGrpSpPr>
        <p:grpSpPr>
          <a:xfrm>
            <a:off x="76200" y="1295400"/>
            <a:ext cx="9062279" cy="3377751"/>
            <a:chOff x="76200" y="1346649"/>
            <a:chExt cx="9062279" cy="3377751"/>
          </a:xfrm>
        </p:grpSpPr>
        <p:cxnSp>
          <p:nvCxnSpPr>
            <p:cNvPr id="58" name="직선 화살표 연결선 57"/>
            <p:cNvCxnSpPr/>
            <p:nvPr/>
          </p:nvCxnSpPr>
          <p:spPr bwMode="auto">
            <a:xfrm>
              <a:off x="564911" y="3163794"/>
              <a:ext cx="8460000" cy="0"/>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xtBox 58"/>
            <p:cNvSpPr txBox="1"/>
            <p:nvPr/>
          </p:nvSpPr>
          <p:spPr>
            <a:xfrm>
              <a:off x="76200" y="1346649"/>
              <a:ext cx="2239716" cy="338554"/>
            </a:xfrm>
            <a:prstGeom prst="rect">
              <a:avLst/>
            </a:prstGeom>
            <a:noFill/>
          </p:spPr>
          <p:txBody>
            <a:bodyPr wrap="none" rtlCol="0">
              <a:spAutoFit/>
            </a:bodyPr>
            <a:lstStyle/>
            <a:p>
              <a:r>
                <a:rPr lang="en-US" altLang="ko-KR" sz="1600" b="1" dirty="0" smtClean="0">
                  <a:latin typeface="+mn-lt"/>
                </a:rPr>
                <a:t>Initialization Channel</a:t>
              </a:r>
              <a:endParaRPr lang="ko-KR" altLang="en-US" sz="1600" b="1">
                <a:latin typeface="+mn-lt"/>
              </a:endParaRPr>
            </a:p>
          </p:txBody>
        </p:sp>
        <p:sp>
          <p:nvSpPr>
            <p:cNvPr id="60" name="TextBox 59"/>
            <p:cNvSpPr txBox="1"/>
            <p:nvPr/>
          </p:nvSpPr>
          <p:spPr>
            <a:xfrm>
              <a:off x="446493" y="3307809"/>
              <a:ext cx="1869423" cy="338554"/>
            </a:xfrm>
            <a:prstGeom prst="rect">
              <a:avLst/>
            </a:prstGeom>
            <a:noFill/>
          </p:spPr>
          <p:txBody>
            <a:bodyPr wrap="none" rtlCol="0">
              <a:spAutoFit/>
            </a:bodyPr>
            <a:lstStyle/>
            <a:p>
              <a:r>
                <a:rPr lang="en-US" altLang="ko-KR" sz="1600" b="1" dirty="0" smtClean="0">
                  <a:latin typeface="+mn-lt"/>
                </a:rPr>
                <a:t>Ranging Channel</a:t>
              </a:r>
              <a:endParaRPr lang="ko-KR" altLang="en-US" sz="1600" b="1">
                <a:latin typeface="+mn-lt"/>
              </a:endParaRPr>
            </a:p>
          </p:txBody>
        </p:sp>
        <p:sp>
          <p:nvSpPr>
            <p:cNvPr id="61" name="TextBox 60"/>
            <p:cNvSpPr txBox="1"/>
            <p:nvPr/>
          </p:nvSpPr>
          <p:spPr>
            <a:xfrm>
              <a:off x="1457989" y="1746239"/>
              <a:ext cx="857927" cy="338554"/>
            </a:xfrm>
            <a:prstGeom prst="rect">
              <a:avLst/>
            </a:prstGeom>
            <a:noFill/>
          </p:spPr>
          <p:txBody>
            <a:bodyPr wrap="none" rtlCol="0">
              <a:spAutoFit/>
            </a:bodyPr>
            <a:lstStyle/>
            <a:p>
              <a:r>
                <a:rPr lang="en-US" altLang="ko-KR" sz="1600" dirty="0" smtClean="0">
                  <a:latin typeface="+mn-lt"/>
                </a:rPr>
                <a:t>Initiator</a:t>
              </a:r>
              <a:endParaRPr lang="ko-KR" altLang="en-US" sz="1600">
                <a:latin typeface="+mn-lt"/>
              </a:endParaRPr>
            </a:p>
          </p:txBody>
        </p:sp>
        <p:sp>
          <p:nvSpPr>
            <p:cNvPr id="62" name="TextBox 61"/>
            <p:cNvSpPr txBox="1"/>
            <p:nvPr/>
          </p:nvSpPr>
          <p:spPr>
            <a:xfrm>
              <a:off x="1129373" y="2245136"/>
              <a:ext cx="1186543" cy="338554"/>
            </a:xfrm>
            <a:prstGeom prst="rect">
              <a:avLst/>
            </a:prstGeom>
            <a:noFill/>
          </p:spPr>
          <p:txBody>
            <a:bodyPr wrap="none" rtlCol="0">
              <a:spAutoFit/>
            </a:bodyPr>
            <a:lstStyle/>
            <a:p>
              <a:r>
                <a:rPr lang="en-US" altLang="ko-KR" sz="1600" dirty="0" smtClean="0">
                  <a:latin typeface="+mn-lt"/>
                </a:rPr>
                <a:t>Responder</a:t>
              </a:r>
              <a:endParaRPr lang="ko-KR" altLang="en-US" sz="1600">
                <a:latin typeface="+mn-lt"/>
              </a:endParaRPr>
            </a:p>
          </p:txBody>
        </p:sp>
        <p:sp>
          <p:nvSpPr>
            <p:cNvPr id="63" name="TextBox 62"/>
            <p:cNvSpPr txBox="1"/>
            <p:nvPr/>
          </p:nvSpPr>
          <p:spPr>
            <a:xfrm>
              <a:off x="1457989" y="3738146"/>
              <a:ext cx="857927" cy="338554"/>
            </a:xfrm>
            <a:prstGeom prst="rect">
              <a:avLst/>
            </a:prstGeom>
            <a:noFill/>
          </p:spPr>
          <p:txBody>
            <a:bodyPr wrap="none" rtlCol="0">
              <a:spAutoFit/>
            </a:bodyPr>
            <a:lstStyle/>
            <a:p>
              <a:r>
                <a:rPr lang="en-US" altLang="ko-KR" sz="1600" dirty="0" smtClean="0">
                  <a:latin typeface="+mn-lt"/>
                </a:rPr>
                <a:t>Initiator</a:t>
              </a:r>
              <a:endParaRPr lang="ko-KR" altLang="en-US" sz="1600">
                <a:latin typeface="+mn-lt"/>
              </a:endParaRPr>
            </a:p>
          </p:txBody>
        </p:sp>
        <p:sp>
          <p:nvSpPr>
            <p:cNvPr id="64" name="TextBox 63"/>
            <p:cNvSpPr txBox="1"/>
            <p:nvPr/>
          </p:nvSpPr>
          <p:spPr>
            <a:xfrm>
              <a:off x="1129373" y="4189984"/>
              <a:ext cx="1186543" cy="338554"/>
            </a:xfrm>
            <a:prstGeom prst="rect">
              <a:avLst/>
            </a:prstGeom>
            <a:noFill/>
          </p:spPr>
          <p:txBody>
            <a:bodyPr wrap="none" rtlCol="0">
              <a:spAutoFit/>
            </a:bodyPr>
            <a:lstStyle/>
            <a:p>
              <a:r>
                <a:rPr lang="en-US" altLang="ko-KR" sz="1600" dirty="0" smtClean="0">
                  <a:latin typeface="+mn-lt"/>
                </a:rPr>
                <a:t>Responder</a:t>
              </a:r>
              <a:endParaRPr lang="ko-KR" altLang="en-US" sz="1600">
                <a:latin typeface="+mn-lt"/>
              </a:endParaRPr>
            </a:p>
          </p:txBody>
        </p:sp>
        <p:sp>
          <p:nvSpPr>
            <p:cNvPr id="65" name="직사각형 64"/>
            <p:cNvSpPr/>
            <p:nvPr/>
          </p:nvSpPr>
          <p:spPr bwMode="auto">
            <a:xfrm>
              <a:off x="2437119" y="2245136"/>
              <a:ext cx="864096" cy="33855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i="0" u="none" strike="noStrike" cap="none" normalizeH="0" baseline="0" dirty="0" smtClean="0">
                  <a:ln>
                    <a:noFill/>
                  </a:ln>
                  <a:solidFill>
                    <a:schemeClr val="tx1"/>
                  </a:solidFill>
                  <a:effectLst/>
                  <a:latin typeface="+mn-lt"/>
                </a:rPr>
                <a:t>SCAN</a:t>
              </a:r>
              <a:endParaRPr kumimoji="0" lang="ko-KR" altLang="en-US" sz="1600" i="0" u="none" strike="noStrike" cap="none" normalizeH="0" baseline="0" smtClean="0">
                <a:ln>
                  <a:noFill/>
                </a:ln>
                <a:solidFill>
                  <a:schemeClr val="tx1"/>
                </a:solidFill>
                <a:effectLst/>
                <a:latin typeface="+mn-lt"/>
              </a:endParaRPr>
            </a:p>
          </p:txBody>
        </p:sp>
        <p:sp>
          <p:nvSpPr>
            <p:cNvPr id="66" name="직사각형 65"/>
            <p:cNvSpPr/>
            <p:nvPr/>
          </p:nvSpPr>
          <p:spPr bwMode="auto">
            <a:xfrm>
              <a:off x="3971216" y="2242761"/>
              <a:ext cx="957791" cy="33502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i="0" u="none" strike="noStrike" cap="none" normalizeH="0" baseline="0" dirty="0" smtClean="0">
                  <a:ln>
                    <a:noFill/>
                  </a:ln>
                  <a:solidFill>
                    <a:schemeClr val="tx1"/>
                  </a:solidFill>
                  <a:effectLst/>
                  <a:latin typeface="+mn-lt"/>
                </a:rPr>
                <a:t>SCAN</a:t>
              </a:r>
              <a:endParaRPr kumimoji="0" lang="ko-KR" altLang="en-US" sz="1600" i="0" u="none" strike="noStrike" cap="none" normalizeH="0" baseline="0" smtClean="0">
                <a:ln>
                  <a:noFill/>
                </a:ln>
                <a:solidFill>
                  <a:schemeClr val="tx1"/>
                </a:solidFill>
                <a:effectLst/>
                <a:latin typeface="+mn-lt"/>
              </a:endParaRPr>
            </a:p>
          </p:txBody>
        </p:sp>
        <p:sp>
          <p:nvSpPr>
            <p:cNvPr id="67" name="직사각형 66"/>
            <p:cNvSpPr/>
            <p:nvPr/>
          </p:nvSpPr>
          <p:spPr bwMode="auto">
            <a:xfrm>
              <a:off x="3373223" y="1746239"/>
              <a:ext cx="432048" cy="33855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700" i="0" u="none" strike="noStrike" cap="none" normalizeH="0" baseline="0" dirty="0" smtClean="0">
                  <a:ln>
                    <a:noFill/>
                  </a:ln>
                  <a:solidFill>
                    <a:schemeClr val="tx1"/>
                  </a:solidFill>
                  <a:effectLst/>
                  <a:latin typeface="+mn-lt"/>
                </a:rPr>
                <a:t>PUB-ADV-POLL</a:t>
              </a:r>
              <a:endParaRPr kumimoji="0" lang="ko-KR" altLang="en-US" sz="700" i="0" u="none" strike="noStrike" cap="none" normalizeH="0" baseline="0" smtClean="0">
                <a:ln>
                  <a:noFill/>
                </a:ln>
                <a:solidFill>
                  <a:schemeClr val="tx1"/>
                </a:solidFill>
                <a:effectLst/>
                <a:latin typeface="+mn-lt"/>
              </a:endParaRPr>
            </a:p>
          </p:txBody>
        </p:sp>
        <p:sp>
          <p:nvSpPr>
            <p:cNvPr id="68" name="직사각형 67"/>
            <p:cNvSpPr/>
            <p:nvPr/>
          </p:nvSpPr>
          <p:spPr bwMode="auto">
            <a:xfrm>
              <a:off x="4496959" y="1740331"/>
              <a:ext cx="432048" cy="33855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700" i="0" u="none" strike="noStrike" cap="none" normalizeH="0" baseline="0" dirty="0" smtClean="0">
                  <a:ln>
                    <a:noFill/>
                  </a:ln>
                  <a:solidFill>
                    <a:schemeClr val="tx1"/>
                  </a:solidFill>
                  <a:effectLst/>
                  <a:latin typeface="+mn-lt"/>
                </a:rPr>
                <a:t>PUB-ADV-POLL</a:t>
              </a:r>
              <a:endParaRPr kumimoji="0" lang="ko-KR" altLang="en-US" sz="700" i="0" u="none" strike="noStrike" cap="none" normalizeH="0" baseline="0" smtClean="0">
                <a:ln>
                  <a:noFill/>
                </a:ln>
                <a:solidFill>
                  <a:schemeClr val="tx1"/>
                </a:solidFill>
                <a:effectLst/>
                <a:latin typeface="+mn-lt"/>
              </a:endParaRPr>
            </a:p>
          </p:txBody>
        </p:sp>
        <p:sp>
          <p:nvSpPr>
            <p:cNvPr id="69" name="직사각형 68"/>
            <p:cNvSpPr/>
            <p:nvPr/>
          </p:nvSpPr>
          <p:spPr bwMode="auto">
            <a:xfrm>
              <a:off x="4932422" y="2240641"/>
              <a:ext cx="432048" cy="33855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700" i="0" u="none" strike="noStrike" cap="none" normalizeH="0" baseline="0" dirty="0" smtClean="0">
                  <a:ln>
                    <a:noFill/>
                  </a:ln>
                  <a:solidFill>
                    <a:schemeClr val="tx1"/>
                  </a:solidFill>
                  <a:effectLst/>
                  <a:latin typeface="+mn-lt"/>
                </a:rPr>
                <a:t>PUB-ADV-RESP</a:t>
              </a:r>
              <a:endParaRPr kumimoji="0" lang="ko-KR" altLang="en-US" sz="700" i="0" u="none" strike="noStrike" cap="none" normalizeH="0" baseline="0" smtClean="0">
                <a:ln>
                  <a:noFill/>
                </a:ln>
                <a:solidFill>
                  <a:schemeClr val="tx1"/>
                </a:solidFill>
                <a:effectLst/>
                <a:latin typeface="+mn-lt"/>
              </a:endParaRPr>
            </a:p>
          </p:txBody>
        </p:sp>
        <p:sp>
          <p:nvSpPr>
            <p:cNvPr id="70" name="직사각형 69"/>
            <p:cNvSpPr/>
            <p:nvPr/>
          </p:nvSpPr>
          <p:spPr bwMode="auto">
            <a:xfrm>
              <a:off x="5364469" y="1745678"/>
              <a:ext cx="432048" cy="33855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700" i="0" u="none" strike="noStrike" cap="none" normalizeH="0" baseline="0" dirty="0" smtClean="0">
                  <a:ln>
                    <a:noFill/>
                  </a:ln>
                  <a:solidFill>
                    <a:schemeClr val="tx1"/>
                  </a:solidFill>
                  <a:effectLst/>
                  <a:latin typeface="+mn-lt"/>
                </a:rPr>
                <a:t>PUB-SOR</a:t>
              </a:r>
              <a:endParaRPr kumimoji="0" lang="ko-KR" altLang="en-US" sz="700" i="0" u="none" strike="noStrike" cap="none" normalizeH="0" baseline="0" smtClean="0">
                <a:ln>
                  <a:noFill/>
                </a:ln>
                <a:solidFill>
                  <a:schemeClr val="tx1"/>
                </a:solidFill>
                <a:effectLst/>
                <a:latin typeface="+mn-lt"/>
              </a:endParaRPr>
            </a:p>
          </p:txBody>
        </p:sp>
        <p:sp>
          <p:nvSpPr>
            <p:cNvPr id="71" name="직사각형 70"/>
            <p:cNvSpPr/>
            <p:nvPr/>
          </p:nvSpPr>
          <p:spPr bwMode="auto">
            <a:xfrm>
              <a:off x="4929007" y="1740331"/>
              <a:ext cx="428266" cy="338554"/>
            </a:xfrm>
            <a:prstGeom prst="rect">
              <a:avLst/>
            </a:prstGeom>
            <a:noFill/>
            <a:ln w="6350" cap="flat" cmpd="sng" algn="ctr">
              <a:solidFill>
                <a:schemeClr val="tx1"/>
              </a:solidFill>
              <a:prstDash val="dash"/>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700" i="0" u="none" strike="noStrike" cap="none" normalizeH="0" baseline="0" dirty="0" smtClean="0">
                <a:ln>
                  <a:noFill/>
                </a:ln>
                <a:solidFill>
                  <a:schemeClr val="tx1"/>
                </a:solidFill>
                <a:effectLst/>
                <a:latin typeface="+mn-lt"/>
              </a:endParaRPr>
            </a:p>
          </p:txBody>
        </p:sp>
        <p:cxnSp>
          <p:nvCxnSpPr>
            <p:cNvPr id="72" name="직선 연결선 71"/>
            <p:cNvCxnSpPr/>
            <p:nvPr/>
          </p:nvCxnSpPr>
          <p:spPr bwMode="auto">
            <a:xfrm>
              <a:off x="6258080" y="1482467"/>
              <a:ext cx="0" cy="2952000"/>
            </a:xfrm>
            <a:prstGeom prst="line">
              <a:avLst/>
            </a:prstGeom>
            <a:solidFill>
              <a:schemeClr val="accent1"/>
            </a:solidFill>
            <a:ln w="6350" cap="flat" cmpd="dbl"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Box 72"/>
            <p:cNvSpPr txBox="1"/>
            <p:nvPr/>
          </p:nvSpPr>
          <p:spPr>
            <a:xfrm>
              <a:off x="8272318" y="2838775"/>
              <a:ext cx="522900" cy="307777"/>
            </a:xfrm>
            <a:prstGeom prst="rect">
              <a:avLst/>
            </a:prstGeom>
            <a:noFill/>
          </p:spPr>
          <p:txBody>
            <a:bodyPr wrap="none" rtlCol="0">
              <a:spAutoFit/>
            </a:bodyPr>
            <a:lstStyle/>
            <a:p>
              <a:r>
                <a:rPr lang="en-US" altLang="ko-KR" sz="1400" dirty="0" smtClean="0">
                  <a:latin typeface="+mn-lt"/>
                </a:rPr>
                <a:t>time</a:t>
              </a:r>
              <a:endParaRPr lang="ko-KR" altLang="en-US" sz="1400">
                <a:latin typeface="+mn-lt"/>
              </a:endParaRPr>
            </a:p>
          </p:txBody>
        </p:sp>
        <p:cxnSp>
          <p:nvCxnSpPr>
            <p:cNvPr id="74" name="직선 화살표 연결선 73"/>
            <p:cNvCxnSpPr>
              <a:stCxn id="70" idx="3"/>
            </p:cNvCxnSpPr>
            <p:nvPr/>
          </p:nvCxnSpPr>
          <p:spPr bwMode="auto">
            <a:xfrm>
              <a:off x="5796517" y="1914955"/>
              <a:ext cx="453753" cy="6845"/>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TextBox 74"/>
            <p:cNvSpPr txBox="1"/>
            <p:nvPr/>
          </p:nvSpPr>
          <p:spPr>
            <a:xfrm>
              <a:off x="5809600" y="1626544"/>
              <a:ext cx="405880" cy="307777"/>
            </a:xfrm>
            <a:prstGeom prst="rect">
              <a:avLst/>
            </a:prstGeom>
            <a:noFill/>
          </p:spPr>
          <p:txBody>
            <a:bodyPr wrap="none" rtlCol="0">
              <a:spAutoFit/>
            </a:bodyPr>
            <a:lstStyle/>
            <a:p>
              <a:pPr algn="ctr"/>
              <a:r>
                <a:rPr lang="en-US" altLang="ko-KR" sz="700" dirty="0" smtClean="0">
                  <a:latin typeface="+mn-lt"/>
                </a:rPr>
                <a:t>time</a:t>
              </a:r>
            </a:p>
            <a:p>
              <a:pPr algn="ctr"/>
              <a:r>
                <a:rPr lang="en-US" altLang="ko-KR" sz="700" dirty="0" smtClean="0">
                  <a:latin typeface="+mn-lt"/>
                </a:rPr>
                <a:t>offset</a:t>
              </a:r>
              <a:endParaRPr lang="ko-KR" altLang="en-US" sz="700">
                <a:latin typeface="+mn-lt"/>
              </a:endParaRPr>
            </a:p>
          </p:txBody>
        </p:sp>
        <p:cxnSp>
          <p:nvCxnSpPr>
            <p:cNvPr id="76" name="직선 화살표 연결선 75"/>
            <p:cNvCxnSpPr>
              <a:stCxn id="68" idx="2"/>
            </p:cNvCxnSpPr>
            <p:nvPr/>
          </p:nvCxnSpPr>
          <p:spPr bwMode="auto">
            <a:xfrm flipH="1">
              <a:off x="4712146" y="2078885"/>
              <a:ext cx="837" cy="163996"/>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직선 화살표 연결선 76"/>
            <p:cNvCxnSpPr>
              <a:stCxn id="69" idx="0"/>
            </p:cNvCxnSpPr>
            <p:nvPr/>
          </p:nvCxnSpPr>
          <p:spPr bwMode="auto">
            <a:xfrm flipV="1">
              <a:off x="5148446" y="2081663"/>
              <a:ext cx="3782" cy="158978"/>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직사각형 77"/>
            <p:cNvSpPr/>
            <p:nvPr/>
          </p:nvSpPr>
          <p:spPr bwMode="auto">
            <a:xfrm>
              <a:off x="5362156" y="2239227"/>
              <a:ext cx="432048" cy="338554"/>
            </a:xfrm>
            <a:prstGeom prst="rect">
              <a:avLst/>
            </a:prstGeom>
            <a:noFill/>
            <a:ln w="6350" cap="flat" cmpd="sng" algn="ctr">
              <a:solidFill>
                <a:schemeClr val="tx1"/>
              </a:solidFill>
              <a:prstDash val="dash"/>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700" i="0" u="none" strike="noStrike" cap="none" normalizeH="0" baseline="0" dirty="0" smtClean="0">
                <a:ln>
                  <a:noFill/>
                </a:ln>
                <a:solidFill>
                  <a:schemeClr val="tx1"/>
                </a:solidFill>
                <a:effectLst/>
                <a:latin typeface="+mn-lt"/>
              </a:endParaRPr>
            </a:p>
          </p:txBody>
        </p:sp>
        <p:cxnSp>
          <p:nvCxnSpPr>
            <p:cNvPr id="79" name="직선 화살표 연결선 78"/>
            <p:cNvCxnSpPr>
              <a:stCxn id="70" idx="2"/>
              <a:endCxn id="78" idx="0"/>
            </p:cNvCxnSpPr>
            <p:nvPr/>
          </p:nvCxnSpPr>
          <p:spPr bwMode="auto">
            <a:xfrm flipH="1">
              <a:off x="5578180" y="2084232"/>
              <a:ext cx="2313" cy="154995"/>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Box 79"/>
            <p:cNvSpPr txBox="1"/>
            <p:nvPr/>
          </p:nvSpPr>
          <p:spPr>
            <a:xfrm>
              <a:off x="3046085" y="1523793"/>
              <a:ext cx="1010213" cy="200055"/>
            </a:xfrm>
            <a:prstGeom prst="rect">
              <a:avLst/>
            </a:prstGeom>
            <a:noFill/>
          </p:spPr>
          <p:txBody>
            <a:bodyPr wrap="none" rtlCol="0">
              <a:spAutoFit/>
            </a:bodyPr>
            <a:lstStyle/>
            <a:p>
              <a:pPr algn="ctr"/>
              <a:r>
                <a:rPr lang="en-US" altLang="ko-KR" sz="700" dirty="0" smtClean="0">
                  <a:solidFill>
                    <a:srgbClr val="FF0000"/>
                  </a:solidFill>
                  <a:latin typeface="+mn-lt"/>
                </a:rPr>
                <a:t>AdvAddr </a:t>
              </a:r>
              <a:r>
                <a:rPr lang="en-US" altLang="ko-KR" sz="700" dirty="0">
                  <a:solidFill>
                    <a:srgbClr val="FF0000"/>
                  </a:solidFill>
                  <a:latin typeface="+mn-lt"/>
                </a:rPr>
                <a:t>= 62:EE:5B</a:t>
              </a:r>
              <a:endParaRPr lang="ko-KR" altLang="en-US" sz="700">
                <a:solidFill>
                  <a:srgbClr val="FF0000"/>
                </a:solidFill>
                <a:latin typeface="+mn-lt"/>
              </a:endParaRPr>
            </a:p>
          </p:txBody>
        </p:sp>
        <p:sp>
          <p:nvSpPr>
            <p:cNvPr id="81" name="TextBox 80"/>
            <p:cNvSpPr txBox="1"/>
            <p:nvPr/>
          </p:nvSpPr>
          <p:spPr>
            <a:xfrm>
              <a:off x="4185001" y="1531303"/>
              <a:ext cx="1010213" cy="200055"/>
            </a:xfrm>
            <a:prstGeom prst="rect">
              <a:avLst/>
            </a:prstGeom>
            <a:noFill/>
          </p:spPr>
          <p:txBody>
            <a:bodyPr wrap="none" rtlCol="0">
              <a:spAutoFit/>
            </a:bodyPr>
            <a:lstStyle/>
            <a:p>
              <a:pPr algn="ctr"/>
              <a:r>
                <a:rPr lang="en-US" altLang="ko-KR" sz="700" dirty="0" smtClean="0">
                  <a:solidFill>
                    <a:srgbClr val="FF0000"/>
                  </a:solidFill>
                  <a:latin typeface="+mn-lt"/>
                </a:rPr>
                <a:t>AdvAddr = </a:t>
              </a:r>
              <a:r>
                <a:rPr lang="en-US" altLang="ko-KR" sz="700" dirty="0">
                  <a:solidFill>
                    <a:srgbClr val="FF0000"/>
                  </a:solidFill>
                  <a:latin typeface="+mn-lt"/>
                </a:rPr>
                <a:t>62:EE:5B</a:t>
              </a:r>
              <a:endParaRPr lang="ko-KR" altLang="en-US" sz="700">
                <a:solidFill>
                  <a:srgbClr val="FF0000"/>
                </a:solidFill>
                <a:latin typeface="+mn-lt"/>
              </a:endParaRPr>
            </a:p>
          </p:txBody>
        </p:sp>
        <p:sp>
          <p:nvSpPr>
            <p:cNvPr id="82" name="TextBox 81"/>
            <p:cNvSpPr txBox="1"/>
            <p:nvPr/>
          </p:nvSpPr>
          <p:spPr>
            <a:xfrm>
              <a:off x="4909504" y="2572208"/>
              <a:ext cx="1055097" cy="307777"/>
            </a:xfrm>
            <a:prstGeom prst="rect">
              <a:avLst/>
            </a:prstGeom>
            <a:noFill/>
          </p:spPr>
          <p:txBody>
            <a:bodyPr wrap="none" rtlCol="0">
              <a:spAutoFit/>
            </a:bodyPr>
            <a:lstStyle/>
            <a:p>
              <a:r>
                <a:rPr lang="en-US" altLang="ko-KR" sz="700" dirty="0">
                  <a:solidFill>
                    <a:srgbClr val="FF0000"/>
                  </a:solidFill>
                  <a:latin typeface="+mn-lt"/>
                </a:rPr>
                <a:t>RespAddr = 3F:0A:F8</a:t>
              </a:r>
            </a:p>
            <a:p>
              <a:r>
                <a:rPr lang="en-US" altLang="ko-KR" sz="700" dirty="0" smtClean="0">
                  <a:solidFill>
                    <a:srgbClr val="FF0000"/>
                  </a:solidFill>
                  <a:latin typeface="+mn-lt"/>
                </a:rPr>
                <a:t>AdvAddr = </a:t>
              </a:r>
              <a:r>
                <a:rPr lang="en-US" altLang="ko-KR" sz="700" dirty="0">
                  <a:solidFill>
                    <a:srgbClr val="FF0000"/>
                  </a:solidFill>
                  <a:latin typeface="+mn-lt"/>
                </a:rPr>
                <a:t>62:EE:5B</a:t>
              </a:r>
            </a:p>
          </p:txBody>
        </p:sp>
        <p:sp>
          <p:nvSpPr>
            <p:cNvPr id="83" name="TextBox 82"/>
            <p:cNvSpPr txBox="1"/>
            <p:nvPr/>
          </p:nvSpPr>
          <p:spPr>
            <a:xfrm>
              <a:off x="5305837" y="1421262"/>
              <a:ext cx="1055097" cy="307777"/>
            </a:xfrm>
            <a:prstGeom prst="rect">
              <a:avLst/>
            </a:prstGeom>
            <a:noFill/>
          </p:spPr>
          <p:txBody>
            <a:bodyPr wrap="none" rtlCol="0">
              <a:spAutoFit/>
            </a:bodyPr>
            <a:lstStyle/>
            <a:p>
              <a:r>
                <a:rPr lang="en-US" altLang="ko-KR" sz="700" dirty="0">
                  <a:solidFill>
                    <a:srgbClr val="FF0000"/>
                  </a:solidFill>
                  <a:latin typeface="+mn-lt"/>
                </a:rPr>
                <a:t>AdvAddr = 62:EE:5B</a:t>
              </a:r>
            </a:p>
            <a:p>
              <a:r>
                <a:rPr lang="en-US" altLang="ko-KR" sz="700" dirty="0" smtClean="0">
                  <a:solidFill>
                    <a:srgbClr val="FF0000"/>
                  </a:solidFill>
                  <a:latin typeface="+mn-lt"/>
                </a:rPr>
                <a:t>RespAddr = </a:t>
              </a:r>
              <a:r>
                <a:rPr lang="en-US" altLang="ko-KR" sz="700" dirty="0">
                  <a:solidFill>
                    <a:srgbClr val="FF0000"/>
                  </a:solidFill>
                  <a:latin typeface="+mn-lt"/>
                </a:rPr>
                <a:t>3F:0A:F8</a:t>
              </a:r>
            </a:p>
          </p:txBody>
        </p:sp>
        <p:sp>
          <p:nvSpPr>
            <p:cNvPr id="84" name="TextBox 83"/>
            <p:cNvSpPr txBox="1"/>
            <p:nvPr/>
          </p:nvSpPr>
          <p:spPr>
            <a:xfrm>
              <a:off x="6336622" y="1723848"/>
              <a:ext cx="2501006" cy="307777"/>
            </a:xfrm>
            <a:prstGeom prst="rect">
              <a:avLst/>
            </a:prstGeom>
            <a:noFill/>
          </p:spPr>
          <p:txBody>
            <a:bodyPr wrap="none" rtlCol="0">
              <a:spAutoFit/>
            </a:bodyPr>
            <a:lstStyle/>
            <a:p>
              <a:r>
                <a:rPr lang="en-US" altLang="ko-KR" sz="700" dirty="0" smtClean="0">
                  <a:solidFill>
                    <a:srgbClr val="0000FF"/>
                  </a:solidFill>
                  <a:latin typeface="+mn-lt"/>
                </a:rPr>
                <a:t>Initiator’s source address = </a:t>
              </a:r>
              <a:r>
                <a:rPr lang="en-US" altLang="ko-KR" sz="700" dirty="0">
                  <a:solidFill>
                    <a:srgbClr val="0000FF"/>
                  </a:solidFill>
                  <a:latin typeface="+mn-lt"/>
                </a:rPr>
                <a:t>62:EE:5B</a:t>
              </a:r>
              <a:endParaRPr lang="en-US" altLang="ko-KR" sz="700" dirty="0" smtClean="0">
                <a:solidFill>
                  <a:srgbClr val="0000FF"/>
                </a:solidFill>
                <a:latin typeface="+mn-lt"/>
              </a:endParaRPr>
            </a:p>
            <a:p>
              <a:r>
                <a:rPr lang="en-US" altLang="ko-KR" sz="700" dirty="0" smtClean="0">
                  <a:solidFill>
                    <a:srgbClr val="0000FF"/>
                  </a:solidFill>
                  <a:latin typeface="+mn-lt"/>
                </a:rPr>
                <a:t>Initiator’s destination address to the responder = </a:t>
              </a:r>
              <a:r>
                <a:rPr lang="en-US" altLang="ko-KR" sz="700" dirty="0">
                  <a:solidFill>
                    <a:srgbClr val="0000FF"/>
                  </a:solidFill>
                  <a:latin typeface="+mn-lt"/>
                </a:rPr>
                <a:t>3F:0A:F8</a:t>
              </a:r>
            </a:p>
          </p:txBody>
        </p:sp>
        <p:sp>
          <p:nvSpPr>
            <p:cNvPr id="85" name="TextBox 84"/>
            <p:cNvSpPr txBox="1"/>
            <p:nvPr/>
          </p:nvSpPr>
          <p:spPr>
            <a:xfrm>
              <a:off x="6335248" y="2256325"/>
              <a:ext cx="2653290" cy="307777"/>
            </a:xfrm>
            <a:prstGeom prst="rect">
              <a:avLst/>
            </a:prstGeom>
            <a:noFill/>
          </p:spPr>
          <p:txBody>
            <a:bodyPr wrap="none" rtlCol="0">
              <a:spAutoFit/>
            </a:bodyPr>
            <a:lstStyle/>
            <a:p>
              <a:r>
                <a:rPr lang="en-US" altLang="ko-KR" sz="700" dirty="0" smtClean="0">
                  <a:solidFill>
                    <a:srgbClr val="0000FF"/>
                  </a:solidFill>
                  <a:latin typeface="+mn-lt"/>
                </a:rPr>
                <a:t>Responder’s source </a:t>
              </a:r>
              <a:r>
                <a:rPr lang="en-US" altLang="ko-KR" sz="700" dirty="0">
                  <a:solidFill>
                    <a:srgbClr val="0000FF"/>
                  </a:solidFill>
                  <a:latin typeface="+mn-lt"/>
                </a:rPr>
                <a:t>address = 3F:0A:F8</a:t>
              </a:r>
              <a:endParaRPr lang="en-US" altLang="ko-KR" sz="700" dirty="0" smtClean="0">
                <a:solidFill>
                  <a:srgbClr val="0000FF"/>
                </a:solidFill>
                <a:latin typeface="+mn-lt"/>
              </a:endParaRPr>
            </a:p>
            <a:p>
              <a:r>
                <a:rPr lang="en-US" altLang="ko-KR" sz="700" dirty="0" smtClean="0">
                  <a:solidFill>
                    <a:srgbClr val="0000FF"/>
                  </a:solidFill>
                  <a:latin typeface="+mn-lt"/>
                </a:rPr>
                <a:t>Responder’s destination address to the responder </a:t>
              </a:r>
              <a:r>
                <a:rPr lang="en-US" altLang="ko-KR" sz="700" dirty="0">
                  <a:solidFill>
                    <a:srgbClr val="0000FF"/>
                  </a:solidFill>
                  <a:latin typeface="+mn-lt"/>
                </a:rPr>
                <a:t>= 62:EE:5B</a:t>
              </a:r>
            </a:p>
          </p:txBody>
        </p:sp>
        <p:sp>
          <p:nvSpPr>
            <p:cNvPr id="86" name="직사각형 85"/>
            <p:cNvSpPr/>
            <p:nvPr/>
          </p:nvSpPr>
          <p:spPr bwMode="auto">
            <a:xfrm>
              <a:off x="6258434" y="3653918"/>
              <a:ext cx="432048" cy="33855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700" i="0" u="none" strike="noStrike" cap="none" normalizeH="0" baseline="0" dirty="0" smtClean="0">
                  <a:ln>
                    <a:noFill/>
                  </a:ln>
                  <a:solidFill>
                    <a:schemeClr val="tx1"/>
                  </a:solidFill>
                  <a:effectLst/>
                  <a:latin typeface="+mn-lt"/>
                </a:rPr>
                <a:t>POLL</a:t>
              </a:r>
              <a:endParaRPr kumimoji="0" lang="ko-KR" altLang="en-US" sz="700" i="0" u="none" strike="noStrike" cap="none" normalizeH="0" baseline="0" smtClean="0">
                <a:ln>
                  <a:noFill/>
                </a:ln>
                <a:solidFill>
                  <a:schemeClr val="tx1"/>
                </a:solidFill>
                <a:effectLst/>
                <a:latin typeface="+mn-lt"/>
              </a:endParaRPr>
            </a:p>
          </p:txBody>
        </p:sp>
        <p:sp>
          <p:nvSpPr>
            <p:cNvPr id="87" name="직사각형 86"/>
            <p:cNvSpPr/>
            <p:nvPr/>
          </p:nvSpPr>
          <p:spPr bwMode="auto">
            <a:xfrm>
              <a:off x="6690482" y="4197521"/>
              <a:ext cx="432048" cy="33855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700" i="0" u="none" strike="noStrike" cap="none" normalizeH="0" baseline="0" dirty="0" smtClean="0">
                  <a:ln>
                    <a:noFill/>
                  </a:ln>
                  <a:solidFill>
                    <a:schemeClr val="tx1"/>
                  </a:solidFill>
                  <a:effectLst/>
                  <a:latin typeface="+mn-lt"/>
                </a:rPr>
                <a:t>RESP</a:t>
              </a:r>
              <a:endParaRPr kumimoji="0" lang="ko-KR" altLang="en-US" sz="700" i="0" u="none" strike="noStrike" cap="none" normalizeH="0" baseline="0" smtClean="0">
                <a:ln>
                  <a:noFill/>
                </a:ln>
                <a:solidFill>
                  <a:schemeClr val="tx1"/>
                </a:solidFill>
                <a:effectLst/>
                <a:latin typeface="+mn-lt"/>
              </a:endParaRPr>
            </a:p>
          </p:txBody>
        </p:sp>
        <p:sp>
          <p:nvSpPr>
            <p:cNvPr id="88" name="직사각형 87"/>
            <p:cNvSpPr/>
            <p:nvPr/>
          </p:nvSpPr>
          <p:spPr bwMode="auto">
            <a:xfrm>
              <a:off x="7122529" y="3653917"/>
              <a:ext cx="886555" cy="893131"/>
            </a:xfrm>
            <a:prstGeom prst="rect">
              <a:avLst/>
            </a:prstGeom>
            <a:no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i="0" u="none" strike="noStrike" cap="none" normalizeH="0" baseline="0" dirty="0" smtClean="0">
                  <a:ln>
                    <a:noFill/>
                  </a:ln>
                  <a:solidFill>
                    <a:schemeClr val="tx1"/>
                  </a:solidFill>
                  <a:effectLst/>
                  <a:latin typeface="+mn-lt"/>
                </a:rPr>
                <a:t>UWB RANGING</a:t>
              </a:r>
              <a:endParaRPr kumimoji="0" lang="ko-KR" altLang="en-US" sz="900" i="0" u="none" strike="noStrike" cap="none" normalizeH="0" baseline="0" smtClean="0">
                <a:ln>
                  <a:noFill/>
                </a:ln>
                <a:solidFill>
                  <a:schemeClr val="tx1"/>
                </a:solidFill>
                <a:effectLst/>
                <a:latin typeface="+mn-lt"/>
              </a:endParaRPr>
            </a:p>
          </p:txBody>
        </p:sp>
        <p:sp>
          <p:nvSpPr>
            <p:cNvPr id="89" name="직사각형 88"/>
            <p:cNvSpPr/>
            <p:nvPr/>
          </p:nvSpPr>
          <p:spPr bwMode="auto">
            <a:xfrm>
              <a:off x="6690128" y="3653916"/>
              <a:ext cx="432048" cy="338554"/>
            </a:xfrm>
            <a:prstGeom prst="rect">
              <a:avLst/>
            </a:prstGeom>
            <a:noFill/>
            <a:ln w="6350" cap="flat" cmpd="sng" algn="ctr">
              <a:solidFill>
                <a:schemeClr val="tx1"/>
              </a:solidFill>
              <a:prstDash val="dash"/>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700" i="0" u="none" strike="noStrike" cap="none" normalizeH="0" baseline="0" dirty="0" smtClean="0">
                <a:ln>
                  <a:noFill/>
                </a:ln>
                <a:solidFill>
                  <a:schemeClr val="tx1"/>
                </a:solidFill>
                <a:effectLst/>
                <a:latin typeface="+mn-lt"/>
              </a:endParaRPr>
            </a:p>
          </p:txBody>
        </p:sp>
        <p:sp>
          <p:nvSpPr>
            <p:cNvPr id="90" name="직사각형 89"/>
            <p:cNvSpPr/>
            <p:nvPr/>
          </p:nvSpPr>
          <p:spPr bwMode="auto">
            <a:xfrm>
              <a:off x="6258434" y="4197520"/>
              <a:ext cx="432048" cy="338554"/>
            </a:xfrm>
            <a:prstGeom prst="rect">
              <a:avLst/>
            </a:prstGeom>
            <a:noFill/>
            <a:ln w="6350" cap="flat" cmpd="sng" algn="ctr">
              <a:solidFill>
                <a:schemeClr val="tx1"/>
              </a:solidFill>
              <a:prstDash val="dash"/>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700" i="0" u="none" strike="noStrike" cap="none" normalizeH="0" baseline="0" dirty="0" smtClean="0">
                <a:ln>
                  <a:noFill/>
                </a:ln>
                <a:solidFill>
                  <a:schemeClr val="tx1"/>
                </a:solidFill>
                <a:effectLst/>
                <a:latin typeface="+mn-lt"/>
              </a:endParaRPr>
            </a:p>
          </p:txBody>
        </p:sp>
        <p:sp>
          <p:nvSpPr>
            <p:cNvPr id="91" name="직사각형 90"/>
            <p:cNvSpPr/>
            <p:nvPr/>
          </p:nvSpPr>
          <p:spPr bwMode="auto">
            <a:xfrm>
              <a:off x="8009678" y="3657033"/>
              <a:ext cx="432048" cy="346413"/>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700" i="0" u="none" strike="noStrike" cap="none" normalizeH="0" baseline="0" dirty="0" smtClean="0">
                  <a:ln>
                    <a:noFill/>
                  </a:ln>
                  <a:solidFill>
                    <a:schemeClr val="tx1"/>
                  </a:solidFill>
                  <a:effectLst/>
                  <a:latin typeface="+mn-lt"/>
                </a:rPr>
                <a:t>REPORT</a:t>
              </a:r>
              <a:endParaRPr kumimoji="0" lang="ko-KR" altLang="en-US" sz="700" i="0" u="none" strike="noStrike" cap="none" normalizeH="0" baseline="0" smtClean="0">
                <a:ln>
                  <a:noFill/>
                </a:ln>
                <a:solidFill>
                  <a:schemeClr val="tx1"/>
                </a:solidFill>
                <a:effectLst/>
                <a:latin typeface="+mn-lt"/>
              </a:endParaRPr>
            </a:p>
          </p:txBody>
        </p:sp>
        <p:sp>
          <p:nvSpPr>
            <p:cNvPr id="92" name="직사각형 91"/>
            <p:cNvSpPr/>
            <p:nvPr/>
          </p:nvSpPr>
          <p:spPr bwMode="auto">
            <a:xfrm>
              <a:off x="8441726" y="4208495"/>
              <a:ext cx="432048" cy="33855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700" i="0" u="none" strike="noStrike" cap="none" normalizeH="0" baseline="0" dirty="0" smtClean="0">
                  <a:ln>
                    <a:noFill/>
                  </a:ln>
                  <a:solidFill>
                    <a:schemeClr val="tx1"/>
                  </a:solidFill>
                  <a:effectLst/>
                  <a:latin typeface="+mn-lt"/>
                </a:rPr>
                <a:t>REPORT</a:t>
              </a:r>
              <a:endParaRPr kumimoji="0" lang="ko-KR" altLang="en-US" sz="700" i="0" u="none" strike="noStrike" cap="none" normalizeH="0" baseline="0" smtClean="0">
                <a:ln>
                  <a:noFill/>
                </a:ln>
                <a:solidFill>
                  <a:schemeClr val="tx1"/>
                </a:solidFill>
                <a:effectLst/>
                <a:latin typeface="+mn-lt"/>
              </a:endParaRPr>
            </a:p>
          </p:txBody>
        </p:sp>
        <p:sp>
          <p:nvSpPr>
            <p:cNvPr id="93" name="직사각형 92"/>
            <p:cNvSpPr/>
            <p:nvPr/>
          </p:nvSpPr>
          <p:spPr bwMode="auto">
            <a:xfrm>
              <a:off x="8441372" y="3650937"/>
              <a:ext cx="432048" cy="352507"/>
            </a:xfrm>
            <a:prstGeom prst="rect">
              <a:avLst/>
            </a:prstGeom>
            <a:noFill/>
            <a:ln w="6350" cap="flat" cmpd="sng" algn="ctr">
              <a:solidFill>
                <a:schemeClr val="tx1"/>
              </a:solidFill>
              <a:prstDash val="dash"/>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700" i="0" u="none" strike="noStrike" cap="none" normalizeH="0" baseline="0" dirty="0" smtClean="0">
                <a:ln>
                  <a:noFill/>
                </a:ln>
                <a:solidFill>
                  <a:schemeClr val="tx1"/>
                </a:solidFill>
                <a:effectLst/>
                <a:latin typeface="+mn-lt"/>
              </a:endParaRPr>
            </a:p>
          </p:txBody>
        </p:sp>
        <p:sp>
          <p:nvSpPr>
            <p:cNvPr id="94" name="직사각형 93"/>
            <p:cNvSpPr/>
            <p:nvPr/>
          </p:nvSpPr>
          <p:spPr bwMode="auto">
            <a:xfrm>
              <a:off x="8009678" y="4208494"/>
              <a:ext cx="432048" cy="338554"/>
            </a:xfrm>
            <a:prstGeom prst="rect">
              <a:avLst/>
            </a:prstGeom>
            <a:noFill/>
            <a:ln w="6350" cap="flat" cmpd="sng" algn="ctr">
              <a:solidFill>
                <a:schemeClr val="tx1"/>
              </a:solidFill>
              <a:prstDash val="dash"/>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700" i="0" u="none" strike="noStrike" cap="none" normalizeH="0" baseline="0" dirty="0" smtClean="0">
                <a:ln>
                  <a:noFill/>
                </a:ln>
                <a:solidFill>
                  <a:schemeClr val="tx1"/>
                </a:solidFill>
                <a:effectLst/>
                <a:latin typeface="+mn-lt"/>
              </a:endParaRPr>
            </a:p>
          </p:txBody>
        </p:sp>
        <p:cxnSp>
          <p:nvCxnSpPr>
            <p:cNvPr id="95" name="직선 화살표 연결선 94"/>
            <p:cNvCxnSpPr>
              <a:stCxn id="86" idx="2"/>
              <a:endCxn id="90" idx="0"/>
            </p:cNvCxnSpPr>
            <p:nvPr/>
          </p:nvCxnSpPr>
          <p:spPr bwMode="auto">
            <a:xfrm>
              <a:off x="6474458" y="3992472"/>
              <a:ext cx="0" cy="205048"/>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직선 화살표 연결선 95"/>
            <p:cNvCxnSpPr>
              <a:stCxn id="87" idx="0"/>
              <a:endCxn id="89" idx="2"/>
            </p:cNvCxnSpPr>
            <p:nvPr/>
          </p:nvCxnSpPr>
          <p:spPr bwMode="auto">
            <a:xfrm flipH="1" flipV="1">
              <a:off x="6906152" y="3992470"/>
              <a:ext cx="354" cy="205051"/>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직선 화살표 연결선 96"/>
            <p:cNvCxnSpPr>
              <a:stCxn id="91" idx="2"/>
              <a:endCxn id="94" idx="0"/>
            </p:cNvCxnSpPr>
            <p:nvPr/>
          </p:nvCxnSpPr>
          <p:spPr bwMode="auto">
            <a:xfrm>
              <a:off x="8225702" y="4003446"/>
              <a:ext cx="0" cy="205048"/>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직선 화살표 연결선 97"/>
            <p:cNvCxnSpPr>
              <a:stCxn id="92" idx="0"/>
              <a:endCxn id="93" idx="2"/>
            </p:cNvCxnSpPr>
            <p:nvPr/>
          </p:nvCxnSpPr>
          <p:spPr bwMode="auto">
            <a:xfrm flipH="1" flipV="1">
              <a:off x="8657396" y="4003444"/>
              <a:ext cx="354" cy="205051"/>
            </a:xfrm>
            <a:prstGeom prst="straightConnector1">
              <a:avLst/>
            </a:prstGeom>
            <a:solidFill>
              <a:schemeClr val="accent1"/>
            </a:solidFill>
            <a:ln w="63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TextBox 98"/>
            <p:cNvSpPr txBox="1"/>
            <p:nvPr/>
          </p:nvSpPr>
          <p:spPr>
            <a:xfrm>
              <a:off x="6188069" y="3470928"/>
              <a:ext cx="1309974" cy="200055"/>
            </a:xfrm>
            <a:prstGeom prst="rect">
              <a:avLst/>
            </a:prstGeom>
            <a:noFill/>
          </p:spPr>
          <p:txBody>
            <a:bodyPr wrap="none" rtlCol="0">
              <a:spAutoFit/>
            </a:bodyPr>
            <a:lstStyle/>
            <a:p>
              <a:r>
                <a:rPr lang="en-US" altLang="ko-KR" sz="700" dirty="0" smtClean="0">
                  <a:solidFill>
                    <a:srgbClr val="FF0000"/>
                  </a:solidFill>
                  <a:latin typeface="+mn-lt"/>
                </a:rPr>
                <a:t>Address Field: hash + prand</a:t>
              </a:r>
              <a:endParaRPr lang="en-US" altLang="ko-KR" sz="700" dirty="0">
                <a:solidFill>
                  <a:srgbClr val="FF0000"/>
                </a:solidFill>
                <a:latin typeface="+mn-lt"/>
              </a:endParaRPr>
            </a:p>
          </p:txBody>
        </p:sp>
        <p:sp>
          <p:nvSpPr>
            <p:cNvPr id="100" name="TextBox 99"/>
            <p:cNvSpPr txBox="1"/>
            <p:nvPr/>
          </p:nvSpPr>
          <p:spPr>
            <a:xfrm>
              <a:off x="6601940" y="4524345"/>
              <a:ext cx="976549" cy="200055"/>
            </a:xfrm>
            <a:prstGeom prst="rect">
              <a:avLst/>
            </a:prstGeom>
            <a:noFill/>
          </p:spPr>
          <p:txBody>
            <a:bodyPr wrap="none" rtlCol="0">
              <a:spAutoFit/>
            </a:bodyPr>
            <a:lstStyle/>
            <a:p>
              <a:r>
                <a:rPr lang="en-US" altLang="ko-KR" sz="700" dirty="0">
                  <a:solidFill>
                    <a:srgbClr val="FF0000"/>
                  </a:solidFill>
                  <a:latin typeface="+mn-lt"/>
                </a:rPr>
                <a:t>Address Field: </a:t>
              </a:r>
              <a:r>
                <a:rPr lang="en-US" altLang="ko-KR" sz="700" dirty="0" smtClean="0">
                  <a:solidFill>
                    <a:srgbClr val="FF0000"/>
                  </a:solidFill>
                  <a:latin typeface="+mn-lt"/>
                </a:rPr>
                <a:t>hash</a:t>
              </a:r>
              <a:endParaRPr lang="en-US" altLang="ko-KR" sz="700" dirty="0">
                <a:solidFill>
                  <a:srgbClr val="FF0000"/>
                </a:solidFill>
                <a:latin typeface="+mn-lt"/>
              </a:endParaRPr>
            </a:p>
          </p:txBody>
        </p:sp>
        <p:sp>
          <p:nvSpPr>
            <p:cNvPr id="101" name="TextBox 100"/>
            <p:cNvSpPr txBox="1"/>
            <p:nvPr/>
          </p:nvSpPr>
          <p:spPr>
            <a:xfrm>
              <a:off x="8161930" y="4524345"/>
              <a:ext cx="976549" cy="200055"/>
            </a:xfrm>
            <a:prstGeom prst="rect">
              <a:avLst/>
            </a:prstGeom>
            <a:noFill/>
          </p:spPr>
          <p:txBody>
            <a:bodyPr wrap="none" rtlCol="0">
              <a:spAutoFit/>
            </a:bodyPr>
            <a:lstStyle/>
            <a:p>
              <a:r>
                <a:rPr lang="en-US" altLang="ko-KR" sz="700" dirty="0">
                  <a:solidFill>
                    <a:srgbClr val="FF0000"/>
                  </a:solidFill>
                  <a:latin typeface="+mn-lt"/>
                </a:rPr>
                <a:t>Address Field: hash</a:t>
              </a:r>
            </a:p>
          </p:txBody>
        </p:sp>
        <p:sp>
          <p:nvSpPr>
            <p:cNvPr id="102" name="TextBox 101"/>
            <p:cNvSpPr txBox="1"/>
            <p:nvPr/>
          </p:nvSpPr>
          <p:spPr>
            <a:xfrm>
              <a:off x="7927530" y="3453982"/>
              <a:ext cx="976549" cy="200055"/>
            </a:xfrm>
            <a:prstGeom prst="rect">
              <a:avLst/>
            </a:prstGeom>
            <a:noFill/>
          </p:spPr>
          <p:txBody>
            <a:bodyPr wrap="none" rtlCol="0">
              <a:spAutoFit/>
            </a:bodyPr>
            <a:lstStyle/>
            <a:p>
              <a:r>
                <a:rPr lang="en-US" altLang="ko-KR" sz="700" dirty="0">
                  <a:solidFill>
                    <a:srgbClr val="FF0000"/>
                  </a:solidFill>
                  <a:latin typeface="+mn-lt"/>
                </a:rPr>
                <a:t>Address Field: hash</a:t>
              </a:r>
            </a:p>
          </p:txBody>
        </p:sp>
      </p:grpSp>
      <p:sp>
        <p:nvSpPr>
          <p:cNvPr id="52"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a:xfrm>
            <a:off x="685800" y="378281"/>
            <a:ext cx="1600200" cy="215444"/>
          </a:xfrm>
        </p:spPr>
        <p:txBody>
          <a:bodyPr/>
          <a:lstStyle/>
          <a:p>
            <a:r>
              <a:rPr lang="de-DE" altLang="en-US" dirty="0"/>
              <a:t>July 2023</a:t>
            </a:r>
            <a:endParaRPr lang="en-US" altLang="en-US" dirty="0"/>
          </a:p>
        </p:txBody>
      </p:sp>
    </p:spTree>
    <p:extLst>
      <p:ext uri="{BB962C8B-B14F-4D97-AF65-F5344CB8AC3E}">
        <p14:creationId xmlns:p14="http://schemas.microsoft.com/office/powerpoint/2010/main" val="2597361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1371600"/>
            <a:ext cx="7772400" cy="4572000"/>
          </a:xfrm>
        </p:spPr>
        <p:txBody>
          <a:bodyPr/>
          <a:lstStyle/>
          <a:p>
            <a:pPr>
              <a:spcBef>
                <a:spcPts val="600"/>
              </a:spcBef>
              <a:spcAft>
                <a:spcPts val="600"/>
              </a:spcAft>
              <a:buFont typeface="Arial" panose="020B0604020202020204" pitchFamily="34" charset="0"/>
              <a:buChar char="•"/>
            </a:pPr>
            <a:r>
              <a:rPr lang="en-US" sz="1800" dirty="0" smtClean="0"/>
              <a:t>Using IRK[16] generated using </a:t>
            </a:r>
            <a:r>
              <a:rPr lang="en-US" sz="1800" dirty="0" err="1" smtClean="0"/>
              <a:t>AdvAddr</a:t>
            </a:r>
            <a:r>
              <a:rPr lang="en-US" sz="1800" dirty="0" smtClean="0"/>
              <a:t> and </a:t>
            </a:r>
            <a:r>
              <a:rPr lang="en-US" sz="1800" dirty="0" err="1" smtClean="0"/>
              <a:t>RespAddr</a:t>
            </a:r>
            <a:r>
              <a:rPr lang="en-US" sz="1800" dirty="0" smtClean="0"/>
              <a:t>, </a:t>
            </a:r>
            <a:r>
              <a:rPr lang="en-US" sz="1800" dirty="0" err="1" smtClean="0"/>
              <a:t>RPA_hash</a:t>
            </a:r>
            <a:r>
              <a:rPr lang="en-US" sz="1800" dirty="0" smtClean="0"/>
              <a:t> value for POLL, RESP, REPORT can be generated</a:t>
            </a:r>
          </a:p>
          <a:p>
            <a:pPr lvl="1">
              <a:spcBef>
                <a:spcPts val="600"/>
              </a:spcBef>
              <a:spcAft>
                <a:spcPts val="600"/>
              </a:spcAft>
              <a:buFont typeface="Arial" panose="020B0604020202020204" pitchFamily="34" charset="0"/>
              <a:buChar char="•"/>
            </a:pPr>
            <a:r>
              <a:rPr lang="en-US" sz="1400" dirty="0" smtClean="0"/>
              <a:t>IRK[16] = </a:t>
            </a:r>
            <a:r>
              <a:rPr lang="en-US" altLang="ko-KR" sz="1400" dirty="0" smtClean="0"/>
              <a:t>0x0000000000000000000062EE5B3F0AF8</a:t>
            </a:r>
          </a:p>
          <a:p>
            <a:pPr lvl="1">
              <a:spcBef>
                <a:spcPts val="600"/>
              </a:spcBef>
              <a:spcAft>
                <a:spcPts val="600"/>
              </a:spcAft>
              <a:buFont typeface="Arial" panose="020B0604020202020204" pitchFamily="34" charset="0"/>
              <a:buChar char="•"/>
            </a:pPr>
            <a:r>
              <a:rPr lang="en-US" sz="1400" dirty="0" err="1" smtClean="0"/>
              <a:t>prand</a:t>
            </a:r>
            <a:r>
              <a:rPr lang="en-US" sz="1400" dirty="0" smtClean="0"/>
              <a:t> = </a:t>
            </a:r>
            <a:r>
              <a:rPr lang="en-US" altLang="ko-KR" sz="1400" dirty="0" err="1"/>
              <a:t>Random.new</a:t>
            </a:r>
            <a:r>
              <a:rPr lang="en-US" altLang="ko-KR" sz="1400" dirty="0"/>
              <a:t>().bytes(3)</a:t>
            </a:r>
            <a:r>
              <a:rPr lang="en-US" sz="1400" dirty="0" smtClean="0"/>
              <a:t> = 0x2F0A73 </a:t>
            </a:r>
            <a:r>
              <a:rPr lang="en-US" sz="1400" dirty="0" smtClean="0">
                <a:sym typeface="Wingdings" panose="05000000000000000000" pitchFamily="2" charset="2"/>
              </a:rPr>
              <a:t> generated by an initiator</a:t>
            </a:r>
          </a:p>
          <a:p>
            <a:pPr lvl="1">
              <a:spcBef>
                <a:spcPts val="600"/>
              </a:spcBef>
              <a:spcAft>
                <a:spcPts val="600"/>
              </a:spcAft>
              <a:buFont typeface="Arial" panose="020B0604020202020204" pitchFamily="34" charset="0"/>
              <a:buChar char="•"/>
            </a:pPr>
            <a:r>
              <a:rPr lang="en-US" sz="1400" dirty="0" smtClean="0">
                <a:sym typeface="Wingdings" panose="05000000000000000000" pitchFamily="2" charset="2"/>
              </a:rPr>
              <a:t>hash[3</a:t>
            </a:r>
            <a:r>
              <a:rPr lang="en-US" sz="1400" dirty="0">
                <a:sym typeface="Wingdings" panose="05000000000000000000" pitchFamily="2" charset="2"/>
              </a:rPr>
              <a:t>] = AES-128-ECB(k, r</a:t>
            </a:r>
            <a:r>
              <a:rPr lang="en-US" sz="1400" dirty="0" smtClean="0">
                <a:sym typeface="Wingdings" panose="05000000000000000000" pitchFamily="2" charset="2"/>
              </a:rPr>
              <a:t>) </a:t>
            </a:r>
            <a:r>
              <a:rPr lang="en-US" sz="1400" dirty="0">
                <a:sym typeface="Wingdings" panose="05000000000000000000" pitchFamily="2" charset="2"/>
              </a:rPr>
              <a:t>= </a:t>
            </a:r>
            <a:r>
              <a:rPr lang="en-US" sz="1400" dirty="0" smtClean="0">
                <a:sym typeface="Wingdings" panose="05000000000000000000" pitchFamily="2" charset="2"/>
              </a:rPr>
              <a:t>AES-128-ECB(</a:t>
            </a:r>
            <a:r>
              <a:rPr lang="en-US" altLang="ko-KR" sz="1400" dirty="0"/>
              <a:t>0x0000000000000000000062EE5B3F0AF8</a:t>
            </a:r>
            <a:r>
              <a:rPr lang="en-US" sz="1400" dirty="0" smtClean="0">
                <a:sym typeface="Wingdings" panose="05000000000000000000" pitchFamily="2" charset="2"/>
              </a:rPr>
              <a:t>, </a:t>
            </a:r>
            <a:r>
              <a:rPr lang="en-US" sz="1400" dirty="0">
                <a:sym typeface="Wingdings" panose="05000000000000000000" pitchFamily="2" charset="2"/>
              </a:rPr>
              <a:t>0x000000000000000000000000002F0A73</a:t>
            </a:r>
            <a:r>
              <a:rPr lang="en-US" sz="1400" dirty="0" smtClean="0">
                <a:sym typeface="Wingdings" panose="05000000000000000000" pitchFamily="2" charset="2"/>
              </a:rPr>
              <a:t>)</a:t>
            </a:r>
            <a:r>
              <a:rPr lang="en-US" altLang="ko-KR" sz="1400" dirty="0">
                <a:sym typeface="Wingdings" panose="05000000000000000000" pitchFamily="2" charset="2"/>
              </a:rPr>
              <a:t> </a:t>
            </a:r>
            <a:r>
              <a:rPr lang="en-GB" altLang="ko-KR" sz="1400" dirty="0"/>
              <a:t>% 2^24</a:t>
            </a:r>
            <a:r>
              <a:rPr lang="en-US" sz="1400" dirty="0" smtClean="0">
                <a:sym typeface="Wingdings" panose="05000000000000000000" pitchFamily="2" charset="2"/>
              </a:rPr>
              <a:t> </a:t>
            </a:r>
            <a:r>
              <a:rPr lang="en-US" sz="1400" dirty="0">
                <a:sym typeface="Wingdings" panose="05000000000000000000" pitchFamily="2" charset="2"/>
              </a:rPr>
              <a:t>= </a:t>
            </a:r>
            <a:r>
              <a:rPr lang="en-US" sz="1400" dirty="0" smtClean="0">
                <a:sym typeface="Wingdings" panose="05000000000000000000" pitchFamily="2" charset="2"/>
              </a:rPr>
              <a:t>0x</a:t>
            </a:r>
            <a:r>
              <a:rPr lang="en-US" altLang="ko-KR" sz="1400" dirty="0" smtClean="0">
                <a:sym typeface="Wingdings" panose="05000000000000000000" pitchFamily="2" charset="2"/>
              </a:rPr>
              <a:t>BF6200</a:t>
            </a:r>
            <a:r>
              <a:rPr lang="en-US" altLang="ko-KR" sz="1400" b="1" dirty="0" smtClean="0">
                <a:sym typeface="Wingdings" panose="05000000000000000000" pitchFamily="2" charset="2"/>
              </a:rPr>
              <a:t>  </a:t>
            </a:r>
            <a:r>
              <a:rPr lang="en-US" altLang="ko-KR" sz="1400" dirty="0"/>
              <a:t>lowermost </a:t>
            </a:r>
            <a:r>
              <a:rPr lang="en-US" altLang="ko-KR" sz="1400" dirty="0" smtClean="0"/>
              <a:t>of </a:t>
            </a:r>
            <a:r>
              <a:rPr lang="en-US" sz="1400" dirty="0" smtClean="0">
                <a:sym typeface="Wingdings" panose="05000000000000000000" pitchFamily="2" charset="2"/>
              </a:rPr>
              <a:t>0xF9DB8F01861F2D61971053FFF5</a:t>
            </a:r>
            <a:r>
              <a:rPr lang="en-US" sz="1400" b="1" dirty="0" smtClean="0">
                <a:sym typeface="Wingdings" panose="05000000000000000000" pitchFamily="2" charset="2"/>
              </a:rPr>
              <a:t>BF6200</a:t>
            </a:r>
          </a:p>
          <a:p>
            <a:pPr lvl="2">
              <a:spcBef>
                <a:spcPts val="600"/>
              </a:spcBef>
              <a:spcAft>
                <a:spcPts val="600"/>
              </a:spcAft>
              <a:buFont typeface="Arial" panose="020B0604020202020204" pitchFamily="34" charset="0"/>
              <a:buChar char="•"/>
            </a:pPr>
            <a:r>
              <a:rPr lang="en-US" sz="1000" dirty="0" smtClean="0">
                <a:sym typeface="Wingdings" panose="05000000000000000000" pitchFamily="2" charset="2"/>
              </a:rPr>
              <a:t>K = key, r = data</a:t>
            </a:r>
          </a:p>
          <a:p>
            <a:pPr>
              <a:spcBef>
                <a:spcPts val="600"/>
              </a:spcBef>
              <a:spcAft>
                <a:spcPts val="600"/>
              </a:spcAft>
              <a:buFont typeface="Arial" panose="020B0604020202020204" pitchFamily="34" charset="0"/>
              <a:buChar char="•"/>
            </a:pPr>
            <a:r>
              <a:rPr lang="en-US" sz="1800" dirty="0" smtClean="0">
                <a:sym typeface="Wingdings" panose="05000000000000000000" pitchFamily="2" charset="2"/>
              </a:rPr>
              <a:t>Resolution </a:t>
            </a:r>
            <a:r>
              <a:rPr lang="en-US" sz="1800" dirty="0">
                <a:sym typeface="Wingdings" panose="05000000000000000000" pitchFamily="2" charset="2"/>
              </a:rPr>
              <a:t>procedure is </a:t>
            </a:r>
            <a:r>
              <a:rPr lang="en-US" sz="1800" dirty="0" smtClean="0">
                <a:sym typeface="Wingdings" panose="05000000000000000000" pitchFamily="2" charset="2"/>
              </a:rPr>
              <a:t>same as private session</a:t>
            </a:r>
          </a:p>
          <a:p>
            <a:pPr lvl="1">
              <a:spcBef>
                <a:spcPts val="600"/>
              </a:spcBef>
              <a:spcAft>
                <a:spcPts val="600"/>
              </a:spcAft>
              <a:buFont typeface="Arial" panose="020B0604020202020204" pitchFamily="34" charset="0"/>
              <a:buChar char="•"/>
            </a:pPr>
            <a:r>
              <a:rPr lang="en-US" sz="1400" dirty="0" smtClean="0"/>
              <a:t>hash and </a:t>
            </a:r>
            <a:r>
              <a:rPr lang="en-US" sz="1400" dirty="0" err="1" smtClean="0"/>
              <a:t>prand</a:t>
            </a:r>
            <a:r>
              <a:rPr lang="en-US" sz="1400" dirty="0" smtClean="0"/>
              <a:t> values are shared from POLL by an initiator</a:t>
            </a:r>
          </a:p>
          <a:p>
            <a:pPr lvl="1">
              <a:spcBef>
                <a:spcPts val="600"/>
              </a:spcBef>
              <a:spcAft>
                <a:spcPts val="600"/>
              </a:spcAft>
              <a:buFont typeface="Arial" panose="020B0604020202020204" pitchFamily="34" charset="0"/>
              <a:buChar char="•"/>
            </a:pPr>
            <a:r>
              <a:rPr lang="en-US" sz="1400" dirty="0" smtClean="0"/>
              <a:t>Using IRK[16] generated by a responder and </a:t>
            </a:r>
            <a:r>
              <a:rPr lang="en-US" sz="1400" dirty="0" err="1" smtClean="0"/>
              <a:t>prand</a:t>
            </a:r>
            <a:r>
              <a:rPr lang="en-US" sz="1400" dirty="0" smtClean="0"/>
              <a:t>, </a:t>
            </a:r>
            <a:r>
              <a:rPr lang="en-US" sz="1400" dirty="0" err="1" smtClean="0"/>
              <a:t>localhash</a:t>
            </a:r>
            <a:r>
              <a:rPr lang="en-US" sz="1400" dirty="0" smtClean="0"/>
              <a:t> can be generated</a:t>
            </a:r>
          </a:p>
          <a:p>
            <a:pPr lvl="1">
              <a:spcBef>
                <a:spcPts val="600"/>
              </a:spcBef>
              <a:spcAft>
                <a:spcPts val="600"/>
              </a:spcAft>
              <a:buFont typeface="Arial" panose="020B0604020202020204" pitchFamily="34" charset="0"/>
              <a:buChar char="•"/>
            </a:pPr>
            <a:r>
              <a:rPr lang="en-US" sz="1400" dirty="0" smtClean="0"/>
              <a:t>If hash == </a:t>
            </a:r>
            <a:r>
              <a:rPr lang="en-US" sz="1400" dirty="0" err="1" smtClean="0"/>
              <a:t>loalhash</a:t>
            </a:r>
            <a:r>
              <a:rPr lang="en-US" sz="1400" dirty="0" smtClean="0"/>
              <a:t>, it is resolved</a:t>
            </a:r>
            <a:endParaRPr lang="en-US" sz="1400" dirty="0"/>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12"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err="1" smtClean="0"/>
              <a:t>RPA_hash</a:t>
            </a:r>
            <a:r>
              <a:rPr lang="en-US" sz="2800" dirty="0" smtClean="0"/>
              <a:t> value generation and resolution example</a:t>
            </a:r>
            <a:endParaRPr lang="en-US" sz="2800" dirty="0"/>
          </a:p>
        </p:txBody>
      </p:sp>
      <p:sp>
        <p:nvSpPr>
          <p:cNvPr id="7"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a:xfrm>
            <a:off x="685800" y="378281"/>
            <a:ext cx="1600200" cy="215444"/>
          </a:xfrm>
        </p:spPr>
        <p:txBody>
          <a:bodyPr/>
          <a:lstStyle/>
          <a:p>
            <a:r>
              <a:rPr lang="de-DE" altLang="en-US" dirty="0"/>
              <a:t>July 2023</a:t>
            </a:r>
            <a:endParaRPr lang="en-US" altLang="en-US" dirty="0"/>
          </a:p>
        </p:txBody>
      </p:sp>
    </p:spTree>
    <p:extLst>
      <p:ext uri="{BB962C8B-B14F-4D97-AF65-F5344CB8AC3E}">
        <p14:creationId xmlns:p14="http://schemas.microsoft.com/office/powerpoint/2010/main" val="845399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DF6AFE7-A651-7E9A-A30E-E63A4E3A8A0F}"/>
              </a:ext>
            </a:extLst>
          </p:cNvPr>
          <p:cNvPicPr>
            <a:picLocks noChangeAspect="1"/>
          </p:cNvPicPr>
          <p:nvPr/>
        </p:nvPicPr>
        <p:blipFill>
          <a:blip r:embed="rId2"/>
          <a:stretch>
            <a:fillRect/>
          </a:stretch>
        </p:blipFill>
        <p:spPr>
          <a:xfrm>
            <a:off x="257262" y="2111513"/>
            <a:ext cx="8705675" cy="2914563"/>
          </a:xfrm>
          <a:prstGeom prst="rect">
            <a:avLst/>
          </a:prstGeom>
        </p:spPr>
      </p:pic>
      <p:sp>
        <p:nvSpPr>
          <p:cNvPr id="2" name="Title 1">
            <a:extLst>
              <a:ext uri="{FF2B5EF4-FFF2-40B4-BE49-F238E27FC236}">
                <a16:creationId xmlns:a16="http://schemas.microsoft.com/office/drawing/2014/main" xmlns="" id="{524A933C-6F45-9BCF-C542-1A7616E79ABB}"/>
              </a:ext>
            </a:extLst>
          </p:cNvPr>
          <p:cNvSpPr>
            <a:spLocks noGrp="1"/>
          </p:cNvSpPr>
          <p:nvPr>
            <p:ph type="title"/>
          </p:nvPr>
        </p:nvSpPr>
        <p:spPr>
          <a:xfrm>
            <a:off x="685800" y="685800"/>
            <a:ext cx="7772400" cy="915987"/>
          </a:xfrm>
        </p:spPr>
        <p:txBody>
          <a:bodyPr/>
          <a:lstStyle/>
          <a:p>
            <a:r>
              <a:rPr lang="en-US" sz="2800" dirty="0" smtClean="0"/>
              <a:t>Recap: </a:t>
            </a:r>
            <a:r>
              <a:rPr lang="en-US" sz="2800" smtClean="0"/>
              <a:t>One-To-Many Ranging [4]</a:t>
            </a:r>
            <a:endParaRPr lang="en-US" sz="2800" dirty="0"/>
          </a:p>
        </p:txBody>
      </p:sp>
      <p:sp>
        <p:nvSpPr>
          <p:cNvPr id="3" name="Content Placeholder 2">
            <a:extLst>
              <a:ext uri="{FF2B5EF4-FFF2-40B4-BE49-F238E27FC236}">
                <a16:creationId xmlns:a16="http://schemas.microsoft.com/office/drawing/2014/main" xmlns="" id="{958EC7A4-5C11-EAC2-AC55-30757958C538}"/>
              </a:ext>
            </a:extLst>
          </p:cNvPr>
          <p:cNvSpPr>
            <a:spLocks noGrp="1"/>
          </p:cNvSpPr>
          <p:nvPr>
            <p:ph idx="1"/>
          </p:nvPr>
        </p:nvSpPr>
        <p:spPr>
          <a:xfrm>
            <a:off x="762000" y="5124363"/>
            <a:ext cx="7772400" cy="1176702"/>
          </a:xfrm>
        </p:spPr>
        <p:txBody>
          <a:bodyPr/>
          <a:lstStyle/>
          <a:p>
            <a:pPr>
              <a:spcBef>
                <a:spcPts val="600"/>
              </a:spcBef>
              <a:spcAft>
                <a:spcPts val="600"/>
              </a:spcAft>
              <a:buFont typeface="Arial" panose="020B0604020202020204" pitchFamily="34" charset="0"/>
              <a:buChar char="•"/>
            </a:pPr>
            <a:r>
              <a:rPr lang="en-US" sz="1800" dirty="0"/>
              <a:t>For one-to-many case, first POLL message in access slot 0 should be broadcasted to </a:t>
            </a:r>
            <a:r>
              <a:rPr lang="en-US" sz="1800" dirty="0" smtClean="0"/>
              <a:t>responders in one-to-many ranging session</a:t>
            </a:r>
          </a:p>
          <a:p>
            <a:pPr>
              <a:spcBef>
                <a:spcPts val="600"/>
              </a:spcBef>
              <a:spcAft>
                <a:spcPts val="600"/>
              </a:spcAft>
              <a:buFont typeface="Arial" panose="020B0604020202020204" pitchFamily="34" charset="0"/>
              <a:buChar char="•"/>
            </a:pPr>
            <a:r>
              <a:rPr lang="en-US" sz="1800" dirty="0" smtClean="0">
                <a:solidFill>
                  <a:srgbClr val="0000FF"/>
                </a:solidFill>
              </a:rPr>
              <a:t>IRK for broadcasting message is necessary in this case</a:t>
            </a:r>
            <a:endParaRPr lang="en-US" sz="1800" dirty="0">
              <a:solidFill>
                <a:srgbClr val="0000FF"/>
              </a:solidFill>
            </a:endParaRPr>
          </a:p>
        </p:txBody>
      </p:sp>
      <p:sp>
        <p:nvSpPr>
          <p:cNvPr id="4" name="Date Placeholder 3">
            <a:extLst>
              <a:ext uri="{FF2B5EF4-FFF2-40B4-BE49-F238E27FC236}">
                <a16:creationId xmlns:a16="http://schemas.microsoft.com/office/drawing/2014/main" xmlns="" id="{E34BA77D-F070-7986-1646-A544C2244046}"/>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xmlns="" id="{48201D65-E11F-4AA8-B444-08499532F795}"/>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xmlns="" id="{4FCA43C1-A233-F3F4-3B7C-4980BCCBD4D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9" name="Picture 8">
            <a:extLst>
              <a:ext uri="{FF2B5EF4-FFF2-40B4-BE49-F238E27FC236}">
                <a16:creationId xmlns:a16="http://schemas.microsoft.com/office/drawing/2014/main" xmlns="" id="{258CA61E-2BEB-4137-E9A3-7158F555BCA0}"/>
              </a:ext>
            </a:extLst>
          </p:cNvPr>
          <p:cNvPicPr>
            <a:picLocks noChangeAspect="1"/>
          </p:cNvPicPr>
          <p:nvPr/>
        </p:nvPicPr>
        <p:blipFill>
          <a:blip r:embed="rId3"/>
          <a:stretch>
            <a:fillRect/>
          </a:stretch>
        </p:blipFill>
        <p:spPr>
          <a:xfrm>
            <a:off x="7620000" y="1558219"/>
            <a:ext cx="1066800" cy="539095"/>
          </a:xfrm>
          <a:prstGeom prst="rect">
            <a:avLst/>
          </a:prstGeom>
        </p:spPr>
      </p:pic>
      <p:sp>
        <p:nvSpPr>
          <p:cNvPr id="11" name="Rectangle 10">
            <a:extLst>
              <a:ext uri="{FF2B5EF4-FFF2-40B4-BE49-F238E27FC236}">
                <a16:creationId xmlns:a16="http://schemas.microsoft.com/office/drawing/2014/main" xmlns="" id="{13F6C938-3C32-DDE2-82D6-1625304D457D}"/>
              </a:ext>
            </a:extLst>
          </p:cNvPr>
          <p:cNvSpPr/>
          <p:nvPr/>
        </p:nvSpPr>
        <p:spPr bwMode="auto">
          <a:xfrm>
            <a:off x="685800" y="2209800"/>
            <a:ext cx="2971800" cy="2501372"/>
          </a:xfrm>
          <a:prstGeom prst="rect">
            <a:avLst/>
          </a:prstGeom>
          <a:noFill/>
          <a:ln w="12700" cap="flat" cmpd="sng" algn="ctr">
            <a:solidFill>
              <a:srgbClr val="FF85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xmlns="" id="{6C4F40B7-AC1E-E225-FA81-DD6233F23442}"/>
              </a:ext>
            </a:extLst>
          </p:cNvPr>
          <p:cNvSpPr/>
          <p:nvPr/>
        </p:nvSpPr>
        <p:spPr bwMode="auto">
          <a:xfrm>
            <a:off x="3683841" y="2209800"/>
            <a:ext cx="2971800" cy="2501372"/>
          </a:xfrm>
          <a:prstGeom prst="rect">
            <a:avLst/>
          </a:prstGeom>
          <a:noFill/>
          <a:ln w="12700" cap="flat" cmpd="sng" algn="ctr">
            <a:solidFill>
              <a:schemeClr val="accent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xmlns="" id="{67B494C2-0853-C07D-A5E2-01B57D1B83DE}"/>
              </a:ext>
            </a:extLst>
          </p:cNvPr>
          <p:cNvSpPr txBox="1"/>
          <p:nvPr/>
        </p:nvSpPr>
        <p:spPr>
          <a:xfrm>
            <a:off x="1806541" y="1883657"/>
            <a:ext cx="941283" cy="261610"/>
          </a:xfrm>
          <a:prstGeom prst="rect">
            <a:avLst/>
          </a:prstGeom>
          <a:noFill/>
        </p:spPr>
        <p:txBody>
          <a:bodyPr wrap="none" rtlCol="0">
            <a:spAutoFit/>
          </a:bodyPr>
          <a:lstStyle/>
          <a:p>
            <a:r>
              <a:rPr lang="en-US" sz="1050" b="1" dirty="0"/>
              <a:t>Responder 1</a:t>
            </a:r>
          </a:p>
        </p:txBody>
      </p:sp>
      <p:sp>
        <p:nvSpPr>
          <p:cNvPr id="8" name="TextBox 7">
            <a:extLst>
              <a:ext uri="{FF2B5EF4-FFF2-40B4-BE49-F238E27FC236}">
                <a16:creationId xmlns:a16="http://schemas.microsoft.com/office/drawing/2014/main" xmlns="" id="{054B00CC-FB76-50A4-CC57-B2DEC88B5585}"/>
              </a:ext>
            </a:extLst>
          </p:cNvPr>
          <p:cNvSpPr txBox="1"/>
          <p:nvPr/>
        </p:nvSpPr>
        <p:spPr>
          <a:xfrm>
            <a:off x="4658800" y="1884357"/>
            <a:ext cx="941283" cy="261610"/>
          </a:xfrm>
          <a:prstGeom prst="rect">
            <a:avLst/>
          </a:prstGeom>
          <a:noFill/>
        </p:spPr>
        <p:txBody>
          <a:bodyPr wrap="none" rtlCol="0">
            <a:spAutoFit/>
          </a:bodyPr>
          <a:lstStyle/>
          <a:p>
            <a:r>
              <a:rPr lang="en-US" sz="1050" b="1" dirty="0"/>
              <a:t>Responder 2</a:t>
            </a:r>
          </a:p>
        </p:txBody>
      </p:sp>
    </p:spTree>
    <p:extLst>
      <p:ext uri="{BB962C8B-B14F-4D97-AF65-F5344CB8AC3E}">
        <p14:creationId xmlns:p14="http://schemas.microsoft.com/office/powerpoint/2010/main" val="3585117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219200"/>
            <a:ext cx="7772400" cy="4572000"/>
          </a:xfrm>
        </p:spPr>
        <p:txBody>
          <a:bodyPr/>
          <a:lstStyle/>
          <a:p>
            <a:pPr>
              <a:spcBef>
                <a:spcPts val="600"/>
              </a:spcBef>
              <a:spcAft>
                <a:spcPts val="600"/>
              </a:spcAft>
              <a:buFont typeface="Arial" panose="020B0604020202020204" pitchFamily="34" charset="0"/>
              <a:buChar char="•"/>
            </a:pPr>
            <a:r>
              <a:rPr lang="en-US" sz="1800" dirty="0" smtClean="0"/>
              <a:t>For one-to-many, there are not only unicast POLL but also broadcast POLL</a:t>
            </a:r>
          </a:p>
          <a:p>
            <a:pPr>
              <a:spcBef>
                <a:spcPts val="600"/>
              </a:spcBef>
              <a:spcAft>
                <a:spcPts val="600"/>
              </a:spcAft>
              <a:buFont typeface="Arial" panose="020B0604020202020204" pitchFamily="34" charset="0"/>
              <a:buChar char="•"/>
            </a:pPr>
            <a:r>
              <a:rPr lang="en-US" altLang="ko-KR" sz="1800" dirty="0" smtClean="0"/>
              <a:t>For broadcast POLL, Group address which are known to whole responders participating in same ranging session is needed</a:t>
            </a:r>
          </a:p>
          <a:p>
            <a:pPr>
              <a:spcBef>
                <a:spcPts val="600"/>
              </a:spcBef>
              <a:spcAft>
                <a:spcPts val="600"/>
              </a:spcAft>
              <a:buFont typeface="Arial" panose="020B0604020202020204" pitchFamily="34" charset="0"/>
              <a:buChar char="•"/>
            </a:pPr>
            <a:r>
              <a:rPr lang="en-US" sz="1800" dirty="0" smtClean="0"/>
              <a:t>GroupID like group address may be shared during public initialization setup handshake</a:t>
            </a:r>
          </a:p>
          <a:p>
            <a:pPr>
              <a:spcBef>
                <a:spcPts val="600"/>
              </a:spcBef>
              <a:spcAft>
                <a:spcPts val="600"/>
              </a:spcAft>
              <a:buFont typeface="Arial" panose="020B0604020202020204" pitchFamily="34" charset="0"/>
              <a:buChar char="•"/>
            </a:pPr>
            <a:r>
              <a:rPr lang="en-US" sz="1800" dirty="0" err="1" smtClean="0"/>
              <a:t>GroupID</a:t>
            </a:r>
            <a:r>
              <a:rPr lang="en-US" sz="1800" dirty="0" smtClean="0"/>
              <a:t> represents a group of devices which are participating same ranging session</a:t>
            </a:r>
          </a:p>
          <a:p>
            <a:pPr>
              <a:spcBef>
                <a:spcPts val="600"/>
              </a:spcBef>
              <a:spcAft>
                <a:spcPts val="600"/>
              </a:spcAft>
              <a:buFont typeface="Arial" panose="020B0604020202020204" pitchFamily="34" charset="0"/>
              <a:buChar char="•"/>
            </a:pPr>
            <a:r>
              <a:rPr lang="en-US" sz="1800" dirty="0" err="1" smtClean="0"/>
              <a:t>GroupID</a:t>
            </a:r>
            <a:r>
              <a:rPr lang="en-US" sz="1800" dirty="0" smtClean="0"/>
              <a:t> may be assigned by an initiator and included to PUBLIC-ADV-POLL to share. If </a:t>
            </a:r>
            <a:r>
              <a:rPr lang="en-US" sz="1800" dirty="0" err="1" smtClean="0"/>
              <a:t>GroupID</a:t>
            </a:r>
            <a:r>
              <a:rPr lang="en-US" sz="1800" dirty="0" smtClean="0"/>
              <a:t> is not included in </a:t>
            </a:r>
            <a:r>
              <a:rPr lang="en-US" sz="1800" dirty="0" err="1" smtClean="0"/>
              <a:t>PUBlC</a:t>
            </a:r>
            <a:r>
              <a:rPr lang="en-US" sz="1800" dirty="0" smtClean="0"/>
              <a:t>-ADV-POLL, it may be assigned as 0xFFFFFF</a:t>
            </a:r>
          </a:p>
          <a:p>
            <a:pPr>
              <a:spcBef>
                <a:spcPts val="600"/>
              </a:spcBef>
              <a:spcAft>
                <a:spcPts val="300"/>
              </a:spcAft>
              <a:buFont typeface="Arial" panose="020B0604020202020204" pitchFamily="34" charset="0"/>
              <a:buChar char="•"/>
            </a:pPr>
            <a:r>
              <a:rPr lang="en-US" altLang="ko-KR" sz="1800" dirty="0"/>
              <a:t>IRK[16] can be simply generated by </a:t>
            </a:r>
            <a:r>
              <a:rPr lang="en-US" altLang="ko-KR" sz="1800" dirty="0" smtClean="0"/>
              <a:t>concatenating </a:t>
            </a:r>
            <a:r>
              <a:rPr lang="en-US" altLang="ko-KR" sz="1800" dirty="0" err="1" smtClean="0"/>
              <a:t>AdvAddr</a:t>
            </a:r>
            <a:r>
              <a:rPr lang="en-US" altLang="ko-KR" sz="1800" dirty="0" smtClean="0"/>
              <a:t> </a:t>
            </a:r>
            <a:r>
              <a:rPr lang="en-US" altLang="ko-KR" sz="1800" dirty="0"/>
              <a:t>and </a:t>
            </a:r>
            <a:r>
              <a:rPr lang="en-US" altLang="ko-KR" sz="1800" dirty="0" err="1" smtClean="0"/>
              <a:t>GroupID</a:t>
            </a:r>
            <a:r>
              <a:rPr lang="en-US" altLang="ko-KR" sz="1800" dirty="0" smtClean="0"/>
              <a:t>(MSBs zero padded)</a:t>
            </a:r>
            <a:endParaRPr lang="en-US" altLang="ko-KR" sz="1800" dirty="0"/>
          </a:p>
          <a:p>
            <a:pPr lvl="1">
              <a:spcBef>
                <a:spcPts val="600"/>
              </a:spcBef>
              <a:spcAft>
                <a:spcPts val="300"/>
              </a:spcAft>
              <a:buFont typeface="Arial" panose="020B0604020202020204" pitchFamily="34" charset="0"/>
              <a:buChar char="•"/>
            </a:pPr>
            <a:r>
              <a:rPr lang="en-US" altLang="ko-KR" sz="1400" dirty="0"/>
              <a:t>e.g. </a:t>
            </a:r>
            <a:r>
              <a:rPr lang="en-US" altLang="ko-KR" sz="1400" dirty="0" err="1"/>
              <a:t>AdvAddr</a:t>
            </a:r>
            <a:r>
              <a:rPr lang="en-US" altLang="ko-KR" sz="1400" dirty="0"/>
              <a:t>[3] = 62:EE:5B, </a:t>
            </a:r>
            <a:r>
              <a:rPr lang="en-US" altLang="ko-KR" sz="1400" dirty="0" err="1"/>
              <a:t>GroupID</a:t>
            </a:r>
            <a:r>
              <a:rPr lang="en-US" altLang="ko-KR" sz="1400" dirty="0"/>
              <a:t>[3] = 98:2E:FF, </a:t>
            </a:r>
            <a:r>
              <a:rPr lang="en-US" altLang="ko-KR" sz="1400" dirty="0" smtClean="0"/>
              <a:t>MSBs </a:t>
            </a:r>
            <a:r>
              <a:rPr lang="en-US" altLang="ko-KR" sz="1400" dirty="0"/>
              <a:t>zero-</a:t>
            </a:r>
            <a:r>
              <a:rPr lang="en-US" altLang="ko-KR" sz="1400" dirty="0" err="1"/>
              <a:t>paded</a:t>
            </a:r>
            <a:endParaRPr lang="en-US" altLang="ko-KR" sz="1400" dirty="0"/>
          </a:p>
          <a:p>
            <a:pPr lvl="2">
              <a:spcBef>
                <a:spcPts val="600"/>
              </a:spcBef>
              <a:spcAft>
                <a:spcPts val="300"/>
              </a:spcAft>
              <a:buFont typeface="Arial" panose="020B0604020202020204" pitchFamily="34" charset="0"/>
              <a:buChar char="•"/>
            </a:pPr>
            <a:r>
              <a:rPr lang="en-US" altLang="ko-KR" sz="1000" dirty="0"/>
              <a:t>IRK[16] = </a:t>
            </a:r>
            <a:r>
              <a:rPr lang="en-US" altLang="ko-KR" sz="1000" dirty="0" smtClean="0"/>
              <a:t>0x0000000000000000000062EE5B982EFF</a:t>
            </a: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12"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smtClean="0"/>
              <a:t>Public IRK </a:t>
            </a:r>
            <a:r>
              <a:rPr lang="en-US" altLang="ko-KR" sz="2800" dirty="0"/>
              <a:t>for </a:t>
            </a:r>
            <a:r>
              <a:rPr lang="en-US" altLang="ko-KR" sz="2800" dirty="0" smtClean="0"/>
              <a:t>one-to-many public </a:t>
            </a:r>
            <a:r>
              <a:rPr lang="en-US" altLang="ko-KR" sz="2800" dirty="0"/>
              <a:t>initialization</a:t>
            </a:r>
            <a:endParaRPr lang="en-US" sz="2800" dirty="0"/>
          </a:p>
        </p:txBody>
      </p:sp>
    </p:spTree>
    <p:extLst>
      <p:ext uri="{BB962C8B-B14F-4D97-AF65-F5344CB8AC3E}">
        <p14:creationId xmlns:p14="http://schemas.microsoft.com/office/powerpoint/2010/main" val="3259914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p:cNvPicPr>
            <a:picLocks noChangeAspect="1"/>
          </p:cNvPicPr>
          <p:nvPr/>
        </p:nvPicPr>
        <p:blipFill>
          <a:blip r:embed="rId2"/>
          <a:stretch>
            <a:fillRect/>
          </a:stretch>
        </p:blipFill>
        <p:spPr>
          <a:xfrm>
            <a:off x="968157" y="1447800"/>
            <a:ext cx="7283885" cy="3374572"/>
          </a:xfrm>
          <a:prstGeom prst="rect">
            <a:avLst/>
          </a:prstGeom>
        </p:spPr>
      </p:pic>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219200"/>
            <a:ext cx="7772400" cy="4572000"/>
          </a:xfrm>
        </p:spPr>
        <p:txBody>
          <a:bodyPr/>
          <a:lstStyle/>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r>
              <a:rPr lang="en-US" sz="1800" dirty="0" smtClean="0"/>
              <a:t>GroupID may be 3-octets assigned by an initiator</a:t>
            </a:r>
          </a:p>
          <a:p>
            <a:pPr>
              <a:spcBef>
                <a:spcPts val="600"/>
              </a:spcBef>
              <a:spcAft>
                <a:spcPts val="600"/>
              </a:spcAft>
              <a:buFont typeface="Arial" panose="020B0604020202020204" pitchFamily="34" charset="0"/>
              <a:buChar char="•"/>
            </a:pPr>
            <a:r>
              <a:rPr lang="en-US" sz="1800" dirty="0" smtClean="0"/>
              <a:t>GroupID shall be unique among other initiators around</a:t>
            </a:r>
            <a:endParaRPr lang="en-US" sz="1000" dirty="0"/>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
        <p:nvSpPr>
          <p:cNvPr id="12"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smtClean="0"/>
              <a:t>PUBLIC-ADV-POLL packet format with GroupID</a:t>
            </a:r>
            <a:endParaRPr lang="en-US" sz="2800" dirty="0"/>
          </a:p>
        </p:txBody>
      </p:sp>
      <p:sp>
        <p:nvSpPr>
          <p:cNvPr id="4" name="모서리가 둥근 직사각형 3"/>
          <p:cNvSpPr/>
          <p:nvPr/>
        </p:nvSpPr>
        <p:spPr bwMode="auto">
          <a:xfrm>
            <a:off x="5562600" y="3847837"/>
            <a:ext cx="984819" cy="321733"/>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68676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1371600"/>
            <a:ext cx="7772400" cy="4572000"/>
          </a:xfrm>
        </p:spPr>
        <p:txBody>
          <a:bodyPr/>
          <a:lstStyle/>
          <a:p>
            <a:pPr>
              <a:spcBef>
                <a:spcPts val="600"/>
              </a:spcBef>
              <a:spcAft>
                <a:spcPts val="600"/>
              </a:spcAft>
              <a:buFont typeface="Arial" panose="020B0604020202020204" pitchFamily="34" charset="0"/>
              <a:buChar char="•"/>
            </a:pPr>
            <a:r>
              <a:rPr lang="en-US" altLang="ko-KR" sz="1800" dirty="0" smtClean="0"/>
              <a:t>Public addresses are proposed for public initialization setup handshake</a:t>
            </a:r>
          </a:p>
          <a:p>
            <a:pPr>
              <a:spcBef>
                <a:spcPts val="600"/>
              </a:spcBef>
              <a:spcAft>
                <a:spcPts val="600"/>
              </a:spcAft>
              <a:buFont typeface="Arial" panose="020B0604020202020204" pitchFamily="34" charset="0"/>
              <a:buChar char="•"/>
            </a:pPr>
            <a:r>
              <a:rPr lang="en-US" altLang="ko-KR" sz="1800" dirty="0" smtClean="0"/>
              <a:t>For </a:t>
            </a:r>
            <a:r>
              <a:rPr lang="en-US" altLang="ko-KR" sz="1800" dirty="0"/>
              <a:t>public initialization setup handshake, POLL/RESP/REPORT including RPA can be utilized by generating public </a:t>
            </a:r>
            <a:r>
              <a:rPr lang="en-US" altLang="ko-KR" sz="1800" dirty="0" smtClean="0"/>
              <a:t>IRK </a:t>
            </a:r>
            <a:r>
              <a:rPr lang="en-US" altLang="ko-KR" sz="1800" dirty="0"/>
              <a:t>for ranging session</a:t>
            </a:r>
          </a:p>
          <a:p>
            <a:pPr>
              <a:spcBef>
                <a:spcPts val="600"/>
              </a:spcBef>
              <a:spcAft>
                <a:spcPts val="600"/>
              </a:spcAft>
              <a:buFont typeface="Arial" panose="020B0604020202020204" pitchFamily="34" charset="0"/>
              <a:buChar char="•"/>
            </a:pPr>
            <a:r>
              <a:rPr lang="en-US" altLang="ko-KR" sz="1800" dirty="0"/>
              <a:t>To generate public </a:t>
            </a:r>
            <a:r>
              <a:rPr lang="en-US" altLang="ko-KR" sz="1800" dirty="0" smtClean="0"/>
              <a:t>IRK, </a:t>
            </a:r>
            <a:r>
              <a:rPr lang="en-US" altLang="ko-KR" sz="1800" dirty="0" err="1"/>
              <a:t>AdvAddr</a:t>
            </a:r>
            <a:r>
              <a:rPr lang="en-US" altLang="ko-KR" sz="1800" dirty="0"/>
              <a:t> and </a:t>
            </a:r>
            <a:r>
              <a:rPr lang="en-US" altLang="ko-KR" sz="1800" dirty="0" err="1"/>
              <a:t>RespAddr</a:t>
            </a:r>
            <a:r>
              <a:rPr lang="en-US" altLang="ko-KR" sz="1800" dirty="0"/>
              <a:t> exchanged during handshake may be used for one-to-one ranging</a:t>
            </a:r>
          </a:p>
          <a:p>
            <a:pPr>
              <a:spcBef>
                <a:spcPts val="600"/>
              </a:spcBef>
              <a:spcAft>
                <a:spcPts val="600"/>
              </a:spcAft>
              <a:buFont typeface="Arial" panose="020B0604020202020204" pitchFamily="34" charset="0"/>
              <a:buChar char="•"/>
            </a:pPr>
            <a:r>
              <a:rPr lang="en-US" altLang="ko-KR" sz="1800" dirty="0"/>
              <a:t>To generate public </a:t>
            </a:r>
            <a:r>
              <a:rPr lang="en-US" altLang="ko-KR" sz="1800" dirty="0" smtClean="0"/>
              <a:t>IRK </a:t>
            </a:r>
            <a:r>
              <a:rPr lang="en-US" altLang="ko-KR" sz="1800" dirty="0"/>
              <a:t>for one-to-many especially for broadcast POLL, </a:t>
            </a:r>
            <a:r>
              <a:rPr lang="en-US" altLang="ko-KR" sz="1800" dirty="0" err="1"/>
              <a:t>GroupID</a:t>
            </a:r>
            <a:r>
              <a:rPr lang="en-US" altLang="ko-KR" sz="1800" dirty="0"/>
              <a:t> may be shared </a:t>
            </a:r>
            <a:r>
              <a:rPr lang="en-US" altLang="ko-KR" sz="1800" dirty="0" smtClean="0"/>
              <a:t>through PUBLIC-ADV-POLL </a:t>
            </a:r>
            <a:r>
              <a:rPr lang="en-US" altLang="ko-KR" sz="1800" dirty="0"/>
              <a:t>and used</a:t>
            </a:r>
          </a:p>
          <a:p>
            <a:pPr>
              <a:spcBef>
                <a:spcPts val="600"/>
              </a:spcBef>
              <a:spcAft>
                <a:spcPts val="600"/>
              </a:spcAft>
              <a:buFont typeface="Arial" panose="020B0604020202020204" pitchFamily="34" charset="0"/>
              <a:buChar char="•"/>
            </a:pPr>
            <a:r>
              <a:rPr lang="en-US" altLang="ko-KR" sz="1800" dirty="0"/>
              <a:t>Using these public </a:t>
            </a:r>
            <a:r>
              <a:rPr lang="en-US" altLang="ko-KR" sz="1800" dirty="0" smtClean="0"/>
              <a:t>IRKs</a:t>
            </a:r>
            <a:r>
              <a:rPr lang="en-US" altLang="ko-KR" sz="1800" dirty="0"/>
              <a:t>, original POLL/RESP/REPORT messages for ranging session can be used after public initialization setup handshake</a:t>
            </a:r>
            <a:endParaRPr lang="en-US" altLang="ko-KR" sz="1400"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
        <p:nvSpPr>
          <p:cNvPr id="12"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Conclusion</a:t>
            </a:r>
            <a:endParaRPr lang="en-US" sz="2800" dirty="0"/>
          </a:p>
        </p:txBody>
      </p:sp>
    </p:spTree>
    <p:extLst>
      <p:ext uri="{BB962C8B-B14F-4D97-AF65-F5344CB8AC3E}">
        <p14:creationId xmlns:p14="http://schemas.microsoft.com/office/powerpoint/2010/main" val="3717961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smtClean="0"/>
              <a:t>[1] H. Lee et al., “</a:t>
            </a:r>
            <a:r>
              <a:rPr lang="en-US" altLang="en-US" sz="1800" dirty="0"/>
              <a:t>Public advertisement for NBA-UWB MMS native </a:t>
            </a:r>
            <a:r>
              <a:rPr lang="en-US" altLang="en-US" sz="1800" dirty="0" smtClean="0"/>
              <a:t>discovery”, 15-23-0249-02-04ab.</a:t>
            </a:r>
            <a:endParaRPr lang="en-US" sz="1800" dirty="0" smtClean="0"/>
          </a:p>
          <a:p>
            <a:pPr marL="0" indent="0">
              <a:spcBef>
                <a:spcPts val="600"/>
              </a:spcBef>
              <a:spcAft>
                <a:spcPts val="600"/>
              </a:spcAft>
              <a:buNone/>
            </a:pPr>
            <a:r>
              <a:rPr lang="en-US" sz="1800" dirty="0" smtClean="0"/>
              <a:t>[2</a:t>
            </a:r>
            <a:r>
              <a:rPr lang="en-US" sz="1800" dirty="0"/>
              <a:t>] </a:t>
            </a:r>
            <a:r>
              <a:rPr lang="en-US" altLang="ko-KR" sz="1800" dirty="0"/>
              <a:t>A. </a:t>
            </a:r>
            <a:r>
              <a:rPr lang="en-US" altLang="ko-KR" sz="1800" dirty="0" err="1"/>
              <a:t>Kreb</a:t>
            </a:r>
            <a:r>
              <a:rPr lang="en-US" altLang="ko-KR" sz="1800" dirty="0"/>
              <a:t> et al., </a:t>
            </a:r>
            <a:r>
              <a:rPr lang="en-US" altLang="ko-KR" sz="1800" dirty="0" smtClean="0"/>
              <a:t>“</a:t>
            </a:r>
            <a:r>
              <a:rPr lang="en-US" altLang="ko-KR" sz="1800" dirty="0"/>
              <a:t>NBA-MMS-UWB ranging text proposal for 15.4ab TFD</a:t>
            </a:r>
            <a:r>
              <a:rPr lang="en-US" altLang="en-US" sz="1800" dirty="0" smtClean="0"/>
              <a:t>”, 15-22-0381-02-04ab.</a:t>
            </a:r>
          </a:p>
          <a:p>
            <a:pPr marL="0" indent="0">
              <a:spcBef>
                <a:spcPts val="600"/>
              </a:spcBef>
              <a:spcAft>
                <a:spcPts val="600"/>
              </a:spcAft>
              <a:buNone/>
            </a:pPr>
            <a:r>
              <a:rPr lang="en-US" altLang="en-US" sz="1800" dirty="0" smtClean="0"/>
              <a:t>[3] A. </a:t>
            </a:r>
            <a:r>
              <a:rPr lang="en-US" altLang="en-US" sz="1800" dirty="0" err="1" smtClean="0"/>
              <a:t>Kreb</a:t>
            </a:r>
            <a:r>
              <a:rPr lang="en-US" altLang="en-US" sz="1800" dirty="0" smtClean="0"/>
              <a:t> et al., “NBA-MMS-UWB compressed </a:t>
            </a:r>
            <a:r>
              <a:rPr lang="en-US" altLang="en-US" sz="1800" dirty="0" err="1" smtClean="0"/>
              <a:t>psdu</a:t>
            </a:r>
            <a:r>
              <a:rPr lang="en-US" altLang="en-US" sz="1800" dirty="0" smtClean="0"/>
              <a:t> details”, 15-23-0258-01-04ab.</a:t>
            </a:r>
          </a:p>
          <a:p>
            <a:pPr marL="0" indent="0">
              <a:spcBef>
                <a:spcPts val="600"/>
              </a:spcBef>
              <a:spcAft>
                <a:spcPts val="600"/>
              </a:spcAft>
              <a:buNone/>
            </a:pPr>
            <a:r>
              <a:rPr lang="en-US" altLang="ko-KR" sz="1800" dirty="0" smtClean="0"/>
              <a:t>[4] J. Jiang et al.,”</a:t>
            </a:r>
            <a:r>
              <a:rPr lang="en-US" altLang="en-US" sz="1800" dirty="0"/>
              <a:t> Compressed PSDU for </a:t>
            </a:r>
            <a:r>
              <a:rPr lang="en-US" altLang="ko-KR" sz="1800" dirty="0"/>
              <a:t>One-to-Many Ranging using </a:t>
            </a:r>
            <a:r>
              <a:rPr lang="en-US" altLang="ko-KR" sz="1800" dirty="0" smtClean="0"/>
              <a:t>NBA-MMS”, 15-23-0260-02-04ab.</a:t>
            </a:r>
            <a:endParaRPr lang="ko-KR" altLang="ko-KR" sz="180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smtClean="0"/>
              <a:t>July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spTree>
    <p:extLst>
      <p:ext uri="{BB962C8B-B14F-4D97-AF65-F5344CB8AC3E}">
        <p14:creationId xmlns:p14="http://schemas.microsoft.com/office/powerpoint/2010/main" val="1166440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402684836"/>
              </p:ext>
            </p:extLst>
          </p:nvPr>
        </p:nvGraphicFramePr>
        <p:xfrm>
          <a:off x="685800" y="908720"/>
          <a:ext cx="7774632" cy="533721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xmlns="" val="1745747388"/>
                    </a:ext>
                  </a:extLst>
                </a:gridCol>
                <a:gridCol w="3587140">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dirty="0" smtClean="0"/>
                        <a:t>Public initialization</a:t>
                      </a:r>
                      <a:r>
                        <a:rPr lang="en-US" altLang="en-US" sz="1200" baseline="0" dirty="0" smtClean="0"/>
                        <a:t> setup handshake and ranging session for NBA-UWB MMS</a:t>
                      </a: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
        <p:nvSpPr>
          <p:cNvPr id="2" name="Date Placeholder 1">
            <a:extLst>
              <a:ext uri="{FF2B5EF4-FFF2-40B4-BE49-F238E27FC236}">
                <a16:creationId xmlns:a16="http://schemas.microsoft.com/office/drawing/2014/main" xmlns="" id="{16805F27-FE2C-C4AA-57DA-088CCF284B7D}"/>
              </a:ext>
            </a:extLst>
          </p:cNvPr>
          <p:cNvSpPr>
            <a:spLocks noGrp="1"/>
          </p:cNvSpPr>
          <p:nvPr>
            <p:ph type="dt" sz="half" idx="10"/>
          </p:nvPr>
        </p:nvSpPr>
        <p:spPr/>
        <p:txBody>
          <a:bodyPr/>
          <a:lstStyle/>
          <a:p>
            <a:r>
              <a:rPr lang="de-DE" altLang="en-US" dirty="0"/>
              <a:t>July 2023</a:t>
            </a:r>
            <a:endParaRPr lang="en-US" altLang="en-US" dirty="0"/>
          </a:p>
        </p:txBody>
      </p:sp>
      <p:sp>
        <p:nvSpPr>
          <p:cNvPr id="3" name="Footer Placeholder 2">
            <a:extLst>
              <a:ext uri="{FF2B5EF4-FFF2-40B4-BE49-F238E27FC236}">
                <a16:creationId xmlns:a16="http://schemas.microsoft.com/office/drawing/2014/main" xmlns="" id="{B364E93B-4197-C216-3826-51BAEE2A507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4" name="Slide Number Placeholder 3">
            <a:extLst>
              <a:ext uri="{FF2B5EF4-FFF2-40B4-BE49-F238E27FC236}">
                <a16:creationId xmlns:a16="http://schemas.microsoft.com/office/drawing/2014/main" xmlns=""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altLang="ko-KR" sz="1800" dirty="0" smtClean="0"/>
              <a:t>[1] Public advertisement for NBA-MMS UWB</a:t>
            </a:r>
          </a:p>
          <a:p>
            <a:pPr lvl="1">
              <a:spcBef>
                <a:spcPts val="600"/>
              </a:spcBef>
              <a:spcAft>
                <a:spcPts val="600"/>
              </a:spcAft>
              <a:buFont typeface="Arial" panose="020B0604020202020204" pitchFamily="34" charset="0"/>
              <a:buChar char="•"/>
            </a:pPr>
            <a:r>
              <a:rPr lang="en-US" altLang="ko-KR" sz="1400" dirty="0" smtClean="0"/>
              <a:t>H. Lee (LGE) et al., May. 2023</a:t>
            </a:r>
          </a:p>
          <a:p>
            <a:pPr marL="342900" lvl="1" indent="-342900">
              <a:spcBef>
                <a:spcPts val="600"/>
              </a:spcBef>
              <a:spcAft>
                <a:spcPts val="600"/>
              </a:spcAft>
              <a:buFont typeface="Arial" panose="020B0604020202020204" pitchFamily="34" charset="0"/>
              <a:buChar char="•"/>
            </a:pPr>
            <a:r>
              <a:rPr lang="en-US" sz="1800" dirty="0" smtClean="0"/>
              <a:t>[</a:t>
            </a:r>
            <a:r>
              <a:rPr lang="en-US" sz="1800" dirty="0"/>
              <a:t>2] NBA-MMS-UWB ranging text proposal for 15.4ab TFD</a:t>
            </a:r>
          </a:p>
          <a:p>
            <a:pPr lvl="1">
              <a:spcBef>
                <a:spcPts val="600"/>
              </a:spcBef>
              <a:spcAft>
                <a:spcPts val="600"/>
              </a:spcAft>
              <a:buFont typeface="Arial" panose="020B0604020202020204" pitchFamily="34" charset="0"/>
              <a:buChar char="•"/>
            </a:pPr>
            <a:r>
              <a:rPr lang="en-US" altLang="ko-KR" sz="1400" dirty="0" smtClean="0"/>
              <a:t>A. Krebs (Apple) et </a:t>
            </a:r>
            <a:r>
              <a:rPr lang="en-US" altLang="ko-KR" sz="1400" dirty="0"/>
              <a:t>al., Nov. </a:t>
            </a:r>
            <a:r>
              <a:rPr lang="en-US" altLang="ko-KR" sz="1400" dirty="0" smtClean="0"/>
              <a:t>2022</a:t>
            </a:r>
          </a:p>
          <a:p>
            <a:pPr marL="342900" lvl="1" indent="-342900">
              <a:spcBef>
                <a:spcPts val="600"/>
              </a:spcBef>
              <a:spcAft>
                <a:spcPts val="600"/>
              </a:spcAft>
              <a:buFont typeface="Arial" panose="020B0604020202020204" pitchFamily="34" charset="0"/>
              <a:buChar char="•"/>
            </a:pPr>
            <a:r>
              <a:rPr lang="en-US" altLang="ko-KR" sz="1800" dirty="0"/>
              <a:t>[3] </a:t>
            </a:r>
            <a:r>
              <a:rPr lang="en-US" altLang="ko-KR" sz="1800" dirty="0" smtClean="0"/>
              <a:t>NBA-MMS-UWB compressed </a:t>
            </a:r>
            <a:r>
              <a:rPr lang="en-US" altLang="ko-KR" sz="1800" dirty="0" err="1" smtClean="0"/>
              <a:t>psdu</a:t>
            </a:r>
            <a:r>
              <a:rPr lang="en-US" altLang="ko-KR" sz="1800" dirty="0" smtClean="0"/>
              <a:t> details</a:t>
            </a:r>
          </a:p>
          <a:p>
            <a:pPr lvl="1">
              <a:spcBef>
                <a:spcPts val="600"/>
              </a:spcBef>
              <a:spcAft>
                <a:spcPts val="600"/>
              </a:spcAft>
              <a:buFont typeface="Arial" panose="020B0604020202020204" pitchFamily="34" charset="0"/>
              <a:buChar char="•"/>
            </a:pPr>
            <a:r>
              <a:rPr lang="en-US" altLang="ko-KR" sz="1400" dirty="0"/>
              <a:t>A. Krebs (Apple) et al., </a:t>
            </a:r>
            <a:r>
              <a:rPr lang="en-US" altLang="ko-KR" sz="1400" dirty="0" smtClean="0"/>
              <a:t>May 2023</a:t>
            </a:r>
          </a:p>
          <a:p>
            <a:pPr marL="342900" lvl="1" indent="-342900">
              <a:spcBef>
                <a:spcPts val="600"/>
              </a:spcBef>
              <a:spcAft>
                <a:spcPts val="600"/>
              </a:spcAft>
              <a:buFont typeface="Arial" panose="020B0604020202020204" pitchFamily="34" charset="0"/>
              <a:buChar char="•"/>
            </a:pPr>
            <a:r>
              <a:rPr lang="en-US" altLang="ko-KR" sz="1800" dirty="0" smtClean="0"/>
              <a:t>[4] </a:t>
            </a:r>
            <a:r>
              <a:rPr lang="en-US" altLang="en-US" sz="1800" dirty="0"/>
              <a:t>Compressed PSDU for </a:t>
            </a:r>
            <a:r>
              <a:rPr lang="en-US" altLang="ko-KR" sz="1800" dirty="0"/>
              <a:t>One-to-Many Ranging using NBA-MMS</a:t>
            </a:r>
          </a:p>
          <a:p>
            <a:pPr lvl="1">
              <a:spcBef>
                <a:spcPts val="600"/>
              </a:spcBef>
              <a:spcAft>
                <a:spcPts val="600"/>
              </a:spcAft>
              <a:buFont typeface="Arial" panose="020B0604020202020204" pitchFamily="34" charset="0"/>
              <a:buChar char="•"/>
            </a:pPr>
            <a:r>
              <a:rPr lang="en-US" altLang="ko-KR" sz="1400" dirty="0" smtClean="0"/>
              <a:t>J. Jiang (Apple), et al., May. 2023	</a:t>
            </a:r>
          </a:p>
          <a:p>
            <a:pPr marL="457200" lvl="1" indent="0">
              <a:spcBef>
                <a:spcPts val="600"/>
              </a:spcBef>
              <a:spcAft>
                <a:spcPts val="600"/>
              </a:spcAft>
              <a:buNone/>
            </a:pPr>
            <a:r>
              <a:rPr lang="en-US" sz="1400" dirty="0" smtClean="0"/>
              <a:t> </a:t>
            </a:r>
            <a:endParaRPr lang="en-US" sz="14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July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July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Background</a:t>
            </a:r>
            <a:endParaRPr lang="en-US" sz="2800" dirty="0"/>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4478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a:t>Public(non-private) advertisement method is introduced in </a:t>
            </a:r>
            <a:r>
              <a:rPr lang="en-US" altLang="ko-KR" sz="1800" dirty="0" smtClean="0"/>
              <a:t>[1]</a:t>
            </a:r>
            <a:endParaRPr lang="en-US" altLang="ko-KR" sz="1800" dirty="0"/>
          </a:p>
          <a:p>
            <a:pPr marL="342900" lvl="1" indent="-342900">
              <a:spcBef>
                <a:spcPts val="600"/>
              </a:spcBef>
              <a:spcAft>
                <a:spcPts val="600"/>
              </a:spcAft>
              <a:buFont typeface="Arial" panose="020B0604020202020204" pitchFamily="34" charset="0"/>
              <a:buChar char="•"/>
            </a:pPr>
            <a:r>
              <a:rPr lang="en-US" altLang="ko-KR" sz="1800" dirty="0" smtClean="0"/>
              <a:t>For public </a:t>
            </a:r>
            <a:r>
              <a:rPr lang="en-US" altLang="ko-KR" sz="1800" dirty="0"/>
              <a:t>advertisement, </a:t>
            </a:r>
            <a:r>
              <a:rPr lang="en-US" altLang="ko-KR" sz="1800" dirty="0" smtClean="0"/>
              <a:t>following features are proposed</a:t>
            </a:r>
            <a:endParaRPr lang="en-US" altLang="ko-KR" sz="1800" dirty="0"/>
          </a:p>
          <a:p>
            <a:pPr marL="804863" lvl="2" indent="-263525">
              <a:spcBef>
                <a:spcPts val="600"/>
              </a:spcBef>
              <a:spcAft>
                <a:spcPts val="600"/>
              </a:spcAft>
              <a:buFont typeface="Arial" panose="020B0604020202020204" pitchFamily="34" charset="0"/>
              <a:buChar char="•"/>
            </a:pPr>
            <a:r>
              <a:rPr lang="en-US" altLang="ko-KR" sz="1600" dirty="0"/>
              <a:t>New Compressed PSDU message ID: PUBLIC-ADV-POLL, PUBLIC-ADV-RESP, PUBLIC-SOR</a:t>
            </a:r>
          </a:p>
          <a:p>
            <a:pPr marL="804863" lvl="2" indent="-263525">
              <a:spcBef>
                <a:spcPts val="600"/>
              </a:spcBef>
              <a:spcAft>
                <a:spcPts val="600"/>
              </a:spcAft>
              <a:buFont typeface="Arial" panose="020B0604020202020204" pitchFamily="34" charset="0"/>
              <a:buChar char="•"/>
            </a:pPr>
            <a:r>
              <a:rPr lang="en-US" altLang="ko-KR" sz="1600" dirty="0"/>
              <a:t>Packet format for PUBLIC-ADV-POLL, PUBLIC-ADV-RESP, PUBLIC-SOR</a:t>
            </a:r>
          </a:p>
          <a:p>
            <a:pPr marL="342900" lvl="1" indent="-342900">
              <a:spcBef>
                <a:spcPts val="600"/>
              </a:spcBef>
              <a:spcAft>
                <a:spcPts val="600"/>
              </a:spcAft>
              <a:buFont typeface="Arial" panose="020B0604020202020204" pitchFamily="34" charset="0"/>
              <a:buChar char="•"/>
            </a:pPr>
            <a:r>
              <a:rPr lang="en-US" altLang="ko-KR" sz="1800" dirty="0" smtClean="0"/>
              <a:t>For public addresses of</a:t>
            </a:r>
            <a:r>
              <a:rPr lang="ko-KR" altLang="en-US" sz="1800" smtClean="0"/>
              <a:t> </a:t>
            </a:r>
            <a:r>
              <a:rPr lang="en-US" altLang="ko-KR" sz="1800" dirty="0" smtClean="0"/>
              <a:t>PULIBC-{ADV-POLL, ADV-RESP, SOR}, we have to consider compressed PSDU size</a:t>
            </a:r>
          </a:p>
          <a:p>
            <a:pPr marL="342900" lvl="1" indent="-342900">
              <a:spcBef>
                <a:spcPts val="600"/>
              </a:spcBef>
              <a:spcAft>
                <a:spcPts val="600"/>
              </a:spcAft>
              <a:buFont typeface="Arial" panose="020B0604020202020204" pitchFamily="34" charset="0"/>
              <a:buChar char="•"/>
            </a:pPr>
            <a:r>
              <a:rPr lang="en-US" altLang="ko-KR" sz="1800" dirty="0" smtClean="0"/>
              <a:t>After initialization using PUBLIC-{ADV-POLL, ADV-RESP, SOR}, privacy protected addressing method for ranging session can be used to reuse POLL, RESP and REPORT messages</a:t>
            </a:r>
          </a:p>
          <a:p>
            <a:pPr marL="342900" lvl="1" indent="-342900">
              <a:spcBef>
                <a:spcPts val="600"/>
              </a:spcBef>
              <a:spcAft>
                <a:spcPts val="600"/>
              </a:spcAft>
              <a:buFont typeface="Arial" panose="020B0604020202020204" pitchFamily="34" charset="0"/>
              <a:buChar char="•"/>
            </a:pPr>
            <a:r>
              <a:rPr lang="en-US" altLang="ko-KR" sz="1800" dirty="0" smtClean="0"/>
              <a:t>To use privacy protected address, </a:t>
            </a:r>
            <a:r>
              <a:rPr lang="en-US" altLang="ko-KR" sz="1800" dirty="0" err="1" smtClean="0"/>
              <a:t>IdentityReolvingKey</a:t>
            </a:r>
            <a:r>
              <a:rPr lang="en-US" altLang="ko-KR" sz="1800" dirty="0" smtClean="0"/>
              <a:t> is needed to generate hash value for public initialization</a:t>
            </a:r>
          </a:p>
        </p:txBody>
      </p:sp>
    </p:spTree>
    <p:extLst>
      <p:ext uri="{BB962C8B-B14F-4D97-AF65-F5344CB8AC3E}">
        <p14:creationId xmlns:p14="http://schemas.microsoft.com/office/powerpoint/2010/main" val="3841172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July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Agenda</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Public addressing method for initialization setup handshake and session is described in detail</a:t>
            </a:r>
          </a:p>
          <a:p>
            <a:pPr marL="342900" lvl="1" indent="-342900">
              <a:spcBef>
                <a:spcPts val="600"/>
              </a:spcBef>
              <a:spcAft>
                <a:spcPts val="600"/>
              </a:spcAft>
              <a:buFont typeface="Arial" panose="020B0604020202020204" pitchFamily="34" charset="0"/>
              <a:buChar char="•"/>
            </a:pPr>
            <a:r>
              <a:rPr lang="en-US" altLang="ko-KR" sz="1800" dirty="0" err="1" smtClean="0"/>
              <a:t>RPA_hash</a:t>
            </a:r>
            <a:r>
              <a:rPr lang="en-US" altLang="ko-KR" sz="1800" dirty="0" smtClean="0"/>
              <a:t> value generation for POLL, RESP and REPORT after public initialization is described in detail</a:t>
            </a:r>
          </a:p>
        </p:txBody>
      </p:sp>
    </p:spTree>
    <p:extLst>
      <p:ext uri="{BB962C8B-B14F-4D97-AF65-F5344CB8AC3E}">
        <p14:creationId xmlns:p14="http://schemas.microsoft.com/office/powerpoint/2010/main" val="1898910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a:xfrm>
            <a:off x="685800" y="685800"/>
            <a:ext cx="7772400" cy="533400"/>
          </a:xfrm>
        </p:spPr>
        <p:txBody>
          <a:bodyPr/>
          <a:lstStyle/>
          <a:p>
            <a:r>
              <a:rPr lang="en-US" sz="2800" dirty="0" smtClean="0"/>
              <a:t>Recap: Public Native Discovery Concept [1]</a:t>
            </a:r>
            <a:endParaRPr lang="en-US" sz="2800" dirty="0"/>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291135"/>
            <a:ext cx="8077200" cy="4953000"/>
          </a:xfrm>
        </p:spPr>
        <p:txBody>
          <a:bodyPr/>
          <a:lstStyle/>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r>
              <a:rPr lang="en-US" sz="1800" dirty="0" smtClean="0"/>
              <a:t>In [1], Public Native Discovery Concept is introduced</a:t>
            </a:r>
          </a:p>
          <a:p>
            <a:pPr>
              <a:spcBef>
                <a:spcPts val="600"/>
              </a:spcBef>
              <a:spcAft>
                <a:spcPts val="600"/>
              </a:spcAft>
              <a:buFont typeface="Arial" panose="020B0604020202020204" pitchFamily="34" charset="0"/>
              <a:buChar char="•"/>
            </a:pPr>
            <a:r>
              <a:rPr lang="en-US" sz="1800" dirty="0" smtClean="0">
                <a:solidFill>
                  <a:srgbClr val="0000FF"/>
                </a:solidFill>
              </a:rPr>
              <a:t>PUBLIC-XXXs have different address field compared with ADV-POLL, ADV-RESP, ADV-CONF and SOR</a:t>
            </a:r>
            <a:endParaRPr lang="en-US" sz="1800" dirty="0">
              <a:solidFill>
                <a:srgbClr val="0000FF"/>
              </a:solidFill>
            </a:endParaRPr>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July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7" name="그림 6"/>
          <p:cNvPicPr>
            <a:picLocks noChangeAspect="1"/>
          </p:cNvPicPr>
          <p:nvPr/>
        </p:nvPicPr>
        <p:blipFill>
          <a:blip r:embed="rId2"/>
          <a:stretch>
            <a:fillRect/>
          </a:stretch>
        </p:blipFill>
        <p:spPr>
          <a:xfrm>
            <a:off x="1485900" y="1291134"/>
            <a:ext cx="6602452" cy="2290265"/>
          </a:xfrm>
          <a:prstGeom prst="rect">
            <a:avLst/>
          </a:prstGeom>
        </p:spPr>
      </p:pic>
      <p:pic>
        <p:nvPicPr>
          <p:cNvPr id="8" name="그림 7"/>
          <p:cNvPicPr>
            <a:picLocks noChangeAspect="1"/>
          </p:cNvPicPr>
          <p:nvPr/>
        </p:nvPicPr>
        <p:blipFill>
          <a:blip r:embed="rId3"/>
          <a:stretch>
            <a:fillRect/>
          </a:stretch>
        </p:blipFill>
        <p:spPr>
          <a:xfrm>
            <a:off x="989051" y="5052596"/>
            <a:ext cx="2819400" cy="562587"/>
          </a:xfrm>
          <a:prstGeom prst="rect">
            <a:avLst/>
          </a:prstGeom>
        </p:spPr>
      </p:pic>
      <p:pic>
        <p:nvPicPr>
          <p:cNvPr id="11" name="그림 10"/>
          <p:cNvPicPr>
            <a:picLocks noChangeAspect="1"/>
          </p:cNvPicPr>
          <p:nvPr/>
        </p:nvPicPr>
        <p:blipFill>
          <a:blip r:embed="rId4"/>
          <a:stretch>
            <a:fillRect/>
          </a:stretch>
        </p:blipFill>
        <p:spPr>
          <a:xfrm>
            <a:off x="989051" y="5615183"/>
            <a:ext cx="7587682" cy="697889"/>
          </a:xfrm>
          <a:prstGeom prst="rect">
            <a:avLst/>
          </a:prstGeom>
        </p:spPr>
      </p:pic>
    </p:spTree>
    <p:extLst>
      <p:ext uri="{BB962C8B-B14F-4D97-AF65-F5344CB8AC3E}">
        <p14:creationId xmlns:p14="http://schemas.microsoft.com/office/powerpoint/2010/main" val="72885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July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Public advertisement address</a:t>
            </a:r>
            <a:endParaRPr lang="en-US" sz="2800" dirty="0"/>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2954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For public advertisement address, extended address is too long to apply to compressed PSDU format. Therefore, shorten address should be applied</a:t>
            </a:r>
          </a:p>
          <a:p>
            <a:pPr marL="342900" lvl="1" indent="-342900">
              <a:spcBef>
                <a:spcPts val="600"/>
              </a:spcBef>
              <a:spcAft>
                <a:spcPts val="600"/>
              </a:spcAft>
              <a:buFont typeface="Arial" panose="020B0604020202020204" pitchFamily="34" charset="0"/>
              <a:buChar char="•"/>
            </a:pPr>
            <a:r>
              <a:rPr lang="en-US" altLang="ko-KR" sz="1800" dirty="0"/>
              <a:t>There is no PAN ID </a:t>
            </a:r>
            <a:r>
              <a:rPr lang="en-US" altLang="ko-KR" sz="1800" dirty="0" smtClean="0"/>
              <a:t>and </a:t>
            </a:r>
            <a:r>
              <a:rPr lang="en-US" altLang="ko-KR" sz="1800" dirty="0"/>
              <a:t>related field such as PAN Coordinator field in compressed </a:t>
            </a:r>
            <a:r>
              <a:rPr lang="en-US" altLang="ko-KR" sz="1800" dirty="0" smtClean="0"/>
              <a:t>PSDU format, </a:t>
            </a:r>
            <a:r>
              <a:rPr lang="en-US" altLang="ko-KR" sz="1800" dirty="0"/>
              <a:t>therefore it </a:t>
            </a:r>
            <a:r>
              <a:rPr lang="en-US" altLang="ko-KR" sz="1800" dirty="0" smtClean="0"/>
              <a:t>may be hard </a:t>
            </a:r>
            <a:r>
              <a:rPr lang="en-US" altLang="ko-KR" sz="1800" dirty="0"/>
              <a:t>to apply 2 bytes short address from 15.4.</a:t>
            </a:r>
          </a:p>
          <a:p>
            <a:pPr marL="342900" lvl="1" indent="-342900">
              <a:spcBef>
                <a:spcPts val="600"/>
              </a:spcBef>
              <a:spcAft>
                <a:spcPts val="600"/>
              </a:spcAft>
              <a:buFont typeface="Arial" panose="020B0604020202020204" pitchFamily="34" charset="0"/>
              <a:buChar char="•"/>
            </a:pPr>
            <a:r>
              <a:rPr lang="en-US" altLang="ko-KR" sz="1800" dirty="0" smtClean="0"/>
              <a:t>We are considering to apply 3 bytes for public advertisement address(</a:t>
            </a:r>
            <a:r>
              <a:rPr lang="en-US" altLang="ko-KR" sz="1800" dirty="0" err="1" smtClean="0"/>
              <a:t>AdvAddr</a:t>
            </a:r>
            <a:r>
              <a:rPr lang="en-US" altLang="ko-KR" sz="1800" dirty="0" smtClean="0"/>
              <a:t>) randomly generated by an initiator</a:t>
            </a:r>
          </a:p>
          <a:p>
            <a:pPr marL="342900" lvl="1" indent="-342900">
              <a:spcBef>
                <a:spcPts val="600"/>
              </a:spcBef>
              <a:spcAft>
                <a:spcPts val="600"/>
              </a:spcAft>
              <a:buFont typeface="Arial" panose="020B0604020202020204" pitchFamily="34" charset="0"/>
              <a:buChar char="•"/>
            </a:pPr>
            <a:r>
              <a:rPr lang="en-US" altLang="ko-KR" sz="1800" dirty="0" err="1" smtClean="0"/>
              <a:t>AdvAddr</a:t>
            </a:r>
            <a:r>
              <a:rPr lang="en-US" altLang="ko-KR" sz="1800" dirty="0" smtClean="0"/>
              <a:t> may be used </a:t>
            </a:r>
            <a:r>
              <a:rPr lang="en-US" altLang="ko-KR" sz="1800" dirty="0"/>
              <a:t>for </a:t>
            </a:r>
            <a:r>
              <a:rPr lang="en-US" altLang="ko-KR" sz="1800" dirty="0" smtClean="0"/>
              <a:t>advertising address of PUBLIC-ADV-POLL. The AdvAddr </a:t>
            </a:r>
            <a:r>
              <a:rPr lang="en-US" altLang="ko-KR" sz="1800" dirty="0"/>
              <a:t>in PUBLIC-ADV-POLL </a:t>
            </a:r>
            <a:r>
              <a:rPr lang="en-US" altLang="ko-KR" sz="1800" dirty="0" smtClean="0"/>
              <a:t>may be used for destination </a:t>
            </a:r>
            <a:r>
              <a:rPr lang="en-US" altLang="ko-KR" sz="1800" dirty="0"/>
              <a:t>address </a:t>
            </a:r>
            <a:r>
              <a:rPr lang="en-US" altLang="ko-KR" sz="1800" dirty="0" smtClean="0"/>
              <a:t>of PUBLIC-ADV-RESP </a:t>
            </a:r>
            <a:r>
              <a:rPr lang="en-US" altLang="ko-KR" sz="1800" dirty="0"/>
              <a:t>and source address </a:t>
            </a:r>
            <a:r>
              <a:rPr lang="en-US" altLang="ko-KR" sz="1800" dirty="0" smtClean="0"/>
              <a:t>of PUBLIC-SOR</a:t>
            </a:r>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804863" lvl="2" indent="-263525">
              <a:spcBef>
                <a:spcPts val="600"/>
              </a:spcBef>
              <a:spcAft>
                <a:spcPts val="600"/>
              </a:spcAft>
              <a:buFont typeface="Arial" panose="020B0604020202020204" pitchFamily="34" charset="0"/>
              <a:buChar char="•"/>
            </a:pPr>
            <a:endParaRPr lang="en-US" altLang="ko-KR" sz="1600" dirty="0"/>
          </a:p>
        </p:txBody>
      </p:sp>
    </p:spTree>
    <p:extLst>
      <p:ext uri="{BB962C8B-B14F-4D97-AF65-F5344CB8AC3E}">
        <p14:creationId xmlns:p14="http://schemas.microsoft.com/office/powerpoint/2010/main" val="1557220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July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8</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Responder’s address for public initialization</a:t>
            </a:r>
            <a:endParaRPr lang="en-US" sz="2800" dirty="0"/>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3716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a:t>E</a:t>
            </a:r>
            <a:r>
              <a:rPr lang="en-US" altLang="ko-KR" sz="1800" dirty="0" smtClean="0"/>
              <a:t>xtended address is too long to apply to compressed PSDU format. Therefore, shorten address should be applied for responder’s address for public purpose as well</a:t>
            </a:r>
          </a:p>
          <a:p>
            <a:pPr marL="342900" lvl="1" indent="-342900">
              <a:spcBef>
                <a:spcPts val="600"/>
              </a:spcBef>
              <a:spcAft>
                <a:spcPts val="600"/>
              </a:spcAft>
              <a:buFont typeface="Arial" panose="020B0604020202020204" pitchFamily="34" charset="0"/>
              <a:buChar char="•"/>
            </a:pPr>
            <a:r>
              <a:rPr lang="en-US" altLang="ko-KR" sz="1800" dirty="0"/>
              <a:t>We are considering to apply 3 bytes for </a:t>
            </a:r>
            <a:r>
              <a:rPr lang="en-US" altLang="ko-KR" sz="1800" dirty="0" smtClean="0"/>
              <a:t>responder’s address during initialization setup handshake</a:t>
            </a:r>
            <a:endParaRPr lang="en-US" altLang="ko-KR" sz="1800" dirty="0"/>
          </a:p>
          <a:p>
            <a:pPr marL="342900" lvl="1" indent="-342900">
              <a:spcBef>
                <a:spcPts val="600"/>
              </a:spcBef>
              <a:spcAft>
                <a:spcPts val="600"/>
              </a:spcAft>
              <a:buFont typeface="Arial" panose="020B0604020202020204" pitchFamily="34" charset="0"/>
              <a:buChar char="•"/>
            </a:pPr>
            <a:r>
              <a:rPr lang="en-US" altLang="ko-KR" sz="1800" dirty="0" smtClean="0"/>
              <a:t>Responder’s 3 bytes address(</a:t>
            </a:r>
            <a:r>
              <a:rPr lang="en-US" altLang="ko-KR" sz="1800" dirty="0" err="1" smtClean="0"/>
              <a:t>RespAddr</a:t>
            </a:r>
            <a:r>
              <a:rPr lang="en-US" altLang="ko-KR" sz="1800" dirty="0" smtClean="0"/>
              <a:t>) may be assigned by a responder to reduce additional procedure to obtain address from an initiator</a:t>
            </a:r>
          </a:p>
          <a:p>
            <a:pPr marL="342900" lvl="1" indent="-342900">
              <a:spcBef>
                <a:spcPts val="600"/>
              </a:spcBef>
              <a:spcAft>
                <a:spcPts val="600"/>
              </a:spcAft>
              <a:buFont typeface="Arial" panose="020B0604020202020204" pitchFamily="34" charset="0"/>
              <a:buChar char="•"/>
            </a:pPr>
            <a:r>
              <a:rPr lang="en-US" altLang="ko-KR" sz="1800" dirty="0" smtClean="0"/>
              <a:t>The RespAddr may be set for PUBLIC-ADV-RESP as source address</a:t>
            </a:r>
            <a:endParaRPr lang="en-US" altLang="ko-KR" sz="1800" dirty="0"/>
          </a:p>
          <a:p>
            <a:pPr marL="342900" lvl="1" indent="-342900">
              <a:spcBef>
                <a:spcPts val="600"/>
              </a:spcBef>
              <a:spcAft>
                <a:spcPts val="600"/>
              </a:spcAft>
              <a:buFont typeface="Arial" panose="020B0604020202020204" pitchFamily="34" charset="0"/>
              <a:buChar char="•"/>
            </a:pPr>
            <a:r>
              <a:rPr lang="en-US" altLang="ko-KR" sz="1800" dirty="0" smtClean="0">
                <a:sym typeface="Wingdings" pitchFamily="2" charset="2"/>
              </a:rPr>
              <a:t>An initiator can use RespAddr obtained from PUBLIC-ADV-RESP as destination address for PUBLIC-SOR unless duplicated</a:t>
            </a:r>
          </a:p>
          <a:p>
            <a:pPr marL="342900" lvl="1" indent="-342900">
              <a:spcBef>
                <a:spcPts val="600"/>
              </a:spcBef>
              <a:spcAft>
                <a:spcPts val="600"/>
              </a:spcAft>
              <a:buFont typeface="Arial" panose="020B0604020202020204" pitchFamily="34" charset="0"/>
              <a:buChar char="•"/>
            </a:pPr>
            <a:r>
              <a:rPr lang="en-US" altLang="ko-KR" sz="1800" dirty="0" smtClean="0">
                <a:sym typeface="Wingdings" pitchFamily="2" charset="2"/>
              </a:rPr>
              <a:t>In the most scenario, the chance of duplication is very low</a:t>
            </a: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804863" lvl="2" indent="-263525">
              <a:spcBef>
                <a:spcPts val="600"/>
              </a:spcBef>
              <a:spcAft>
                <a:spcPts val="600"/>
              </a:spcAft>
              <a:buFont typeface="Arial" panose="020B0604020202020204" pitchFamily="34" charset="0"/>
              <a:buChar char="•"/>
            </a:pPr>
            <a:endParaRPr lang="en-US" altLang="ko-KR" sz="1600" dirty="0"/>
          </a:p>
        </p:txBody>
      </p:sp>
    </p:spTree>
    <p:extLst>
      <p:ext uri="{BB962C8B-B14F-4D97-AF65-F5344CB8AC3E}">
        <p14:creationId xmlns:p14="http://schemas.microsoft.com/office/powerpoint/2010/main" val="572847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1371600"/>
            <a:ext cx="7772400" cy="4572000"/>
          </a:xfrm>
        </p:spPr>
        <p:txBody>
          <a:bodyPr/>
          <a:lstStyle/>
          <a:p>
            <a:pPr>
              <a:spcBef>
                <a:spcPts val="600"/>
              </a:spcBef>
              <a:spcAft>
                <a:spcPts val="600"/>
              </a:spcAft>
              <a:buFont typeface="Arial" panose="020B0604020202020204" pitchFamily="34" charset="0"/>
              <a:buChar char="•"/>
            </a:pPr>
            <a:r>
              <a:rPr lang="en-US" sz="1800" dirty="0"/>
              <a:t>Static MAC address in message header has privacy </a:t>
            </a:r>
          </a:p>
          <a:p>
            <a:pPr>
              <a:spcBef>
                <a:spcPts val="600"/>
              </a:spcBef>
              <a:spcAft>
                <a:spcPts val="600"/>
              </a:spcAft>
              <a:buFont typeface="Arial" panose="020B0604020202020204" pitchFamily="34" charset="0"/>
              <a:buChar char="•"/>
            </a:pPr>
            <a:r>
              <a:rPr lang="en-US" sz="1800" dirty="0"/>
              <a:t>Resolvable Private Address (RPA) protects against tracking</a:t>
            </a:r>
            <a:endParaRPr lang="en-US" sz="1400" dirty="0"/>
          </a:p>
          <a:p>
            <a:pPr lvl="1">
              <a:spcBef>
                <a:spcPts val="600"/>
              </a:spcBef>
              <a:spcAft>
                <a:spcPts val="600"/>
              </a:spcAft>
              <a:buFont typeface="Arial" panose="020B0604020202020204" pitchFamily="34" charset="0"/>
              <a:buChar char="•"/>
            </a:pPr>
            <a:r>
              <a:rPr lang="en-US" sz="1400" dirty="0" err="1"/>
              <a:t>IdentityResolvingKey</a:t>
            </a:r>
            <a:r>
              <a:rPr lang="en-US" sz="1400" dirty="0"/>
              <a:t>[16] (IRK) is commonly known to PAN participants only</a:t>
            </a:r>
          </a:p>
          <a:p>
            <a:pPr lvl="1">
              <a:spcBef>
                <a:spcPts val="600"/>
              </a:spcBef>
              <a:spcAft>
                <a:spcPts val="600"/>
              </a:spcAft>
              <a:buFont typeface="Arial" panose="020B0604020202020204" pitchFamily="34" charset="0"/>
              <a:buChar char="•"/>
            </a:pPr>
            <a:r>
              <a:rPr lang="en-US" sz="1400" dirty="0" err="1"/>
              <a:t>prand</a:t>
            </a:r>
            <a:r>
              <a:rPr lang="en-US" sz="1400" dirty="0"/>
              <a:t>[3] transmitted in POLL/ADV-POLL every ranging block</a:t>
            </a:r>
          </a:p>
          <a:p>
            <a:pPr lvl="1">
              <a:spcBef>
                <a:spcPts val="600"/>
              </a:spcBef>
              <a:spcAft>
                <a:spcPts val="600"/>
              </a:spcAft>
              <a:buFont typeface="Arial" panose="020B0604020202020204" pitchFamily="34" charset="0"/>
              <a:buChar char="•"/>
            </a:pPr>
            <a:r>
              <a:rPr lang="en-US" sz="1400" dirty="0"/>
              <a:t>hash[3] = </a:t>
            </a:r>
            <a:r>
              <a:rPr lang="en-US" sz="1400" dirty="0" smtClean="0"/>
              <a:t>AES-128-ECB(key=IRK[16], </a:t>
            </a:r>
            <a:r>
              <a:rPr lang="en-US" sz="1400" dirty="0"/>
              <a:t>data=(0x000…[13] || </a:t>
            </a:r>
            <a:r>
              <a:rPr lang="en-US" sz="1400" dirty="0" err="1"/>
              <a:t>prand</a:t>
            </a:r>
            <a:r>
              <a:rPr lang="en-US" sz="1400" dirty="0"/>
              <a:t>[3])) every packet</a:t>
            </a:r>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smtClean="0"/>
          </a:p>
          <a:p>
            <a:pPr lvl="1">
              <a:spcBef>
                <a:spcPts val="600"/>
              </a:spcBef>
              <a:spcAft>
                <a:spcPts val="600"/>
              </a:spcAft>
              <a:buFont typeface="Arial" panose="020B0604020202020204" pitchFamily="34" charset="0"/>
              <a:buChar char="•"/>
            </a:pPr>
            <a:endParaRPr lang="en-US" sz="600" dirty="0"/>
          </a:p>
          <a:p>
            <a:pPr lvl="1">
              <a:spcBef>
                <a:spcPts val="600"/>
              </a:spcBef>
              <a:spcAft>
                <a:spcPts val="600"/>
              </a:spcAft>
              <a:buFont typeface="Arial" panose="020B0604020202020204" pitchFamily="34" charset="0"/>
              <a:buChar char="•"/>
            </a:pPr>
            <a:endParaRPr lang="en-US" sz="600" dirty="0" smtClean="0"/>
          </a:p>
          <a:p>
            <a:pPr marL="342900" lvl="1" indent="-342900">
              <a:spcBef>
                <a:spcPts val="600"/>
              </a:spcBef>
              <a:spcAft>
                <a:spcPts val="600"/>
              </a:spcAft>
              <a:buFont typeface="Arial" panose="020B0604020202020204" pitchFamily="34" charset="0"/>
              <a:buChar char="•"/>
            </a:pPr>
            <a:r>
              <a:rPr lang="en-US" sz="1800" dirty="0">
                <a:solidFill>
                  <a:srgbClr val="0000FF"/>
                </a:solidFill>
              </a:rPr>
              <a:t>Privacy Protected Addresses are used for ranging </a:t>
            </a:r>
            <a:r>
              <a:rPr lang="en-US" sz="1800" dirty="0" smtClean="0">
                <a:solidFill>
                  <a:srgbClr val="0000FF"/>
                </a:solidFill>
              </a:rPr>
              <a:t>session</a:t>
            </a:r>
          </a:p>
          <a:p>
            <a:pPr marL="342900" lvl="1" indent="-342900">
              <a:spcBef>
                <a:spcPts val="600"/>
              </a:spcBef>
              <a:spcAft>
                <a:spcPts val="600"/>
              </a:spcAft>
              <a:buFont typeface="Arial" panose="020B0604020202020204" pitchFamily="34" charset="0"/>
              <a:buChar char="•"/>
            </a:pPr>
            <a:r>
              <a:rPr lang="en-US" sz="1800" dirty="0" smtClean="0">
                <a:solidFill>
                  <a:srgbClr val="0000FF"/>
                </a:solidFill>
              </a:rPr>
              <a:t>IRK is needed to use POLL/RESP/REPORT for public initialization</a:t>
            </a:r>
            <a:endParaRPr lang="en-US" sz="1800" dirty="0">
              <a:solidFill>
                <a:srgbClr val="0000FF"/>
              </a:solidFill>
            </a:endParaRPr>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10" name="TextBox 9">
            <a:extLst>
              <a:ext uri="{FF2B5EF4-FFF2-40B4-BE49-F238E27FC236}">
                <a16:creationId xmlns:a16="http://schemas.microsoft.com/office/drawing/2014/main" xmlns="" id="{99195D9F-C343-1717-52AD-C1F59B04E298}"/>
              </a:ext>
            </a:extLst>
          </p:cNvPr>
          <p:cNvSpPr txBox="1"/>
          <p:nvPr/>
        </p:nvSpPr>
        <p:spPr>
          <a:xfrm>
            <a:off x="741829" y="3849358"/>
            <a:ext cx="3124200" cy="338554"/>
          </a:xfrm>
          <a:prstGeom prst="rect">
            <a:avLst/>
          </a:prstGeom>
          <a:noFill/>
        </p:spPr>
        <p:txBody>
          <a:bodyPr wrap="square">
            <a:spAutoFit/>
          </a:bodyPr>
          <a:lstStyle/>
          <a:p>
            <a:r>
              <a:rPr lang="en-US" sz="1600" dirty="0">
                <a:latin typeface="+mn-lt"/>
              </a:rPr>
              <a:t>POLL and ADV-POLL</a:t>
            </a:r>
          </a:p>
        </p:txBody>
      </p:sp>
      <p:sp>
        <p:nvSpPr>
          <p:cNvPr id="11" name="TextBox 10">
            <a:extLst>
              <a:ext uri="{FF2B5EF4-FFF2-40B4-BE49-F238E27FC236}">
                <a16:creationId xmlns:a16="http://schemas.microsoft.com/office/drawing/2014/main" xmlns="" id="{70AEC1C8-F83B-9C1F-4CC8-D5C50DDAFA9C}"/>
              </a:ext>
            </a:extLst>
          </p:cNvPr>
          <p:cNvSpPr txBox="1"/>
          <p:nvPr/>
        </p:nvSpPr>
        <p:spPr>
          <a:xfrm>
            <a:off x="737347" y="4774871"/>
            <a:ext cx="3124200" cy="338554"/>
          </a:xfrm>
          <a:prstGeom prst="rect">
            <a:avLst/>
          </a:prstGeom>
          <a:noFill/>
        </p:spPr>
        <p:txBody>
          <a:bodyPr wrap="square">
            <a:spAutoFit/>
          </a:bodyPr>
          <a:lstStyle/>
          <a:p>
            <a:r>
              <a:rPr lang="en-US" sz="1600" dirty="0">
                <a:latin typeface="+mn-lt"/>
              </a:rPr>
              <a:t>Other packets</a:t>
            </a:r>
          </a:p>
        </p:txBody>
      </p:sp>
      <p:pic>
        <p:nvPicPr>
          <p:cNvPr id="19" name="Picture 18">
            <a:extLst>
              <a:ext uri="{FF2B5EF4-FFF2-40B4-BE49-F238E27FC236}">
                <a16:creationId xmlns:a16="http://schemas.microsoft.com/office/drawing/2014/main" xmlns="" id="{3A257405-69E7-3A28-19E8-51D6FA324063}"/>
              </a:ext>
            </a:extLst>
          </p:cNvPr>
          <p:cNvPicPr>
            <a:picLocks noChangeAspect="1"/>
          </p:cNvPicPr>
          <p:nvPr/>
        </p:nvPicPr>
        <p:blipFill>
          <a:blip r:embed="rId2"/>
          <a:stretch>
            <a:fillRect/>
          </a:stretch>
        </p:blipFill>
        <p:spPr>
          <a:xfrm>
            <a:off x="3733800" y="3505200"/>
            <a:ext cx="4182291" cy="985357"/>
          </a:xfrm>
          <a:prstGeom prst="rect">
            <a:avLst/>
          </a:prstGeom>
        </p:spPr>
      </p:pic>
      <p:pic>
        <p:nvPicPr>
          <p:cNvPr id="20" name="Picture 19">
            <a:extLst>
              <a:ext uri="{FF2B5EF4-FFF2-40B4-BE49-F238E27FC236}">
                <a16:creationId xmlns:a16="http://schemas.microsoft.com/office/drawing/2014/main" xmlns="" id="{51CA4953-3795-5CD4-7347-2A7628084A0B}"/>
              </a:ext>
            </a:extLst>
          </p:cNvPr>
          <p:cNvPicPr>
            <a:picLocks noChangeAspect="1"/>
          </p:cNvPicPr>
          <p:nvPr/>
        </p:nvPicPr>
        <p:blipFill>
          <a:blip r:embed="rId3"/>
          <a:stretch>
            <a:fillRect/>
          </a:stretch>
        </p:blipFill>
        <p:spPr>
          <a:xfrm>
            <a:off x="3733799" y="4790147"/>
            <a:ext cx="4182291" cy="667853"/>
          </a:xfrm>
          <a:prstGeom prst="rect">
            <a:avLst/>
          </a:prstGeom>
        </p:spPr>
      </p:pic>
      <p:sp>
        <p:nvSpPr>
          <p:cNvPr id="12"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a:t>Recap: Privacy Protected </a:t>
            </a:r>
            <a:r>
              <a:rPr lang="en-US" altLang="ko-KR" sz="2800" dirty="0" smtClean="0"/>
              <a:t>Addresses  [3]</a:t>
            </a:r>
            <a:endParaRPr lang="en-US" sz="2800" dirty="0"/>
          </a:p>
        </p:txBody>
      </p:sp>
      <p:sp>
        <p:nvSpPr>
          <p:cNvPr id="13"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a:xfrm>
            <a:off x="685800" y="378281"/>
            <a:ext cx="1600200" cy="215444"/>
          </a:xfrm>
        </p:spPr>
        <p:txBody>
          <a:bodyPr/>
          <a:lstStyle/>
          <a:p>
            <a:r>
              <a:rPr lang="de-DE" altLang="en-US" dirty="0"/>
              <a:t>July 2023</a:t>
            </a:r>
            <a:endParaRPr lang="en-US" altLang="en-US" dirty="0"/>
          </a:p>
        </p:txBody>
      </p:sp>
    </p:spTree>
    <p:extLst>
      <p:ext uri="{BB962C8B-B14F-4D97-AF65-F5344CB8AC3E}">
        <p14:creationId xmlns:p14="http://schemas.microsoft.com/office/powerpoint/2010/main" val="859563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155205</TotalTime>
  <Words>1651</Words>
  <Application>Microsoft Office PowerPoint</Application>
  <PresentationFormat>화면 슬라이드 쇼(4:3)</PresentationFormat>
  <Paragraphs>260</Paragraphs>
  <Slides>17</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굴림</vt:lpstr>
      <vt:lpstr>Arial</vt:lpstr>
      <vt:lpstr>Calibri</vt:lpstr>
      <vt:lpstr>Times New Roman</vt:lpstr>
      <vt:lpstr>Wingdings</vt:lpstr>
      <vt:lpstr>Office Theme</vt:lpstr>
      <vt:lpstr>PowerPoint 프레젠테이션</vt:lpstr>
      <vt:lpstr>PowerPoint 프레젠테이션</vt:lpstr>
      <vt:lpstr>Related Contributions</vt:lpstr>
      <vt:lpstr>PowerPoint 프레젠테이션</vt:lpstr>
      <vt:lpstr>PowerPoint 프레젠테이션</vt:lpstr>
      <vt:lpstr>Recap: Public Native Discovery Concept [1]</vt:lpstr>
      <vt:lpstr>PowerPoint 프레젠테이션</vt:lpstr>
      <vt:lpstr>PowerPoint 프레젠테이션</vt:lpstr>
      <vt:lpstr>PowerPoint 프레젠테이션</vt:lpstr>
      <vt:lpstr>PowerPoint 프레젠테이션</vt:lpstr>
      <vt:lpstr>PowerPoint 프레젠테이션</vt:lpstr>
      <vt:lpstr>PowerPoint 프레젠테이션</vt:lpstr>
      <vt:lpstr>Recap: One-To-Many Ranging [4]</vt:lpstr>
      <vt:lpstr>PowerPoint 프레젠테이션</vt:lpstr>
      <vt:lpstr>PowerPoint 프레젠테이션</vt:lpstr>
      <vt:lpstr>PowerPoint 프레젠테이션</vt:lpstr>
      <vt:lpstr>References</vt:lpstr>
    </vt:vector>
  </TitlesOfParts>
  <Manager/>
  <Company>Apple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이홍원/책임연구원/미래기술센터 C&amp;M표준(연)IoT커넥티비티표준Task(hongwon.lee@lge.com)</cp:lastModifiedBy>
  <cp:revision>1421</cp:revision>
  <cp:lastPrinted>1998-02-10T13:28:06Z</cp:lastPrinted>
  <dcterms:created xsi:type="dcterms:W3CDTF">2021-07-16T20:39:58Z</dcterms:created>
  <dcterms:modified xsi:type="dcterms:W3CDTF">2023-07-07T23:56:32Z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