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6"/>
  </p:notesMasterIdLst>
  <p:handoutMasterIdLst>
    <p:handoutMasterId r:id="rId17"/>
  </p:handoutMasterIdLst>
  <p:sldIdLst>
    <p:sldId id="359" r:id="rId2"/>
    <p:sldId id="357" r:id="rId3"/>
    <p:sldId id="340" r:id="rId4"/>
    <p:sldId id="342" r:id="rId5"/>
    <p:sldId id="2028" r:id="rId6"/>
    <p:sldId id="2027" r:id="rId7"/>
    <p:sldId id="349" r:id="rId8"/>
    <p:sldId id="348" r:id="rId9"/>
    <p:sldId id="347" r:id="rId10"/>
    <p:sldId id="346" r:id="rId11"/>
    <p:sldId id="334" r:id="rId12"/>
    <p:sldId id="350" r:id="rId13"/>
    <p:sldId id="351" r:id="rId14"/>
    <p:sldId id="356" r:id="rId15"/>
  </p:sldIdLst>
  <p:sldSz cx="9144000" cy="6858000" type="screen4x3"/>
  <p:notesSz cx="6858000" cy="9144000"/>
  <p:defaultTex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455" autoAdjust="0"/>
    <p:restoredTop sz="94676" autoAdjust="0"/>
  </p:normalViewPr>
  <p:slideViewPr>
    <p:cSldViewPr>
      <p:cViewPr varScale="1">
        <p:scale>
          <a:sx n="74" d="100"/>
          <a:sy n="74" d="100"/>
        </p:scale>
        <p:origin x="744"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notesViewPr>
    <p:cSldViewPr>
      <p:cViewPr varScale="1">
        <p:scale>
          <a:sx n="99" d="100"/>
          <a:sy n="99" d="100"/>
        </p:scale>
        <p:origin x="4272" y="1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3505200" y="171450"/>
            <a:ext cx="2665413"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20750">
              <a:defRPr sz="1400" b="1">
                <a:latin typeface="Times New Roman" pitchFamily="18" charset="0"/>
                <a:ea typeface="+mn-ea"/>
              </a:defRPr>
            </a:lvl1pPr>
          </a:lstStyle>
          <a:p>
            <a:pPr>
              <a:defRPr/>
            </a:pPr>
            <a:r>
              <a:rPr lang="en-US"/>
              <a:t>doc.: IEEE 802.15-01/468r0</a:t>
            </a:r>
          </a:p>
        </p:txBody>
      </p:sp>
      <p:sp>
        <p:nvSpPr>
          <p:cNvPr id="3075" name="Rectangle 3"/>
          <p:cNvSpPr>
            <a:spLocks noGrp="1" noChangeArrowheads="1"/>
          </p:cNvSpPr>
          <p:nvPr>
            <p:ph type="dt" sz="quarter" idx="1"/>
          </p:nvPr>
        </p:nvSpPr>
        <p:spPr bwMode="auto">
          <a:xfrm>
            <a:off x="687388" y="171450"/>
            <a:ext cx="2284412"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20750">
              <a:defRPr sz="1400" b="1">
                <a:latin typeface="Times New Roman" pitchFamily="18" charset="0"/>
                <a:ea typeface="+mn-ea"/>
              </a:defRPr>
            </a:lvl1pPr>
          </a:lstStyle>
          <a:p>
            <a:pPr>
              <a:defRPr/>
            </a:pPr>
            <a:r>
              <a:rPr lang="en-US"/>
              <a:t>November 2001</a:t>
            </a:r>
          </a:p>
        </p:txBody>
      </p:sp>
      <p:sp>
        <p:nvSpPr>
          <p:cNvPr id="3076" name="Rectangle 4"/>
          <p:cNvSpPr>
            <a:spLocks noGrp="1" noChangeArrowheads="1"/>
          </p:cNvSpPr>
          <p:nvPr>
            <p:ph type="ftr" sz="quarter" idx="2"/>
          </p:nvPr>
        </p:nvSpPr>
        <p:spPr bwMode="auto">
          <a:xfrm>
            <a:off x="4114800" y="8850313"/>
            <a:ext cx="21336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20750">
              <a:defRPr sz="1000">
                <a:latin typeface="Times New Roman" pitchFamily="18" charset="0"/>
                <a:ea typeface="+mn-ea"/>
              </a:defRPr>
            </a:lvl1pPr>
          </a:lstStyle>
          <a:p>
            <a:pPr>
              <a:defRPr/>
            </a:pPr>
            <a:r>
              <a:rPr lang="en-US"/>
              <a:t>Robert F. Heile</a:t>
            </a:r>
          </a:p>
        </p:txBody>
      </p:sp>
      <p:sp>
        <p:nvSpPr>
          <p:cNvPr id="3077" name="Rectangle 5"/>
          <p:cNvSpPr>
            <a:spLocks noGrp="1" noChangeArrowheads="1"/>
          </p:cNvSpPr>
          <p:nvPr>
            <p:ph type="sldNum" sz="quarter" idx="3"/>
          </p:nvPr>
        </p:nvSpPr>
        <p:spPr bwMode="auto">
          <a:xfrm>
            <a:off x="2667000" y="8850313"/>
            <a:ext cx="13716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ctr" defTabSz="920750">
              <a:defRPr sz="1000"/>
            </a:lvl1pPr>
          </a:lstStyle>
          <a:p>
            <a:pPr>
              <a:defRPr/>
            </a:pPr>
            <a:r>
              <a:rPr lang="en-US"/>
              <a:t>Page </a:t>
            </a:r>
            <a:fld id="{D5CB87EC-05DA-49A1-AD33-2683CE92549F}" type="slidenum">
              <a:rPr lang="en-US"/>
              <a:pPr>
                <a:defRPr/>
              </a:pPr>
              <a:t>‹#›</a:t>
            </a:fld>
            <a:endParaRPr lang="en-US"/>
          </a:p>
        </p:txBody>
      </p:sp>
      <p:sp>
        <p:nvSpPr>
          <p:cNvPr id="13318" name="Line 6"/>
          <p:cNvSpPr>
            <a:spLocks noChangeShapeType="1"/>
          </p:cNvSpPr>
          <p:nvPr/>
        </p:nvSpPr>
        <p:spPr bwMode="auto">
          <a:xfrm>
            <a:off x="685800" y="381000"/>
            <a:ext cx="5486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13319" name="Rectangle 7"/>
          <p:cNvSpPr>
            <a:spLocks noChangeArrowheads="1"/>
          </p:cNvSpPr>
          <p:nvPr/>
        </p:nvSpPr>
        <p:spPr bwMode="auto">
          <a:xfrm>
            <a:off x="685800" y="8850313"/>
            <a:ext cx="703263"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p>
            <a:pPr defTabSz="920750">
              <a:defRPr/>
            </a:pPr>
            <a:r>
              <a:rPr lang="en-US" sz="1200">
                <a:latin typeface="Times New Roman" charset="0"/>
                <a:ea typeface="ＭＳ Ｐゴシック" charset="0"/>
              </a:rPr>
              <a:t>Submission</a:t>
            </a:r>
          </a:p>
        </p:txBody>
      </p:sp>
      <p:sp>
        <p:nvSpPr>
          <p:cNvPr id="13320" name="Line 8"/>
          <p:cNvSpPr>
            <a:spLocks noChangeShapeType="1"/>
          </p:cNvSpPr>
          <p:nvPr/>
        </p:nvSpPr>
        <p:spPr bwMode="auto">
          <a:xfrm>
            <a:off x="685800" y="8839200"/>
            <a:ext cx="5638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Tree>
    <p:extLst>
      <p:ext uri="{BB962C8B-B14F-4D97-AF65-F5344CB8AC3E}">
        <p14:creationId xmlns:p14="http://schemas.microsoft.com/office/powerpoint/2010/main" val="42923792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73" name="Line 9"/>
          <p:cNvSpPr>
            <a:spLocks noChangeShapeType="1"/>
          </p:cNvSpPr>
          <p:nvPr/>
        </p:nvSpPr>
        <p:spPr bwMode="auto">
          <a:xfrm>
            <a:off x="715963" y="8851900"/>
            <a:ext cx="5426075"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11274" name="Line 10"/>
          <p:cNvSpPr>
            <a:spLocks noChangeShapeType="1"/>
          </p:cNvSpPr>
          <p:nvPr/>
        </p:nvSpPr>
        <p:spPr bwMode="auto">
          <a:xfrm>
            <a:off x="641350" y="292100"/>
            <a:ext cx="55753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2" name="Slide Image Placeholder 1">
            <a:extLst>
              <a:ext uri="{FF2B5EF4-FFF2-40B4-BE49-F238E27FC236}">
                <a16:creationId xmlns:a16="http://schemas.microsoft.com/office/drawing/2014/main" id="{0AEED6CC-816A-E548-A8CE-9121A88906AA}"/>
              </a:ext>
            </a:extLst>
          </p:cNvPr>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Tree>
    <p:extLst>
      <p:ext uri="{BB962C8B-B14F-4D97-AF65-F5344CB8AC3E}">
        <p14:creationId xmlns:p14="http://schemas.microsoft.com/office/powerpoint/2010/main" val="3426628279"/>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dirty="0"/>
          </a:p>
        </p:txBody>
      </p:sp>
      <p:sp>
        <p:nvSpPr>
          <p:cNvPr id="154" name="Google Shape;154;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7622555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8269BD7D-1DCB-4C55-B36B-7043228FA0F3}" type="slidenum">
              <a:rPr lang="en-US"/>
              <a:pPr>
                <a:defRPr/>
              </a:pPr>
              <a:t>‹#›</a:t>
            </a:fld>
            <a:endParaRPr lang="en-US"/>
          </a:p>
        </p:txBody>
      </p:sp>
      <p:sp>
        <p:nvSpPr>
          <p:cNvPr id="7" name="TextBox 6">
            <a:extLst>
              <a:ext uri="{FF2B5EF4-FFF2-40B4-BE49-F238E27FC236}">
                <a16:creationId xmlns:a16="http://schemas.microsoft.com/office/drawing/2014/main" id="{D9278CFC-6982-294A-ABFA-64C1A0D13BCF}"/>
              </a:ext>
            </a:extLst>
          </p:cNvPr>
          <p:cNvSpPr txBox="1"/>
          <p:nvPr userDrawn="1"/>
        </p:nvSpPr>
        <p:spPr>
          <a:xfrm>
            <a:off x="8325853" y="519764"/>
            <a:ext cx="184731" cy="584775"/>
          </a:xfrm>
          <a:prstGeom prst="rect">
            <a:avLst/>
          </a:prstGeom>
          <a:noFill/>
        </p:spPr>
        <p:txBody>
          <a:bodyPr wrap="none" rtlCol="0">
            <a:spAutoFit/>
          </a:bodyPr>
          <a:lstStyle/>
          <a:p>
            <a:endParaRPr lang="en-US" dirty="0"/>
          </a:p>
        </p:txBody>
      </p:sp>
      <p:sp>
        <p:nvSpPr>
          <p:cNvPr id="8" name="TextBox 7">
            <a:extLst>
              <a:ext uri="{FF2B5EF4-FFF2-40B4-BE49-F238E27FC236}">
                <a16:creationId xmlns:a16="http://schemas.microsoft.com/office/drawing/2014/main" id="{4D2E936D-6A11-C44F-942B-2DED49317366}"/>
              </a:ext>
            </a:extLst>
          </p:cNvPr>
          <p:cNvSpPr txBox="1"/>
          <p:nvPr userDrawn="1"/>
        </p:nvSpPr>
        <p:spPr>
          <a:xfrm>
            <a:off x="7940842" y="519764"/>
            <a:ext cx="184731" cy="584775"/>
          </a:xfrm>
          <a:prstGeom prst="rect">
            <a:avLst/>
          </a:prstGeom>
          <a:noFill/>
        </p:spPr>
        <p:txBody>
          <a:bodyPr wrap="none" rtlCol="0">
            <a:spAutoFit/>
          </a:bodyPr>
          <a:lstStyle/>
          <a:p>
            <a:endParaRPr lang="en-US" dirty="0"/>
          </a:p>
        </p:txBody>
      </p:sp>
      <p:sp>
        <p:nvSpPr>
          <p:cNvPr id="9" name="TextBox 8">
            <a:extLst>
              <a:ext uri="{FF2B5EF4-FFF2-40B4-BE49-F238E27FC236}">
                <a16:creationId xmlns:a16="http://schemas.microsoft.com/office/drawing/2014/main" id="{099E0B8D-1721-C14A-8963-980C6B4ACC25}"/>
              </a:ext>
            </a:extLst>
          </p:cNvPr>
          <p:cNvSpPr txBox="1"/>
          <p:nvPr userDrawn="1"/>
        </p:nvSpPr>
        <p:spPr>
          <a:xfrm>
            <a:off x="7257448" y="481263"/>
            <a:ext cx="184731" cy="584775"/>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7304108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10668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C251FCF5-DCE1-4BE7-BAC9-5817EB43EA6A}" type="slidenum">
              <a:rPr lang="en-US"/>
              <a:pPr>
                <a:defRPr/>
              </a:pPr>
              <a:t>‹#›</a:t>
            </a:fld>
            <a:endParaRPr lang="en-US"/>
          </a:p>
        </p:txBody>
      </p:sp>
      <p:sp>
        <p:nvSpPr>
          <p:cNvPr id="8" name="Rectangle 5">
            <a:extLst>
              <a:ext uri="{FF2B5EF4-FFF2-40B4-BE49-F238E27FC236}">
                <a16:creationId xmlns:a16="http://schemas.microsoft.com/office/drawing/2014/main" id="{12AC5FFF-9316-BA20-E3B3-38A4872F4735}"/>
              </a:ext>
            </a:extLst>
          </p:cNvPr>
          <p:cNvSpPr>
            <a:spLocks noGrp="1" noChangeArrowheads="1"/>
          </p:cNvSpPr>
          <p:nvPr>
            <p:ph type="ftr" sz="quarter" idx="11"/>
          </p:nvPr>
        </p:nvSpPr>
        <p:spPr>
          <a:xfrm>
            <a:off x="5486400" y="6475413"/>
            <a:ext cx="3124200" cy="184666"/>
          </a:xfrm>
          <a:prstGeom prst="rect">
            <a:avLst/>
          </a:prstGeom>
          <a:ln/>
        </p:spPr>
        <p:txBody>
          <a:bodyPr/>
          <a:lstStyle>
            <a:lvl1pPr>
              <a:defRPr/>
            </a:lvl1pPr>
          </a:lstStyle>
          <a:p>
            <a:pPr>
              <a:defRPr/>
            </a:pPr>
            <a:r>
              <a:rPr lang="en-US" dirty="0"/>
              <a:t>Clint Powell, Meta Platforms</a:t>
            </a:r>
          </a:p>
        </p:txBody>
      </p:sp>
    </p:spTree>
    <p:extLst>
      <p:ext uri="{BB962C8B-B14F-4D97-AF65-F5344CB8AC3E}">
        <p14:creationId xmlns:p14="http://schemas.microsoft.com/office/powerpoint/2010/main" val="37311294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line Headline, 1- or 2-line Subhead, Content, Photo L">
  <p:cSld name="1-line Headline, 1- or 2-line Subhead, Content, Photo L">
    <p:spTree>
      <p:nvGrpSpPr>
        <p:cNvPr id="1" name="Shape 63"/>
        <p:cNvGrpSpPr/>
        <p:nvPr/>
      </p:nvGrpSpPr>
      <p:grpSpPr>
        <a:xfrm>
          <a:off x="0" y="0"/>
          <a:ext cx="0" cy="0"/>
          <a:chOff x="0" y="0"/>
          <a:chExt cx="0" cy="0"/>
        </a:xfrm>
      </p:grpSpPr>
      <p:sp>
        <p:nvSpPr>
          <p:cNvPr id="64" name="Google Shape;64;p17"/>
          <p:cNvSpPr txBox="1">
            <a:spLocks noGrp="1"/>
          </p:cNvSpPr>
          <p:nvPr>
            <p:ph type="body" idx="1"/>
          </p:nvPr>
        </p:nvSpPr>
        <p:spPr>
          <a:xfrm>
            <a:off x="4683131" y="2180684"/>
            <a:ext cx="4003675" cy="3808077"/>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563"/>
              </a:spcBef>
              <a:spcAft>
                <a:spcPts val="0"/>
              </a:spcAft>
              <a:buSzPts val="1400"/>
              <a:buNone/>
              <a:defRPr/>
            </a:lvl1pPr>
            <a:lvl2pPr marL="914400" lvl="1" indent="-228600" algn="l">
              <a:lnSpc>
                <a:spcPct val="90000"/>
              </a:lnSpc>
              <a:spcBef>
                <a:spcPts val="450"/>
              </a:spcBef>
              <a:spcAft>
                <a:spcPts val="0"/>
              </a:spcAft>
              <a:buSzPts val="1400"/>
              <a:buNone/>
              <a:defRPr>
                <a:latin typeface="Arial"/>
                <a:ea typeface="Arial"/>
                <a:cs typeface="Arial"/>
                <a:sym typeface="Arial"/>
              </a:defRPr>
            </a:lvl2pPr>
            <a:lvl3pPr marL="1371600" lvl="2" indent="-292100" algn="l">
              <a:lnSpc>
                <a:spcPct val="100000"/>
              </a:lnSpc>
              <a:spcBef>
                <a:spcPts val="300"/>
              </a:spcBef>
              <a:spcAft>
                <a:spcPts val="0"/>
              </a:spcAft>
              <a:buSzPts val="1000"/>
              <a:buChar char="▪"/>
              <a:defRPr>
                <a:latin typeface="Arial"/>
                <a:ea typeface="Arial"/>
                <a:cs typeface="Arial"/>
                <a:sym typeface="Arial"/>
              </a:defRPr>
            </a:lvl3pPr>
            <a:lvl4pPr marL="1828800" lvl="3" indent="-285750" algn="l">
              <a:lnSpc>
                <a:spcPct val="100000"/>
              </a:lnSpc>
              <a:spcBef>
                <a:spcPts val="150"/>
              </a:spcBef>
              <a:spcAft>
                <a:spcPts val="0"/>
              </a:spcAft>
              <a:buClr>
                <a:schemeClr val="dk1"/>
              </a:buClr>
              <a:buSzPts val="900"/>
              <a:buChar char="﹣"/>
              <a:defRPr>
                <a:latin typeface="Arial"/>
                <a:ea typeface="Arial"/>
                <a:cs typeface="Arial"/>
                <a:sym typeface="Arial"/>
              </a:defRPr>
            </a:lvl4pPr>
            <a:lvl5pPr marL="2286000" lvl="4" indent="-285750" algn="l">
              <a:lnSpc>
                <a:spcPct val="100000"/>
              </a:lnSpc>
              <a:spcBef>
                <a:spcPts val="150"/>
              </a:spcBef>
              <a:spcAft>
                <a:spcPts val="0"/>
              </a:spcAft>
              <a:buSzPts val="900"/>
              <a:buChar char="･"/>
              <a:defRPr>
                <a:latin typeface="Arial"/>
                <a:ea typeface="Arial"/>
                <a:cs typeface="Arial"/>
                <a:sym typeface="Arial"/>
              </a:defRPr>
            </a:lvl5pPr>
            <a:lvl6pPr marL="2743200" lvl="5" indent="-342900" algn="l">
              <a:lnSpc>
                <a:spcPct val="90000"/>
              </a:lnSpc>
              <a:spcBef>
                <a:spcPts val="281"/>
              </a:spcBef>
              <a:spcAft>
                <a:spcPts val="0"/>
              </a:spcAft>
              <a:buClr>
                <a:schemeClr val="dk1"/>
              </a:buClr>
              <a:buSzPts val="1800"/>
              <a:buChar char="•"/>
              <a:defRPr/>
            </a:lvl6pPr>
            <a:lvl7pPr marL="3200400" lvl="6" indent="-342900" algn="l">
              <a:lnSpc>
                <a:spcPct val="90000"/>
              </a:lnSpc>
              <a:spcBef>
                <a:spcPts val="281"/>
              </a:spcBef>
              <a:spcAft>
                <a:spcPts val="0"/>
              </a:spcAft>
              <a:buClr>
                <a:schemeClr val="dk1"/>
              </a:buClr>
              <a:buSzPts val="1800"/>
              <a:buChar char="•"/>
              <a:defRPr/>
            </a:lvl7pPr>
            <a:lvl8pPr marL="3657600" lvl="7" indent="-342900" algn="l">
              <a:lnSpc>
                <a:spcPct val="90000"/>
              </a:lnSpc>
              <a:spcBef>
                <a:spcPts val="281"/>
              </a:spcBef>
              <a:spcAft>
                <a:spcPts val="0"/>
              </a:spcAft>
              <a:buClr>
                <a:schemeClr val="dk1"/>
              </a:buClr>
              <a:buSzPts val="1800"/>
              <a:buChar char="•"/>
              <a:defRPr/>
            </a:lvl8pPr>
            <a:lvl9pPr marL="4114800" lvl="8" indent="-342900" algn="l">
              <a:lnSpc>
                <a:spcPct val="90000"/>
              </a:lnSpc>
              <a:spcBef>
                <a:spcPts val="281"/>
              </a:spcBef>
              <a:spcAft>
                <a:spcPts val="0"/>
              </a:spcAft>
              <a:buClr>
                <a:schemeClr val="dk1"/>
              </a:buClr>
              <a:buSzPts val="1800"/>
              <a:buChar char="•"/>
              <a:defRPr/>
            </a:lvl9pPr>
          </a:lstStyle>
          <a:p>
            <a:endParaRPr/>
          </a:p>
        </p:txBody>
      </p:sp>
      <p:sp>
        <p:nvSpPr>
          <p:cNvPr id="66" name="Google Shape;66;p17"/>
          <p:cNvSpPr>
            <a:spLocks noGrp="1"/>
          </p:cNvSpPr>
          <p:nvPr>
            <p:ph type="pic" idx="2"/>
          </p:nvPr>
        </p:nvSpPr>
        <p:spPr>
          <a:xfrm>
            <a:off x="457200" y="2180683"/>
            <a:ext cx="4005072" cy="3808076"/>
          </a:xfrm>
          <a:prstGeom prst="rect">
            <a:avLst/>
          </a:prstGeom>
          <a:solidFill>
            <a:srgbClr val="CCCCCC"/>
          </a:solidFill>
          <a:ln>
            <a:noFill/>
          </a:ln>
        </p:spPr>
      </p:sp>
      <p:sp>
        <p:nvSpPr>
          <p:cNvPr id="69" name="Google Shape;69;p17"/>
          <p:cNvSpPr txBox="1">
            <a:spLocks noGrp="1"/>
          </p:cNvSpPr>
          <p:nvPr>
            <p:ph type="title"/>
          </p:nvPr>
        </p:nvSpPr>
        <p:spPr>
          <a:xfrm>
            <a:off x="457200" y="366187"/>
            <a:ext cx="8229600" cy="71718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70" name="Google Shape;70;p17"/>
          <p:cNvSpPr txBox="1">
            <a:spLocks noGrp="1"/>
          </p:cNvSpPr>
          <p:nvPr>
            <p:ph type="body" idx="3"/>
          </p:nvPr>
        </p:nvSpPr>
        <p:spPr>
          <a:xfrm>
            <a:off x="457200" y="1195371"/>
            <a:ext cx="8229600" cy="717180"/>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563"/>
              </a:spcBef>
              <a:spcAft>
                <a:spcPts val="0"/>
              </a:spcAft>
              <a:buSzPts val="1400"/>
              <a:buNone/>
              <a:defRPr sz="1600" b="0" i="0" cap="none">
                <a:solidFill>
                  <a:schemeClr val="dk1"/>
                </a:solidFill>
                <a:latin typeface="Arial"/>
                <a:ea typeface="Arial"/>
                <a:cs typeface="Arial"/>
                <a:sym typeface="Arial"/>
              </a:defRPr>
            </a:lvl1pPr>
            <a:lvl2pPr marL="914400" lvl="1" indent="-228600" algn="l">
              <a:lnSpc>
                <a:spcPct val="90000"/>
              </a:lnSpc>
              <a:spcBef>
                <a:spcPts val="450"/>
              </a:spcBef>
              <a:spcAft>
                <a:spcPts val="0"/>
              </a:spcAft>
              <a:buSzPts val="1400"/>
              <a:buNone/>
              <a:defRPr/>
            </a:lvl2pPr>
            <a:lvl3pPr marL="1371600" lvl="2" indent="-342900" algn="l">
              <a:lnSpc>
                <a:spcPct val="100000"/>
              </a:lnSpc>
              <a:spcBef>
                <a:spcPts val="300"/>
              </a:spcBef>
              <a:spcAft>
                <a:spcPts val="0"/>
              </a:spcAft>
              <a:buSzPts val="1800"/>
              <a:buChar char="▪"/>
              <a:defRPr/>
            </a:lvl3pPr>
            <a:lvl4pPr marL="1828800" lvl="3" indent="-342900" algn="l">
              <a:lnSpc>
                <a:spcPct val="100000"/>
              </a:lnSpc>
              <a:spcBef>
                <a:spcPts val="150"/>
              </a:spcBef>
              <a:spcAft>
                <a:spcPts val="0"/>
              </a:spcAft>
              <a:buClr>
                <a:schemeClr val="dk1"/>
              </a:buClr>
              <a:buSzPts val="1800"/>
              <a:buChar char="﹣"/>
              <a:defRPr/>
            </a:lvl4pPr>
            <a:lvl5pPr marL="2286000" lvl="4" indent="-342900" algn="l">
              <a:lnSpc>
                <a:spcPct val="100000"/>
              </a:lnSpc>
              <a:spcBef>
                <a:spcPts val="150"/>
              </a:spcBef>
              <a:spcAft>
                <a:spcPts val="0"/>
              </a:spcAft>
              <a:buSzPts val="1800"/>
              <a:buChar char="･"/>
              <a:defRPr/>
            </a:lvl5pPr>
            <a:lvl6pPr marL="2743200" lvl="5" indent="-342900" algn="l">
              <a:lnSpc>
                <a:spcPct val="90000"/>
              </a:lnSpc>
              <a:spcBef>
                <a:spcPts val="281"/>
              </a:spcBef>
              <a:spcAft>
                <a:spcPts val="0"/>
              </a:spcAft>
              <a:buClr>
                <a:schemeClr val="dk1"/>
              </a:buClr>
              <a:buSzPts val="1800"/>
              <a:buChar char="•"/>
              <a:defRPr/>
            </a:lvl6pPr>
            <a:lvl7pPr marL="3200400" lvl="6" indent="-342900" algn="l">
              <a:lnSpc>
                <a:spcPct val="90000"/>
              </a:lnSpc>
              <a:spcBef>
                <a:spcPts val="281"/>
              </a:spcBef>
              <a:spcAft>
                <a:spcPts val="0"/>
              </a:spcAft>
              <a:buClr>
                <a:schemeClr val="dk1"/>
              </a:buClr>
              <a:buSzPts val="1800"/>
              <a:buChar char="•"/>
              <a:defRPr/>
            </a:lvl7pPr>
            <a:lvl8pPr marL="3657600" lvl="7" indent="-342900" algn="l">
              <a:lnSpc>
                <a:spcPct val="90000"/>
              </a:lnSpc>
              <a:spcBef>
                <a:spcPts val="281"/>
              </a:spcBef>
              <a:spcAft>
                <a:spcPts val="0"/>
              </a:spcAft>
              <a:buClr>
                <a:schemeClr val="dk1"/>
              </a:buClr>
              <a:buSzPts val="1800"/>
              <a:buChar char="•"/>
              <a:defRPr/>
            </a:lvl8pPr>
            <a:lvl9pPr marL="4114800" lvl="8" indent="-342900" algn="l">
              <a:lnSpc>
                <a:spcPct val="90000"/>
              </a:lnSpc>
              <a:spcBef>
                <a:spcPts val="281"/>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74519218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30" name="Rectangle 6"/>
          <p:cNvSpPr>
            <a:spLocks noGrp="1" noChangeArrowheads="1"/>
          </p:cNvSpPr>
          <p:nvPr>
            <p:ph type="sldNum" sz="quarter" idx="4"/>
          </p:nvPr>
        </p:nvSpPr>
        <p:spPr bwMode="auto">
          <a:xfrm>
            <a:off x="4344988" y="6475413"/>
            <a:ext cx="5302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algn="ctr">
              <a:defRPr sz="1200"/>
            </a:lvl1pPr>
          </a:lstStyle>
          <a:p>
            <a:pPr>
              <a:defRPr/>
            </a:pPr>
            <a:r>
              <a:rPr lang="en-US"/>
              <a:t>Slide </a:t>
            </a:r>
            <a:fld id="{B0E774AB-328E-4169-BDA4-F9A4CFC1ECF4}" type="slidenum">
              <a:rPr lang="en-US"/>
              <a:pPr>
                <a:defRPr/>
              </a:pPr>
              <a:t>‹#›</a:t>
            </a:fld>
            <a:endParaRPr lang="en-US"/>
          </a:p>
        </p:txBody>
      </p:sp>
      <p:sp>
        <p:nvSpPr>
          <p:cNvPr id="1031" name="Rectangle 7"/>
          <p:cNvSpPr>
            <a:spLocks noChangeArrowheads="1"/>
          </p:cNvSpPr>
          <p:nvPr userDrawn="1"/>
        </p:nvSpPr>
        <p:spPr bwMode="auto">
          <a:xfrm>
            <a:off x="4267200" y="393700"/>
            <a:ext cx="4191000"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b">
            <a:spAutoFit/>
          </a:bodyPr>
          <a:lstStyle/>
          <a:p>
            <a:pPr lvl="4" algn="r">
              <a:defRPr/>
            </a:pPr>
            <a:r>
              <a:rPr lang="en-US" sz="1400" b="1" dirty="0">
                <a:latin typeface="Times New Roman" charset="0"/>
                <a:ea typeface="ＭＳ Ｐゴシック" charset="0"/>
              </a:rPr>
              <a:t>doc.: IEEE 802.15-23-0203-00</a:t>
            </a:r>
          </a:p>
        </p:txBody>
      </p:sp>
      <p:sp>
        <p:nvSpPr>
          <p:cNvPr id="1032"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Times New Roman" charset="0"/>
              <a:ea typeface="ＭＳ Ｐゴシック" charset="0"/>
            </a:endParaRPr>
          </a:p>
        </p:txBody>
      </p:sp>
      <p:sp>
        <p:nvSpPr>
          <p:cNvPr id="1033" name="Rectangle 9"/>
          <p:cNvSpPr>
            <a:spLocks noChangeArrowheads="1"/>
          </p:cNvSpPr>
          <p:nvPr/>
        </p:nvSpPr>
        <p:spPr bwMode="auto">
          <a:xfrm>
            <a:off x="685800" y="6475413"/>
            <a:ext cx="711200"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p>
            <a:pPr>
              <a:defRPr/>
            </a:pPr>
            <a:r>
              <a:rPr lang="en-US" sz="1200" dirty="0">
                <a:latin typeface="Times New Roman" charset="0"/>
                <a:ea typeface="ＭＳ Ｐゴシック" charset="0"/>
              </a:rPr>
              <a:t>Submission</a:t>
            </a:r>
          </a:p>
        </p:txBody>
      </p:sp>
      <p:sp>
        <p:nvSpPr>
          <p:cNvPr id="1034"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3" name="Rectangle 9">
            <a:extLst>
              <a:ext uri="{FF2B5EF4-FFF2-40B4-BE49-F238E27FC236}">
                <a16:creationId xmlns:a16="http://schemas.microsoft.com/office/drawing/2014/main" id="{206BDF95-B92A-A917-90F6-D44BC10530BB}"/>
              </a:ext>
            </a:extLst>
          </p:cNvPr>
          <p:cNvSpPr>
            <a:spLocks noChangeArrowheads="1"/>
          </p:cNvSpPr>
          <p:nvPr userDrawn="1"/>
        </p:nvSpPr>
        <p:spPr bwMode="auto">
          <a:xfrm>
            <a:off x="685800" y="413854"/>
            <a:ext cx="152558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a:spAutoFit/>
          </a:bodyPr>
          <a:lstStyle/>
          <a:p>
            <a:pPr>
              <a:defRPr/>
            </a:pPr>
            <a:r>
              <a:rPr lang="en-US" sz="1400" b="1" dirty="0">
                <a:latin typeface="Times New Roman" charset="0"/>
                <a:ea typeface="ＭＳ Ｐゴシック" charset="0"/>
              </a:rPr>
              <a:t>July 2023</a:t>
            </a:r>
            <a:endParaRPr lang="en-US" sz="1200" b="1" dirty="0">
              <a:latin typeface="Times New Roman" charset="0"/>
              <a:ea typeface="ＭＳ Ｐゴシック" charset="0"/>
            </a:endParaRPr>
          </a:p>
        </p:txBody>
      </p:sp>
      <p:sp>
        <p:nvSpPr>
          <p:cNvPr id="5" name="Rectangle 9">
            <a:extLst>
              <a:ext uri="{FF2B5EF4-FFF2-40B4-BE49-F238E27FC236}">
                <a16:creationId xmlns:a16="http://schemas.microsoft.com/office/drawing/2014/main" id="{5FAB2CC2-B985-EF78-915C-8329A99CE861}"/>
              </a:ext>
            </a:extLst>
          </p:cNvPr>
          <p:cNvSpPr>
            <a:spLocks noChangeArrowheads="1"/>
          </p:cNvSpPr>
          <p:nvPr userDrawn="1"/>
        </p:nvSpPr>
        <p:spPr bwMode="auto">
          <a:xfrm>
            <a:off x="6324600" y="6469556"/>
            <a:ext cx="2206297"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a:spAutoFit/>
          </a:bodyPr>
          <a:lstStyle/>
          <a:p>
            <a:pPr algn="r">
              <a:defRPr/>
            </a:pPr>
            <a:r>
              <a:rPr lang="en-US" sz="1200" dirty="0"/>
              <a:t>Clint Powell, PWC</a:t>
            </a:r>
          </a:p>
        </p:txBody>
      </p:sp>
    </p:spTree>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Lst>
  <p:hf hdr="0"/>
  <p:txStyles>
    <p:title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08585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42875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177165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228850" indent="-228600" algn="l" rtl="0" eaLnBrk="0" fontAlgn="base" hangingPunct="0">
        <a:spcBef>
          <a:spcPct val="20000"/>
        </a:spcBef>
        <a:spcAft>
          <a:spcPct val="0"/>
        </a:spcAft>
        <a:buChar char="•"/>
        <a:defRPr sz="2000">
          <a:solidFill>
            <a:schemeClr val="tx1"/>
          </a:solidFill>
          <a:latin typeface="+mn-lt"/>
        </a:defRPr>
      </a:lvl6pPr>
      <a:lvl7pPr marL="2686050" indent="-228600" algn="l" rtl="0" eaLnBrk="0" fontAlgn="base" hangingPunct="0">
        <a:spcBef>
          <a:spcPct val="20000"/>
        </a:spcBef>
        <a:spcAft>
          <a:spcPct val="0"/>
        </a:spcAft>
        <a:buChar char="•"/>
        <a:defRPr sz="2000">
          <a:solidFill>
            <a:schemeClr val="tx1"/>
          </a:solidFill>
          <a:latin typeface="+mn-lt"/>
        </a:defRPr>
      </a:lvl7pPr>
      <a:lvl8pPr marL="3143250" indent="-228600" algn="l" rtl="0" eaLnBrk="0" fontAlgn="base" hangingPunct="0">
        <a:spcBef>
          <a:spcPct val="20000"/>
        </a:spcBef>
        <a:spcAft>
          <a:spcPct val="0"/>
        </a:spcAft>
        <a:buChar char="•"/>
        <a:defRPr sz="2000">
          <a:solidFill>
            <a:schemeClr val="tx1"/>
          </a:solidFill>
          <a:latin typeface="+mn-lt"/>
        </a:defRPr>
      </a:lvl8pPr>
      <a:lvl9pPr marL="360045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0.jpeg"/><Relationship Id="rId13" Type="http://schemas.openxmlformats.org/officeDocument/2006/relationships/image" Target="../media/image15.png"/><Relationship Id="rId18" Type="http://schemas.openxmlformats.org/officeDocument/2006/relationships/image" Target="../media/image20.jpeg"/><Relationship Id="rId3" Type="http://schemas.openxmlformats.org/officeDocument/2006/relationships/image" Target="../media/image5.png"/><Relationship Id="rId7" Type="http://schemas.openxmlformats.org/officeDocument/2006/relationships/image" Target="../media/image9.jpeg"/><Relationship Id="rId12" Type="http://schemas.openxmlformats.org/officeDocument/2006/relationships/image" Target="../media/image14.gif"/><Relationship Id="rId17" Type="http://schemas.openxmlformats.org/officeDocument/2006/relationships/image" Target="../media/image19.png"/><Relationship Id="rId2" Type="http://schemas.openxmlformats.org/officeDocument/2006/relationships/notesSlide" Target="../notesSlides/notesSlide1.xml"/><Relationship Id="rId16" Type="http://schemas.openxmlformats.org/officeDocument/2006/relationships/image" Target="../media/image18.png"/><Relationship Id="rId20" Type="http://schemas.openxmlformats.org/officeDocument/2006/relationships/image" Target="../media/image22.png"/><Relationship Id="rId1" Type="http://schemas.openxmlformats.org/officeDocument/2006/relationships/slideLayout" Target="../slideLayouts/slideLayout3.xml"/><Relationship Id="rId6" Type="http://schemas.openxmlformats.org/officeDocument/2006/relationships/image" Target="../media/image8.svg"/><Relationship Id="rId11" Type="http://schemas.openxmlformats.org/officeDocument/2006/relationships/image" Target="../media/image13.png"/><Relationship Id="rId5" Type="http://schemas.openxmlformats.org/officeDocument/2006/relationships/image" Target="../media/image7.png"/><Relationship Id="rId15" Type="http://schemas.openxmlformats.org/officeDocument/2006/relationships/image" Target="../media/image17.jpeg"/><Relationship Id="rId10" Type="http://schemas.openxmlformats.org/officeDocument/2006/relationships/image" Target="../media/image12.png"/><Relationship Id="rId19" Type="http://schemas.openxmlformats.org/officeDocument/2006/relationships/image" Target="../media/image21.png"/><Relationship Id="rId4" Type="http://schemas.openxmlformats.org/officeDocument/2006/relationships/image" Target="../media/image6.png"/><Relationship Id="rId9" Type="http://schemas.openxmlformats.org/officeDocument/2006/relationships/image" Target="../media/image11.jpeg"/><Relationship Id="rId14" Type="http://schemas.openxmlformats.org/officeDocument/2006/relationships/image" Target="../media/image1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a:extLst>
              <a:ext uri="{FF2B5EF4-FFF2-40B4-BE49-F238E27FC236}">
                <a16:creationId xmlns:a16="http://schemas.microsoft.com/office/drawing/2014/main" id="{8668B767-4C5C-A342-72A7-47852D13D16B}"/>
              </a:ext>
            </a:extLst>
          </p:cNvPr>
          <p:cNvSpPr>
            <a:spLocks noGrp="1" noChangeArrowheads="1"/>
          </p:cNvSpPr>
          <p:nvPr>
            <p:ph type="ctrTitle"/>
          </p:nvPr>
        </p:nvSpPr>
        <p:spPr>
          <a:xfrm>
            <a:off x="685800" y="2349586"/>
            <a:ext cx="7772400" cy="1143000"/>
          </a:xfrm>
        </p:spPr>
        <p:txBody>
          <a:bodyPr/>
          <a:lstStyle/>
          <a:p>
            <a:pPr>
              <a:defRPr/>
            </a:pPr>
            <a:br>
              <a:rPr lang="en-US" dirty="0"/>
            </a:br>
            <a:r>
              <a:rPr lang="en-US" dirty="0"/>
              <a:t>144</a:t>
            </a:r>
            <a:r>
              <a:rPr lang="en-US" baseline="30000" dirty="0"/>
              <a:t>th</a:t>
            </a:r>
            <a:r>
              <a:rPr lang="en-US" dirty="0"/>
              <a:t> Session of meetings of the </a:t>
            </a:r>
            <a:br>
              <a:rPr lang="en-US" dirty="0"/>
            </a:br>
            <a:r>
              <a:rPr lang="en-US" dirty="0"/>
              <a:t>IEEE 802.15 Working Group for Wireless Specialty Networks (WSN)</a:t>
            </a:r>
          </a:p>
        </p:txBody>
      </p:sp>
      <p:sp>
        <p:nvSpPr>
          <p:cNvPr id="8" name="Rectangle 3">
            <a:extLst>
              <a:ext uri="{FF2B5EF4-FFF2-40B4-BE49-F238E27FC236}">
                <a16:creationId xmlns:a16="http://schemas.microsoft.com/office/drawing/2014/main" id="{7E83B966-E656-DA6F-14DE-E078DA859EC9}"/>
              </a:ext>
            </a:extLst>
          </p:cNvPr>
          <p:cNvSpPr>
            <a:spLocks noGrp="1" noChangeArrowheads="1"/>
          </p:cNvSpPr>
          <p:nvPr>
            <p:ph type="subTitle" idx="1"/>
          </p:nvPr>
        </p:nvSpPr>
        <p:spPr>
          <a:xfrm>
            <a:off x="838200" y="3962400"/>
            <a:ext cx="7467600" cy="2513012"/>
          </a:xfrm>
        </p:spPr>
        <p:txBody>
          <a:bodyPr/>
          <a:lstStyle/>
          <a:p>
            <a:pPr>
              <a:lnSpc>
                <a:spcPct val="70000"/>
              </a:lnSpc>
              <a:defRPr/>
            </a:pPr>
            <a:endParaRPr lang="en-US" sz="2400" b="1" dirty="0">
              <a:latin typeface="Times New Roman" charset="0"/>
            </a:endParaRPr>
          </a:p>
          <a:p>
            <a:pPr>
              <a:lnSpc>
                <a:spcPct val="70000"/>
              </a:lnSpc>
              <a:spcBef>
                <a:spcPts val="0"/>
              </a:spcBef>
              <a:defRPr/>
            </a:pPr>
            <a:r>
              <a:rPr lang="en-US" b="1" dirty="0">
                <a:latin typeface="Times New Roman" charset="0"/>
              </a:rPr>
              <a:t>Opening Report</a:t>
            </a:r>
          </a:p>
          <a:p>
            <a:pPr>
              <a:lnSpc>
                <a:spcPct val="70000"/>
              </a:lnSpc>
              <a:defRPr/>
            </a:pPr>
            <a:endParaRPr lang="en-US" sz="2400" b="1" dirty="0">
              <a:latin typeface="Times New Roman" charset="0"/>
            </a:endParaRPr>
          </a:p>
          <a:p>
            <a:pPr>
              <a:lnSpc>
                <a:spcPct val="70000"/>
              </a:lnSpc>
              <a:defRPr/>
            </a:pPr>
            <a:r>
              <a:rPr lang="en-US" sz="2800" b="1" dirty="0">
                <a:latin typeface="Times New Roman" charset="0"/>
              </a:rPr>
              <a:t>July 10-13, 2023</a:t>
            </a:r>
          </a:p>
          <a:p>
            <a:pPr>
              <a:lnSpc>
                <a:spcPct val="70000"/>
              </a:lnSpc>
              <a:defRPr/>
            </a:pPr>
            <a:endParaRPr lang="en-US" sz="2400" b="1" dirty="0">
              <a:latin typeface="Times New Roman" charset="0"/>
            </a:endParaRPr>
          </a:p>
          <a:p>
            <a:pPr eaLnBrk="1" fontAlgn="b" hangingPunct="1">
              <a:spcBef>
                <a:spcPts val="0"/>
              </a:spcBef>
              <a:defRPr/>
            </a:pPr>
            <a:r>
              <a:rPr lang="en-US" b="1" dirty="0"/>
              <a:t>Held in Berlin &amp; Hybrid via Webex</a:t>
            </a:r>
            <a:endParaRPr lang="en-US" sz="2400" b="1" dirty="0"/>
          </a:p>
        </p:txBody>
      </p:sp>
      <p:pic>
        <p:nvPicPr>
          <p:cNvPr id="9" name="Picture 8">
            <a:extLst>
              <a:ext uri="{FF2B5EF4-FFF2-40B4-BE49-F238E27FC236}">
                <a16:creationId xmlns:a16="http://schemas.microsoft.com/office/drawing/2014/main" id="{A580A8FD-6AFB-77D7-7CE8-0B220A768ABB}"/>
              </a:ext>
            </a:extLst>
          </p:cNvPr>
          <p:cNvPicPr>
            <a:picLocks noChangeAspect="1" noChangeArrowheads="1"/>
          </p:cNvPicPr>
          <p:nvPr/>
        </p:nvPicPr>
        <p:blipFill>
          <a:blip r:embed="rId2"/>
          <a:srcRect/>
          <a:stretch>
            <a:fillRect/>
          </a:stretch>
        </p:blipFill>
        <p:spPr bwMode="auto">
          <a:xfrm>
            <a:off x="3084513" y="847725"/>
            <a:ext cx="2974975" cy="1466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10341342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6"/>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smtClean="0"/>
              <a:pPr>
                <a:defRPr/>
              </a:pPr>
              <a:t>10</a:t>
            </a:fld>
            <a:endParaRPr lang="en-US" sz="1200"/>
          </a:p>
        </p:txBody>
      </p:sp>
      <p:sp>
        <p:nvSpPr>
          <p:cNvPr id="5126" name="Rectangle 3"/>
          <p:cNvSpPr>
            <a:spLocks noGrp="1" noChangeArrowheads="1"/>
          </p:cNvSpPr>
          <p:nvPr>
            <p:ph type="body" sz="half" idx="1"/>
          </p:nvPr>
        </p:nvSpPr>
        <p:spPr>
          <a:xfrm>
            <a:off x="228600" y="1309469"/>
            <a:ext cx="8686800" cy="4984750"/>
          </a:xfrm>
        </p:spPr>
        <p:txBody>
          <a:bodyPr/>
          <a:lstStyle/>
          <a:p>
            <a:pPr marL="609600" indent="-609600" fontAlgn="b">
              <a:lnSpc>
                <a:spcPct val="80000"/>
              </a:lnSpc>
              <a:buNone/>
              <a:defRPr/>
            </a:pPr>
            <a:r>
              <a:rPr lang="en-US" sz="2000" kern="1200" dirty="0">
                <a:latin typeface="Arial Rounded MT Bold" pitchFamily="34" charset="0"/>
                <a:cs typeface="Arial" charset="0"/>
              </a:rPr>
              <a:t>TG 16t – Licensed Narrowband (</a:t>
            </a:r>
            <a:r>
              <a:rPr lang="en-US" sz="2000" kern="1200" dirty="0" err="1">
                <a:latin typeface="Arial Rounded MT Bold" pitchFamily="34" charset="0"/>
                <a:cs typeface="Arial" charset="0"/>
              </a:rPr>
              <a:t>Lic</a:t>
            </a:r>
            <a:r>
              <a:rPr lang="en-US" sz="2000" kern="1200" dirty="0">
                <a:latin typeface="Arial Rounded MT Bold" pitchFamily="34" charset="0"/>
                <a:cs typeface="Arial" charset="0"/>
              </a:rPr>
              <a:t>-NB)</a:t>
            </a:r>
          </a:p>
          <a:p>
            <a:pPr marL="457200" indent="-457200" fontAlgn="b">
              <a:lnSpc>
                <a:spcPct val="80000"/>
              </a:lnSpc>
              <a:buNone/>
              <a:defRPr/>
            </a:pPr>
            <a:r>
              <a:rPr lang="en-US" sz="2000" kern="1200" dirty="0">
                <a:latin typeface="Arial Rounded MT Bold" pitchFamily="34" charset="0"/>
                <a:cs typeface="Arial" charset="0"/>
              </a:rPr>
              <a:t>	Objective: specify new PHY in licensed spectrum with channel bandwidths greater than or equal to 5 kHz and less than 100 kHz focusing on spectrum less than 2 GHz.</a:t>
            </a:r>
          </a:p>
          <a:p>
            <a:pPr marL="609600" indent="-609600" fontAlgn="b">
              <a:lnSpc>
                <a:spcPct val="80000"/>
              </a:lnSpc>
              <a:spcBef>
                <a:spcPts val="0"/>
              </a:spcBef>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defRPr/>
            </a:pPr>
            <a:r>
              <a:rPr lang="en-US" sz="2000" kern="1200" dirty="0">
                <a:latin typeface="Arial Rounded MT Bold" pitchFamily="34" charset="0"/>
                <a:cs typeface="Arial" charset="0"/>
              </a:rPr>
              <a:t>IG JS1G – Japan Sub 1 GHz</a:t>
            </a:r>
          </a:p>
          <a:p>
            <a:pPr marL="457200" indent="-457200" fontAlgn="b">
              <a:lnSpc>
                <a:spcPct val="80000"/>
              </a:lnSpc>
              <a:spcAft>
                <a:spcPts val="0"/>
              </a:spcAft>
              <a:buNone/>
              <a:defRPr/>
            </a:pPr>
            <a:r>
              <a:rPr lang="en-US" sz="2000" kern="1200" dirty="0">
                <a:latin typeface="Arial Rounded MT Bold" pitchFamily="34" charset="0"/>
                <a:cs typeface="Arial" charset="0"/>
              </a:rPr>
              <a:t>	Objective: hear presentations and determine interest in forming a Study Group to develop a PAR &amp; CSD for extending the Sub 1 GHz PHY for Japan</a:t>
            </a:r>
          </a:p>
          <a:p>
            <a:pPr marL="609600" indent="-609600" fontAlgn="b">
              <a:lnSpc>
                <a:spcPct val="80000"/>
              </a:lnSpc>
              <a:spcBef>
                <a:spcPts val="0"/>
              </a:spcBef>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defRPr/>
            </a:pPr>
            <a:r>
              <a:rPr lang="en-US" sz="2000" kern="1200" dirty="0">
                <a:latin typeface="Arial Rounded MT Bold" pitchFamily="34" charset="0"/>
                <a:cs typeface="Arial" charset="0"/>
              </a:rPr>
              <a:t>IG SUN PHYs (</a:t>
            </a:r>
            <a:r>
              <a:rPr lang="en-US" sz="2000" kern="1200" dirty="0" err="1">
                <a:latin typeface="Arial Rounded MT Bold" pitchFamily="34" charset="0"/>
                <a:cs typeface="Arial" charset="0"/>
              </a:rPr>
              <a:t>p.k.a</a:t>
            </a:r>
            <a:r>
              <a:rPr lang="en-US" sz="2000" kern="1200" dirty="0">
                <a:latin typeface="Arial Rounded MT Bold" pitchFamily="34" charset="0"/>
                <a:cs typeface="Arial" charset="0"/>
              </a:rPr>
              <a:t>. Next Generation OFDM)</a:t>
            </a:r>
          </a:p>
          <a:p>
            <a:pPr marL="457200" indent="-457200" fontAlgn="b">
              <a:lnSpc>
                <a:spcPct val="80000"/>
              </a:lnSpc>
              <a:spcAft>
                <a:spcPts val="600"/>
              </a:spcAft>
              <a:buNone/>
              <a:defRPr/>
            </a:pPr>
            <a:r>
              <a:rPr lang="en-US" sz="2000" kern="1200" dirty="0">
                <a:latin typeface="Arial Rounded MT Bold" pitchFamily="34" charset="0"/>
                <a:cs typeface="Arial" charset="0"/>
              </a:rPr>
              <a:t>	Objective: hear presentations and determine interest in forming a Study Group to develop a PAR &amp; CSD for extending the SUN PHYs</a:t>
            </a:r>
          </a:p>
          <a:p>
            <a:pPr marL="457200" indent="-457200" fontAlgn="b">
              <a:lnSpc>
                <a:spcPct val="80000"/>
              </a:lnSpc>
              <a:buNone/>
              <a:defRPr/>
            </a:pPr>
            <a:endParaRPr lang="en-US" sz="2000" kern="1200" dirty="0">
              <a:latin typeface="Arial Rounded MT Bold" pitchFamily="34" charset="0"/>
              <a:cs typeface="Arial" charset="0"/>
            </a:endParaRPr>
          </a:p>
        </p:txBody>
      </p:sp>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92075" y="1004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92075" y="11874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Rectangle 4">
            <a:extLst>
              <a:ext uri="{FF2B5EF4-FFF2-40B4-BE49-F238E27FC236}">
                <a16:creationId xmlns:a16="http://schemas.microsoft.com/office/drawing/2014/main" id="{87F3DC19-30E0-4A56-A71F-D087DEB9B03E}"/>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802.15 WG Subgroups/Objectives</a:t>
            </a:r>
          </a:p>
        </p:txBody>
      </p:sp>
    </p:spTree>
    <p:extLst>
      <p:ext uri="{BB962C8B-B14F-4D97-AF65-F5344CB8AC3E}">
        <p14:creationId xmlns:p14="http://schemas.microsoft.com/office/powerpoint/2010/main" val="28629843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6"/>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smtClean="0"/>
              <a:pPr>
                <a:defRPr/>
              </a:pPr>
              <a:t>11</a:t>
            </a:fld>
            <a:endParaRPr lang="en-US" sz="1200"/>
          </a:p>
        </p:txBody>
      </p:sp>
      <p:sp>
        <p:nvSpPr>
          <p:cNvPr id="5126" name="Rectangle 3"/>
          <p:cNvSpPr>
            <a:spLocks noGrp="1" noChangeArrowheads="1"/>
          </p:cNvSpPr>
          <p:nvPr>
            <p:ph type="body" sz="half" idx="1"/>
          </p:nvPr>
        </p:nvSpPr>
        <p:spPr>
          <a:xfrm>
            <a:off x="228600" y="1309469"/>
            <a:ext cx="8686800" cy="4984750"/>
          </a:xfrm>
        </p:spPr>
        <p:txBody>
          <a:bodyPr/>
          <a:lstStyle/>
          <a:p>
            <a:pPr marL="609600" indent="-609600" fontAlgn="b">
              <a:lnSpc>
                <a:spcPct val="80000"/>
              </a:lnSpc>
              <a:spcAft>
                <a:spcPts val="0"/>
              </a:spcAft>
              <a:buNone/>
              <a:defRPr/>
            </a:pPr>
            <a:r>
              <a:rPr lang="en-US" sz="2000" kern="1200" dirty="0">
                <a:latin typeface="Arial Rounded MT Bold" pitchFamily="34" charset="0"/>
                <a:cs typeface="Arial" charset="0"/>
              </a:rPr>
              <a:t>SC Maintenance/Rules</a:t>
            </a:r>
          </a:p>
          <a:p>
            <a:pPr marL="457200" indent="-457200" fontAlgn="b">
              <a:lnSpc>
                <a:spcPct val="80000"/>
              </a:lnSpc>
              <a:spcAft>
                <a:spcPts val="0"/>
              </a:spcAft>
              <a:buNone/>
              <a:defRPr/>
            </a:pPr>
            <a:r>
              <a:rPr lang="en-US" sz="2000" kern="1200" dirty="0">
                <a:latin typeface="Arial Rounded MT Bold" pitchFamily="34" charset="0"/>
                <a:cs typeface="Arial" charset="0"/>
              </a:rPr>
              <a:t>	Objective:  review errors noted in published standards providing a response/proposal to the 802.15 WG; review the 802.15 WG operations manual and suggest changes to 802.15 WG; review PARs submitted by other WGs</a:t>
            </a:r>
          </a:p>
          <a:p>
            <a:pPr marL="609600" indent="-609600" fontAlgn="b">
              <a:lnSpc>
                <a:spcPct val="80000"/>
              </a:lnSpc>
              <a:spcAft>
                <a:spcPts val="0"/>
              </a:spcAft>
              <a:buNone/>
              <a:defRPr/>
            </a:pPr>
            <a:endParaRPr lang="en-US" sz="1000" kern="1200" dirty="0">
              <a:latin typeface="Arial Rounded MT Bold" pitchFamily="34" charset="0"/>
              <a:cs typeface="Arial" charset="0"/>
            </a:endParaRPr>
          </a:p>
          <a:p>
            <a:pPr marL="609600" indent="-609600" fontAlgn="b">
              <a:lnSpc>
                <a:spcPct val="80000"/>
              </a:lnSpc>
              <a:spcAft>
                <a:spcPts val="0"/>
              </a:spcAft>
              <a:buNone/>
              <a:defRPr/>
            </a:pPr>
            <a:r>
              <a:rPr lang="en-US" sz="2000" kern="1200" dirty="0">
                <a:latin typeface="Arial Rounded MT Bold" pitchFamily="34" charset="0"/>
                <a:cs typeface="Arial" charset="0"/>
              </a:rPr>
              <a:t>SC IETF – Internet Engineering Task Force standing committee</a:t>
            </a:r>
          </a:p>
          <a:p>
            <a:pPr marL="457200" indent="-457200" fontAlgn="b">
              <a:lnSpc>
                <a:spcPct val="80000"/>
              </a:lnSpc>
              <a:spcAft>
                <a:spcPts val="0"/>
              </a:spcAft>
              <a:buNone/>
              <a:defRPr/>
            </a:pPr>
            <a:r>
              <a:rPr lang="en-US" sz="2000" kern="1200" dirty="0">
                <a:latin typeface="Arial Rounded MT Bold" pitchFamily="34" charset="0"/>
                <a:cs typeface="Arial" charset="0"/>
              </a:rPr>
              <a:t>	Objective:  provides an 802.15 liaison to IETF for projects associated with 802.15 standards</a:t>
            </a:r>
          </a:p>
          <a:p>
            <a:pPr marL="609600" indent="-609600" fontAlgn="b">
              <a:lnSpc>
                <a:spcPct val="80000"/>
              </a:lnSpc>
              <a:spcBef>
                <a:spcPts val="0"/>
              </a:spcBef>
              <a:spcAft>
                <a:spcPts val="0"/>
              </a:spcAft>
              <a:buNone/>
              <a:defRPr/>
            </a:pPr>
            <a:endParaRPr lang="en-US" sz="1000" kern="1200" dirty="0">
              <a:latin typeface="Arial Rounded MT Bold" pitchFamily="34" charset="0"/>
              <a:cs typeface="Arial" charset="0"/>
            </a:endParaRPr>
          </a:p>
          <a:p>
            <a:pPr marL="609600" indent="-609600" fontAlgn="b">
              <a:lnSpc>
                <a:spcPct val="80000"/>
              </a:lnSpc>
              <a:spcAft>
                <a:spcPts val="0"/>
              </a:spcAft>
              <a:buNone/>
              <a:defRPr/>
            </a:pPr>
            <a:r>
              <a:rPr lang="en-US" sz="2000" kern="1200" dirty="0">
                <a:latin typeface="Arial Rounded MT Bold" pitchFamily="34" charset="0"/>
                <a:cs typeface="Arial" charset="0"/>
              </a:rPr>
              <a:t>SC THz – Terahertz (THz)</a:t>
            </a:r>
          </a:p>
          <a:p>
            <a:pPr marL="457200" indent="-457200" fontAlgn="b">
              <a:lnSpc>
                <a:spcPct val="80000"/>
              </a:lnSpc>
              <a:spcAft>
                <a:spcPts val="0"/>
              </a:spcAft>
              <a:buNone/>
              <a:defRPr/>
            </a:pPr>
            <a:r>
              <a:rPr lang="en-US" sz="2000" kern="1200" dirty="0">
                <a:latin typeface="Arial Rounded MT Bold" pitchFamily="34" charset="0"/>
                <a:cs typeface="Arial" charset="0"/>
              </a:rPr>
              <a:t>	Objective:  follow the developments of THz communications, providing input to the regulatory framework for THz comms. in close cooperation IEEE 802.18 TAG; trigger the start of projects to amend existing and develop new standards for THz comms.</a:t>
            </a:r>
          </a:p>
          <a:p>
            <a:pPr marL="609600" indent="-609600" fontAlgn="b">
              <a:lnSpc>
                <a:spcPct val="80000"/>
              </a:lnSpc>
              <a:spcBef>
                <a:spcPts val="0"/>
              </a:spcBef>
              <a:spcAft>
                <a:spcPts val="0"/>
              </a:spcAft>
              <a:buNone/>
              <a:defRPr/>
            </a:pPr>
            <a:endParaRPr lang="en-US" sz="1000" kern="1200" dirty="0">
              <a:latin typeface="Arial Rounded MT Bold" pitchFamily="34" charset="0"/>
              <a:cs typeface="Arial" charset="0"/>
            </a:endParaRPr>
          </a:p>
          <a:p>
            <a:pPr marL="609600" indent="-609600" fontAlgn="b">
              <a:lnSpc>
                <a:spcPct val="80000"/>
              </a:lnSpc>
              <a:spcAft>
                <a:spcPts val="0"/>
              </a:spcAft>
              <a:buNone/>
              <a:defRPr/>
            </a:pPr>
            <a:r>
              <a:rPr lang="en-US" sz="2000" kern="1200" dirty="0">
                <a:latin typeface="Arial Rounded MT Bold" pitchFamily="34" charset="0"/>
                <a:cs typeface="Arial" charset="0"/>
              </a:rPr>
              <a:t>SC WNG – Wireless Next Generation (WNG)</a:t>
            </a:r>
          </a:p>
          <a:p>
            <a:pPr marL="457200" indent="-457200" fontAlgn="b">
              <a:lnSpc>
                <a:spcPct val="80000"/>
              </a:lnSpc>
              <a:spcAft>
                <a:spcPts val="0"/>
              </a:spcAft>
              <a:buNone/>
              <a:defRPr/>
            </a:pPr>
            <a:r>
              <a:rPr lang="en-US" sz="2000" kern="1200" dirty="0">
                <a:latin typeface="Arial Rounded MT Bold" pitchFamily="34" charset="0"/>
                <a:cs typeface="Arial" charset="0"/>
              </a:rPr>
              <a:t>	Objective:  provides an opportunity to individuals to make technical presentations to the 802.15 WG on new technologies and/or proposals for new projects</a:t>
            </a:r>
          </a:p>
        </p:txBody>
      </p:sp>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92075" y="1004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Rectangle 4">
            <a:extLst>
              <a:ext uri="{FF2B5EF4-FFF2-40B4-BE49-F238E27FC236}">
                <a16:creationId xmlns:a16="http://schemas.microsoft.com/office/drawing/2014/main" id="{1BE1FC62-2A16-4834-9CFB-41E45E7DBEFC}"/>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802.15 WG Subgroups/Objectives</a:t>
            </a:r>
          </a:p>
        </p:txBody>
      </p:sp>
    </p:spTree>
    <p:extLst>
      <p:ext uri="{BB962C8B-B14F-4D97-AF65-F5344CB8AC3E}">
        <p14:creationId xmlns:p14="http://schemas.microsoft.com/office/powerpoint/2010/main" val="19034004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6"/>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smtClean="0"/>
              <a:pPr>
                <a:defRPr/>
              </a:pPr>
              <a:t>12</a:t>
            </a:fld>
            <a:endParaRPr lang="en-US" sz="1200"/>
          </a:p>
        </p:txBody>
      </p:sp>
      <p:sp>
        <p:nvSpPr>
          <p:cNvPr id="5126" name="Rectangle 3"/>
          <p:cNvSpPr>
            <a:spLocks noGrp="1" noChangeArrowheads="1"/>
          </p:cNvSpPr>
          <p:nvPr>
            <p:ph type="body" sz="half" idx="1"/>
          </p:nvPr>
        </p:nvSpPr>
        <p:spPr>
          <a:xfrm>
            <a:off x="228600" y="1309469"/>
            <a:ext cx="8686800" cy="4984750"/>
          </a:xfrm>
        </p:spPr>
        <p:txBody>
          <a:bodyPr/>
          <a:lstStyle/>
          <a:p>
            <a:pPr marL="18288" indent="0" fontAlgn="b">
              <a:lnSpc>
                <a:spcPct val="80000"/>
              </a:lnSpc>
              <a:buNone/>
              <a:defRPr/>
            </a:pPr>
            <a:r>
              <a:rPr lang="en-US" sz="2000" dirty="0">
                <a:solidFill>
                  <a:srgbClr val="000000"/>
                </a:solidFill>
                <a:latin typeface="Arial Rounded MT Bold" pitchFamily="34" charset="0"/>
                <a:cs typeface="Arial" pitchFamily="34" charset="0"/>
              </a:rPr>
              <a:t>TG 3mb (Revision)</a:t>
            </a:r>
          </a:p>
          <a:p>
            <a:pPr marL="685800" lvl="1" indent="-457200" fontAlgn="b">
              <a:lnSpc>
                <a:spcPct val="80000"/>
              </a:lnSpc>
              <a:buFont typeface="+mj-lt"/>
              <a:buAutoNum type="arabicPeriod"/>
              <a:defRPr/>
            </a:pPr>
            <a:r>
              <a:rPr lang="en-US" sz="2000" dirty="0">
                <a:solidFill>
                  <a:srgbClr val="000000"/>
                </a:solidFill>
                <a:latin typeface="Arial Rounded MT Bold" pitchFamily="34" charset="0"/>
                <a:cs typeface="Arial" pitchFamily="34" charset="0"/>
              </a:rPr>
              <a:t>Prepare motions and package to go to </a:t>
            </a:r>
            <a:r>
              <a:rPr lang="en-US" sz="2000" dirty="0" err="1">
                <a:solidFill>
                  <a:srgbClr val="000000"/>
                </a:solidFill>
                <a:latin typeface="Arial Rounded MT Bold" pitchFamily="34" charset="0"/>
                <a:cs typeface="Arial" pitchFamily="34" charset="0"/>
              </a:rPr>
              <a:t>RevCom</a:t>
            </a:r>
            <a:endParaRPr lang="en-US" sz="2000" dirty="0">
              <a:solidFill>
                <a:srgbClr val="000000"/>
              </a:solidFill>
              <a:latin typeface="Arial Rounded MT Bold" pitchFamily="34" charset="0"/>
              <a:cs typeface="Arial" pitchFamily="34" charset="0"/>
            </a:endParaRPr>
          </a:p>
          <a:p>
            <a:pPr marL="0" lvl="1" indent="0" fontAlgn="b">
              <a:lnSpc>
                <a:spcPct val="80000"/>
              </a:lnSpc>
              <a:buNone/>
              <a:tabLst>
                <a:tab pos="1247775" algn="l"/>
              </a:tabLst>
              <a:defRPr/>
            </a:pPr>
            <a:endParaRPr lang="en-US" sz="1000" kern="1200" dirty="0">
              <a:latin typeface="Arial Rounded MT Bold" pitchFamily="34" charset="0"/>
              <a:cs typeface="Arial"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TG 4ab (NG-UWB)</a:t>
            </a:r>
          </a:p>
          <a:p>
            <a:pPr marL="685800" lvl="1" indent="-457200" fontAlgn="b">
              <a:lnSpc>
                <a:spcPct val="80000"/>
              </a:lnSpc>
              <a:buFont typeface="+mj-lt"/>
              <a:buAutoNum type="arabicPeriod"/>
              <a:defRPr/>
            </a:pPr>
            <a:r>
              <a:rPr lang="en-US" sz="2000" dirty="0">
                <a:solidFill>
                  <a:srgbClr val="000000"/>
                </a:solidFill>
                <a:latin typeface="Arial Rounded MT Bold" pitchFamily="34" charset="0"/>
                <a:cs typeface="Arial" pitchFamily="34" charset="0"/>
              </a:rPr>
              <a:t>Continue to assemble &amp; review initial rough draft baseline</a:t>
            </a:r>
          </a:p>
          <a:p>
            <a:pPr marL="685800" lvl="1" indent="-457200" fontAlgn="b">
              <a:lnSpc>
                <a:spcPct val="80000"/>
              </a:lnSpc>
              <a:buFont typeface="+mj-lt"/>
              <a:buAutoNum type="arabicPeriod"/>
              <a:defRPr/>
            </a:pPr>
            <a:r>
              <a:rPr lang="en-US" sz="2000" dirty="0">
                <a:solidFill>
                  <a:srgbClr val="000000"/>
                </a:solidFill>
                <a:latin typeface="Arial Rounded MT Bold" pitchFamily="34" charset="0"/>
                <a:cs typeface="Arial" pitchFamily="34" charset="0"/>
              </a:rPr>
              <a:t>Identify missing pieces and determine work assignments</a:t>
            </a:r>
          </a:p>
          <a:p>
            <a:pPr marL="0" indent="0" fontAlgn="b">
              <a:lnSpc>
                <a:spcPct val="80000"/>
              </a:lnSpc>
              <a:buNone/>
              <a:defRPr/>
            </a:pPr>
            <a:endParaRPr lang="en-US" sz="1000" kern="1200" dirty="0">
              <a:latin typeface="Arial Rounded MT Bold" pitchFamily="34" charset="0"/>
              <a:cs typeface="Arial" charset="0"/>
            </a:endParaRPr>
          </a:p>
          <a:p>
            <a:pPr marL="644525" indent="-644525" fontAlgn="b">
              <a:lnSpc>
                <a:spcPct val="80000"/>
              </a:lnSpc>
              <a:spcAft>
                <a:spcPts val="0"/>
              </a:spcAft>
              <a:buFontTx/>
              <a:buNone/>
              <a:tabLst>
                <a:tab pos="446088" algn="l"/>
              </a:tabLst>
              <a:defRPr/>
            </a:pPr>
            <a:r>
              <a:rPr lang="en-US" sz="2000" dirty="0">
                <a:latin typeface="Arial Rounded MT Bold" pitchFamily="34" charset="0"/>
                <a:cs typeface="Arial" charset="0"/>
              </a:rPr>
              <a:t>TG 4ac </a:t>
            </a:r>
            <a:r>
              <a:rPr lang="en-US" sz="2000" kern="1200" dirty="0">
                <a:latin typeface="Arial Rounded MT Bold" pitchFamily="34" charset="0"/>
                <a:cs typeface="Arial" charset="0"/>
              </a:rPr>
              <a:t>(Privacy)</a:t>
            </a:r>
          </a:p>
          <a:p>
            <a:pPr marL="685800" lvl="1" indent="-457200" fontAlgn="b">
              <a:lnSpc>
                <a:spcPct val="80000"/>
              </a:lnSpc>
              <a:buFont typeface="+mj-lt"/>
              <a:buAutoNum type="arabicPeriod"/>
              <a:tabLst>
                <a:tab pos="446088" algn="l"/>
              </a:tabLst>
              <a:defRPr/>
            </a:pPr>
            <a:r>
              <a:rPr lang="en-US" sz="2000" dirty="0">
                <a:solidFill>
                  <a:srgbClr val="000000"/>
                </a:solidFill>
                <a:latin typeface="Arial Rounded MT Bold" pitchFamily="34" charset="0"/>
                <a:cs typeface="Arial" pitchFamily="34" charset="0"/>
              </a:rPr>
              <a:t>Hear presentations on contributions</a:t>
            </a:r>
          </a:p>
          <a:p>
            <a:pPr marL="685800" lvl="1" indent="-457200" fontAlgn="b">
              <a:lnSpc>
                <a:spcPct val="80000"/>
              </a:lnSpc>
              <a:buFont typeface="+mj-lt"/>
              <a:buAutoNum type="arabicPeriod"/>
              <a:defRPr/>
            </a:pPr>
            <a:r>
              <a:rPr lang="en-US" sz="2000" dirty="0">
                <a:solidFill>
                  <a:srgbClr val="000000"/>
                </a:solidFill>
                <a:latin typeface="Arial Rounded MT Bold" pitchFamily="34" charset="0"/>
                <a:cs typeface="Arial" pitchFamily="34" charset="0"/>
              </a:rPr>
              <a:t>Develop draft timeline</a:t>
            </a:r>
          </a:p>
          <a:p>
            <a:pPr marL="18288" indent="0" fontAlgn="b">
              <a:lnSpc>
                <a:spcPct val="80000"/>
              </a:lnSpc>
              <a:buNone/>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TG 4me (Revision)</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Review/resolve comments from pre-Letter Ballot review of reorganized structure draft</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Assess readiness to start Initial Letter Ballot</a:t>
            </a:r>
          </a:p>
          <a:p>
            <a:pPr marL="18288" indent="0" fontAlgn="b">
              <a:lnSpc>
                <a:spcPct val="80000"/>
              </a:lnSpc>
              <a:buNone/>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TG 6ma (Revision + BAN/VAN)</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Continue to assemble &amp; review initial rough draft baseline</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Present TG6 Architecture presentation to 802.1</a:t>
            </a:r>
          </a:p>
        </p:txBody>
      </p:sp>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92075" y="1004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92075" y="11874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Rectangle 4">
            <a:extLst>
              <a:ext uri="{FF2B5EF4-FFF2-40B4-BE49-F238E27FC236}">
                <a16:creationId xmlns:a16="http://schemas.microsoft.com/office/drawing/2014/main" id="{1BE1FC62-2A16-4834-9CFB-41E45E7DBEFC}"/>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Session Objectives July 10-13, 2023</a:t>
            </a:r>
          </a:p>
        </p:txBody>
      </p:sp>
    </p:spTree>
    <p:extLst>
      <p:ext uri="{BB962C8B-B14F-4D97-AF65-F5344CB8AC3E}">
        <p14:creationId xmlns:p14="http://schemas.microsoft.com/office/powerpoint/2010/main" val="38321908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6"/>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smtClean="0"/>
              <a:pPr>
                <a:defRPr/>
              </a:pPr>
              <a:t>13</a:t>
            </a:fld>
            <a:endParaRPr lang="en-US" sz="1200"/>
          </a:p>
        </p:txBody>
      </p:sp>
      <p:sp>
        <p:nvSpPr>
          <p:cNvPr id="5126" name="Rectangle 3"/>
          <p:cNvSpPr>
            <a:spLocks noGrp="1" noChangeArrowheads="1"/>
          </p:cNvSpPr>
          <p:nvPr>
            <p:ph type="body" sz="half" idx="1"/>
          </p:nvPr>
        </p:nvSpPr>
        <p:spPr>
          <a:xfrm>
            <a:off x="228600" y="1309469"/>
            <a:ext cx="8686800" cy="4984750"/>
          </a:xfrm>
        </p:spPr>
        <p:txBody>
          <a:bodyPr/>
          <a:lstStyle/>
          <a:p>
            <a:pPr marL="18288" indent="0" fontAlgn="b">
              <a:lnSpc>
                <a:spcPct val="80000"/>
              </a:lnSpc>
              <a:buNone/>
              <a:defRPr/>
            </a:pPr>
            <a:r>
              <a:rPr lang="en-US" sz="2000" dirty="0">
                <a:solidFill>
                  <a:srgbClr val="000000"/>
                </a:solidFill>
                <a:latin typeface="Arial Rounded MT Bold" pitchFamily="34" charset="0"/>
                <a:cs typeface="Arial" pitchFamily="34" charset="0"/>
              </a:rPr>
              <a:t>TG 7a (OCC)</a:t>
            </a:r>
          </a:p>
          <a:p>
            <a:pPr marL="685800" lvl="1" indent="-457200" fontAlgn="b">
              <a:lnSpc>
                <a:spcPct val="80000"/>
              </a:lnSpc>
              <a:buFont typeface="+mj-lt"/>
              <a:buAutoNum type="arabicPeriod"/>
              <a:defRPr/>
            </a:pPr>
            <a:r>
              <a:rPr lang="en-US" sz="2000" dirty="0">
                <a:solidFill>
                  <a:srgbClr val="000000"/>
                </a:solidFill>
                <a:latin typeface="Arial Rounded MT Bold" pitchFamily="34" charset="0"/>
                <a:cs typeface="Arial" pitchFamily="34" charset="0"/>
              </a:rPr>
              <a:t>Conduct comment resolution for 2</a:t>
            </a:r>
            <a:r>
              <a:rPr lang="en-US" sz="2000" baseline="30000" dirty="0">
                <a:solidFill>
                  <a:srgbClr val="000000"/>
                </a:solidFill>
                <a:latin typeface="Arial Rounded MT Bold" pitchFamily="34" charset="0"/>
                <a:cs typeface="Arial" pitchFamily="34" charset="0"/>
              </a:rPr>
              <a:t>nd</a:t>
            </a:r>
            <a:r>
              <a:rPr lang="en-US" sz="2000" dirty="0">
                <a:solidFill>
                  <a:srgbClr val="000000"/>
                </a:solidFill>
                <a:latin typeface="Arial Rounded MT Bold" pitchFamily="34" charset="0"/>
                <a:cs typeface="Arial" pitchFamily="34" charset="0"/>
              </a:rPr>
              <a:t> Letter Ballot Recirc</a:t>
            </a:r>
          </a:p>
          <a:p>
            <a:pPr marL="685800" lvl="1" indent="-457200" fontAlgn="b">
              <a:lnSpc>
                <a:spcPct val="80000"/>
              </a:lnSpc>
              <a:buFont typeface="+mj-lt"/>
              <a:buAutoNum type="arabicPeriod"/>
              <a:defRPr/>
            </a:pPr>
            <a:r>
              <a:rPr lang="en-US" sz="2000" dirty="0">
                <a:solidFill>
                  <a:srgbClr val="000000"/>
                </a:solidFill>
                <a:latin typeface="Arial Rounded MT Bold" pitchFamily="34" charset="0"/>
                <a:cs typeface="Arial" pitchFamily="34" charset="0"/>
              </a:rPr>
              <a:t>Assess readiness to start 3</a:t>
            </a:r>
            <a:r>
              <a:rPr lang="en-US" sz="2000" baseline="30000" dirty="0">
                <a:solidFill>
                  <a:srgbClr val="000000"/>
                </a:solidFill>
                <a:latin typeface="Arial Rounded MT Bold" pitchFamily="34" charset="0"/>
                <a:cs typeface="Arial" pitchFamily="34" charset="0"/>
              </a:rPr>
              <a:t>rd</a:t>
            </a:r>
            <a:r>
              <a:rPr lang="en-US" sz="2000" dirty="0">
                <a:solidFill>
                  <a:srgbClr val="000000"/>
                </a:solidFill>
                <a:latin typeface="Arial Rounded MT Bold" pitchFamily="34" charset="0"/>
                <a:cs typeface="Arial" pitchFamily="34" charset="0"/>
              </a:rPr>
              <a:t> Letter Ballot Recirc</a:t>
            </a:r>
          </a:p>
          <a:p>
            <a:pPr marL="0" indent="0" fontAlgn="b">
              <a:lnSpc>
                <a:spcPct val="80000"/>
              </a:lnSpc>
              <a:buNone/>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TG 13 (MG-OWC)</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In IEEE Publication Preparation</a:t>
            </a:r>
          </a:p>
          <a:p>
            <a:pPr marL="0" lvl="1" indent="0" fontAlgn="b">
              <a:lnSpc>
                <a:spcPct val="80000"/>
              </a:lnSpc>
              <a:buNone/>
              <a:tabLst>
                <a:tab pos="1247775" algn="l"/>
              </a:tabLst>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TG 14 (UWB-AHN) – in hibernation, no meetings</a:t>
            </a:r>
          </a:p>
          <a:p>
            <a:pPr marL="0" lvl="1" indent="0" fontAlgn="b">
              <a:lnSpc>
                <a:spcPct val="80000"/>
              </a:lnSpc>
              <a:buNone/>
              <a:tabLst>
                <a:tab pos="1247775" algn="l"/>
              </a:tabLst>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TG 15 (NB-AHN) – in hibernation, no meetings</a:t>
            </a:r>
          </a:p>
          <a:p>
            <a:pPr marL="18288" indent="0" fontAlgn="b">
              <a:lnSpc>
                <a:spcPct val="80000"/>
              </a:lnSpc>
              <a:buNone/>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TG 16t (</a:t>
            </a:r>
            <a:r>
              <a:rPr lang="en-US" sz="2000" dirty="0" err="1">
                <a:solidFill>
                  <a:srgbClr val="000000"/>
                </a:solidFill>
                <a:latin typeface="Arial Rounded MT Bold" pitchFamily="34" charset="0"/>
                <a:cs typeface="Arial" pitchFamily="34" charset="0"/>
              </a:rPr>
              <a:t>Lic</a:t>
            </a:r>
            <a:r>
              <a:rPr lang="en-US" sz="2000" dirty="0">
                <a:solidFill>
                  <a:srgbClr val="000000"/>
                </a:solidFill>
                <a:latin typeface="Arial Rounded MT Bold" pitchFamily="34" charset="0"/>
                <a:cs typeface="Arial" pitchFamily="34" charset="0"/>
              </a:rPr>
              <a:t>-NB)</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Continue pre-draft reviews/development</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Assess readiness to start pre-Letter Ballot review</a:t>
            </a:r>
          </a:p>
          <a:p>
            <a:pPr marL="0" lvl="1" indent="0" fontAlgn="b">
              <a:lnSpc>
                <a:spcPct val="80000"/>
              </a:lnSpc>
              <a:buNone/>
              <a:tabLst>
                <a:tab pos="1247775" algn="l"/>
              </a:tabLst>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Joint 802.1/802.15</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Present TG6 Architecture presentation at Joint Mtg. w/802.1</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Discuss next steps</a:t>
            </a:r>
          </a:p>
          <a:p>
            <a:pPr marL="228600" lvl="1" indent="0" fontAlgn="b">
              <a:lnSpc>
                <a:spcPct val="80000"/>
              </a:lnSpc>
              <a:buNone/>
              <a:tabLst>
                <a:tab pos="1247775" algn="l"/>
              </a:tabLst>
              <a:defRPr/>
            </a:pPr>
            <a:endParaRPr lang="en-US" sz="2000" dirty="0">
              <a:solidFill>
                <a:srgbClr val="000000"/>
              </a:solidFill>
              <a:latin typeface="Arial Rounded MT Bold" pitchFamily="34" charset="0"/>
              <a:cs typeface="Arial" pitchFamily="34" charset="0"/>
            </a:endParaRPr>
          </a:p>
          <a:p>
            <a:pPr marL="0" lvl="1" indent="0" fontAlgn="b">
              <a:lnSpc>
                <a:spcPct val="80000"/>
              </a:lnSpc>
              <a:buNone/>
              <a:tabLst>
                <a:tab pos="1247775" algn="l"/>
              </a:tabLst>
              <a:defRPr/>
            </a:pPr>
            <a:endParaRPr lang="en-US" sz="2000" dirty="0">
              <a:solidFill>
                <a:srgbClr val="000000"/>
              </a:solidFill>
              <a:latin typeface="Arial Rounded MT Bold" pitchFamily="34" charset="0"/>
              <a:cs typeface="Arial" pitchFamily="34" charset="0"/>
            </a:endParaRPr>
          </a:p>
        </p:txBody>
      </p:sp>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92075" y="1004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92075" y="11874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Rectangle 4">
            <a:extLst>
              <a:ext uri="{FF2B5EF4-FFF2-40B4-BE49-F238E27FC236}">
                <a16:creationId xmlns:a16="http://schemas.microsoft.com/office/drawing/2014/main" id="{1BE1FC62-2A16-4834-9CFB-41E45E7DBEFC}"/>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Session Objectives July 10-13, 2023</a:t>
            </a:r>
          </a:p>
        </p:txBody>
      </p:sp>
    </p:spTree>
    <p:extLst>
      <p:ext uri="{BB962C8B-B14F-4D97-AF65-F5344CB8AC3E}">
        <p14:creationId xmlns:p14="http://schemas.microsoft.com/office/powerpoint/2010/main" val="3793490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6"/>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smtClean="0"/>
              <a:pPr>
                <a:defRPr/>
              </a:pPr>
              <a:t>14</a:t>
            </a:fld>
            <a:endParaRPr lang="en-US" sz="1200"/>
          </a:p>
        </p:txBody>
      </p:sp>
      <p:sp>
        <p:nvSpPr>
          <p:cNvPr id="5126" name="Rectangle 3"/>
          <p:cNvSpPr>
            <a:spLocks noGrp="1" noChangeArrowheads="1"/>
          </p:cNvSpPr>
          <p:nvPr>
            <p:ph type="body" sz="half" idx="1"/>
          </p:nvPr>
        </p:nvSpPr>
        <p:spPr>
          <a:xfrm>
            <a:off x="228600" y="1309469"/>
            <a:ext cx="8686800" cy="4984750"/>
          </a:xfrm>
        </p:spPr>
        <p:txBody>
          <a:bodyPr/>
          <a:lstStyle/>
          <a:p>
            <a:pPr marL="18288" indent="0" fontAlgn="b">
              <a:lnSpc>
                <a:spcPct val="80000"/>
              </a:lnSpc>
              <a:buNone/>
              <a:defRPr/>
            </a:pPr>
            <a:r>
              <a:rPr lang="en-US" sz="2000" dirty="0">
                <a:solidFill>
                  <a:srgbClr val="000000"/>
                </a:solidFill>
                <a:latin typeface="Arial Rounded MT Bold" pitchFamily="34" charset="0"/>
                <a:cs typeface="Arial" pitchFamily="34" charset="0"/>
              </a:rPr>
              <a:t>IG JS1G</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Hear additional presentations and determine next steps</a:t>
            </a:r>
          </a:p>
          <a:p>
            <a:pPr marL="18288" indent="0" fontAlgn="b">
              <a:lnSpc>
                <a:spcPct val="80000"/>
              </a:lnSpc>
              <a:buNone/>
              <a:defRPr/>
            </a:pPr>
            <a:endParaRPr lang="en-US" sz="800" kern="1200" dirty="0">
              <a:latin typeface="Arial Rounded MT Bold" pitchFamily="34" charset="0"/>
              <a:cs typeface="Arial"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IG SUN PHYs</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Hear additional presentations and determine interest in forming a Study Group addressing SUN PHYs</a:t>
            </a:r>
          </a:p>
          <a:p>
            <a:pPr marL="9525" indent="0" fontAlgn="b">
              <a:spcBef>
                <a:spcPts val="0"/>
              </a:spcBef>
              <a:spcAft>
                <a:spcPts val="0"/>
              </a:spcAft>
              <a:buNone/>
              <a:defRPr/>
            </a:pPr>
            <a:endParaRPr lang="en-US" sz="1000" dirty="0">
              <a:solidFill>
                <a:srgbClr val="000000"/>
              </a:solidFill>
              <a:latin typeface="Arial Rounded MT Bold" pitchFamily="34" charset="0"/>
              <a:cs typeface="Arial"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SC MAINTENANCE</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Review PARs and CSDs submitted by other Work Groups</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Review draft of detailed development process steps checklist</a:t>
            </a:r>
          </a:p>
          <a:p>
            <a:pPr marL="9525" indent="0" fontAlgn="b">
              <a:spcBef>
                <a:spcPts val="0"/>
              </a:spcBef>
              <a:spcAft>
                <a:spcPts val="0"/>
              </a:spcAft>
              <a:buNone/>
              <a:defRPr/>
            </a:pPr>
            <a:endParaRPr lang="en-US" sz="1000" dirty="0">
              <a:solidFill>
                <a:srgbClr val="000000"/>
              </a:solidFill>
              <a:latin typeface="Arial Rounded MT Bold" pitchFamily="34" charset="0"/>
              <a:cs typeface="Arial"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SC IETF</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Discuss IETF activities related to 802/802.15</a:t>
            </a:r>
          </a:p>
          <a:p>
            <a:pPr marL="390525" indent="-381000" fontAlgn="b">
              <a:spcBef>
                <a:spcPts val="0"/>
              </a:spcBef>
              <a:spcAft>
                <a:spcPts val="0"/>
              </a:spcAft>
              <a:buNone/>
              <a:defRPr/>
            </a:pPr>
            <a:endParaRPr lang="en-US" sz="1000" dirty="0">
              <a:solidFill>
                <a:srgbClr val="000000"/>
              </a:solidFill>
              <a:latin typeface="Arial Rounded MT Bold" pitchFamily="34" charset="0"/>
              <a:cs typeface="Arial"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SC THz</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Discuss THz activities related to 802/802.15</a:t>
            </a:r>
          </a:p>
          <a:p>
            <a:pPr marL="18288" indent="0" fontAlgn="b">
              <a:lnSpc>
                <a:spcPct val="80000"/>
              </a:lnSpc>
              <a:buNone/>
              <a:defRPr/>
            </a:pPr>
            <a:endParaRPr lang="en-US" sz="1000" dirty="0">
              <a:solidFill>
                <a:srgbClr val="000000"/>
              </a:solidFill>
              <a:latin typeface="Arial Rounded MT Bold" pitchFamily="34" charset="0"/>
              <a:cs typeface="Arial"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SC WNG</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Hearing presentations</a:t>
            </a:r>
          </a:p>
        </p:txBody>
      </p:sp>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92075" y="1004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Rectangle 4">
            <a:extLst>
              <a:ext uri="{FF2B5EF4-FFF2-40B4-BE49-F238E27FC236}">
                <a16:creationId xmlns:a16="http://schemas.microsoft.com/office/drawing/2014/main" id="{1BE1FC62-2A16-4834-9CFB-41E45E7DBEFC}"/>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Session Objectives July 10-13, 2023</a:t>
            </a:r>
          </a:p>
        </p:txBody>
      </p:sp>
    </p:spTree>
    <p:extLst>
      <p:ext uri="{BB962C8B-B14F-4D97-AF65-F5344CB8AC3E}">
        <p14:creationId xmlns:p14="http://schemas.microsoft.com/office/powerpoint/2010/main" val="26356885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6"/>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2</a:t>
            </a:fld>
            <a:endParaRPr lang="en-US" sz="1200" dirty="0"/>
          </a:p>
        </p:txBody>
      </p:sp>
      <p:sp>
        <p:nvSpPr>
          <p:cNvPr id="11" name="Rectangle 4">
            <a:extLst>
              <a:ext uri="{FF2B5EF4-FFF2-40B4-BE49-F238E27FC236}">
                <a16:creationId xmlns:a16="http://schemas.microsoft.com/office/drawing/2014/main" id="{1BE1FC62-2A16-4834-9CFB-41E45E7DBEFC}"/>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lgn="l">
              <a:defRPr/>
            </a:pPr>
            <a:r>
              <a:rPr lang="en-US" sz="3200" b="1" kern="0" dirty="0"/>
              <a:t>802.15 WG Org. Chart</a:t>
            </a:r>
          </a:p>
        </p:txBody>
      </p:sp>
      <p:pic>
        <p:nvPicPr>
          <p:cNvPr id="2" name="Picture 1">
            <a:extLst>
              <a:ext uri="{FF2B5EF4-FFF2-40B4-BE49-F238E27FC236}">
                <a16:creationId xmlns:a16="http://schemas.microsoft.com/office/drawing/2014/main" id="{1D635910-6A16-74C9-E572-69ABA477AF33}"/>
              </a:ext>
            </a:extLst>
          </p:cNvPr>
          <p:cNvPicPr>
            <a:picLocks noChangeAspect="1"/>
          </p:cNvPicPr>
          <p:nvPr/>
        </p:nvPicPr>
        <p:blipFill>
          <a:blip r:embed="rId2"/>
          <a:stretch>
            <a:fillRect/>
          </a:stretch>
        </p:blipFill>
        <p:spPr>
          <a:xfrm>
            <a:off x="76200" y="1447800"/>
            <a:ext cx="8991600" cy="4520708"/>
          </a:xfrm>
          <a:prstGeom prst="rect">
            <a:avLst/>
          </a:prstGeom>
        </p:spPr>
      </p:pic>
    </p:spTree>
    <p:extLst>
      <p:ext uri="{BB962C8B-B14F-4D97-AF65-F5344CB8AC3E}">
        <p14:creationId xmlns:p14="http://schemas.microsoft.com/office/powerpoint/2010/main" val="3942636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30">
            <a:extLst>
              <a:ext uri="{FF2B5EF4-FFF2-40B4-BE49-F238E27FC236}">
                <a16:creationId xmlns:a16="http://schemas.microsoft.com/office/drawing/2014/main" id="{D2E6ACE8-C4FA-467F-A0BF-9EF2F79754C1}"/>
              </a:ext>
            </a:extLst>
          </p:cNvPr>
          <p:cNvSpPr txBox="1"/>
          <p:nvPr/>
        </p:nvSpPr>
        <p:spPr>
          <a:xfrm>
            <a:off x="7239609" y="449401"/>
            <a:ext cx="184731" cy="307777"/>
          </a:xfrm>
          <a:prstGeom prst="rect">
            <a:avLst/>
          </a:prstGeom>
          <a:noFill/>
        </p:spPr>
        <p:txBody>
          <a:bodyPr wrap="none" rtlCol="0">
            <a:spAutoFit/>
          </a:bodyPr>
          <a:lstStyle/>
          <a:p>
            <a:endParaRPr lang="en-US" dirty="0"/>
          </a:p>
        </p:txBody>
      </p:sp>
      <p:sp>
        <p:nvSpPr>
          <p:cNvPr id="39" name="Slide Number Placeholder 6">
            <a:extLst>
              <a:ext uri="{FF2B5EF4-FFF2-40B4-BE49-F238E27FC236}">
                <a16:creationId xmlns:a16="http://schemas.microsoft.com/office/drawing/2014/main" id="{B671323E-5425-4FC0-B11C-7F5AA2488FD0}"/>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smtClean="0"/>
              <a:pPr>
                <a:defRPr/>
              </a:pPr>
              <a:t>3</a:t>
            </a:fld>
            <a:endParaRPr lang="en-US" sz="1200"/>
          </a:p>
        </p:txBody>
      </p:sp>
      <p:sp>
        <p:nvSpPr>
          <p:cNvPr id="40" name="Rectangle 4">
            <a:extLst>
              <a:ext uri="{FF2B5EF4-FFF2-40B4-BE49-F238E27FC236}">
                <a16:creationId xmlns:a16="http://schemas.microsoft.com/office/drawing/2014/main" id="{418CE834-8575-4219-8F4F-44D840ECC0E3}"/>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lgn="l">
              <a:defRPr/>
            </a:pPr>
            <a:r>
              <a:rPr lang="en-US" sz="3200" b="1" kern="0" dirty="0"/>
              <a:t>802.15 WG Standards Pipeline</a:t>
            </a:r>
          </a:p>
        </p:txBody>
      </p:sp>
      <p:pic>
        <p:nvPicPr>
          <p:cNvPr id="2" name="Picture 1">
            <a:extLst>
              <a:ext uri="{FF2B5EF4-FFF2-40B4-BE49-F238E27FC236}">
                <a16:creationId xmlns:a16="http://schemas.microsoft.com/office/drawing/2014/main" id="{7269CEDB-8F10-5245-F6FE-55CA3D04DC4F}"/>
              </a:ext>
            </a:extLst>
          </p:cNvPr>
          <p:cNvPicPr>
            <a:picLocks noChangeAspect="1"/>
          </p:cNvPicPr>
          <p:nvPr/>
        </p:nvPicPr>
        <p:blipFill>
          <a:blip r:embed="rId2"/>
          <a:stretch>
            <a:fillRect/>
          </a:stretch>
        </p:blipFill>
        <p:spPr>
          <a:xfrm>
            <a:off x="76994" y="1295400"/>
            <a:ext cx="8990012" cy="4739632"/>
          </a:xfrm>
          <a:prstGeom prst="rect">
            <a:avLst/>
          </a:prstGeom>
        </p:spPr>
      </p:pic>
    </p:spTree>
    <p:extLst>
      <p:ext uri="{BB962C8B-B14F-4D97-AF65-F5344CB8AC3E}">
        <p14:creationId xmlns:p14="http://schemas.microsoft.com/office/powerpoint/2010/main" val="9241146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30">
            <a:extLst>
              <a:ext uri="{FF2B5EF4-FFF2-40B4-BE49-F238E27FC236}">
                <a16:creationId xmlns:a16="http://schemas.microsoft.com/office/drawing/2014/main" id="{D2E6ACE8-C4FA-467F-A0BF-9EF2F79754C1}"/>
              </a:ext>
            </a:extLst>
          </p:cNvPr>
          <p:cNvSpPr txBox="1"/>
          <p:nvPr/>
        </p:nvSpPr>
        <p:spPr>
          <a:xfrm>
            <a:off x="7239609" y="449401"/>
            <a:ext cx="184731" cy="307777"/>
          </a:xfrm>
          <a:prstGeom prst="rect">
            <a:avLst/>
          </a:prstGeom>
          <a:noFill/>
        </p:spPr>
        <p:txBody>
          <a:bodyPr wrap="none" rtlCol="0">
            <a:spAutoFit/>
          </a:bodyPr>
          <a:lstStyle/>
          <a:p>
            <a:endParaRPr lang="en-US" dirty="0"/>
          </a:p>
        </p:txBody>
      </p:sp>
      <p:sp>
        <p:nvSpPr>
          <p:cNvPr id="6" name="Rectangle 4">
            <a:extLst>
              <a:ext uri="{FF2B5EF4-FFF2-40B4-BE49-F238E27FC236}">
                <a16:creationId xmlns:a16="http://schemas.microsoft.com/office/drawing/2014/main" id="{DBB37AC6-DA79-4081-A354-8C7460534043}"/>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802.15 WG Administrative</a:t>
            </a:r>
          </a:p>
        </p:txBody>
      </p:sp>
      <p:sp>
        <p:nvSpPr>
          <p:cNvPr id="7" name="Rectangle 3">
            <a:extLst>
              <a:ext uri="{FF2B5EF4-FFF2-40B4-BE49-F238E27FC236}">
                <a16:creationId xmlns:a16="http://schemas.microsoft.com/office/drawing/2014/main" id="{028DCF95-BD8E-4FA7-916B-C24CC404A078}"/>
              </a:ext>
            </a:extLst>
          </p:cNvPr>
          <p:cNvSpPr txBox="1">
            <a:spLocks noChangeArrowheads="1"/>
          </p:cNvSpPr>
          <p:nvPr/>
        </p:nvSpPr>
        <p:spPr bwMode="auto">
          <a:xfrm>
            <a:off x="304800" y="1676399"/>
            <a:ext cx="8839200" cy="4587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bodyPr>
          <a:lstStyle>
            <a:lvl1pPr marL="0" indent="0" algn="ctr" rtl="0" eaLnBrk="0" fontAlgn="base" hangingPunct="0">
              <a:spcBef>
                <a:spcPct val="20000"/>
              </a:spcBef>
              <a:spcAft>
                <a:spcPct val="0"/>
              </a:spcAft>
              <a:buNone/>
              <a:defRPr sz="3200">
                <a:solidFill>
                  <a:schemeClr val="tx1"/>
                </a:solidFill>
                <a:latin typeface="+mn-lt"/>
                <a:ea typeface="ＭＳ Ｐゴシック" charset="0"/>
                <a:cs typeface="+mn-cs"/>
              </a:defRPr>
            </a:lvl1pPr>
            <a:lvl2pPr marL="457200" indent="0" algn="ctr" rtl="0" eaLnBrk="0" fontAlgn="base" hangingPunct="0">
              <a:spcBef>
                <a:spcPct val="20000"/>
              </a:spcBef>
              <a:spcAft>
                <a:spcPct val="0"/>
              </a:spcAft>
              <a:buNone/>
              <a:defRPr sz="2800">
                <a:solidFill>
                  <a:schemeClr val="tx1"/>
                </a:solidFill>
                <a:latin typeface="+mn-lt"/>
                <a:ea typeface="ＭＳ Ｐゴシック" charset="0"/>
              </a:defRPr>
            </a:lvl2pPr>
            <a:lvl3pPr marL="914400" indent="0" algn="ctr" rtl="0" eaLnBrk="0" fontAlgn="base" hangingPunct="0">
              <a:spcBef>
                <a:spcPct val="20000"/>
              </a:spcBef>
              <a:spcAft>
                <a:spcPct val="0"/>
              </a:spcAft>
              <a:buNone/>
              <a:defRPr sz="2400">
                <a:solidFill>
                  <a:schemeClr val="tx1"/>
                </a:solidFill>
                <a:latin typeface="+mn-lt"/>
                <a:ea typeface="ＭＳ Ｐゴシック" charset="0"/>
              </a:defRPr>
            </a:lvl3pPr>
            <a:lvl4pPr marL="1371600" indent="0" algn="ctr" rtl="0" eaLnBrk="0" fontAlgn="base" hangingPunct="0">
              <a:spcBef>
                <a:spcPct val="20000"/>
              </a:spcBef>
              <a:spcAft>
                <a:spcPct val="0"/>
              </a:spcAft>
              <a:buNone/>
              <a:defRPr sz="2000">
                <a:solidFill>
                  <a:schemeClr val="tx1"/>
                </a:solidFill>
                <a:latin typeface="+mn-lt"/>
                <a:ea typeface="ＭＳ Ｐゴシック" charset="0"/>
              </a:defRPr>
            </a:lvl4pPr>
            <a:lvl5pPr marL="1828800" indent="0" algn="ctr" rtl="0" eaLnBrk="0" fontAlgn="base" hangingPunct="0">
              <a:spcBef>
                <a:spcPct val="20000"/>
              </a:spcBef>
              <a:spcAft>
                <a:spcPct val="0"/>
              </a:spcAft>
              <a:buNone/>
              <a:defRPr sz="2000">
                <a:solidFill>
                  <a:schemeClr val="tx1"/>
                </a:solidFill>
                <a:latin typeface="+mn-lt"/>
                <a:ea typeface="ＭＳ Ｐゴシック" charset="0"/>
              </a:defRPr>
            </a:lvl5pPr>
            <a:lvl6pPr marL="2286000" indent="0" algn="ctr" rtl="0" eaLnBrk="0" fontAlgn="base" hangingPunct="0">
              <a:spcBef>
                <a:spcPct val="20000"/>
              </a:spcBef>
              <a:spcAft>
                <a:spcPct val="0"/>
              </a:spcAft>
              <a:buNone/>
              <a:defRPr sz="2000">
                <a:solidFill>
                  <a:schemeClr val="tx1"/>
                </a:solidFill>
                <a:latin typeface="+mn-lt"/>
              </a:defRPr>
            </a:lvl6pPr>
            <a:lvl7pPr marL="2743200" indent="0" algn="ctr" rtl="0" eaLnBrk="0" fontAlgn="base" hangingPunct="0">
              <a:spcBef>
                <a:spcPct val="20000"/>
              </a:spcBef>
              <a:spcAft>
                <a:spcPct val="0"/>
              </a:spcAft>
              <a:buNone/>
              <a:defRPr sz="2000">
                <a:solidFill>
                  <a:schemeClr val="tx1"/>
                </a:solidFill>
                <a:latin typeface="+mn-lt"/>
              </a:defRPr>
            </a:lvl7pPr>
            <a:lvl8pPr marL="3200400" indent="0" algn="ctr" rtl="0" eaLnBrk="0" fontAlgn="base" hangingPunct="0">
              <a:spcBef>
                <a:spcPct val="20000"/>
              </a:spcBef>
              <a:spcAft>
                <a:spcPct val="0"/>
              </a:spcAft>
              <a:buNone/>
              <a:defRPr sz="2000">
                <a:solidFill>
                  <a:schemeClr val="tx1"/>
                </a:solidFill>
                <a:latin typeface="+mn-lt"/>
              </a:defRPr>
            </a:lvl8pPr>
            <a:lvl9pPr marL="3657600" indent="0" algn="ctr" rtl="0" eaLnBrk="0" fontAlgn="base" hangingPunct="0">
              <a:spcBef>
                <a:spcPct val="20000"/>
              </a:spcBef>
              <a:spcAft>
                <a:spcPct val="0"/>
              </a:spcAft>
              <a:buNone/>
              <a:defRPr sz="2000">
                <a:solidFill>
                  <a:schemeClr val="tx1"/>
                </a:solidFill>
                <a:latin typeface="+mn-lt"/>
              </a:defRPr>
            </a:lvl9pPr>
          </a:lstStyle>
          <a:p>
            <a:pPr marL="1487488" indent="-635000" algn="l" fontAlgn="b">
              <a:lnSpc>
                <a:spcPct val="80000"/>
              </a:lnSpc>
              <a:spcAft>
                <a:spcPts val="600"/>
              </a:spcAft>
              <a:defRPr/>
            </a:pPr>
            <a:r>
              <a:rPr lang="en-US" sz="2400" kern="1200" dirty="0">
                <a:latin typeface="Arial Rounded MT Bold" pitchFamily="34" charset="0"/>
                <a:cs typeface="Arial" charset="0"/>
              </a:rPr>
              <a:t>Voting members:			133</a:t>
            </a:r>
          </a:p>
          <a:p>
            <a:pPr marL="1487488" indent="-635000" algn="l" fontAlgn="b">
              <a:lnSpc>
                <a:spcPct val="80000"/>
              </a:lnSpc>
              <a:spcAft>
                <a:spcPts val="600"/>
              </a:spcAft>
              <a:defRPr/>
            </a:pPr>
            <a:r>
              <a:rPr lang="en-US" sz="2400" kern="1200" dirty="0">
                <a:latin typeface="Arial Rounded MT Bold" pitchFamily="34" charset="0"/>
                <a:cs typeface="Arial" charset="0"/>
              </a:rPr>
              <a:t>Nearly voting members:		18</a:t>
            </a:r>
          </a:p>
          <a:p>
            <a:pPr marL="1487488" indent="-635000" algn="l" fontAlgn="b">
              <a:lnSpc>
                <a:spcPct val="80000"/>
              </a:lnSpc>
              <a:spcAft>
                <a:spcPts val="600"/>
              </a:spcAft>
              <a:defRPr/>
            </a:pPr>
            <a:r>
              <a:rPr lang="en-US" sz="2400" kern="1200" dirty="0">
                <a:latin typeface="Arial Rounded MT Bold" pitchFamily="34" charset="0"/>
                <a:cs typeface="Arial" charset="0"/>
              </a:rPr>
              <a:t>Aspirant voting member:		26</a:t>
            </a:r>
            <a:endParaRPr lang="en-US" sz="2400" kern="0" dirty="0">
              <a:latin typeface="Arial Rounded MT Bold" pitchFamily="34" charset="0"/>
              <a:cs typeface="Arial" charset="0"/>
            </a:endParaRPr>
          </a:p>
          <a:p>
            <a:pPr marL="609600" indent="-609600" fontAlgn="b">
              <a:lnSpc>
                <a:spcPct val="80000"/>
              </a:lnSpc>
              <a:spcAft>
                <a:spcPts val="600"/>
              </a:spcAft>
              <a:defRPr/>
            </a:pPr>
            <a:endParaRPr lang="en-US" sz="2400" kern="0" dirty="0">
              <a:latin typeface="Arial Rounded MT Bold" pitchFamily="34" charset="0"/>
              <a:cs typeface="Arial" charset="0"/>
            </a:endParaRPr>
          </a:p>
          <a:p>
            <a:pPr marL="609600" indent="-609600" algn="l" fontAlgn="b">
              <a:lnSpc>
                <a:spcPct val="80000"/>
              </a:lnSpc>
              <a:spcAft>
                <a:spcPts val="600"/>
              </a:spcAft>
              <a:defRPr/>
            </a:pPr>
            <a:r>
              <a:rPr lang="en-US" sz="2400" kern="0" dirty="0">
                <a:latin typeface="Arial Rounded MT Bold" pitchFamily="34" charset="0"/>
                <a:cs typeface="Arial" charset="0"/>
              </a:rPr>
              <a:t>	802.15 WG Officer Elections</a:t>
            </a:r>
          </a:p>
          <a:p>
            <a:pPr marL="1262062" indent="-342900" algn="l" fontAlgn="b">
              <a:lnSpc>
                <a:spcPct val="80000"/>
              </a:lnSpc>
              <a:spcAft>
                <a:spcPts val="600"/>
              </a:spcAft>
              <a:buFont typeface="Arial" panose="020B0604020202020204" pitchFamily="34" charset="0"/>
              <a:buChar char="•"/>
              <a:defRPr/>
            </a:pPr>
            <a:r>
              <a:rPr lang="en-US" sz="2400" kern="0" dirty="0">
                <a:latin typeface="Arial Rounded MT Bold" pitchFamily="34" charset="0"/>
                <a:cs typeface="Arial" charset="0"/>
              </a:rPr>
              <a:t>Clint Powell elected Chair (March 2022)</a:t>
            </a:r>
          </a:p>
          <a:p>
            <a:pPr marL="1262062" indent="-342900" algn="l" fontAlgn="b">
              <a:lnSpc>
                <a:spcPct val="80000"/>
              </a:lnSpc>
              <a:spcAft>
                <a:spcPts val="600"/>
              </a:spcAft>
              <a:buFont typeface="Arial" panose="020B0604020202020204" pitchFamily="34" charset="0"/>
              <a:buChar char="•"/>
              <a:defRPr/>
            </a:pPr>
            <a:r>
              <a:rPr lang="en-US" sz="2400" kern="0" dirty="0">
                <a:latin typeface="Arial Rounded MT Bold" pitchFamily="34" charset="0"/>
                <a:cs typeface="Arial" charset="0"/>
              </a:rPr>
              <a:t>Phil Beecher elected 1</a:t>
            </a:r>
            <a:r>
              <a:rPr lang="en-US" sz="2400" kern="0" baseline="30000" dirty="0">
                <a:latin typeface="Arial Rounded MT Bold" pitchFamily="34" charset="0"/>
                <a:cs typeface="Arial" charset="0"/>
              </a:rPr>
              <a:t>st</a:t>
            </a:r>
            <a:r>
              <a:rPr lang="en-US" sz="2400" kern="0" dirty="0">
                <a:latin typeface="Arial Rounded MT Bold" pitchFamily="34" charset="0"/>
                <a:cs typeface="Arial" charset="0"/>
              </a:rPr>
              <a:t> Vice-Chair (March 2022)</a:t>
            </a:r>
          </a:p>
          <a:p>
            <a:pPr marL="1262062" indent="-342900" algn="l" fontAlgn="b">
              <a:lnSpc>
                <a:spcPct val="80000"/>
              </a:lnSpc>
              <a:spcAft>
                <a:spcPts val="600"/>
              </a:spcAft>
              <a:buFont typeface="Arial" panose="020B0604020202020204" pitchFamily="34" charset="0"/>
              <a:buChar char="•"/>
              <a:defRPr/>
            </a:pPr>
            <a:r>
              <a:rPr lang="en-US" sz="2400" kern="0" dirty="0">
                <a:latin typeface="Arial Rounded MT Bold" pitchFamily="34" charset="0"/>
                <a:cs typeface="Arial" charset="0"/>
              </a:rPr>
              <a:t>Ann Krieger elected 2</a:t>
            </a:r>
            <a:r>
              <a:rPr lang="en-US" sz="2400" kern="0" baseline="30000" dirty="0">
                <a:latin typeface="Arial Rounded MT Bold" pitchFamily="34" charset="0"/>
                <a:cs typeface="Arial" charset="0"/>
              </a:rPr>
              <a:t>nd</a:t>
            </a:r>
            <a:r>
              <a:rPr lang="en-US" sz="2400" kern="0" dirty="0">
                <a:latin typeface="Arial Rounded MT Bold" pitchFamily="34" charset="0"/>
                <a:cs typeface="Arial" charset="0"/>
              </a:rPr>
              <a:t> Vice-Chair (Nov. 2022)</a:t>
            </a:r>
          </a:p>
          <a:p>
            <a:pPr marL="1257300" indent="-342900" algn="l" fontAlgn="b">
              <a:lnSpc>
                <a:spcPct val="80000"/>
              </a:lnSpc>
              <a:spcAft>
                <a:spcPts val="600"/>
              </a:spcAft>
              <a:buFont typeface="Arial" panose="020B0604020202020204" pitchFamily="34" charset="0"/>
              <a:buChar char="•"/>
              <a:defRPr/>
            </a:pPr>
            <a:r>
              <a:rPr lang="en-US" sz="2400" kern="0" dirty="0">
                <a:latin typeface="Arial Rounded MT Bold" pitchFamily="34" charset="0"/>
                <a:cs typeface="Arial" charset="0"/>
              </a:rPr>
              <a:t>Thomas Almholt appointed Secretary (May 2023)</a:t>
            </a:r>
          </a:p>
          <a:p>
            <a:pPr marL="1257300" indent="-342900" algn="l" fontAlgn="b">
              <a:lnSpc>
                <a:spcPct val="80000"/>
              </a:lnSpc>
              <a:spcAft>
                <a:spcPts val="600"/>
              </a:spcAft>
              <a:buFont typeface="Arial" panose="020B0604020202020204" pitchFamily="34" charset="0"/>
              <a:buChar char="•"/>
              <a:defRPr/>
            </a:pPr>
            <a:r>
              <a:rPr lang="en-US" sz="2400" kern="0" dirty="0">
                <a:latin typeface="Arial Rounded MT Bold" pitchFamily="34" charset="0"/>
                <a:cs typeface="Arial" charset="0"/>
              </a:rPr>
              <a:t>James Gilb appointed Tech. Editor (March 2023)</a:t>
            </a:r>
          </a:p>
          <a:p>
            <a:pPr marL="1257300" indent="-342900" algn="l" fontAlgn="b">
              <a:lnSpc>
                <a:spcPct val="80000"/>
              </a:lnSpc>
              <a:spcAft>
                <a:spcPts val="600"/>
              </a:spcAft>
              <a:buFont typeface="Arial" panose="020B0604020202020204" pitchFamily="34" charset="0"/>
              <a:buChar char="•"/>
              <a:defRPr/>
            </a:pPr>
            <a:r>
              <a:rPr lang="en-US" sz="2400" kern="0" dirty="0">
                <a:latin typeface="Arial Rounded MT Bold" pitchFamily="34" charset="0"/>
                <a:cs typeface="Arial" charset="0"/>
              </a:rPr>
              <a:t>Ben Rolfe appointed Treasurer (March 2023)</a:t>
            </a:r>
          </a:p>
        </p:txBody>
      </p:sp>
      <p:sp>
        <p:nvSpPr>
          <p:cNvPr id="8" name="Slide Number Placeholder 6">
            <a:extLst>
              <a:ext uri="{FF2B5EF4-FFF2-40B4-BE49-F238E27FC236}">
                <a16:creationId xmlns:a16="http://schemas.microsoft.com/office/drawing/2014/main" id="{1353B116-04E3-4893-8D09-FA60886634BC}"/>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4</a:t>
            </a:fld>
            <a:endParaRPr lang="en-US" sz="1200" dirty="0"/>
          </a:p>
        </p:txBody>
      </p:sp>
    </p:spTree>
    <p:extLst>
      <p:ext uri="{BB962C8B-B14F-4D97-AF65-F5344CB8AC3E}">
        <p14:creationId xmlns:p14="http://schemas.microsoft.com/office/powerpoint/2010/main" val="94003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6"/>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5</a:t>
            </a:fld>
            <a:endParaRPr lang="en-US" sz="1200" dirty="0"/>
          </a:p>
        </p:txBody>
      </p:sp>
      <p:sp>
        <p:nvSpPr>
          <p:cNvPr id="11" name="Rectangle 4">
            <a:extLst>
              <a:ext uri="{FF2B5EF4-FFF2-40B4-BE49-F238E27FC236}">
                <a16:creationId xmlns:a16="http://schemas.microsoft.com/office/drawing/2014/main" id="{1BE1FC62-2A16-4834-9CFB-41E45E7DBEFC}"/>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Meeting Slots for 802.15 WG July Plenary</a:t>
            </a:r>
          </a:p>
        </p:txBody>
      </p:sp>
      <p:pic>
        <p:nvPicPr>
          <p:cNvPr id="3" name="Picture 2">
            <a:extLst>
              <a:ext uri="{FF2B5EF4-FFF2-40B4-BE49-F238E27FC236}">
                <a16:creationId xmlns:a16="http://schemas.microsoft.com/office/drawing/2014/main" id="{C23D0B44-5135-E801-2E0D-2CE51FA6A4C6}"/>
              </a:ext>
            </a:extLst>
          </p:cNvPr>
          <p:cNvPicPr>
            <a:picLocks noChangeAspect="1"/>
          </p:cNvPicPr>
          <p:nvPr/>
        </p:nvPicPr>
        <p:blipFill>
          <a:blip r:embed="rId2"/>
          <a:stretch>
            <a:fillRect/>
          </a:stretch>
        </p:blipFill>
        <p:spPr>
          <a:xfrm>
            <a:off x="915194" y="1239483"/>
            <a:ext cx="7389812" cy="5224355"/>
          </a:xfrm>
          <a:prstGeom prst="rect">
            <a:avLst/>
          </a:prstGeom>
          <a:ln>
            <a:solidFill>
              <a:schemeClr val="tx1"/>
            </a:solidFill>
          </a:ln>
        </p:spPr>
      </p:pic>
    </p:spTree>
    <p:extLst>
      <p:ext uri="{BB962C8B-B14F-4D97-AF65-F5344CB8AC3E}">
        <p14:creationId xmlns:p14="http://schemas.microsoft.com/office/powerpoint/2010/main" val="36705502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7" name="Google Shape;157;p7"/>
          <p:cNvSpPr txBox="1">
            <a:spLocks noGrp="1"/>
          </p:cNvSpPr>
          <p:nvPr>
            <p:ph type="sldNum" idx="4294967295"/>
          </p:nvPr>
        </p:nvSpPr>
        <p:spPr>
          <a:xfrm>
            <a:off x="8038766" y="5572975"/>
            <a:ext cx="601663" cy="274637"/>
          </a:xfrm>
          <a:prstGeom prst="rect">
            <a:avLst/>
          </a:prstGeom>
          <a:noFill/>
          <a:ln>
            <a:noFill/>
          </a:ln>
        </p:spPr>
        <p:txBody>
          <a:bodyPr spcFirstLastPara="1" vert="horz" wrap="square" lIns="0" tIns="0" rIns="0" bIns="0" numCol="1" anchor="ctr" anchorCtr="0" compatLnSpc="1">
            <a:prstTxWarp prst="textNoShape">
              <a:avLst/>
            </a:prstTxWarp>
            <a:noAutofit/>
          </a:bodyPr>
          <a:lstStyle/>
          <a:p>
            <a:fld id="{00000000-1234-1234-1234-123412341234}" type="slidenum">
              <a:rPr lang="en-US"/>
              <a:pPr/>
              <a:t>6</a:t>
            </a:fld>
            <a:endParaRPr/>
          </a:p>
        </p:txBody>
      </p:sp>
      <p:pic>
        <p:nvPicPr>
          <p:cNvPr id="3" name="Picture 2">
            <a:extLst>
              <a:ext uri="{FF2B5EF4-FFF2-40B4-BE49-F238E27FC236}">
                <a16:creationId xmlns:a16="http://schemas.microsoft.com/office/drawing/2014/main" id="{29712813-39ED-41D3-275C-6635A817DF32}"/>
              </a:ext>
            </a:extLst>
          </p:cNvPr>
          <p:cNvPicPr>
            <a:picLocks noChangeAspect="1"/>
          </p:cNvPicPr>
          <p:nvPr/>
        </p:nvPicPr>
        <p:blipFill>
          <a:blip r:embed="rId3"/>
          <a:stretch>
            <a:fillRect/>
          </a:stretch>
        </p:blipFill>
        <p:spPr>
          <a:xfrm>
            <a:off x="7067803" y="2341128"/>
            <a:ext cx="1691898" cy="919220"/>
          </a:xfrm>
          <a:prstGeom prst="rect">
            <a:avLst/>
          </a:prstGeom>
        </p:spPr>
      </p:pic>
      <p:pic>
        <p:nvPicPr>
          <p:cNvPr id="4" name="図 5">
            <a:extLst>
              <a:ext uri="{FF2B5EF4-FFF2-40B4-BE49-F238E27FC236}">
                <a16:creationId xmlns:a16="http://schemas.microsoft.com/office/drawing/2014/main" id="{E7B9E07D-E527-1A44-801A-45BC0D81AD0A}"/>
              </a:ext>
            </a:extLst>
          </p:cNvPr>
          <p:cNvPicPr>
            <a:picLocks noChangeAspect="1"/>
          </p:cNvPicPr>
          <p:nvPr/>
        </p:nvPicPr>
        <p:blipFill>
          <a:blip r:embed="rId4" cstate="print"/>
          <a:stretch>
            <a:fillRect/>
          </a:stretch>
        </p:blipFill>
        <p:spPr>
          <a:xfrm>
            <a:off x="6690779" y="3289140"/>
            <a:ext cx="1167153" cy="980501"/>
          </a:xfrm>
          <a:prstGeom prst="rect">
            <a:avLst/>
          </a:prstGeom>
        </p:spPr>
      </p:pic>
      <p:pic>
        <p:nvPicPr>
          <p:cNvPr id="5" name="Graphic 4" descr="Map compass with solid fill">
            <a:extLst>
              <a:ext uri="{FF2B5EF4-FFF2-40B4-BE49-F238E27FC236}">
                <a16:creationId xmlns:a16="http://schemas.microsoft.com/office/drawing/2014/main" id="{B0B46C2E-4C62-639D-6138-9F592F0E66A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886993" y="2735911"/>
            <a:ext cx="3418002" cy="2200749"/>
          </a:xfrm>
          <a:prstGeom prst="rect">
            <a:avLst/>
          </a:prstGeom>
        </p:spPr>
      </p:pic>
      <p:pic>
        <p:nvPicPr>
          <p:cNvPr id="6" name="Picture 5" descr="Massive planets orbiting a bright space">
            <a:extLst>
              <a:ext uri="{FF2B5EF4-FFF2-40B4-BE49-F238E27FC236}">
                <a16:creationId xmlns:a16="http://schemas.microsoft.com/office/drawing/2014/main" id="{D0C4EEBF-9AEA-45D9-6664-0D915A0FF24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495735" y="3213215"/>
            <a:ext cx="2198418" cy="123680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7" name="Content Placeholder 4">
            <a:extLst>
              <a:ext uri="{FF2B5EF4-FFF2-40B4-BE49-F238E27FC236}">
                <a16:creationId xmlns:a16="http://schemas.microsoft.com/office/drawing/2014/main" id="{A6ACB030-F5A6-5D2F-48F8-A69235052D13}"/>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316221" y="1649604"/>
            <a:ext cx="1945327" cy="888971"/>
          </a:xfrm>
          <a:prstGeom prst="rect">
            <a:avLst/>
          </a:prstGeom>
          <a:noFill/>
          <a:ln>
            <a:noFill/>
          </a:ln>
        </p:spPr>
      </p:pic>
      <p:pic>
        <p:nvPicPr>
          <p:cNvPr id="8" name="Content Placeholder 4" descr="A picture containing diagram&#10;&#10;Description automatically generated">
            <a:extLst>
              <a:ext uri="{FF2B5EF4-FFF2-40B4-BE49-F238E27FC236}">
                <a16:creationId xmlns:a16="http://schemas.microsoft.com/office/drawing/2014/main" id="{333FE1E4-C81E-CF13-EF61-3ABE810BC365}"/>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307418" y="5087511"/>
            <a:ext cx="1968608" cy="843414"/>
          </a:xfrm>
          <a:prstGeom prst="rect">
            <a:avLst/>
          </a:prstGeom>
        </p:spPr>
      </p:pic>
      <p:pic>
        <p:nvPicPr>
          <p:cNvPr id="9" name="Picture 8">
            <a:extLst>
              <a:ext uri="{FF2B5EF4-FFF2-40B4-BE49-F238E27FC236}">
                <a16:creationId xmlns:a16="http://schemas.microsoft.com/office/drawing/2014/main" id="{6236535F-73C1-7036-1385-0EE06B8E338B}"/>
              </a:ext>
            </a:extLst>
          </p:cNvPr>
          <p:cNvPicPr>
            <a:picLocks noChangeAspect="1" noChangeArrowheads="1"/>
          </p:cNvPicPr>
          <p:nvPr/>
        </p:nvPicPr>
        <p:blipFill rotWithShape="1">
          <a:blip r:embed="rId10" cstate="print"/>
          <a:srcRect t="17146"/>
          <a:stretch/>
        </p:blipFill>
        <p:spPr bwMode="auto">
          <a:xfrm>
            <a:off x="1873449" y="5328426"/>
            <a:ext cx="1160133" cy="599242"/>
          </a:xfrm>
          <a:prstGeom prst="rect">
            <a:avLst/>
          </a:prstGeom>
          <a:noFill/>
          <a:ln w="9525">
            <a:noFill/>
            <a:miter lim="800000"/>
            <a:headEnd/>
            <a:tailEnd/>
          </a:ln>
        </p:spPr>
      </p:pic>
      <p:pic>
        <p:nvPicPr>
          <p:cNvPr id="10" name="Picture 9">
            <a:extLst>
              <a:ext uri="{FF2B5EF4-FFF2-40B4-BE49-F238E27FC236}">
                <a16:creationId xmlns:a16="http://schemas.microsoft.com/office/drawing/2014/main" id="{836D0BD6-A8A8-89AC-B997-CE70F1533150}"/>
              </a:ext>
            </a:extLst>
          </p:cNvPr>
          <p:cNvPicPr>
            <a:picLocks noChangeAspect="1" noChangeArrowheads="1"/>
          </p:cNvPicPr>
          <p:nvPr/>
        </p:nvPicPr>
        <p:blipFill rotWithShape="1">
          <a:blip r:embed="rId11" cstate="print"/>
          <a:srcRect b="14377"/>
          <a:stretch/>
        </p:blipFill>
        <p:spPr bwMode="auto">
          <a:xfrm>
            <a:off x="466022" y="4724878"/>
            <a:ext cx="1110188" cy="720231"/>
          </a:xfrm>
          <a:prstGeom prst="rect">
            <a:avLst/>
          </a:prstGeom>
          <a:noFill/>
          <a:ln w="9525">
            <a:noFill/>
            <a:miter lim="800000"/>
            <a:headEnd/>
            <a:tailEnd/>
          </a:ln>
        </p:spPr>
      </p:pic>
      <p:pic>
        <p:nvPicPr>
          <p:cNvPr id="11" name="Picture 10" descr="Warehouse Management">
            <a:extLst>
              <a:ext uri="{FF2B5EF4-FFF2-40B4-BE49-F238E27FC236}">
                <a16:creationId xmlns:a16="http://schemas.microsoft.com/office/drawing/2014/main" id="{9AFB5234-BAAF-A868-E3CC-3DD5F57D83AE}"/>
              </a:ext>
            </a:extLst>
          </p:cNvPr>
          <p:cNvPicPr>
            <a:picLocks noChangeAspect="1" noChangeArrowheads="1"/>
          </p:cNvPicPr>
          <p:nvPr/>
        </p:nvPicPr>
        <p:blipFill>
          <a:blip r:embed="rId12" cstate="print"/>
          <a:srcRect/>
          <a:stretch>
            <a:fillRect/>
          </a:stretch>
        </p:blipFill>
        <p:spPr bwMode="auto">
          <a:xfrm>
            <a:off x="540451" y="2836113"/>
            <a:ext cx="1184743" cy="787506"/>
          </a:xfrm>
          <a:prstGeom prst="rect">
            <a:avLst/>
          </a:prstGeom>
          <a:noFill/>
        </p:spPr>
      </p:pic>
      <p:pic>
        <p:nvPicPr>
          <p:cNvPr id="12" name="Picture 11">
            <a:extLst>
              <a:ext uri="{FF2B5EF4-FFF2-40B4-BE49-F238E27FC236}">
                <a16:creationId xmlns:a16="http://schemas.microsoft.com/office/drawing/2014/main" id="{E3CDC363-3143-638B-D916-4383BCEB36EB}"/>
              </a:ext>
            </a:extLst>
          </p:cNvPr>
          <p:cNvPicPr>
            <a:picLocks noChangeAspect="1" noChangeArrowheads="1"/>
          </p:cNvPicPr>
          <p:nvPr/>
        </p:nvPicPr>
        <p:blipFill>
          <a:blip r:embed="rId13" cstate="print"/>
          <a:srcRect/>
          <a:stretch>
            <a:fillRect/>
          </a:stretch>
        </p:blipFill>
        <p:spPr bwMode="auto">
          <a:xfrm>
            <a:off x="291620" y="3769167"/>
            <a:ext cx="1181098" cy="754277"/>
          </a:xfrm>
          <a:prstGeom prst="rect">
            <a:avLst/>
          </a:prstGeom>
          <a:noFill/>
          <a:ln w="9525">
            <a:noFill/>
            <a:miter lim="800000"/>
            <a:headEnd/>
            <a:tailEnd/>
          </a:ln>
        </p:spPr>
      </p:pic>
      <p:grpSp>
        <p:nvGrpSpPr>
          <p:cNvPr id="13" name="Group 12">
            <a:extLst>
              <a:ext uri="{FF2B5EF4-FFF2-40B4-BE49-F238E27FC236}">
                <a16:creationId xmlns:a16="http://schemas.microsoft.com/office/drawing/2014/main" id="{0F2BA5C6-93DF-1597-F66C-EABAA9E5B13B}"/>
              </a:ext>
            </a:extLst>
          </p:cNvPr>
          <p:cNvGrpSpPr/>
          <p:nvPr/>
        </p:nvGrpSpPr>
        <p:grpSpPr>
          <a:xfrm>
            <a:off x="8262749" y="4770591"/>
            <a:ext cx="597125" cy="1171798"/>
            <a:chOff x="8756083" y="1726475"/>
            <a:chExt cx="1396105" cy="2798307"/>
          </a:xfrm>
        </p:grpSpPr>
        <p:pic>
          <p:nvPicPr>
            <p:cNvPr id="14" name="Picture 13">
              <a:extLst>
                <a:ext uri="{FF2B5EF4-FFF2-40B4-BE49-F238E27FC236}">
                  <a16:creationId xmlns:a16="http://schemas.microsoft.com/office/drawing/2014/main" id="{BFFE85D4-D09D-94DD-9397-CC729CFE4742}"/>
                </a:ext>
              </a:extLst>
            </p:cNvPr>
            <p:cNvPicPr>
              <a:picLocks noChangeAspect="1"/>
            </p:cNvPicPr>
            <p:nvPr/>
          </p:nvPicPr>
          <p:blipFill>
            <a:blip r:embed="rId14"/>
            <a:stretch>
              <a:fillRect/>
            </a:stretch>
          </p:blipFill>
          <p:spPr>
            <a:xfrm>
              <a:off x="8756083" y="1726475"/>
              <a:ext cx="1396105" cy="2798307"/>
            </a:xfrm>
            <a:prstGeom prst="rect">
              <a:avLst/>
            </a:prstGeom>
          </p:spPr>
        </p:pic>
        <p:sp>
          <p:nvSpPr>
            <p:cNvPr id="15" name="TextBox 14">
              <a:extLst>
                <a:ext uri="{FF2B5EF4-FFF2-40B4-BE49-F238E27FC236}">
                  <a16:creationId xmlns:a16="http://schemas.microsoft.com/office/drawing/2014/main" id="{89139D53-C0E9-09C2-92E0-218E6D8E3513}"/>
                </a:ext>
              </a:extLst>
            </p:cNvPr>
            <p:cNvSpPr txBox="1"/>
            <p:nvPr/>
          </p:nvSpPr>
          <p:spPr>
            <a:xfrm>
              <a:off x="9222488" y="3698943"/>
              <a:ext cx="463295" cy="551237"/>
            </a:xfrm>
            <a:prstGeom prst="rect">
              <a:avLst/>
            </a:prstGeom>
            <a:noFill/>
          </p:spPr>
          <p:txBody>
            <a:bodyPr wrap="square" rtlCol="0">
              <a:spAutoFit/>
            </a:bodyPr>
            <a:lstStyle/>
            <a:p>
              <a:r>
                <a:rPr lang="en-US" sz="900" dirty="0"/>
                <a:t> </a:t>
              </a:r>
            </a:p>
          </p:txBody>
        </p:sp>
      </p:grpSp>
      <p:sp>
        <p:nvSpPr>
          <p:cNvPr id="16" name="TextBox 15">
            <a:extLst>
              <a:ext uri="{FF2B5EF4-FFF2-40B4-BE49-F238E27FC236}">
                <a16:creationId xmlns:a16="http://schemas.microsoft.com/office/drawing/2014/main" id="{39B19A7C-49F1-7386-BA8A-4E3936FA154D}"/>
              </a:ext>
            </a:extLst>
          </p:cNvPr>
          <p:cNvSpPr txBox="1"/>
          <p:nvPr/>
        </p:nvSpPr>
        <p:spPr>
          <a:xfrm>
            <a:off x="1690719" y="4570536"/>
            <a:ext cx="1366415" cy="400110"/>
          </a:xfrm>
          <a:prstGeom prst="rect">
            <a:avLst/>
          </a:prstGeom>
          <a:noFill/>
        </p:spPr>
        <p:txBody>
          <a:bodyPr wrap="square" rtlCol="0">
            <a:spAutoFit/>
          </a:bodyPr>
          <a:lstStyle/>
          <a:p>
            <a:pPr algn="ctr"/>
            <a:r>
              <a:rPr lang="en-US" sz="1000" dirty="0"/>
              <a:t>Critical Infrastructure Networks</a:t>
            </a:r>
          </a:p>
        </p:txBody>
      </p:sp>
      <p:pic>
        <p:nvPicPr>
          <p:cNvPr id="17" name="Picture 16" descr="A picture containing text, clipart, dishware&#10;&#10;Description automatically generated">
            <a:extLst>
              <a:ext uri="{FF2B5EF4-FFF2-40B4-BE49-F238E27FC236}">
                <a16:creationId xmlns:a16="http://schemas.microsoft.com/office/drawing/2014/main" id="{0E07B520-06F4-BF15-2658-C7C9CCEFA9A8}"/>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4079683" y="3586253"/>
            <a:ext cx="1014413" cy="500063"/>
          </a:xfrm>
          <a:prstGeom prst="rect">
            <a:avLst/>
          </a:prstGeom>
        </p:spPr>
      </p:pic>
      <p:sp>
        <p:nvSpPr>
          <p:cNvPr id="18" name="TextBox 17">
            <a:extLst>
              <a:ext uri="{FF2B5EF4-FFF2-40B4-BE49-F238E27FC236}">
                <a16:creationId xmlns:a16="http://schemas.microsoft.com/office/drawing/2014/main" id="{DEBF9827-1024-8CA8-E190-8999DB3F6C3E}"/>
              </a:ext>
            </a:extLst>
          </p:cNvPr>
          <p:cNvSpPr txBox="1"/>
          <p:nvPr/>
        </p:nvSpPr>
        <p:spPr>
          <a:xfrm>
            <a:off x="1394130" y="4015385"/>
            <a:ext cx="1366415" cy="246221"/>
          </a:xfrm>
          <a:prstGeom prst="rect">
            <a:avLst/>
          </a:prstGeom>
          <a:noFill/>
        </p:spPr>
        <p:txBody>
          <a:bodyPr wrap="square" rtlCol="0">
            <a:spAutoFit/>
          </a:bodyPr>
          <a:lstStyle/>
          <a:p>
            <a:pPr algn="ctr"/>
            <a:r>
              <a:rPr lang="en-US" sz="1000" dirty="0"/>
              <a:t>Industrial Networks</a:t>
            </a:r>
          </a:p>
        </p:txBody>
      </p:sp>
      <p:sp>
        <p:nvSpPr>
          <p:cNvPr id="19" name="TextBox 18">
            <a:extLst>
              <a:ext uri="{FF2B5EF4-FFF2-40B4-BE49-F238E27FC236}">
                <a16:creationId xmlns:a16="http://schemas.microsoft.com/office/drawing/2014/main" id="{F16752F6-CCF5-B38F-F847-108E8992F477}"/>
              </a:ext>
            </a:extLst>
          </p:cNvPr>
          <p:cNvSpPr txBox="1"/>
          <p:nvPr/>
        </p:nvSpPr>
        <p:spPr>
          <a:xfrm>
            <a:off x="3604427" y="2541880"/>
            <a:ext cx="1366415" cy="246221"/>
          </a:xfrm>
          <a:prstGeom prst="rect">
            <a:avLst/>
          </a:prstGeom>
          <a:noFill/>
        </p:spPr>
        <p:txBody>
          <a:bodyPr wrap="square" rtlCol="0">
            <a:spAutoFit/>
          </a:bodyPr>
          <a:lstStyle/>
          <a:p>
            <a:pPr algn="ctr"/>
            <a:r>
              <a:rPr lang="en-US" sz="1000" dirty="0"/>
              <a:t>Automotive</a:t>
            </a:r>
          </a:p>
        </p:txBody>
      </p:sp>
      <p:sp>
        <p:nvSpPr>
          <p:cNvPr id="20" name="TextBox 19">
            <a:extLst>
              <a:ext uri="{FF2B5EF4-FFF2-40B4-BE49-F238E27FC236}">
                <a16:creationId xmlns:a16="http://schemas.microsoft.com/office/drawing/2014/main" id="{0F528F85-9321-948D-AA8C-061D81D5C218}"/>
              </a:ext>
            </a:extLst>
          </p:cNvPr>
          <p:cNvSpPr txBox="1"/>
          <p:nvPr/>
        </p:nvSpPr>
        <p:spPr>
          <a:xfrm>
            <a:off x="3614268" y="4845379"/>
            <a:ext cx="1366415" cy="230832"/>
          </a:xfrm>
          <a:prstGeom prst="rect">
            <a:avLst/>
          </a:prstGeom>
          <a:noFill/>
        </p:spPr>
        <p:txBody>
          <a:bodyPr wrap="square" rtlCol="0">
            <a:spAutoFit/>
          </a:bodyPr>
          <a:lstStyle/>
          <a:p>
            <a:pPr algn="ctr"/>
            <a:r>
              <a:rPr lang="en-US" sz="900" dirty="0"/>
              <a:t>Consumer Devices</a:t>
            </a:r>
          </a:p>
        </p:txBody>
      </p:sp>
      <p:pic>
        <p:nvPicPr>
          <p:cNvPr id="21" name="Picture 20" descr="next-46-att-telehealth">
            <a:extLst>
              <a:ext uri="{FF2B5EF4-FFF2-40B4-BE49-F238E27FC236}">
                <a16:creationId xmlns:a16="http://schemas.microsoft.com/office/drawing/2014/main" id="{A73A139E-33FA-5C09-13FF-6846078AF2A0}"/>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6719270" y="4786378"/>
            <a:ext cx="925449" cy="1171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TextBox 21">
            <a:extLst>
              <a:ext uri="{FF2B5EF4-FFF2-40B4-BE49-F238E27FC236}">
                <a16:creationId xmlns:a16="http://schemas.microsoft.com/office/drawing/2014/main" id="{17B3F701-EAAB-1A65-5CA4-65D05DCFBEEE}"/>
              </a:ext>
            </a:extLst>
          </p:cNvPr>
          <p:cNvSpPr txBox="1"/>
          <p:nvPr/>
        </p:nvSpPr>
        <p:spPr>
          <a:xfrm>
            <a:off x="6806926" y="4449193"/>
            <a:ext cx="721955" cy="246221"/>
          </a:xfrm>
          <a:prstGeom prst="rect">
            <a:avLst/>
          </a:prstGeom>
          <a:noFill/>
        </p:spPr>
        <p:txBody>
          <a:bodyPr wrap="square" rtlCol="0">
            <a:spAutoFit/>
          </a:bodyPr>
          <a:lstStyle/>
          <a:p>
            <a:pPr algn="ctr"/>
            <a:r>
              <a:rPr lang="en-US" sz="1000" dirty="0"/>
              <a:t>Medical</a:t>
            </a:r>
          </a:p>
        </p:txBody>
      </p:sp>
      <p:pic>
        <p:nvPicPr>
          <p:cNvPr id="23" name="Picture 22">
            <a:extLst>
              <a:ext uri="{FF2B5EF4-FFF2-40B4-BE49-F238E27FC236}">
                <a16:creationId xmlns:a16="http://schemas.microsoft.com/office/drawing/2014/main" id="{B844B2F3-41F3-CEDD-E924-DBF23CC8B250}"/>
              </a:ext>
            </a:extLst>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5607634" y="5345678"/>
            <a:ext cx="838406" cy="628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TextBox 23">
            <a:extLst>
              <a:ext uri="{FF2B5EF4-FFF2-40B4-BE49-F238E27FC236}">
                <a16:creationId xmlns:a16="http://schemas.microsoft.com/office/drawing/2014/main" id="{A98A8D4B-E5EB-DB35-1198-6D25E4F39EFA}"/>
              </a:ext>
            </a:extLst>
          </p:cNvPr>
          <p:cNvSpPr txBox="1"/>
          <p:nvPr/>
        </p:nvSpPr>
        <p:spPr>
          <a:xfrm>
            <a:off x="5352855" y="4966591"/>
            <a:ext cx="1366415" cy="400110"/>
          </a:xfrm>
          <a:prstGeom prst="rect">
            <a:avLst/>
          </a:prstGeom>
          <a:noFill/>
        </p:spPr>
        <p:txBody>
          <a:bodyPr wrap="square" rtlCol="0">
            <a:spAutoFit/>
          </a:bodyPr>
          <a:lstStyle/>
          <a:p>
            <a:pPr algn="ctr"/>
            <a:r>
              <a:rPr lang="en-US" sz="1000" dirty="0"/>
              <a:t>Optical</a:t>
            </a:r>
            <a:br>
              <a:rPr lang="en-US" sz="1000" dirty="0"/>
            </a:br>
            <a:r>
              <a:rPr lang="en-US" sz="1000" dirty="0"/>
              <a:t>Communications</a:t>
            </a:r>
          </a:p>
        </p:txBody>
      </p:sp>
      <p:sp>
        <p:nvSpPr>
          <p:cNvPr id="25" name="TextBox 24">
            <a:extLst>
              <a:ext uri="{FF2B5EF4-FFF2-40B4-BE49-F238E27FC236}">
                <a16:creationId xmlns:a16="http://schemas.microsoft.com/office/drawing/2014/main" id="{8D5EC9E6-839F-EAF0-2B9E-0B32FB39F441}"/>
              </a:ext>
            </a:extLst>
          </p:cNvPr>
          <p:cNvSpPr txBox="1"/>
          <p:nvPr/>
        </p:nvSpPr>
        <p:spPr>
          <a:xfrm>
            <a:off x="5848880" y="3394132"/>
            <a:ext cx="1048211" cy="861774"/>
          </a:xfrm>
          <a:prstGeom prst="rect">
            <a:avLst/>
          </a:prstGeom>
          <a:noFill/>
        </p:spPr>
        <p:txBody>
          <a:bodyPr wrap="square" rtlCol="0">
            <a:spAutoFit/>
          </a:bodyPr>
          <a:lstStyle/>
          <a:p>
            <a:pPr algn="ctr"/>
            <a:r>
              <a:rPr lang="en-US" sz="1000" dirty="0"/>
              <a:t>Multi-media networks</a:t>
            </a:r>
            <a:br>
              <a:rPr lang="en-US" sz="1000" dirty="0"/>
            </a:br>
            <a:r>
              <a:rPr lang="en-US" sz="1000" dirty="0"/>
              <a:t>&amp;</a:t>
            </a:r>
          </a:p>
          <a:p>
            <a:pPr algn="ctr"/>
            <a:r>
              <a:rPr lang="en-US" sz="1000" dirty="0"/>
              <a:t>High Speed</a:t>
            </a:r>
            <a:br>
              <a:rPr lang="en-US" sz="1000" dirty="0"/>
            </a:br>
            <a:r>
              <a:rPr lang="en-US" sz="1000" dirty="0"/>
              <a:t>Interconnect</a:t>
            </a:r>
          </a:p>
        </p:txBody>
      </p:sp>
      <p:pic>
        <p:nvPicPr>
          <p:cNvPr id="26" name="Picture 25">
            <a:extLst>
              <a:ext uri="{FF2B5EF4-FFF2-40B4-BE49-F238E27FC236}">
                <a16:creationId xmlns:a16="http://schemas.microsoft.com/office/drawing/2014/main" id="{959B390C-1C9A-73E8-9133-B595BD0564BC}"/>
              </a:ext>
            </a:extLst>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594916" y="1819405"/>
            <a:ext cx="1075812" cy="659075"/>
          </a:xfrm>
          <a:prstGeom prst="rect">
            <a:avLst/>
          </a:prstGeom>
          <a:noFill/>
          <a:extLst>
            <a:ext uri="{909E8E84-426E-40DD-AFC4-6F175D3DCCD1}">
              <a14:hiddenFill xmlns:a14="http://schemas.microsoft.com/office/drawing/2010/main">
                <a:solidFill>
                  <a:srgbClr val="FFFFFF"/>
                </a:solidFill>
              </a14:hiddenFill>
            </a:ext>
          </a:extLst>
        </p:spPr>
      </p:pic>
      <p:sp>
        <p:nvSpPr>
          <p:cNvPr id="27" name="TextBox 26">
            <a:extLst>
              <a:ext uri="{FF2B5EF4-FFF2-40B4-BE49-F238E27FC236}">
                <a16:creationId xmlns:a16="http://schemas.microsoft.com/office/drawing/2014/main" id="{9BAF4442-C48B-FAB6-D904-B76ABEE8E5EB}"/>
              </a:ext>
            </a:extLst>
          </p:cNvPr>
          <p:cNvSpPr txBox="1"/>
          <p:nvPr/>
        </p:nvSpPr>
        <p:spPr>
          <a:xfrm>
            <a:off x="454158" y="2541880"/>
            <a:ext cx="1366415" cy="246221"/>
          </a:xfrm>
          <a:prstGeom prst="rect">
            <a:avLst/>
          </a:prstGeom>
          <a:noFill/>
        </p:spPr>
        <p:txBody>
          <a:bodyPr wrap="square" rtlCol="0">
            <a:spAutoFit/>
          </a:bodyPr>
          <a:lstStyle/>
          <a:p>
            <a:pPr algn="ctr"/>
            <a:r>
              <a:rPr lang="en-US" sz="1000" dirty="0"/>
              <a:t>Locating and Tracking</a:t>
            </a:r>
          </a:p>
        </p:txBody>
      </p:sp>
      <p:pic>
        <p:nvPicPr>
          <p:cNvPr id="28" name="Bild 4">
            <a:extLst>
              <a:ext uri="{FF2B5EF4-FFF2-40B4-BE49-F238E27FC236}">
                <a16:creationId xmlns:a16="http://schemas.microsoft.com/office/drawing/2014/main" id="{F9B24AE0-7E6B-CC50-3C0F-F8AFD0C60F63}"/>
              </a:ext>
            </a:extLst>
          </p:cNvPr>
          <p:cNvPicPr>
            <a:picLocks noChangeAspect="1"/>
          </p:cNvPicPr>
          <p:nvPr/>
        </p:nvPicPr>
        <p:blipFill>
          <a:blip r:embed="rId19" cstate="print"/>
          <a:srcRect/>
          <a:stretch>
            <a:fillRect/>
          </a:stretch>
        </p:blipFill>
        <p:spPr bwMode="auto">
          <a:xfrm>
            <a:off x="5769823" y="1614586"/>
            <a:ext cx="1530127" cy="987734"/>
          </a:xfrm>
          <a:prstGeom prst="rect">
            <a:avLst/>
          </a:prstGeom>
          <a:noFill/>
        </p:spPr>
      </p:pic>
      <p:sp>
        <p:nvSpPr>
          <p:cNvPr id="29" name="TextBox 28">
            <a:extLst>
              <a:ext uri="{FF2B5EF4-FFF2-40B4-BE49-F238E27FC236}">
                <a16:creationId xmlns:a16="http://schemas.microsoft.com/office/drawing/2014/main" id="{9FCC024E-6D88-E815-5B95-106E6B43F1D1}"/>
              </a:ext>
            </a:extLst>
          </p:cNvPr>
          <p:cNvSpPr txBox="1"/>
          <p:nvPr/>
        </p:nvSpPr>
        <p:spPr>
          <a:xfrm>
            <a:off x="5607635" y="2810160"/>
            <a:ext cx="1366415" cy="230832"/>
          </a:xfrm>
          <a:prstGeom prst="rect">
            <a:avLst/>
          </a:prstGeom>
          <a:noFill/>
        </p:spPr>
        <p:txBody>
          <a:bodyPr wrap="square" rtlCol="0">
            <a:spAutoFit/>
          </a:bodyPr>
          <a:lstStyle/>
          <a:p>
            <a:pPr algn="ctr"/>
            <a:r>
              <a:rPr lang="en-US" sz="900" dirty="0"/>
              <a:t>FAN/MAN/RAN</a:t>
            </a:r>
          </a:p>
        </p:txBody>
      </p:sp>
      <p:pic>
        <p:nvPicPr>
          <p:cNvPr id="30" name="Picture 29">
            <a:extLst>
              <a:ext uri="{FF2B5EF4-FFF2-40B4-BE49-F238E27FC236}">
                <a16:creationId xmlns:a16="http://schemas.microsoft.com/office/drawing/2014/main" id="{A87010D8-6357-EA56-1F57-F73B5EF532A4}"/>
              </a:ext>
            </a:extLst>
          </p:cNvPr>
          <p:cNvPicPr>
            <a:picLocks noChangeAspect="1" noChangeArrowheads="1"/>
          </p:cNvPicPr>
          <p:nvPr/>
        </p:nvPicPr>
        <p:blipFill>
          <a:blip r:embed="rId20" cstate="print"/>
          <a:srcRect/>
          <a:stretch>
            <a:fillRect/>
          </a:stretch>
        </p:blipFill>
        <p:spPr bwMode="auto">
          <a:xfrm>
            <a:off x="2049134" y="1669851"/>
            <a:ext cx="922622" cy="711188"/>
          </a:xfrm>
          <a:prstGeom prst="rect">
            <a:avLst/>
          </a:prstGeom>
          <a:noFill/>
          <a:ln w="9525">
            <a:noFill/>
            <a:miter lim="800000"/>
            <a:headEnd/>
            <a:tailEnd/>
          </a:ln>
        </p:spPr>
      </p:pic>
      <p:sp>
        <p:nvSpPr>
          <p:cNvPr id="31" name="TextBox 30">
            <a:extLst>
              <a:ext uri="{FF2B5EF4-FFF2-40B4-BE49-F238E27FC236}">
                <a16:creationId xmlns:a16="http://schemas.microsoft.com/office/drawing/2014/main" id="{20B7075E-4157-3AB7-B70F-6609D9ED27B2}"/>
              </a:ext>
            </a:extLst>
          </p:cNvPr>
          <p:cNvSpPr txBox="1"/>
          <p:nvPr/>
        </p:nvSpPr>
        <p:spPr>
          <a:xfrm>
            <a:off x="1983441" y="2405841"/>
            <a:ext cx="1075812" cy="400110"/>
          </a:xfrm>
          <a:prstGeom prst="rect">
            <a:avLst/>
          </a:prstGeom>
          <a:noFill/>
        </p:spPr>
        <p:txBody>
          <a:bodyPr wrap="square" rtlCol="0">
            <a:spAutoFit/>
          </a:bodyPr>
          <a:lstStyle/>
          <a:p>
            <a:pPr algn="ctr"/>
            <a:r>
              <a:rPr lang="en-US" sz="1000" dirty="0"/>
              <a:t>Ultra-low Power Sensors</a:t>
            </a:r>
          </a:p>
        </p:txBody>
      </p:sp>
      <p:sp>
        <p:nvSpPr>
          <p:cNvPr id="128" name="Rectangle 127">
            <a:extLst>
              <a:ext uri="{FF2B5EF4-FFF2-40B4-BE49-F238E27FC236}">
                <a16:creationId xmlns:a16="http://schemas.microsoft.com/office/drawing/2014/main" id="{A691D660-F1EB-FD5A-CA1A-581BABF1409E}"/>
              </a:ext>
            </a:extLst>
          </p:cNvPr>
          <p:cNvSpPr/>
          <p:nvPr/>
        </p:nvSpPr>
        <p:spPr>
          <a:xfrm>
            <a:off x="5683656" y="1523404"/>
            <a:ext cx="3330077" cy="1708469"/>
          </a:xfrm>
          <a:prstGeom prst="rect">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TextBox 128">
            <a:extLst>
              <a:ext uri="{FF2B5EF4-FFF2-40B4-BE49-F238E27FC236}">
                <a16:creationId xmlns:a16="http://schemas.microsoft.com/office/drawing/2014/main" id="{9F886FBD-D2EB-7BD6-D8BF-0F5A6B4807DD}"/>
              </a:ext>
            </a:extLst>
          </p:cNvPr>
          <p:cNvSpPr txBox="1"/>
          <p:nvPr/>
        </p:nvSpPr>
        <p:spPr>
          <a:xfrm>
            <a:off x="7482916" y="1523404"/>
            <a:ext cx="1415772" cy="830997"/>
          </a:xfrm>
          <a:prstGeom prst="rect">
            <a:avLst/>
          </a:prstGeom>
          <a:noFill/>
        </p:spPr>
        <p:txBody>
          <a:bodyPr wrap="none" rtlCol="0">
            <a:spAutoFit/>
          </a:bodyPr>
          <a:lstStyle/>
          <a:p>
            <a:pPr algn="ctr"/>
            <a:r>
              <a:rPr lang="en-US" sz="2400" dirty="0">
                <a:solidFill>
                  <a:schemeClr val="accent5">
                    <a:lumMod val="75000"/>
                  </a:schemeClr>
                </a:solidFill>
              </a:rPr>
              <a:t>802.15.16</a:t>
            </a:r>
          </a:p>
          <a:p>
            <a:pPr algn="ctr"/>
            <a:r>
              <a:rPr lang="en-US" sz="2400" dirty="0">
                <a:solidFill>
                  <a:schemeClr val="accent5">
                    <a:lumMod val="75000"/>
                  </a:schemeClr>
                </a:solidFill>
              </a:rPr>
              <a:t>802.15.4</a:t>
            </a:r>
          </a:p>
        </p:txBody>
      </p:sp>
      <p:sp>
        <p:nvSpPr>
          <p:cNvPr id="130" name="Rectangle 129">
            <a:extLst>
              <a:ext uri="{FF2B5EF4-FFF2-40B4-BE49-F238E27FC236}">
                <a16:creationId xmlns:a16="http://schemas.microsoft.com/office/drawing/2014/main" id="{9E2A5445-638F-83A0-F8AE-6D73473403DC}"/>
              </a:ext>
            </a:extLst>
          </p:cNvPr>
          <p:cNvSpPr/>
          <p:nvPr/>
        </p:nvSpPr>
        <p:spPr>
          <a:xfrm>
            <a:off x="6000520" y="3305210"/>
            <a:ext cx="3013213" cy="972915"/>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F8BBD6E9-094B-F948-859E-687391146DFB}"/>
              </a:ext>
            </a:extLst>
          </p:cNvPr>
          <p:cNvSpPr txBox="1"/>
          <p:nvPr/>
        </p:nvSpPr>
        <p:spPr>
          <a:xfrm>
            <a:off x="7867319" y="3538334"/>
            <a:ext cx="1140603" cy="461665"/>
          </a:xfrm>
          <a:prstGeom prst="rect">
            <a:avLst/>
          </a:prstGeom>
          <a:noFill/>
        </p:spPr>
        <p:txBody>
          <a:bodyPr wrap="square" lIns="0" rIns="0" rtlCol="0">
            <a:spAutoFit/>
          </a:bodyPr>
          <a:lstStyle/>
          <a:p>
            <a:r>
              <a:rPr lang="en-US" sz="2400" dirty="0">
                <a:solidFill>
                  <a:srgbClr val="00B050"/>
                </a:solidFill>
              </a:rPr>
              <a:t>802.15.3</a:t>
            </a:r>
          </a:p>
        </p:txBody>
      </p:sp>
      <p:sp>
        <p:nvSpPr>
          <p:cNvPr id="132" name="Rectangle 131">
            <a:extLst>
              <a:ext uri="{FF2B5EF4-FFF2-40B4-BE49-F238E27FC236}">
                <a16:creationId xmlns:a16="http://schemas.microsoft.com/office/drawing/2014/main" id="{8970279D-1331-A278-7ED2-41AE5851FD07}"/>
              </a:ext>
            </a:extLst>
          </p:cNvPr>
          <p:cNvSpPr/>
          <p:nvPr/>
        </p:nvSpPr>
        <p:spPr>
          <a:xfrm>
            <a:off x="6640032" y="4367047"/>
            <a:ext cx="2373701" cy="1655649"/>
          </a:xfrm>
          <a:prstGeom prst="rect">
            <a:avLst/>
          </a:prstGeom>
          <a:no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TextBox 132">
            <a:extLst>
              <a:ext uri="{FF2B5EF4-FFF2-40B4-BE49-F238E27FC236}">
                <a16:creationId xmlns:a16="http://schemas.microsoft.com/office/drawing/2014/main" id="{6E6369F5-A9BC-A3DC-2290-DE192B899718}"/>
              </a:ext>
            </a:extLst>
          </p:cNvPr>
          <p:cNvSpPr txBox="1"/>
          <p:nvPr/>
        </p:nvSpPr>
        <p:spPr>
          <a:xfrm>
            <a:off x="7598162" y="4328001"/>
            <a:ext cx="1261884" cy="461665"/>
          </a:xfrm>
          <a:prstGeom prst="rect">
            <a:avLst/>
          </a:prstGeom>
          <a:noFill/>
        </p:spPr>
        <p:txBody>
          <a:bodyPr wrap="none" rtlCol="0">
            <a:spAutoFit/>
          </a:bodyPr>
          <a:lstStyle/>
          <a:p>
            <a:r>
              <a:rPr lang="en-US" sz="2400" dirty="0">
                <a:solidFill>
                  <a:srgbClr val="FF0000"/>
                </a:solidFill>
              </a:rPr>
              <a:t>802.15.6</a:t>
            </a:r>
          </a:p>
        </p:txBody>
      </p:sp>
      <p:sp>
        <p:nvSpPr>
          <p:cNvPr id="134" name="Rectangle 133">
            <a:extLst>
              <a:ext uri="{FF2B5EF4-FFF2-40B4-BE49-F238E27FC236}">
                <a16:creationId xmlns:a16="http://schemas.microsoft.com/office/drawing/2014/main" id="{8824E42D-DAB6-86D1-2C01-D27FEFD157C7}"/>
              </a:ext>
            </a:extLst>
          </p:cNvPr>
          <p:cNvSpPr/>
          <p:nvPr/>
        </p:nvSpPr>
        <p:spPr>
          <a:xfrm>
            <a:off x="5512382" y="4440384"/>
            <a:ext cx="1032397" cy="1584836"/>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TextBox 134">
            <a:extLst>
              <a:ext uri="{FF2B5EF4-FFF2-40B4-BE49-F238E27FC236}">
                <a16:creationId xmlns:a16="http://schemas.microsoft.com/office/drawing/2014/main" id="{9412A834-4834-CADD-951A-CE544C2F8611}"/>
              </a:ext>
            </a:extLst>
          </p:cNvPr>
          <p:cNvSpPr txBox="1"/>
          <p:nvPr/>
        </p:nvSpPr>
        <p:spPr>
          <a:xfrm>
            <a:off x="5477629" y="4415743"/>
            <a:ext cx="1107996" cy="646331"/>
          </a:xfrm>
          <a:prstGeom prst="rect">
            <a:avLst/>
          </a:prstGeom>
          <a:noFill/>
        </p:spPr>
        <p:txBody>
          <a:bodyPr wrap="none" rtlCol="0">
            <a:spAutoFit/>
          </a:bodyPr>
          <a:lstStyle/>
          <a:p>
            <a:pPr algn="ctr"/>
            <a:r>
              <a:rPr lang="en-US" sz="1800" dirty="0">
                <a:solidFill>
                  <a:schemeClr val="tx2">
                    <a:lumMod val="50000"/>
                  </a:schemeClr>
                </a:solidFill>
              </a:rPr>
              <a:t>802.15.7</a:t>
            </a:r>
          </a:p>
          <a:p>
            <a:pPr algn="ctr"/>
            <a:r>
              <a:rPr lang="en-US" sz="1800" dirty="0">
                <a:solidFill>
                  <a:schemeClr val="tx2">
                    <a:lumMod val="50000"/>
                  </a:schemeClr>
                </a:solidFill>
              </a:rPr>
              <a:t>802.15.13</a:t>
            </a:r>
          </a:p>
        </p:txBody>
      </p:sp>
      <p:sp>
        <p:nvSpPr>
          <p:cNvPr id="137" name="Freeform: Shape 136">
            <a:extLst>
              <a:ext uri="{FF2B5EF4-FFF2-40B4-BE49-F238E27FC236}">
                <a16:creationId xmlns:a16="http://schemas.microsoft.com/office/drawing/2014/main" id="{6EBBC376-517D-B4A2-6A1A-E9C0C5C9DA52}"/>
              </a:ext>
            </a:extLst>
          </p:cNvPr>
          <p:cNvSpPr/>
          <p:nvPr/>
        </p:nvSpPr>
        <p:spPr>
          <a:xfrm>
            <a:off x="142240" y="1524000"/>
            <a:ext cx="5274332" cy="4495520"/>
          </a:xfrm>
          <a:custGeom>
            <a:avLst/>
            <a:gdLst>
              <a:gd name="connsiteX0" fmla="*/ 33556 w 5410899"/>
              <a:gd name="connsiteY0" fmla="*/ 0 h 4513277"/>
              <a:gd name="connsiteX1" fmla="*/ 5410899 w 5410899"/>
              <a:gd name="connsiteY1" fmla="*/ 16778 h 4513277"/>
              <a:gd name="connsiteX2" fmla="*/ 5394121 w 5410899"/>
              <a:gd name="connsiteY2" fmla="*/ 1342239 h 4513277"/>
              <a:gd name="connsiteX3" fmla="*/ 3305262 w 5410899"/>
              <a:gd name="connsiteY3" fmla="*/ 1325461 h 4513277"/>
              <a:gd name="connsiteX4" fmla="*/ 2743200 w 5410899"/>
              <a:gd name="connsiteY4" fmla="*/ 2357307 h 4513277"/>
              <a:gd name="connsiteX5" fmla="*/ 3305262 w 5410899"/>
              <a:gd name="connsiteY5" fmla="*/ 3313652 h 4513277"/>
              <a:gd name="connsiteX6" fmla="*/ 5268286 w 5410899"/>
              <a:gd name="connsiteY6" fmla="*/ 3313652 h 4513277"/>
              <a:gd name="connsiteX7" fmla="*/ 5268286 w 5410899"/>
              <a:gd name="connsiteY7" fmla="*/ 4513277 h 4513277"/>
              <a:gd name="connsiteX8" fmla="*/ 0 w 5410899"/>
              <a:gd name="connsiteY8" fmla="*/ 4513277 h 4513277"/>
              <a:gd name="connsiteX9" fmla="*/ 33556 w 5410899"/>
              <a:gd name="connsiteY9" fmla="*/ 0 h 4513277"/>
              <a:gd name="connsiteX0" fmla="*/ 8389 w 5410899"/>
              <a:gd name="connsiteY0" fmla="*/ 0 h 4513277"/>
              <a:gd name="connsiteX1" fmla="*/ 5410899 w 5410899"/>
              <a:gd name="connsiteY1" fmla="*/ 16778 h 4513277"/>
              <a:gd name="connsiteX2" fmla="*/ 5394121 w 5410899"/>
              <a:gd name="connsiteY2" fmla="*/ 1342239 h 4513277"/>
              <a:gd name="connsiteX3" fmla="*/ 3305262 w 5410899"/>
              <a:gd name="connsiteY3" fmla="*/ 1325461 h 4513277"/>
              <a:gd name="connsiteX4" fmla="*/ 2743200 w 5410899"/>
              <a:gd name="connsiteY4" fmla="*/ 2357307 h 4513277"/>
              <a:gd name="connsiteX5" fmla="*/ 3305262 w 5410899"/>
              <a:gd name="connsiteY5" fmla="*/ 3313652 h 4513277"/>
              <a:gd name="connsiteX6" fmla="*/ 5268286 w 5410899"/>
              <a:gd name="connsiteY6" fmla="*/ 3313652 h 4513277"/>
              <a:gd name="connsiteX7" fmla="*/ 5268286 w 5410899"/>
              <a:gd name="connsiteY7" fmla="*/ 4513277 h 4513277"/>
              <a:gd name="connsiteX8" fmla="*/ 0 w 5410899"/>
              <a:gd name="connsiteY8" fmla="*/ 4513277 h 4513277"/>
              <a:gd name="connsiteX9" fmla="*/ 8389 w 5410899"/>
              <a:gd name="connsiteY9" fmla="*/ 0 h 4513277"/>
              <a:gd name="connsiteX0" fmla="*/ 8389 w 5394121"/>
              <a:gd name="connsiteY0" fmla="*/ 2272 h 4515549"/>
              <a:gd name="connsiteX1" fmla="*/ 5391849 w 5394121"/>
              <a:gd name="connsiteY1" fmla="*/ 0 h 4515549"/>
              <a:gd name="connsiteX2" fmla="*/ 5394121 w 5394121"/>
              <a:gd name="connsiteY2" fmla="*/ 1344511 h 4515549"/>
              <a:gd name="connsiteX3" fmla="*/ 3305262 w 5394121"/>
              <a:gd name="connsiteY3" fmla="*/ 1327733 h 4515549"/>
              <a:gd name="connsiteX4" fmla="*/ 2743200 w 5394121"/>
              <a:gd name="connsiteY4" fmla="*/ 2359579 h 4515549"/>
              <a:gd name="connsiteX5" fmla="*/ 3305262 w 5394121"/>
              <a:gd name="connsiteY5" fmla="*/ 3315924 h 4515549"/>
              <a:gd name="connsiteX6" fmla="*/ 5268286 w 5394121"/>
              <a:gd name="connsiteY6" fmla="*/ 3315924 h 4515549"/>
              <a:gd name="connsiteX7" fmla="*/ 5268286 w 5394121"/>
              <a:gd name="connsiteY7" fmla="*/ 4515549 h 4515549"/>
              <a:gd name="connsiteX8" fmla="*/ 0 w 5394121"/>
              <a:gd name="connsiteY8" fmla="*/ 4515549 h 4515549"/>
              <a:gd name="connsiteX9" fmla="*/ 8389 w 5394121"/>
              <a:gd name="connsiteY9" fmla="*/ 2272 h 4515549"/>
              <a:gd name="connsiteX0" fmla="*/ 8389 w 5394121"/>
              <a:gd name="connsiteY0" fmla="*/ 2272 h 4515549"/>
              <a:gd name="connsiteX1" fmla="*/ 5391849 w 5394121"/>
              <a:gd name="connsiteY1" fmla="*/ 0 h 4515549"/>
              <a:gd name="connsiteX2" fmla="*/ 5394121 w 5394121"/>
              <a:gd name="connsiteY2" fmla="*/ 1344511 h 4515549"/>
              <a:gd name="connsiteX3" fmla="*/ 3317454 w 5394121"/>
              <a:gd name="connsiteY3" fmla="*/ 1346021 h 4515549"/>
              <a:gd name="connsiteX4" fmla="*/ 2743200 w 5394121"/>
              <a:gd name="connsiteY4" fmla="*/ 2359579 h 4515549"/>
              <a:gd name="connsiteX5" fmla="*/ 3305262 w 5394121"/>
              <a:gd name="connsiteY5" fmla="*/ 3315924 h 4515549"/>
              <a:gd name="connsiteX6" fmla="*/ 5268286 w 5394121"/>
              <a:gd name="connsiteY6" fmla="*/ 3315924 h 4515549"/>
              <a:gd name="connsiteX7" fmla="*/ 5268286 w 5394121"/>
              <a:gd name="connsiteY7" fmla="*/ 4515549 h 4515549"/>
              <a:gd name="connsiteX8" fmla="*/ 0 w 5394121"/>
              <a:gd name="connsiteY8" fmla="*/ 4515549 h 4515549"/>
              <a:gd name="connsiteX9" fmla="*/ 8389 w 5394121"/>
              <a:gd name="connsiteY9" fmla="*/ 2272 h 4515549"/>
              <a:gd name="connsiteX0" fmla="*/ 339 w 5404359"/>
              <a:gd name="connsiteY0" fmla="*/ 0 h 4519373"/>
              <a:gd name="connsiteX1" fmla="*/ 5402087 w 5404359"/>
              <a:gd name="connsiteY1" fmla="*/ 3824 h 4519373"/>
              <a:gd name="connsiteX2" fmla="*/ 5404359 w 5404359"/>
              <a:gd name="connsiteY2" fmla="*/ 1348335 h 4519373"/>
              <a:gd name="connsiteX3" fmla="*/ 3327692 w 5404359"/>
              <a:gd name="connsiteY3" fmla="*/ 1349845 h 4519373"/>
              <a:gd name="connsiteX4" fmla="*/ 2753438 w 5404359"/>
              <a:gd name="connsiteY4" fmla="*/ 2363403 h 4519373"/>
              <a:gd name="connsiteX5" fmla="*/ 3315500 w 5404359"/>
              <a:gd name="connsiteY5" fmla="*/ 3319748 h 4519373"/>
              <a:gd name="connsiteX6" fmla="*/ 5278524 w 5404359"/>
              <a:gd name="connsiteY6" fmla="*/ 3319748 h 4519373"/>
              <a:gd name="connsiteX7" fmla="*/ 5278524 w 5404359"/>
              <a:gd name="connsiteY7" fmla="*/ 4519373 h 4519373"/>
              <a:gd name="connsiteX8" fmla="*/ 10238 w 5404359"/>
              <a:gd name="connsiteY8" fmla="*/ 4519373 h 4519373"/>
              <a:gd name="connsiteX9" fmla="*/ 339 w 5404359"/>
              <a:gd name="connsiteY9" fmla="*/ 0 h 4519373"/>
              <a:gd name="connsiteX0" fmla="*/ 527 w 5398451"/>
              <a:gd name="connsiteY0" fmla="*/ 0 h 4519373"/>
              <a:gd name="connsiteX1" fmla="*/ 5396179 w 5398451"/>
              <a:gd name="connsiteY1" fmla="*/ 3824 h 4519373"/>
              <a:gd name="connsiteX2" fmla="*/ 5398451 w 5398451"/>
              <a:gd name="connsiteY2" fmla="*/ 1348335 h 4519373"/>
              <a:gd name="connsiteX3" fmla="*/ 3321784 w 5398451"/>
              <a:gd name="connsiteY3" fmla="*/ 1349845 h 4519373"/>
              <a:gd name="connsiteX4" fmla="*/ 2747530 w 5398451"/>
              <a:gd name="connsiteY4" fmla="*/ 2363403 h 4519373"/>
              <a:gd name="connsiteX5" fmla="*/ 3309592 w 5398451"/>
              <a:gd name="connsiteY5" fmla="*/ 3319748 h 4519373"/>
              <a:gd name="connsiteX6" fmla="*/ 5272616 w 5398451"/>
              <a:gd name="connsiteY6" fmla="*/ 3319748 h 4519373"/>
              <a:gd name="connsiteX7" fmla="*/ 5272616 w 5398451"/>
              <a:gd name="connsiteY7" fmla="*/ 4519373 h 4519373"/>
              <a:gd name="connsiteX8" fmla="*/ 4330 w 5398451"/>
              <a:gd name="connsiteY8" fmla="*/ 4519373 h 4519373"/>
              <a:gd name="connsiteX9" fmla="*/ 527 w 5398451"/>
              <a:gd name="connsiteY9" fmla="*/ 0 h 4519373"/>
              <a:gd name="connsiteX0" fmla="*/ 527 w 5398451"/>
              <a:gd name="connsiteY0" fmla="*/ 0 h 4519373"/>
              <a:gd name="connsiteX1" fmla="*/ 5274259 w 5398451"/>
              <a:gd name="connsiteY1" fmla="*/ 3824 h 4519373"/>
              <a:gd name="connsiteX2" fmla="*/ 5398451 w 5398451"/>
              <a:gd name="connsiteY2" fmla="*/ 1348335 h 4519373"/>
              <a:gd name="connsiteX3" fmla="*/ 3321784 w 5398451"/>
              <a:gd name="connsiteY3" fmla="*/ 1349845 h 4519373"/>
              <a:gd name="connsiteX4" fmla="*/ 2747530 w 5398451"/>
              <a:gd name="connsiteY4" fmla="*/ 2363403 h 4519373"/>
              <a:gd name="connsiteX5" fmla="*/ 3309592 w 5398451"/>
              <a:gd name="connsiteY5" fmla="*/ 3319748 h 4519373"/>
              <a:gd name="connsiteX6" fmla="*/ 5272616 w 5398451"/>
              <a:gd name="connsiteY6" fmla="*/ 3319748 h 4519373"/>
              <a:gd name="connsiteX7" fmla="*/ 5272616 w 5398451"/>
              <a:gd name="connsiteY7" fmla="*/ 4519373 h 4519373"/>
              <a:gd name="connsiteX8" fmla="*/ 4330 w 5398451"/>
              <a:gd name="connsiteY8" fmla="*/ 4519373 h 4519373"/>
              <a:gd name="connsiteX9" fmla="*/ 527 w 5398451"/>
              <a:gd name="connsiteY9" fmla="*/ 0 h 4519373"/>
              <a:gd name="connsiteX0" fmla="*/ 527 w 5274295"/>
              <a:gd name="connsiteY0" fmla="*/ 0 h 4519373"/>
              <a:gd name="connsiteX1" fmla="*/ 5274259 w 5274295"/>
              <a:gd name="connsiteY1" fmla="*/ 3824 h 4519373"/>
              <a:gd name="connsiteX2" fmla="*/ 5264339 w 5274295"/>
              <a:gd name="connsiteY2" fmla="*/ 1348335 h 4519373"/>
              <a:gd name="connsiteX3" fmla="*/ 3321784 w 5274295"/>
              <a:gd name="connsiteY3" fmla="*/ 1349845 h 4519373"/>
              <a:gd name="connsiteX4" fmla="*/ 2747530 w 5274295"/>
              <a:gd name="connsiteY4" fmla="*/ 2363403 h 4519373"/>
              <a:gd name="connsiteX5" fmla="*/ 3309592 w 5274295"/>
              <a:gd name="connsiteY5" fmla="*/ 3319748 h 4519373"/>
              <a:gd name="connsiteX6" fmla="*/ 5272616 w 5274295"/>
              <a:gd name="connsiteY6" fmla="*/ 3319748 h 4519373"/>
              <a:gd name="connsiteX7" fmla="*/ 5272616 w 5274295"/>
              <a:gd name="connsiteY7" fmla="*/ 4519373 h 4519373"/>
              <a:gd name="connsiteX8" fmla="*/ 4330 w 5274295"/>
              <a:gd name="connsiteY8" fmla="*/ 4519373 h 4519373"/>
              <a:gd name="connsiteX9" fmla="*/ 527 w 5274295"/>
              <a:gd name="connsiteY9" fmla="*/ 0 h 4519373"/>
              <a:gd name="connsiteX0" fmla="*/ 527 w 5274332"/>
              <a:gd name="connsiteY0" fmla="*/ 0 h 4519373"/>
              <a:gd name="connsiteX1" fmla="*/ 5274259 w 5274332"/>
              <a:gd name="connsiteY1" fmla="*/ 3824 h 4519373"/>
              <a:gd name="connsiteX2" fmla="*/ 5270435 w 5274332"/>
              <a:gd name="connsiteY2" fmla="*/ 1348335 h 4519373"/>
              <a:gd name="connsiteX3" fmla="*/ 3321784 w 5274332"/>
              <a:gd name="connsiteY3" fmla="*/ 1349845 h 4519373"/>
              <a:gd name="connsiteX4" fmla="*/ 2747530 w 5274332"/>
              <a:gd name="connsiteY4" fmla="*/ 2363403 h 4519373"/>
              <a:gd name="connsiteX5" fmla="*/ 3309592 w 5274332"/>
              <a:gd name="connsiteY5" fmla="*/ 3319748 h 4519373"/>
              <a:gd name="connsiteX6" fmla="*/ 5272616 w 5274332"/>
              <a:gd name="connsiteY6" fmla="*/ 3319748 h 4519373"/>
              <a:gd name="connsiteX7" fmla="*/ 5272616 w 5274332"/>
              <a:gd name="connsiteY7" fmla="*/ 4519373 h 4519373"/>
              <a:gd name="connsiteX8" fmla="*/ 4330 w 5274332"/>
              <a:gd name="connsiteY8" fmla="*/ 4519373 h 4519373"/>
              <a:gd name="connsiteX9" fmla="*/ 527 w 5274332"/>
              <a:gd name="connsiteY9" fmla="*/ 0 h 4519373"/>
              <a:gd name="connsiteX0" fmla="*/ 527 w 5274332"/>
              <a:gd name="connsiteY0" fmla="*/ 0 h 4519373"/>
              <a:gd name="connsiteX1" fmla="*/ 5274259 w 5274332"/>
              <a:gd name="connsiteY1" fmla="*/ 3824 h 4519373"/>
              <a:gd name="connsiteX2" fmla="*/ 5270435 w 5274332"/>
              <a:gd name="connsiteY2" fmla="*/ 1348335 h 4519373"/>
              <a:gd name="connsiteX3" fmla="*/ 3321784 w 5274332"/>
              <a:gd name="connsiteY3" fmla="*/ 1349845 h 4519373"/>
              <a:gd name="connsiteX4" fmla="*/ 2747530 w 5274332"/>
              <a:gd name="connsiteY4" fmla="*/ 2363403 h 4519373"/>
              <a:gd name="connsiteX5" fmla="*/ 3309592 w 5274332"/>
              <a:gd name="connsiteY5" fmla="*/ 3319748 h 4519373"/>
              <a:gd name="connsiteX6" fmla="*/ 5272616 w 5274332"/>
              <a:gd name="connsiteY6" fmla="*/ 3319748 h 4519373"/>
              <a:gd name="connsiteX7" fmla="*/ 5272616 w 5274332"/>
              <a:gd name="connsiteY7" fmla="*/ 4495519 h 4519373"/>
              <a:gd name="connsiteX8" fmla="*/ 4330 w 5274332"/>
              <a:gd name="connsiteY8" fmla="*/ 4519373 h 4519373"/>
              <a:gd name="connsiteX9" fmla="*/ 527 w 5274332"/>
              <a:gd name="connsiteY9" fmla="*/ 0 h 4519373"/>
              <a:gd name="connsiteX0" fmla="*/ 527 w 5274332"/>
              <a:gd name="connsiteY0" fmla="*/ 0 h 4511422"/>
              <a:gd name="connsiteX1" fmla="*/ 5274259 w 5274332"/>
              <a:gd name="connsiteY1" fmla="*/ 3824 h 4511422"/>
              <a:gd name="connsiteX2" fmla="*/ 5270435 w 5274332"/>
              <a:gd name="connsiteY2" fmla="*/ 1348335 h 4511422"/>
              <a:gd name="connsiteX3" fmla="*/ 3321784 w 5274332"/>
              <a:gd name="connsiteY3" fmla="*/ 1349845 h 4511422"/>
              <a:gd name="connsiteX4" fmla="*/ 2747530 w 5274332"/>
              <a:gd name="connsiteY4" fmla="*/ 2363403 h 4511422"/>
              <a:gd name="connsiteX5" fmla="*/ 3309592 w 5274332"/>
              <a:gd name="connsiteY5" fmla="*/ 3319748 h 4511422"/>
              <a:gd name="connsiteX6" fmla="*/ 5272616 w 5274332"/>
              <a:gd name="connsiteY6" fmla="*/ 3319748 h 4511422"/>
              <a:gd name="connsiteX7" fmla="*/ 5272616 w 5274332"/>
              <a:gd name="connsiteY7" fmla="*/ 4495519 h 4511422"/>
              <a:gd name="connsiteX8" fmla="*/ 4330 w 5274332"/>
              <a:gd name="connsiteY8" fmla="*/ 4511422 h 4511422"/>
              <a:gd name="connsiteX9" fmla="*/ 527 w 5274332"/>
              <a:gd name="connsiteY9" fmla="*/ 0 h 4511422"/>
              <a:gd name="connsiteX0" fmla="*/ 527 w 5274332"/>
              <a:gd name="connsiteY0" fmla="*/ 0 h 4495519"/>
              <a:gd name="connsiteX1" fmla="*/ 5274259 w 5274332"/>
              <a:gd name="connsiteY1" fmla="*/ 3824 h 4495519"/>
              <a:gd name="connsiteX2" fmla="*/ 5270435 w 5274332"/>
              <a:gd name="connsiteY2" fmla="*/ 1348335 h 4495519"/>
              <a:gd name="connsiteX3" fmla="*/ 3321784 w 5274332"/>
              <a:gd name="connsiteY3" fmla="*/ 1349845 h 4495519"/>
              <a:gd name="connsiteX4" fmla="*/ 2747530 w 5274332"/>
              <a:gd name="connsiteY4" fmla="*/ 2363403 h 4495519"/>
              <a:gd name="connsiteX5" fmla="*/ 3309592 w 5274332"/>
              <a:gd name="connsiteY5" fmla="*/ 3319748 h 4495519"/>
              <a:gd name="connsiteX6" fmla="*/ 5272616 w 5274332"/>
              <a:gd name="connsiteY6" fmla="*/ 3319748 h 4495519"/>
              <a:gd name="connsiteX7" fmla="*/ 5272616 w 5274332"/>
              <a:gd name="connsiteY7" fmla="*/ 4495519 h 4495519"/>
              <a:gd name="connsiteX8" fmla="*/ 4330 w 5274332"/>
              <a:gd name="connsiteY8" fmla="*/ 4487568 h 4495519"/>
              <a:gd name="connsiteX9" fmla="*/ 527 w 5274332"/>
              <a:gd name="connsiteY9" fmla="*/ 0 h 4495519"/>
              <a:gd name="connsiteX0" fmla="*/ 527 w 5274332"/>
              <a:gd name="connsiteY0" fmla="*/ 0 h 4495520"/>
              <a:gd name="connsiteX1" fmla="*/ 5274259 w 5274332"/>
              <a:gd name="connsiteY1" fmla="*/ 3824 h 4495520"/>
              <a:gd name="connsiteX2" fmla="*/ 5270435 w 5274332"/>
              <a:gd name="connsiteY2" fmla="*/ 1348335 h 4495520"/>
              <a:gd name="connsiteX3" fmla="*/ 3321784 w 5274332"/>
              <a:gd name="connsiteY3" fmla="*/ 1349845 h 4495520"/>
              <a:gd name="connsiteX4" fmla="*/ 2747530 w 5274332"/>
              <a:gd name="connsiteY4" fmla="*/ 2363403 h 4495520"/>
              <a:gd name="connsiteX5" fmla="*/ 3309592 w 5274332"/>
              <a:gd name="connsiteY5" fmla="*/ 3319748 h 4495520"/>
              <a:gd name="connsiteX6" fmla="*/ 5272616 w 5274332"/>
              <a:gd name="connsiteY6" fmla="*/ 3319748 h 4495520"/>
              <a:gd name="connsiteX7" fmla="*/ 5272616 w 5274332"/>
              <a:gd name="connsiteY7" fmla="*/ 4495519 h 4495520"/>
              <a:gd name="connsiteX8" fmla="*/ 4330 w 5274332"/>
              <a:gd name="connsiteY8" fmla="*/ 4495520 h 4495520"/>
              <a:gd name="connsiteX9" fmla="*/ 527 w 5274332"/>
              <a:gd name="connsiteY9" fmla="*/ 0 h 4495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74332" h="4495520">
                <a:moveTo>
                  <a:pt x="527" y="0"/>
                </a:moveTo>
                <a:lnTo>
                  <a:pt x="5274259" y="3824"/>
                </a:lnTo>
                <a:cubicBezTo>
                  <a:pt x="5275016" y="451994"/>
                  <a:pt x="5269678" y="900165"/>
                  <a:pt x="5270435" y="1348335"/>
                </a:cubicBezTo>
                <a:lnTo>
                  <a:pt x="3321784" y="1349845"/>
                </a:lnTo>
                <a:lnTo>
                  <a:pt x="2747530" y="2363403"/>
                </a:lnTo>
                <a:lnTo>
                  <a:pt x="3309592" y="3319748"/>
                </a:lnTo>
                <a:lnTo>
                  <a:pt x="5272616" y="3319748"/>
                </a:lnTo>
                <a:lnTo>
                  <a:pt x="5272616" y="4495519"/>
                </a:lnTo>
                <a:lnTo>
                  <a:pt x="4330" y="4495520"/>
                </a:lnTo>
                <a:cubicBezTo>
                  <a:pt x="7126" y="2991094"/>
                  <a:pt x="-2269" y="1504426"/>
                  <a:pt x="527" y="0"/>
                </a:cubicBezTo>
                <a:close/>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TextBox 142">
            <a:extLst>
              <a:ext uri="{FF2B5EF4-FFF2-40B4-BE49-F238E27FC236}">
                <a16:creationId xmlns:a16="http://schemas.microsoft.com/office/drawing/2014/main" id="{5D1FB3DF-164D-69FA-B832-F43E3AA1620B}"/>
              </a:ext>
            </a:extLst>
          </p:cNvPr>
          <p:cNvSpPr txBox="1"/>
          <p:nvPr/>
        </p:nvSpPr>
        <p:spPr>
          <a:xfrm>
            <a:off x="1809445" y="2966866"/>
            <a:ext cx="1261884" cy="461665"/>
          </a:xfrm>
          <a:prstGeom prst="rect">
            <a:avLst/>
          </a:prstGeom>
          <a:noFill/>
        </p:spPr>
        <p:txBody>
          <a:bodyPr wrap="none" rtlCol="0">
            <a:spAutoFit/>
          </a:bodyPr>
          <a:lstStyle/>
          <a:p>
            <a:r>
              <a:rPr lang="en-US" sz="2400" dirty="0">
                <a:solidFill>
                  <a:srgbClr val="0070C0"/>
                </a:solidFill>
              </a:rPr>
              <a:t>802.15.4</a:t>
            </a:r>
          </a:p>
        </p:txBody>
      </p:sp>
      <p:sp>
        <p:nvSpPr>
          <p:cNvPr id="2" name="Rectangle 4">
            <a:extLst>
              <a:ext uri="{FF2B5EF4-FFF2-40B4-BE49-F238E27FC236}">
                <a16:creationId xmlns:a16="http://schemas.microsoft.com/office/drawing/2014/main" id="{0E855D84-26FC-1706-98B3-A04F4C6622A4}"/>
              </a:ext>
            </a:extLst>
          </p:cNvPr>
          <p:cNvSpPr txBox="1">
            <a:spLocks noChangeArrowheads="1"/>
          </p:cNvSpPr>
          <p:nvPr/>
        </p:nvSpPr>
        <p:spPr bwMode="auto">
          <a:xfrm>
            <a:off x="533400" y="602747"/>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dirty="0"/>
              <a:t>IEEE 802.15 Standards &amp; their Applications</a:t>
            </a:r>
            <a:endParaRPr lang="en-US" sz="3200" b="1" kern="0" dirty="0"/>
          </a:p>
        </p:txBody>
      </p:sp>
      <p:sp>
        <p:nvSpPr>
          <p:cNvPr id="139" name="TextBox 138">
            <a:extLst>
              <a:ext uri="{FF2B5EF4-FFF2-40B4-BE49-F238E27FC236}">
                <a16:creationId xmlns:a16="http://schemas.microsoft.com/office/drawing/2014/main" id="{FBC4B7A0-76BA-F6EE-EB01-7CEEF2675C0A}"/>
              </a:ext>
            </a:extLst>
          </p:cNvPr>
          <p:cNvSpPr txBox="1"/>
          <p:nvPr/>
        </p:nvSpPr>
        <p:spPr>
          <a:xfrm>
            <a:off x="334793" y="5449864"/>
            <a:ext cx="1366415" cy="246221"/>
          </a:xfrm>
          <a:prstGeom prst="rect">
            <a:avLst/>
          </a:prstGeom>
          <a:noFill/>
        </p:spPr>
        <p:txBody>
          <a:bodyPr wrap="square" rtlCol="0">
            <a:spAutoFit/>
          </a:bodyPr>
          <a:lstStyle/>
          <a:p>
            <a:pPr algn="ctr"/>
            <a:r>
              <a:rPr lang="en-US" sz="1000" dirty="0"/>
              <a:t>Structural Monitoring</a:t>
            </a:r>
          </a:p>
        </p:txBody>
      </p:sp>
      <p:sp>
        <p:nvSpPr>
          <p:cNvPr id="140" name="TextBox 139">
            <a:extLst>
              <a:ext uri="{FF2B5EF4-FFF2-40B4-BE49-F238E27FC236}">
                <a16:creationId xmlns:a16="http://schemas.microsoft.com/office/drawing/2014/main" id="{0AE53A47-2BFC-AE08-E1B3-4FFFFA1C870C}"/>
              </a:ext>
            </a:extLst>
          </p:cNvPr>
          <p:cNvSpPr txBox="1"/>
          <p:nvPr/>
        </p:nvSpPr>
        <p:spPr>
          <a:xfrm>
            <a:off x="1763128" y="5071760"/>
            <a:ext cx="1366415" cy="246221"/>
          </a:xfrm>
          <a:prstGeom prst="rect">
            <a:avLst/>
          </a:prstGeom>
          <a:noFill/>
        </p:spPr>
        <p:txBody>
          <a:bodyPr wrap="square" rtlCol="0">
            <a:spAutoFit/>
          </a:bodyPr>
          <a:lstStyle/>
          <a:p>
            <a:pPr algn="ctr"/>
            <a:r>
              <a:rPr lang="en-US" sz="1000" dirty="0"/>
              <a:t>Agricultural Sensing</a:t>
            </a:r>
          </a:p>
        </p:txBody>
      </p:sp>
      <p:sp>
        <p:nvSpPr>
          <p:cNvPr id="145" name="Slide Number Placeholder 6">
            <a:extLst>
              <a:ext uri="{FF2B5EF4-FFF2-40B4-BE49-F238E27FC236}">
                <a16:creationId xmlns:a16="http://schemas.microsoft.com/office/drawing/2014/main" id="{B72F03E3-0779-AE8C-AF7E-76B69714213A}"/>
              </a:ext>
            </a:extLst>
          </p:cNvPr>
          <p:cNvSpPr txBox="1">
            <a:spLocks/>
          </p:cNvSpPr>
          <p:nvPr/>
        </p:nvSpPr>
        <p:spPr>
          <a:xfrm>
            <a:off x="4307635" y="6456184"/>
            <a:ext cx="625854" cy="208776"/>
          </a:xfrm>
          <a:prstGeom prst="rect">
            <a:avLst/>
          </a:prstGeo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742950" indent="-28575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1143000" indent="-228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600200" indent="-228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2057400" indent="-228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514600" indent="-228600" algn="l" defTabSz="914400" rtl="0" eaLnBrk="0" fontAlgn="base" latinLnBrk="0"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6pPr>
            <a:lvl7pPr marL="2971800" indent="-228600" algn="l" defTabSz="914400" rtl="0" eaLnBrk="0" fontAlgn="base" latinLnBrk="0"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7pPr>
            <a:lvl8pPr marL="3429000" indent="-228600" algn="l" defTabSz="914400" rtl="0" eaLnBrk="0" fontAlgn="base" latinLnBrk="0"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8pPr>
            <a:lvl9pPr marL="3886200" indent="-228600" algn="l" defTabSz="914400" rtl="0" eaLnBrk="0" fontAlgn="base" latinLnBrk="0"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9pPr>
          </a:lstStyle>
          <a:p>
            <a:pPr>
              <a:defRPr/>
            </a:pPr>
            <a:r>
              <a:rPr lang="en-US" sz="1200" dirty="0"/>
              <a:t>Slide </a:t>
            </a:r>
            <a:fld id="{C952AF60-2FD2-4EA3-848D-19295E5BDB36}" type="slidenum">
              <a:rPr lang="en-US" sz="1200" smtClean="0"/>
              <a:pPr>
                <a:defRPr/>
              </a:pPr>
              <a:t>6</a:t>
            </a:fld>
            <a:endParaRPr lang="en-US" sz="1200" dirty="0"/>
          </a:p>
        </p:txBody>
      </p:sp>
    </p:spTree>
    <p:extLst>
      <p:ext uri="{BB962C8B-B14F-4D97-AF65-F5344CB8AC3E}">
        <p14:creationId xmlns:p14="http://schemas.microsoft.com/office/powerpoint/2010/main" val="15298593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228600" y="1309469"/>
            <a:ext cx="8686800" cy="4984750"/>
          </a:xfrm>
        </p:spPr>
        <p:txBody>
          <a:bodyPr/>
          <a:lstStyle/>
          <a:p>
            <a:pPr marL="609600" indent="-609600" fontAlgn="b">
              <a:lnSpc>
                <a:spcPct val="80000"/>
              </a:lnSpc>
              <a:spcAft>
                <a:spcPts val="0"/>
              </a:spcAft>
              <a:buNone/>
              <a:defRPr/>
            </a:pPr>
            <a:r>
              <a:rPr lang="en-US" sz="2000" dirty="0">
                <a:latin typeface="Arial Rounded MT Bold" pitchFamily="34" charset="0"/>
                <a:cs typeface="Arial" charset="0"/>
              </a:rPr>
              <a:t>TG 3mb – Revision b, Maintenance (mb)</a:t>
            </a:r>
          </a:p>
          <a:p>
            <a:pPr marL="457200" indent="-457200" fontAlgn="b">
              <a:lnSpc>
                <a:spcPct val="80000"/>
              </a:lnSpc>
              <a:spcAft>
                <a:spcPts val="0"/>
              </a:spcAft>
              <a:buNone/>
              <a:defRPr/>
            </a:pPr>
            <a:r>
              <a:rPr lang="en-US" sz="2000" kern="1200" dirty="0">
                <a:latin typeface="Arial Rounded MT Bold" pitchFamily="34" charset="0"/>
                <a:cs typeface="Arial" charset="0"/>
              </a:rPr>
              <a:t>	Objective: revision for 802.15.3, extension of the frequency range to 300 GHz and review the 802.1D references and replace them with 802.1Q as appropriate</a:t>
            </a:r>
          </a:p>
          <a:p>
            <a:pPr marL="609600" indent="-609600" fontAlgn="b">
              <a:lnSpc>
                <a:spcPct val="80000"/>
              </a:lnSpc>
              <a:spcBef>
                <a:spcPts val="0"/>
              </a:spcBef>
              <a:spcAft>
                <a:spcPts val="0"/>
              </a:spcAft>
              <a:buFontTx/>
              <a:buNone/>
              <a:defRPr/>
            </a:pPr>
            <a:endParaRPr lang="en-US" sz="1000" kern="1200" dirty="0">
              <a:latin typeface="Arial Rounded MT Bold" pitchFamily="34" charset="0"/>
              <a:cs typeface="Arial" charset="0"/>
            </a:endParaRPr>
          </a:p>
          <a:p>
            <a:pPr marL="644525" indent="-644525" fontAlgn="b">
              <a:lnSpc>
                <a:spcPct val="80000"/>
              </a:lnSpc>
              <a:spcAft>
                <a:spcPts val="0"/>
              </a:spcAft>
              <a:buFontTx/>
              <a:buNone/>
              <a:tabLst>
                <a:tab pos="446088" algn="l"/>
              </a:tabLst>
              <a:defRPr/>
            </a:pPr>
            <a:r>
              <a:rPr lang="en-US" sz="2000" dirty="0">
                <a:latin typeface="Arial Rounded MT Bold" pitchFamily="34" charset="0"/>
                <a:cs typeface="Arial" charset="0"/>
              </a:rPr>
              <a:t>TG 4ab </a:t>
            </a:r>
            <a:r>
              <a:rPr lang="en-US" sz="2000" kern="1200" dirty="0">
                <a:latin typeface="Arial Rounded MT Bold" pitchFamily="34" charset="0"/>
                <a:cs typeface="Arial" charset="0"/>
              </a:rPr>
              <a:t>– Next Generation Ultra </a:t>
            </a:r>
            <a:r>
              <a:rPr lang="en-US" sz="2000" kern="1200" dirty="0" err="1">
                <a:latin typeface="Arial Rounded MT Bold" pitchFamily="34" charset="0"/>
                <a:cs typeface="Arial" charset="0"/>
              </a:rPr>
              <a:t>WideBand</a:t>
            </a:r>
            <a:r>
              <a:rPr lang="en-US" sz="2000" kern="1200" dirty="0">
                <a:latin typeface="Arial Rounded MT Bold" pitchFamily="34" charset="0"/>
                <a:cs typeface="Arial" charset="0"/>
              </a:rPr>
              <a:t> (NG-UWB) Amendment</a:t>
            </a:r>
          </a:p>
          <a:p>
            <a:pPr marL="457200" indent="-457200" fontAlgn="b">
              <a:lnSpc>
                <a:spcPct val="80000"/>
              </a:lnSpc>
              <a:spcAft>
                <a:spcPts val="0"/>
              </a:spcAft>
              <a:buNone/>
              <a:tabLst>
                <a:tab pos="446088" algn="l"/>
              </a:tabLst>
              <a:defRPr/>
            </a:pPr>
            <a:r>
              <a:rPr lang="en-US" sz="2000" kern="1200" dirty="0">
                <a:latin typeface="Arial Rounded MT Bold" pitchFamily="34" charset="0"/>
                <a:cs typeface="Arial" charset="0"/>
              </a:rPr>
              <a:t>	Objective: enhancements to 802.15.4 Ultra Wideband (UWB) physical layers (PHYs) media access control (MAC), and associated ranging techniques while retaining backward compatibility with enhanced ranging capable devices (ERDEVs)</a:t>
            </a:r>
          </a:p>
          <a:p>
            <a:pPr marL="609600" indent="-609600" fontAlgn="b">
              <a:lnSpc>
                <a:spcPct val="80000"/>
              </a:lnSpc>
              <a:spcBef>
                <a:spcPts val="0"/>
              </a:spcBef>
              <a:spcAft>
                <a:spcPts val="0"/>
              </a:spcAft>
              <a:buFontTx/>
              <a:buNone/>
              <a:defRPr/>
            </a:pPr>
            <a:endParaRPr lang="en-US" sz="1000" kern="1200" dirty="0">
              <a:latin typeface="Arial Rounded MT Bold" pitchFamily="34" charset="0"/>
              <a:cs typeface="Arial" charset="0"/>
            </a:endParaRPr>
          </a:p>
          <a:p>
            <a:pPr marL="644525" indent="-644525" fontAlgn="b">
              <a:lnSpc>
                <a:spcPct val="80000"/>
              </a:lnSpc>
              <a:spcAft>
                <a:spcPts val="0"/>
              </a:spcAft>
              <a:buFontTx/>
              <a:buNone/>
              <a:tabLst>
                <a:tab pos="446088" algn="l"/>
              </a:tabLst>
              <a:defRPr/>
            </a:pPr>
            <a:r>
              <a:rPr lang="en-US" sz="2000" dirty="0">
                <a:latin typeface="Arial Rounded MT Bold" pitchFamily="34" charset="0"/>
                <a:cs typeface="Arial" charset="0"/>
              </a:rPr>
              <a:t>TG 4ac </a:t>
            </a:r>
            <a:r>
              <a:rPr lang="en-US" sz="2000" kern="1200" dirty="0">
                <a:latin typeface="Arial Rounded MT Bold" pitchFamily="34" charset="0"/>
                <a:cs typeface="Arial" charset="0"/>
              </a:rPr>
              <a:t>– Privacy Amendment</a:t>
            </a:r>
          </a:p>
          <a:p>
            <a:pPr marL="457200" indent="-457200" fontAlgn="b">
              <a:lnSpc>
                <a:spcPct val="80000"/>
              </a:lnSpc>
              <a:spcAft>
                <a:spcPts val="0"/>
              </a:spcAft>
              <a:buNone/>
              <a:tabLst>
                <a:tab pos="446088" algn="l"/>
              </a:tabLst>
              <a:defRPr/>
            </a:pPr>
            <a:r>
              <a:rPr lang="en-US" sz="2000" kern="1200" dirty="0">
                <a:latin typeface="Arial Rounded MT Bold" pitchFamily="34" charset="0"/>
                <a:cs typeface="Arial" charset="0"/>
              </a:rPr>
              <a:t>	Objective: modifications to the IEEE Std 802.15.4 medium access control (MAC) specification to specify mechanisms that address and improve user privacy</a:t>
            </a:r>
          </a:p>
          <a:p>
            <a:pPr marL="457200" indent="-457200" fontAlgn="b">
              <a:lnSpc>
                <a:spcPct val="80000"/>
              </a:lnSpc>
              <a:spcAft>
                <a:spcPts val="0"/>
              </a:spcAft>
              <a:buNone/>
              <a:tabLst>
                <a:tab pos="446088" algn="l"/>
              </a:tabLst>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r>
              <a:rPr lang="en-US" sz="2000" dirty="0">
                <a:latin typeface="Arial Rounded MT Bold" pitchFamily="34" charset="0"/>
                <a:cs typeface="Arial" charset="0"/>
              </a:rPr>
              <a:t>TG 4me – Revision e, Maintenance (me)</a:t>
            </a:r>
          </a:p>
          <a:p>
            <a:pPr marL="457200" indent="-457200" fontAlgn="b">
              <a:lnSpc>
                <a:spcPct val="80000"/>
              </a:lnSpc>
              <a:spcAft>
                <a:spcPts val="0"/>
              </a:spcAft>
              <a:buNone/>
              <a:defRPr/>
            </a:pPr>
            <a:r>
              <a:rPr lang="en-US" sz="2000" kern="1200" dirty="0">
                <a:latin typeface="Arial Rounded MT Bold" pitchFamily="34" charset="0"/>
                <a:cs typeface="Arial" charset="0"/>
              </a:rPr>
              <a:t>	Objective: revision to 802.15.4-2020, rolling up amendments 802.15.4w, 802.15.4y, 802.15.4z, and 802.15.4aa and work on </a:t>
            </a:r>
            <a:r>
              <a:rPr lang="en-US" sz="2000" dirty="0">
                <a:solidFill>
                  <a:srgbClr val="000000"/>
                </a:solidFill>
                <a:latin typeface="Arial Rounded MT Bold" pitchFamily="34" charset="0"/>
                <a:cs typeface="Arial" pitchFamily="34" charset="0"/>
              </a:rPr>
              <a:t>errors, omissions, updates, etc.</a:t>
            </a:r>
          </a:p>
          <a:p>
            <a:pPr marL="457200" indent="-457200" fontAlgn="b">
              <a:lnSpc>
                <a:spcPct val="80000"/>
              </a:lnSpc>
              <a:spcAft>
                <a:spcPts val="0"/>
              </a:spcAft>
              <a:buNone/>
              <a:defRPr/>
            </a:pPr>
            <a:endParaRPr lang="en-US" sz="2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000" kern="1200" dirty="0">
              <a:latin typeface="Arial Rounded MT Bold" pitchFamily="34" charset="0"/>
              <a:cs typeface="Arial" charset="0"/>
            </a:endParaRPr>
          </a:p>
        </p:txBody>
      </p:sp>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92075" y="1004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547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802.15 WG Subgroups/Objectives</a:t>
            </a: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7</a:t>
            </a:fld>
            <a:endParaRPr lang="en-US" sz="1200" dirty="0"/>
          </a:p>
        </p:txBody>
      </p:sp>
    </p:spTree>
    <p:extLst>
      <p:ext uri="{BB962C8B-B14F-4D97-AF65-F5344CB8AC3E}">
        <p14:creationId xmlns:p14="http://schemas.microsoft.com/office/powerpoint/2010/main" val="17816863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6"/>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smtClean="0"/>
              <a:pPr>
                <a:defRPr/>
              </a:pPr>
              <a:t>8</a:t>
            </a:fld>
            <a:endParaRPr lang="en-US" sz="1200"/>
          </a:p>
        </p:txBody>
      </p:sp>
      <p:sp>
        <p:nvSpPr>
          <p:cNvPr id="5126" name="Rectangle 3"/>
          <p:cNvSpPr>
            <a:spLocks noGrp="1" noChangeArrowheads="1"/>
          </p:cNvSpPr>
          <p:nvPr>
            <p:ph type="body" sz="half" idx="1"/>
          </p:nvPr>
        </p:nvSpPr>
        <p:spPr>
          <a:xfrm>
            <a:off x="228600" y="1309469"/>
            <a:ext cx="8686800" cy="4984750"/>
          </a:xfrm>
        </p:spPr>
        <p:txBody>
          <a:bodyPr/>
          <a:lstStyle/>
          <a:p>
            <a:pPr marL="609600" indent="-609600" fontAlgn="b">
              <a:lnSpc>
                <a:spcPct val="80000"/>
              </a:lnSpc>
              <a:spcAft>
                <a:spcPts val="0"/>
              </a:spcAft>
              <a:buNone/>
              <a:defRPr/>
            </a:pPr>
            <a:r>
              <a:rPr lang="en-US" sz="2000" dirty="0">
                <a:latin typeface="Arial Rounded MT Bold" pitchFamily="34" charset="0"/>
                <a:cs typeface="Arial" charset="0"/>
              </a:rPr>
              <a:t>TG 6ma </a:t>
            </a:r>
            <a:r>
              <a:rPr lang="en-US" sz="2000" kern="1200" dirty="0">
                <a:latin typeface="Arial Rounded MT Bold" pitchFamily="34" charset="0"/>
                <a:cs typeface="Arial" charset="0"/>
              </a:rPr>
              <a:t>– </a:t>
            </a:r>
            <a:r>
              <a:rPr lang="en-US" sz="2000" dirty="0">
                <a:latin typeface="Arial Rounded MT Bold" pitchFamily="34" charset="0"/>
                <a:cs typeface="Arial" charset="0"/>
              </a:rPr>
              <a:t>Revision a, Maintenance (ma)</a:t>
            </a:r>
          </a:p>
          <a:p>
            <a:pPr marL="457200" indent="-457200" fontAlgn="b">
              <a:lnSpc>
                <a:spcPct val="80000"/>
              </a:lnSpc>
              <a:spcAft>
                <a:spcPts val="0"/>
              </a:spcAft>
              <a:buNone/>
              <a:defRPr/>
            </a:pPr>
            <a:r>
              <a:rPr lang="en-US" sz="2000" kern="1200" dirty="0">
                <a:latin typeface="Arial Rounded MT Bold" pitchFamily="34" charset="0"/>
                <a:cs typeface="Arial" charset="0"/>
              </a:rPr>
              <a:t>	Objective: enhancements to the BAN Ultra Wideband (UWB) physical layer (PHY) and media access control (MAC) to support enhanced dependability to a human BAN (HBAN) and adds support for vehicle body area networks (VBAN), a coordinator in a vehicle with devices around the vehicular cabin</a:t>
            </a:r>
            <a:endParaRPr lang="en-US" sz="2000" dirty="0">
              <a:latin typeface="Arial Rounded MT Bold" pitchFamily="34" charset="0"/>
              <a:cs typeface="Arial" charset="0"/>
            </a:endParaRPr>
          </a:p>
          <a:p>
            <a:pPr marL="609600" indent="-609600" fontAlgn="b">
              <a:lnSpc>
                <a:spcPct val="80000"/>
              </a:lnSpc>
              <a:spcBef>
                <a:spcPts val="0"/>
              </a:spcBef>
              <a:spcAft>
                <a:spcPts val="0"/>
              </a:spcAft>
              <a:buNone/>
              <a:defRPr/>
            </a:pPr>
            <a:endParaRPr lang="en-US" sz="1000" dirty="0">
              <a:latin typeface="Arial Rounded MT Bold" pitchFamily="34" charset="0"/>
              <a:cs typeface="Arial" charset="0"/>
            </a:endParaRPr>
          </a:p>
          <a:p>
            <a:pPr marL="609600" indent="-609600" fontAlgn="b">
              <a:lnSpc>
                <a:spcPct val="80000"/>
              </a:lnSpc>
              <a:spcAft>
                <a:spcPts val="0"/>
              </a:spcAft>
              <a:buNone/>
              <a:defRPr/>
            </a:pPr>
            <a:r>
              <a:rPr lang="en-US" sz="2000" dirty="0">
                <a:latin typeface="Arial Rounded MT Bold" pitchFamily="34" charset="0"/>
                <a:cs typeface="Arial" charset="0"/>
              </a:rPr>
              <a:t>TG 7a </a:t>
            </a:r>
            <a:r>
              <a:rPr lang="en-US" sz="2000" kern="1200" dirty="0">
                <a:latin typeface="Arial Rounded MT Bold" pitchFamily="34" charset="0"/>
                <a:cs typeface="Arial" charset="0"/>
              </a:rPr>
              <a:t>–</a:t>
            </a:r>
            <a:r>
              <a:rPr lang="en-US" sz="2000" dirty="0">
                <a:latin typeface="Arial Rounded MT Bold" pitchFamily="34" charset="0"/>
                <a:cs typeface="Arial" charset="0"/>
              </a:rPr>
              <a:t> Optical Camera Communication (OCC) Amendment</a:t>
            </a:r>
          </a:p>
          <a:p>
            <a:pPr marL="457200" indent="-457200" fontAlgn="b">
              <a:lnSpc>
                <a:spcPct val="80000"/>
              </a:lnSpc>
              <a:spcAft>
                <a:spcPts val="0"/>
              </a:spcAft>
              <a:buNone/>
              <a:defRPr/>
            </a:pPr>
            <a:r>
              <a:rPr lang="en-US" sz="2000" kern="1200" dirty="0">
                <a:latin typeface="Arial Rounded MT Bold" pitchFamily="34" charset="0"/>
                <a:cs typeface="Arial" charset="0"/>
              </a:rPr>
              <a:t>	Objective: high-rate OCC Physical Layer (PHY) using light wavelengths from 10,000 nm to 190 nm delivering data rates up to 100 Mb/s for point-to-point and point-to-multipoint communication</a:t>
            </a:r>
          </a:p>
          <a:p>
            <a:pPr marL="609600" indent="-609600" fontAlgn="b">
              <a:lnSpc>
                <a:spcPct val="80000"/>
              </a:lnSpc>
              <a:spcAft>
                <a:spcPts val="0"/>
              </a:spcAft>
              <a:buNone/>
              <a:defRPr/>
            </a:pPr>
            <a:endParaRPr lang="en-US" sz="1000" kern="1200" dirty="0">
              <a:latin typeface="Arial Rounded MT Bold" pitchFamily="34" charset="0"/>
              <a:cs typeface="Arial" charset="0"/>
            </a:endParaRPr>
          </a:p>
          <a:p>
            <a:pPr marL="609600" indent="-609600" fontAlgn="b">
              <a:lnSpc>
                <a:spcPct val="80000"/>
              </a:lnSpc>
              <a:spcAft>
                <a:spcPts val="0"/>
              </a:spcAft>
              <a:buNone/>
              <a:defRPr/>
            </a:pPr>
            <a:r>
              <a:rPr lang="en-US" sz="2000" kern="1200" dirty="0">
                <a:latin typeface="Arial Rounded MT Bold" pitchFamily="34" charset="0"/>
                <a:cs typeface="Arial" charset="0"/>
              </a:rPr>
              <a:t>TG 13 – Multi-Gigabit/sec Optical Wireless Communication (MG-OWC)</a:t>
            </a:r>
          </a:p>
          <a:p>
            <a:pPr marL="457200" indent="-457200" fontAlgn="b">
              <a:lnSpc>
                <a:spcPct val="80000"/>
              </a:lnSpc>
              <a:spcAft>
                <a:spcPts val="0"/>
              </a:spcAft>
              <a:buNone/>
              <a:defRPr/>
            </a:pPr>
            <a:r>
              <a:rPr lang="en-US" sz="2000" kern="1200" dirty="0">
                <a:latin typeface="Arial Rounded MT Bold" pitchFamily="34" charset="0"/>
                <a:cs typeface="Arial" charset="0"/>
              </a:rPr>
              <a:t>	Objective: define OWC specifications to enable high data rate transfer among end points with up to multi-Gigabit throughput and ranges up to 200 m unrestricted line of site targeting support for ceiling-mounted infrastructure serving stationary and mobile devices as well as point-to-point links</a:t>
            </a:r>
          </a:p>
        </p:txBody>
      </p:sp>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92075" y="1004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547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Rectangle 4">
            <a:extLst>
              <a:ext uri="{FF2B5EF4-FFF2-40B4-BE49-F238E27FC236}">
                <a16:creationId xmlns:a16="http://schemas.microsoft.com/office/drawing/2014/main" id="{4E7C2080-6DB1-4FB8-9355-76A55A5FB454}"/>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802.15 WG Subgroups/Objectives</a:t>
            </a:r>
          </a:p>
        </p:txBody>
      </p:sp>
    </p:spTree>
    <p:extLst>
      <p:ext uri="{BB962C8B-B14F-4D97-AF65-F5344CB8AC3E}">
        <p14:creationId xmlns:p14="http://schemas.microsoft.com/office/powerpoint/2010/main" val="3989986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6"/>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smtClean="0"/>
              <a:pPr>
                <a:defRPr/>
              </a:pPr>
              <a:t>9</a:t>
            </a:fld>
            <a:endParaRPr lang="en-US" sz="1200"/>
          </a:p>
        </p:txBody>
      </p:sp>
      <p:sp>
        <p:nvSpPr>
          <p:cNvPr id="5126" name="Rectangle 3"/>
          <p:cNvSpPr>
            <a:spLocks noGrp="1" noChangeArrowheads="1"/>
          </p:cNvSpPr>
          <p:nvPr>
            <p:ph type="body" sz="half" idx="1"/>
          </p:nvPr>
        </p:nvSpPr>
        <p:spPr>
          <a:xfrm>
            <a:off x="228600" y="1309469"/>
            <a:ext cx="8686800" cy="4984750"/>
          </a:xfrm>
        </p:spPr>
        <p:txBody>
          <a:bodyPr/>
          <a:lstStyle/>
          <a:p>
            <a:pPr marL="457200" indent="-457200" fontAlgn="b">
              <a:lnSpc>
                <a:spcPct val="80000"/>
              </a:lnSpc>
              <a:spcAft>
                <a:spcPts val="0"/>
              </a:spcAft>
              <a:buNone/>
              <a:defRPr/>
            </a:pPr>
            <a:r>
              <a:rPr lang="en-US" sz="2000" kern="1200" dirty="0">
                <a:latin typeface="Arial Rounded MT Bold" pitchFamily="34" charset="0"/>
                <a:cs typeface="Arial" charset="0"/>
              </a:rPr>
              <a:t>TG 14 – Impulse Radio Ultra Wideband Wireless Ad Hoc Networks (UWB-AHN) ---IN HIBERNATION---</a:t>
            </a:r>
          </a:p>
          <a:p>
            <a:pPr marL="457200" indent="-457200" fontAlgn="b">
              <a:lnSpc>
                <a:spcPct val="80000"/>
              </a:lnSpc>
              <a:spcAft>
                <a:spcPts val="0"/>
              </a:spcAft>
              <a:buNone/>
              <a:defRPr/>
            </a:pPr>
            <a:r>
              <a:rPr lang="en-US" sz="2000" kern="1200" dirty="0">
                <a:latin typeface="Arial Rounded MT Bold" pitchFamily="34" charset="0"/>
                <a:cs typeface="Arial" charset="0"/>
              </a:rPr>
              <a:t>	Objective: focused on impulse radio (IR) Ultra Wideband (UWB) PHY and MAC providing precision ranging capability that is accurate to the centimeter level by including (via. referencing) the 802.15.4 IR UWB functionality into a simple focused specification</a:t>
            </a:r>
          </a:p>
          <a:p>
            <a:pPr marL="457200" indent="-457200" fontAlgn="b">
              <a:lnSpc>
                <a:spcPct val="80000"/>
              </a:lnSpc>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defRPr/>
            </a:pPr>
            <a:r>
              <a:rPr lang="en-US" sz="2000" kern="1200" dirty="0">
                <a:latin typeface="Arial Rounded MT Bold" pitchFamily="34" charset="0"/>
                <a:cs typeface="Arial" charset="0"/>
              </a:rPr>
              <a:t>TG 15 – Narrow Band Wireless Ad Hoc Networks (NB-AHN)</a:t>
            </a:r>
            <a:br>
              <a:rPr lang="en-US" sz="2000" kern="1200" dirty="0">
                <a:latin typeface="Arial Rounded MT Bold" pitchFamily="34" charset="0"/>
                <a:cs typeface="Arial" charset="0"/>
              </a:rPr>
            </a:br>
            <a:r>
              <a:rPr lang="en-US" sz="2000" kern="1200" dirty="0">
                <a:latin typeface="Arial Rounded MT Bold" pitchFamily="34" charset="0"/>
                <a:cs typeface="Arial" charset="0"/>
              </a:rPr>
              <a:t>---IN HIBERNATION---</a:t>
            </a:r>
          </a:p>
          <a:p>
            <a:pPr marL="457200" indent="-457200" fontAlgn="b">
              <a:lnSpc>
                <a:spcPct val="80000"/>
              </a:lnSpc>
              <a:buNone/>
              <a:defRPr/>
            </a:pPr>
            <a:r>
              <a:rPr lang="en-US" sz="2000" kern="1200" dirty="0">
                <a:latin typeface="Arial Rounded MT Bold" pitchFamily="34" charset="0"/>
                <a:cs typeface="Arial" charset="0"/>
              </a:rPr>
              <a:t>	Objective: focused on narrow band ad hoc network PHY and MAC by including (via referencing) functionality and features of 802.15.4 into a simple focused specification</a:t>
            </a:r>
          </a:p>
          <a:p>
            <a:pPr marL="457200" indent="-457200" fontAlgn="b">
              <a:lnSpc>
                <a:spcPct val="80000"/>
              </a:lnSpc>
              <a:spcAft>
                <a:spcPts val="0"/>
              </a:spcAft>
              <a:buNone/>
              <a:defRPr/>
            </a:pPr>
            <a:endParaRPr lang="en-US" sz="2000" kern="1200" dirty="0">
              <a:latin typeface="Arial Rounded MT Bold" pitchFamily="34" charset="0"/>
              <a:cs typeface="Arial" charset="0"/>
            </a:endParaRPr>
          </a:p>
          <a:p>
            <a:pPr marL="609600" indent="-609600" fontAlgn="b">
              <a:lnSpc>
                <a:spcPct val="80000"/>
              </a:lnSpc>
              <a:spcBef>
                <a:spcPts val="0"/>
              </a:spcBef>
              <a:spcAft>
                <a:spcPts val="0"/>
              </a:spcAft>
              <a:buNone/>
              <a:defRPr/>
            </a:pPr>
            <a:endParaRPr lang="en-US" sz="1000" kern="1200" dirty="0">
              <a:latin typeface="Arial Rounded MT Bold" pitchFamily="34" charset="0"/>
              <a:cs typeface="Arial" charset="0"/>
            </a:endParaRPr>
          </a:p>
        </p:txBody>
      </p:sp>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92075" y="1004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92075" y="11874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Rectangle 4">
            <a:extLst>
              <a:ext uri="{FF2B5EF4-FFF2-40B4-BE49-F238E27FC236}">
                <a16:creationId xmlns:a16="http://schemas.microsoft.com/office/drawing/2014/main" id="{E292E43B-3472-43CD-B41C-711A2FA858CB}"/>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802.15 WG Subgroups/Objectives</a:t>
            </a:r>
          </a:p>
        </p:txBody>
      </p:sp>
    </p:spTree>
    <p:extLst>
      <p:ext uri="{BB962C8B-B14F-4D97-AF65-F5344CB8AC3E}">
        <p14:creationId xmlns:p14="http://schemas.microsoft.com/office/powerpoint/2010/main" val="2520442912"/>
      </p:ext>
    </p:extLst>
  </p:cSld>
  <p:clrMapOvr>
    <a:masterClrMapping/>
  </p:clrMapOvr>
</p:sld>
</file>

<file path=ppt/theme/theme1.xml><?xml version="1.0" encoding="utf-8"?>
<a:theme xmlns:a="http://schemas.openxmlformats.org/drawingml/2006/main" name="IEEE-802_15">
  <a:themeElements>
    <a:clrScheme name="IEEE-802_15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IEEE-802_15">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IEEE-802_15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EEE-802_15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IEEE-802_15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IEEE-802_15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IEEE-802_15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IEEE-802_15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IEEE-802_15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D:\MYDOCU~1\IEEEP8~1.15\TEMPLATE\IEEE-8~1.POT</Template>
  <TotalTime>46798</TotalTime>
  <Words>1189</Words>
  <Application>Microsoft Office PowerPoint</Application>
  <PresentationFormat>On-screen Show (4:3)</PresentationFormat>
  <Paragraphs>163</Paragraphs>
  <Slides>14</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Arial Rounded MT Bold</vt:lpstr>
      <vt:lpstr>Times New Roman</vt:lpstr>
      <vt:lpstr>IEEE-802_15</vt:lpstr>
      <vt:lpstr> 144th Session of meetings of the  IEEE 802.15 Working Group for Wireless Specialty Networks (WSN)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802.15 WG-Opening Report Sept Interim 2021</dc:title>
  <dc:subject>IEEE 802.15 &lt;subject&gt;</dc:subject>
  <dc:creator>Pat Kinney</dc:creator>
  <cp:keywords/>
  <dc:description/>
  <cp:lastModifiedBy>Clint Powell2</cp:lastModifiedBy>
  <cp:revision>1159</cp:revision>
  <cp:lastPrinted>2000-07-07T01:25:49Z</cp:lastPrinted>
  <dcterms:created xsi:type="dcterms:W3CDTF">1999-06-22T06:24:01Z</dcterms:created>
  <dcterms:modified xsi:type="dcterms:W3CDTF">2023-06-08T10:05:55Z</dcterms:modified>
  <cp:category/>
</cp:coreProperties>
</file>