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10"/>
  </p:notesMasterIdLst>
  <p:handoutMasterIdLst>
    <p:handoutMasterId r:id="rId11"/>
  </p:handoutMasterIdLst>
  <p:sldIdLst>
    <p:sldId id="259" r:id="rId2"/>
    <p:sldId id="938" r:id="rId3"/>
    <p:sldId id="990" r:id="rId4"/>
    <p:sldId id="1050" r:id="rId5"/>
    <p:sldId id="1051" r:id="rId6"/>
    <p:sldId id="256" r:id="rId7"/>
    <p:sldId id="965" r:id="rId8"/>
    <p:sldId id="985" r:id="rId9"/>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081" autoAdjust="0"/>
    <p:restoredTop sz="96869" autoAdjust="0"/>
  </p:normalViewPr>
  <p:slideViewPr>
    <p:cSldViewPr>
      <p:cViewPr varScale="1">
        <p:scale>
          <a:sx n="119" d="100"/>
          <a:sy n="119" d="100"/>
        </p:scale>
        <p:origin x="555" y="75"/>
      </p:cViewPr>
      <p:guideLst>
        <p:guide orient="horz" pos="2160"/>
        <p:guide pos="3840"/>
      </p:guideLst>
    </p:cSldViewPr>
  </p:slideViewPr>
  <p:notesTextViewPr>
    <p:cViewPr>
      <p:scale>
        <a:sx n="1" d="1"/>
        <a:sy n="1" d="1"/>
      </p:scale>
      <p:origin x="0" y="0"/>
    </p:cViewPr>
  </p:notesTextViewPr>
  <p:sorterViewPr>
    <p:cViewPr>
      <p:scale>
        <a:sx n="200" d="100"/>
        <a:sy n="2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6</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a:xfrm>
            <a:off x="8915400" y="6356350"/>
            <a:ext cx="2971800" cy="365125"/>
          </a:xfrm>
          <a:prstGeom prst="rect">
            <a:avLst/>
          </a:prstGeom>
        </p:spPr>
        <p:txBody>
          <a:bodyPr/>
          <a:lstStyle/>
          <a:p>
            <a:fld id="{D948579F-2529-4240-99E8-9509083FD228}" type="slidenum">
              <a:rPr lang="en-US" smtClean="0"/>
              <a:pPr/>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Slide Number Placeholder 6"/>
          <p:cNvSpPr>
            <a:spLocks noGrp="1" noChangeArrowheads="1"/>
          </p:cNvSpPr>
          <p:nvPr>
            <p:ph type="sldNum" sz="quarter" idx="12"/>
          </p:nvPr>
        </p:nvSpPr>
        <p:spPr>
          <a:xfrm>
            <a:off x="8915400" y="6356350"/>
            <a:ext cx="2971800" cy="365125"/>
          </a:xfrm>
          <a:prstGeom prst="rect">
            <a:avLst/>
          </a:prstGeom>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066D2DAB-F591-41BA-8754-9F527FC4CF01}"/>
              </a:ext>
            </a:extLst>
          </p:cNvPr>
          <p:cNvSpPr>
            <a:spLocks noGrp="1"/>
          </p:cNvSpPr>
          <p:nvPr>
            <p:ph type="dt" sz="half" idx="10"/>
          </p:nvPr>
        </p:nvSpPr>
        <p:spPr/>
        <p:txBody>
          <a:bodyPr/>
          <a:lstStyle>
            <a:lvl1pPr>
              <a:defRPr/>
            </a:lvl1pPr>
          </a:lstStyle>
          <a:p>
            <a:r>
              <a:rPr lang="en-US" dirty="0"/>
              <a:t>May_2023</a:t>
            </a:r>
          </a:p>
        </p:txBody>
      </p:sp>
      <p:sp>
        <p:nvSpPr>
          <p:cNvPr id="8" name="Footer Placeholder 7">
            <a:extLst>
              <a:ext uri="{FF2B5EF4-FFF2-40B4-BE49-F238E27FC236}">
                <a16:creationId xmlns:a16="http://schemas.microsoft.com/office/drawing/2014/main" id="{085B9F04-F578-4AFA-B4AE-431568EF8D75}"/>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460DDDE6-6E97-43D6-8051-AF0AB570FC8C}"/>
              </a:ext>
            </a:extLst>
          </p:cNvPr>
          <p:cNvSpPr>
            <a:spLocks noGrp="1"/>
          </p:cNvSpPr>
          <p:nvPr>
            <p:ph type="sldNum" sz="quarter" idx="12"/>
          </p:nvPr>
        </p:nvSpPr>
        <p:spPr>
          <a:xfrm>
            <a:off x="8915400" y="6356350"/>
            <a:ext cx="2971800" cy="365125"/>
          </a:xfrm>
          <a:prstGeom prst="rect">
            <a:avLst/>
          </a:prstGeom>
        </p:spPr>
        <p:txBody>
          <a:bodyPr/>
          <a:lstStyle/>
          <a:p>
            <a:fld id="{A1C9EF53-BD90-4B75-A223-F9525C143888}" type="slidenum">
              <a:rPr lang="en-US" smtClean="0"/>
              <a:pPr/>
              <a:t>‹#›</a:t>
            </a:fld>
            <a:endParaRPr lang="en-US" dirty="0"/>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a:xfrm>
            <a:off x="8915400" y="6356350"/>
            <a:ext cx="2971800" cy="365125"/>
          </a:xfrm>
          <a:prstGeom prst="rect">
            <a:avLst/>
          </a:prstGeom>
        </p:spPr>
        <p:txBody>
          <a:bodyPr/>
          <a:lstStyle/>
          <a:p>
            <a:fld id="{EBD4C34D-4CD0-4A0E-BD59-F509346FA9BB}" type="slidenum">
              <a:rPr lang="en-US" smtClean="0"/>
              <a:pPr/>
              <a:t>‹#›</a:t>
            </a:fld>
            <a:endParaRPr lang="en-US" dirty="0"/>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a:xfrm>
            <a:off x="8915400" y="6356350"/>
            <a:ext cx="2971800" cy="365125"/>
          </a:xfrm>
          <a:prstGeom prst="rect">
            <a:avLst/>
          </a:prstGeom>
        </p:spPr>
        <p:txBody>
          <a:bodyPr/>
          <a:lstStyle/>
          <a:p>
            <a:fld id="{78D82EEF-B42F-44D5-8B21-14FE82D1E170}" type="slidenum">
              <a:rPr lang="en-US" smtClean="0"/>
              <a:pPr/>
              <a:t>‹#›</a:t>
            </a:fld>
            <a:endParaRPr lang="en-US" dirty="0"/>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a:xfrm>
            <a:off x="8915400" y="6356350"/>
            <a:ext cx="2971800" cy="365125"/>
          </a:xfrm>
          <a:prstGeom prst="rect">
            <a:avLst/>
          </a:prstGeom>
        </p:spPr>
        <p:txBody>
          <a:bodyPr/>
          <a:lstStyle/>
          <a:p>
            <a:fld id="{77FB97AE-1903-41D8-B1F9-83692465749C}" type="slidenum">
              <a:rPr lang="en-US" smtClean="0"/>
              <a:pPr/>
              <a:t>‹#›</a:t>
            </a:fld>
            <a:endParaRPr lang="en-US" dirty="0"/>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a:xfrm>
            <a:off x="8915400" y="6356350"/>
            <a:ext cx="2971800" cy="365125"/>
          </a:xfrm>
          <a:prstGeom prst="rect">
            <a:avLst/>
          </a:prstGeom>
        </p:spPr>
        <p:txBody>
          <a:bodyPr/>
          <a:lstStyle/>
          <a:p>
            <a:fld id="{7EFC2CB1-BB33-4EAC-A903-EB830165C15C}" type="slidenum">
              <a:rPr lang="en-US" smtClean="0"/>
              <a:pPr/>
              <a:t>‹#›</a:t>
            </a:fld>
            <a:endParaRPr lang="en-US" dirty="0"/>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a:prstGeom prst="rect">
            <a:avLst/>
          </a:prstGeom>
        </p:spPr>
        <p:txBody>
          <a:bodyPr/>
          <a:lstStyle/>
          <a:p>
            <a:fld id="{20092462-9859-4223-AEDC-0764803AB50E}" type="slidenum">
              <a:rPr lang="en-US" smtClean="0"/>
              <a:pPr/>
              <a:t>‹#›</a:t>
            </a:fld>
            <a:endParaRPr lang="en-US" dirty="0"/>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a:xfrm>
            <a:off x="8915400" y="6356350"/>
            <a:ext cx="2971800" cy="365125"/>
          </a:xfrm>
          <a:prstGeom prst="rect">
            <a:avLst/>
          </a:prstGeom>
        </p:spPr>
        <p:txBody>
          <a:bodyPr/>
          <a:lstStyle/>
          <a:p>
            <a:fld id="{A319080C-10B6-4740-8D35-C8A53BAAD847}" type="slidenum">
              <a:rPr lang="en-US" smtClean="0"/>
              <a:pPr/>
              <a:t>‹#›</a:t>
            </a:fld>
            <a:endParaRPr lang="en-US" dirty="0"/>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a:xfrm>
            <a:off x="8915400" y="6356350"/>
            <a:ext cx="2971800" cy="365125"/>
          </a:xfrm>
          <a:prstGeom prst="rect">
            <a:avLst/>
          </a:prstGeo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doc.:IEEE802.15-23-0298r0</a:t>
            </a:r>
          </a:p>
        </p:txBody>
      </p:sp>
      <p:sp>
        <p:nvSpPr>
          <p:cNvPr id="8" name="Date Placeholder 7">
            <a:extLst>
              <a:ext uri="{FF2B5EF4-FFF2-40B4-BE49-F238E27FC236}">
                <a16:creationId xmlns:a16="http://schemas.microsoft.com/office/drawing/2014/main" id="{C4EA5632-14B1-490F-B718-5A1C4F47806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May_2023</a:t>
            </a:r>
          </a:p>
        </p:txBody>
      </p:sp>
      <p:sp>
        <p:nvSpPr>
          <p:cNvPr id="4" name="Slide Number Placeholder 3">
            <a:extLst>
              <a:ext uri="{FF2B5EF4-FFF2-40B4-BE49-F238E27FC236}">
                <a16:creationId xmlns:a16="http://schemas.microsoft.com/office/drawing/2014/main" id="{D36CFDB5-E8A1-44A2-99CC-CB3BDE90A33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5C9B60-20C2-4534-A2C4-775136E7A6D6}" type="slidenum">
              <a:rPr lang="en-US" smtClean="0"/>
              <a:pPr/>
              <a:t>‹#›</a:t>
            </a:fld>
            <a:endParaRPr lang="en-US" dirty="0"/>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May 30 2023 Teleconference Presentation</a:t>
            </a:r>
            <a:br>
              <a:rPr lang="en-US" altLang="en-US" dirty="0">
                <a:solidFill>
                  <a:schemeClr val="tx2"/>
                </a:solidFill>
              </a:rPr>
            </a:br>
            <a:r>
              <a:rPr lang="en-US" altLang="en-US" dirty="0">
                <a:solidFill>
                  <a:schemeClr val="tx2"/>
                </a:solidFill>
              </a:rPr>
              <a:t>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2023-05-30</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
        <p:nvSpPr>
          <p:cNvPr id="10" name="Slide Number Placeholder 9">
            <a:extLst>
              <a:ext uri="{FF2B5EF4-FFF2-40B4-BE49-F238E27FC236}">
                <a16:creationId xmlns:a16="http://schemas.microsoft.com/office/drawing/2014/main" id="{4C82DCA0-B2AC-4AF1-9755-586833B3B73D}"/>
              </a:ext>
            </a:extLst>
          </p:cNvPr>
          <p:cNvSpPr>
            <a:spLocks noGrp="1"/>
          </p:cNvSpPr>
          <p:nvPr>
            <p:ph type="sldNum" sz="quarter" idx="12"/>
          </p:nvPr>
        </p:nvSpPr>
        <p:spPr/>
        <p:txBody>
          <a:bodyPr/>
          <a:lstStyle/>
          <a:p>
            <a:fld id="{20092462-9859-4223-AEDC-0764803AB50E}" type="slidenum">
              <a:rPr lang="en-US" smtClean="0"/>
              <a:pPr/>
              <a:t>1</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normAutofit/>
          </a:bodyPr>
          <a:lstStyle/>
          <a:p>
            <a:r>
              <a:rPr lang="en-US" dirty="0"/>
              <a:t>TG16t Ad Hoc Teleconference 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a:xfrm>
            <a:off x="838200" y="1825625"/>
            <a:ext cx="10668000" cy="4351338"/>
          </a:xfrm>
        </p:spPr>
        <p:txBody>
          <a:bodyPr>
            <a:normAutofit/>
          </a:bodyPr>
          <a:lstStyle/>
          <a:p>
            <a:r>
              <a:rPr lang="en-US" dirty="0"/>
              <a:t>Review Contributions for Comment Resolution on Draft</a:t>
            </a:r>
          </a:p>
          <a:p>
            <a:r>
              <a:rPr lang="en-US" dirty="0"/>
              <a:t>Review Draft 0.92 and approve for Comment Collection</a:t>
            </a:r>
          </a:p>
          <a:p>
            <a:pPr lvl="1"/>
            <a:endParaRPr lang="en-US" dirty="0"/>
          </a:p>
          <a:p>
            <a:r>
              <a:rPr lang="en-US" dirty="0"/>
              <a:t>Adjourn</a:t>
            </a:r>
          </a:p>
          <a:p>
            <a:endParaRPr lang="en-US" dirty="0"/>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5" name="Slide Number Placeholder 14">
            <a:extLst>
              <a:ext uri="{FF2B5EF4-FFF2-40B4-BE49-F238E27FC236}">
                <a16:creationId xmlns:a16="http://schemas.microsoft.com/office/drawing/2014/main" id="{824263D1-DE15-41E4-8177-E6070155BCE3}"/>
              </a:ext>
            </a:extLst>
          </p:cNvPr>
          <p:cNvSpPr>
            <a:spLocks noGrp="1"/>
          </p:cNvSpPr>
          <p:nvPr>
            <p:ph type="sldNum" sz="quarter" idx="12"/>
          </p:nvPr>
        </p:nvSpPr>
        <p:spPr/>
        <p:txBody>
          <a:bodyPr/>
          <a:lstStyle/>
          <a:p>
            <a:fld id="{A1C9EF53-BD90-4B75-A223-F9525C143888}" type="slidenum">
              <a:rPr lang="en-US" smtClean="0"/>
              <a:pPr/>
              <a:t>2</a:t>
            </a:fld>
            <a:endParaRPr lang="en-US" dirty="0"/>
          </a:p>
        </p:txBody>
      </p:sp>
      <p:sp>
        <p:nvSpPr>
          <p:cNvPr id="2" name="Date Placeholder 1">
            <a:extLst>
              <a:ext uri="{FF2B5EF4-FFF2-40B4-BE49-F238E27FC236}">
                <a16:creationId xmlns:a16="http://schemas.microsoft.com/office/drawing/2014/main" id="{41E60755-E59F-4F40-88E0-CA50E338D0C1}"/>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20064856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normAutofit fontScale="90000"/>
          </a:bodyPr>
          <a:lstStyle/>
          <a:p>
            <a:r>
              <a:rPr lang="en-US" dirty="0"/>
              <a:t>Contributions for May 30 2023 Teleconference</a:t>
            </a:r>
          </a:p>
        </p:txBody>
      </p:sp>
      <p:graphicFrame>
        <p:nvGraphicFramePr>
          <p:cNvPr id="4" name="Table 3">
            <a:extLst>
              <a:ext uri="{FF2B5EF4-FFF2-40B4-BE49-F238E27FC236}">
                <a16:creationId xmlns:a16="http://schemas.microsoft.com/office/drawing/2014/main" id="{E41141D5-D014-D426-2FCD-83A4C667C5D6}"/>
              </a:ext>
            </a:extLst>
          </p:cNvPr>
          <p:cNvGraphicFramePr>
            <a:graphicFrameLocks noGrp="1"/>
          </p:cNvGraphicFramePr>
          <p:nvPr>
            <p:extLst>
              <p:ext uri="{D42A27DB-BD31-4B8C-83A1-F6EECF244321}">
                <p14:modId xmlns:p14="http://schemas.microsoft.com/office/powerpoint/2010/main" val="3078262845"/>
              </p:ext>
            </p:extLst>
          </p:nvPr>
        </p:nvGraphicFramePr>
        <p:xfrm>
          <a:off x="685800" y="2209800"/>
          <a:ext cx="10515600" cy="1188720"/>
        </p:xfrm>
        <a:graphic>
          <a:graphicData uri="http://schemas.openxmlformats.org/drawingml/2006/table">
            <a:tbl>
              <a:tblPr/>
              <a:tblGrid>
                <a:gridCol w="1168400">
                  <a:extLst>
                    <a:ext uri="{9D8B030D-6E8A-4147-A177-3AD203B41FA5}">
                      <a16:colId xmlns:a16="http://schemas.microsoft.com/office/drawing/2014/main" val="2511274480"/>
                    </a:ext>
                  </a:extLst>
                </a:gridCol>
                <a:gridCol w="1168400">
                  <a:extLst>
                    <a:ext uri="{9D8B030D-6E8A-4147-A177-3AD203B41FA5}">
                      <a16:colId xmlns:a16="http://schemas.microsoft.com/office/drawing/2014/main" val="3297628672"/>
                    </a:ext>
                  </a:extLst>
                </a:gridCol>
                <a:gridCol w="1168400">
                  <a:extLst>
                    <a:ext uri="{9D8B030D-6E8A-4147-A177-3AD203B41FA5}">
                      <a16:colId xmlns:a16="http://schemas.microsoft.com/office/drawing/2014/main" val="924543527"/>
                    </a:ext>
                  </a:extLst>
                </a:gridCol>
                <a:gridCol w="1168400">
                  <a:extLst>
                    <a:ext uri="{9D8B030D-6E8A-4147-A177-3AD203B41FA5}">
                      <a16:colId xmlns:a16="http://schemas.microsoft.com/office/drawing/2014/main" val="2644587471"/>
                    </a:ext>
                  </a:extLst>
                </a:gridCol>
                <a:gridCol w="1168400">
                  <a:extLst>
                    <a:ext uri="{9D8B030D-6E8A-4147-A177-3AD203B41FA5}">
                      <a16:colId xmlns:a16="http://schemas.microsoft.com/office/drawing/2014/main" val="611488681"/>
                    </a:ext>
                  </a:extLst>
                </a:gridCol>
                <a:gridCol w="1168400">
                  <a:extLst>
                    <a:ext uri="{9D8B030D-6E8A-4147-A177-3AD203B41FA5}">
                      <a16:colId xmlns:a16="http://schemas.microsoft.com/office/drawing/2014/main" val="3116810256"/>
                    </a:ext>
                  </a:extLst>
                </a:gridCol>
                <a:gridCol w="1168400">
                  <a:extLst>
                    <a:ext uri="{9D8B030D-6E8A-4147-A177-3AD203B41FA5}">
                      <a16:colId xmlns:a16="http://schemas.microsoft.com/office/drawing/2014/main" val="792838194"/>
                    </a:ext>
                  </a:extLst>
                </a:gridCol>
                <a:gridCol w="1168400">
                  <a:extLst>
                    <a:ext uri="{9D8B030D-6E8A-4147-A177-3AD203B41FA5}">
                      <a16:colId xmlns:a16="http://schemas.microsoft.com/office/drawing/2014/main" val="102619865"/>
                    </a:ext>
                  </a:extLst>
                </a:gridCol>
                <a:gridCol w="1168400">
                  <a:extLst>
                    <a:ext uri="{9D8B030D-6E8A-4147-A177-3AD203B41FA5}">
                      <a16:colId xmlns:a16="http://schemas.microsoft.com/office/drawing/2014/main" val="1222023486"/>
                    </a:ext>
                  </a:extLst>
                </a:gridCol>
              </a:tblGrid>
              <a:tr h="0">
                <a:tc>
                  <a:txBody>
                    <a:bodyPr/>
                    <a:lstStyle/>
                    <a:p>
                      <a:r>
                        <a:rPr lang="en-US"/>
                        <a:t>30-May-2023 ET</a:t>
                      </a:r>
                    </a:p>
                  </a:txBody>
                  <a:tcPr anchor="ctr">
                    <a:lnL>
                      <a:noFill/>
                    </a:lnL>
                    <a:lnR>
                      <a:noFill/>
                    </a:lnR>
                    <a:lnT>
                      <a:noFill/>
                    </a:lnT>
                    <a:lnB>
                      <a:noFill/>
                    </a:lnB>
                  </a:tcPr>
                </a:tc>
                <a:tc>
                  <a:txBody>
                    <a:bodyPr/>
                    <a:lstStyle/>
                    <a:p>
                      <a:r>
                        <a:rPr lang="en-US"/>
                        <a:t>2022</a:t>
                      </a:r>
                    </a:p>
                  </a:txBody>
                  <a:tcPr anchor="ctr">
                    <a:lnL>
                      <a:noFill/>
                    </a:lnL>
                    <a:lnR>
                      <a:noFill/>
                    </a:lnR>
                    <a:lnT>
                      <a:noFill/>
                    </a:lnT>
                    <a:lnB>
                      <a:noFill/>
                    </a:lnB>
                  </a:tcPr>
                </a:tc>
                <a:tc>
                  <a:txBody>
                    <a:bodyPr/>
                    <a:lstStyle/>
                    <a:p>
                      <a:r>
                        <a:rPr lang="en-US"/>
                        <a:t>643</a:t>
                      </a:r>
                    </a:p>
                  </a:txBody>
                  <a:tcPr anchor="ctr">
                    <a:lnL>
                      <a:noFill/>
                    </a:lnL>
                    <a:lnR>
                      <a:noFill/>
                    </a:lnR>
                    <a:lnT>
                      <a:noFill/>
                    </a:lnT>
                    <a:lnB>
                      <a:noFill/>
                    </a:lnB>
                  </a:tcPr>
                </a:tc>
                <a:tc>
                  <a:txBody>
                    <a:bodyPr/>
                    <a:lstStyle/>
                    <a:p>
                      <a:r>
                        <a:rPr lang="en-US"/>
                        <a:t>14</a:t>
                      </a:r>
                    </a:p>
                  </a:txBody>
                  <a:tcPr anchor="ctr">
                    <a:lnL>
                      <a:noFill/>
                    </a:lnL>
                    <a:lnR>
                      <a:noFill/>
                    </a:lnR>
                    <a:lnT>
                      <a:noFill/>
                    </a:lnT>
                    <a:lnB>
                      <a:noFill/>
                    </a:lnB>
                  </a:tcPr>
                </a:tc>
                <a:tc>
                  <a:txBody>
                    <a:bodyPr/>
                    <a:lstStyle/>
                    <a:p>
                      <a:r>
                        <a:rPr lang="en-US"/>
                        <a:t>TG16t (Lic-NB)</a:t>
                      </a:r>
                    </a:p>
                  </a:txBody>
                  <a:tcPr anchor="ctr">
                    <a:lnL>
                      <a:noFill/>
                    </a:lnL>
                    <a:lnR>
                      <a:noFill/>
                    </a:lnR>
                    <a:lnT>
                      <a:noFill/>
                    </a:lnT>
                    <a:lnB>
                      <a:noFill/>
                    </a:lnB>
                  </a:tcPr>
                </a:tc>
                <a:tc>
                  <a:txBody>
                    <a:bodyPr/>
                    <a:lstStyle/>
                    <a:p>
                      <a:r>
                        <a:rPr lang="en-US"/>
                        <a:t>Direct Peer to Peer</a:t>
                      </a:r>
                    </a:p>
                  </a:txBody>
                  <a:tcPr anchor="ctr">
                    <a:lnL>
                      <a:noFill/>
                    </a:lnL>
                    <a:lnR>
                      <a:noFill/>
                    </a:lnR>
                    <a:lnT>
                      <a:noFill/>
                    </a:lnT>
                    <a:lnB>
                      <a:noFill/>
                    </a:lnB>
                  </a:tcPr>
                </a:tc>
                <a:tc>
                  <a:txBody>
                    <a:bodyPr/>
                    <a:lstStyle/>
                    <a:p>
                      <a:r>
                        <a:rPr lang="en-US"/>
                        <a:t>Vishal Kalkundrikar (Ondas)</a:t>
                      </a:r>
                    </a:p>
                  </a:txBody>
                  <a:tcPr anchor="ctr">
                    <a:lnL>
                      <a:noFill/>
                    </a:lnL>
                    <a:lnR>
                      <a:noFill/>
                    </a:lnR>
                    <a:lnT>
                      <a:noFill/>
                    </a:lnT>
                    <a:lnB>
                      <a:noFill/>
                    </a:lnB>
                  </a:tcPr>
                </a:tc>
                <a:tc>
                  <a:txBody>
                    <a:bodyPr/>
                    <a:lstStyle/>
                    <a:p>
                      <a:r>
                        <a:rPr lang="en-US"/>
                        <a:t>30-May-2023 09:29:45 ET</a:t>
                      </a:r>
                    </a:p>
                  </a:txBody>
                  <a:tcPr anchor="ctr">
                    <a:lnL>
                      <a:noFill/>
                    </a:lnL>
                    <a:lnR>
                      <a:noFill/>
                    </a:lnR>
                    <a:lnT>
                      <a:noFill/>
                    </a:lnT>
                    <a:lnB>
                      <a:noFill/>
                    </a:lnB>
                  </a:tcPr>
                </a:tc>
                <a:tc>
                  <a:txBody>
                    <a:bodyPr/>
                    <a:lstStyle/>
                    <a:p>
                      <a:endParaRPr lang="en-US" dirty="0"/>
                    </a:p>
                  </a:txBody>
                  <a:tcPr anchor="ctr">
                    <a:lnL>
                      <a:noFill/>
                    </a:lnL>
                    <a:lnR>
                      <a:noFill/>
                    </a:lnR>
                    <a:lnT>
                      <a:noFill/>
                    </a:lnT>
                    <a:lnB>
                      <a:noFill/>
                    </a:lnB>
                  </a:tcPr>
                </a:tc>
                <a:extLst>
                  <a:ext uri="{0D108BD9-81ED-4DB2-BD59-A6C34878D82A}">
                    <a16:rowId xmlns:a16="http://schemas.microsoft.com/office/drawing/2014/main" val="839784203"/>
                  </a:ext>
                </a:extLst>
              </a:tr>
            </a:tbl>
          </a:graphicData>
        </a:graphic>
      </p:graphicFrame>
    </p:spTree>
    <p:extLst>
      <p:ext uri="{BB962C8B-B14F-4D97-AF65-F5344CB8AC3E}">
        <p14:creationId xmlns:p14="http://schemas.microsoft.com/office/powerpoint/2010/main" val="12311829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8A496-0A04-03A2-56B9-8596E8AE6E20}"/>
              </a:ext>
            </a:extLst>
          </p:cNvPr>
          <p:cNvSpPr>
            <a:spLocks noGrp="1"/>
          </p:cNvSpPr>
          <p:nvPr>
            <p:ph type="title"/>
          </p:nvPr>
        </p:nvSpPr>
        <p:spPr/>
        <p:txBody>
          <a:bodyPr/>
          <a:lstStyle/>
          <a:p>
            <a:r>
              <a:rPr lang="en-US" dirty="0"/>
              <a:t>Plan following May Interim</a:t>
            </a:r>
          </a:p>
        </p:txBody>
      </p:sp>
      <p:sp>
        <p:nvSpPr>
          <p:cNvPr id="3" name="Content Placeholder 2">
            <a:extLst>
              <a:ext uri="{FF2B5EF4-FFF2-40B4-BE49-F238E27FC236}">
                <a16:creationId xmlns:a16="http://schemas.microsoft.com/office/drawing/2014/main" id="{56B99B58-0689-CDF2-5915-785C23861D73}"/>
              </a:ext>
            </a:extLst>
          </p:cNvPr>
          <p:cNvSpPr>
            <a:spLocks noGrp="1"/>
          </p:cNvSpPr>
          <p:nvPr>
            <p:ph idx="1"/>
          </p:nvPr>
        </p:nvSpPr>
        <p:spPr/>
        <p:txBody>
          <a:bodyPr>
            <a:normAutofit/>
          </a:bodyPr>
          <a:lstStyle/>
          <a:p>
            <a:r>
              <a:rPr lang="en-US" dirty="0"/>
              <a:t>Task Group will review D0.92 at Teleconference - May 30</a:t>
            </a:r>
            <a:r>
              <a:rPr lang="en-US" baseline="30000" dirty="0"/>
              <a:t>th</a:t>
            </a:r>
            <a:r>
              <a:rPr lang="en-US" dirty="0"/>
              <a:t> and 9am PT. </a:t>
            </a:r>
          </a:p>
          <a:p>
            <a:r>
              <a:rPr lang="en-US" dirty="0"/>
              <a:t>If any changes needed, update to D0.93,</a:t>
            </a:r>
          </a:p>
          <a:p>
            <a:r>
              <a:rPr lang="en-US" dirty="0"/>
              <a:t>Circulate (.92 or .93 as applicable) externally to 802.15 WG, and early participants in TG16t from industry.  </a:t>
            </a:r>
          </a:p>
          <a:p>
            <a:r>
              <a:rPr lang="en-US" dirty="0"/>
              <a:t>Conduct comment collection during June to close by June 30</a:t>
            </a:r>
          </a:p>
          <a:p>
            <a:endParaRPr lang="en-US" dirty="0"/>
          </a:p>
          <a:p>
            <a:r>
              <a:rPr lang="en-US" dirty="0"/>
              <a:t>Review and resolve comments in Berlin</a:t>
            </a:r>
          </a:p>
          <a:p>
            <a:r>
              <a:rPr lang="en-US" dirty="0"/>
              <a:t>Start WG Letter Ballot on D1.0 after Berlin</a:t>
            </a:r>
          </a:p>
          <a:p>
            <a:endParaRPr lang="en-US" dirty="0"/>
          </a:p>
        </p:txBody>
      </p:sp>
      <p:sp>
        <p:nvSpPr>
          <p:cNvPr id="4" name="Date Placeholder 3">
            <a:extLst>
              <a:ext uri="{FF2B5EF4-FFF2-40B4-BE49-F238E27FC236}">
                <a16:creationId xmlns:a16="http://schemas.microsoft.com/office/drawing/2014/main" id="{C11E2958-4F0F-EEA0-88A7-9D73DBF50FB2}"/>
              </a:ext>
            </a:extLst>
          </p:cNvPr>
          <p:cNvSpPr>
            <a:spLocks noGrp="1"/>
          </p:cNvSpPr>
          <p:nvPr>
            <p:ph type="dt" sz="half" idx="10"/>
          </p:nvPr>
        </p:nvSpPr>
        <p:spPr/>
        <p:txBody>
          <a:bodyPr/>
          <a:lstStyle/>
          <a:p>
            <a:r>
              <a:rPr lang="en-US"/>
              <a:t>May_2023</a:t>
            </a:r>
            <a:endParaRPr lang="en-US" dirty="0"/>
          </a:p>
        </p:txBody>
      </p:sp>
      <p:sp>
        <p:nvSpPr>
          <p:cNvPr id="5" name="Footer Placeholder 4">
            <a:extLst>
              <a:ext uri="{FF2B5EF4-FFF2-40B4-BE49-F238E27FC236}">
                <a16:creationId xmlns:a16="http://schemas.microsoft.com/office/drawing/2014/main" id="{BDF17C1E-186A-F69C-DA47-12BDF3709A4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7BC2DE83-B67B-A162-9ACD-D53D31D3956F}"/>
              </a:ext>
            </a:extLst>
          </p:cNvPr>
          <p:cNvSpPr>
            <a:spLocks noGrp="1"/>
          </p:cNvSpPr>
          <p:nvPr>
            <p:ph type="sldNum" sz="quarter" idx="12"/>
          </p:nvPr>
        </p:nvSpPr>
        <p:spPr/>
        <p:txBody>
          <a:bodyPr/>
          <a:lstStyle/>
          <a:p>
            <a:fld id="{A1C9EF53-BD90-4B75-A223-F9525C143888}" type="slidenum">
              <a:rPr lang="en-US" smtClean="0"/>
              <a:pPr/>
              <a:t>4</a:t>
            </a:fld>
            <a:endParaRPr lang="en-US" dirty="0"/>
          </a:p>
        </p:txBody>
      </p:sp>
    </p:spTree>
    <p:extLst>
      <p:ext uri="{BB962C8B-B14F-4D97-AF65-F5344CB8AC3E}">
        <p14:creationId xmlns:p14="http://schemas.microsoft.com/office/powerpoint/2010/main" val="1362603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01629A-A77E-B6BC-B846-F4A28DE5CC2C}"/>
              </a:ext>
            </a:extLst>
          </p:cNvPr>
          <p:cNvSpPr>
            <a:spLocks noGrp="1"/>
          </p:cNvSpPr>
          <p:nvPr>
            <p:ph type="title"/>
          </p:nvPr>
        </p:nvSpPr>
        <p:spPr/>
        <p:txBody>
          <a:bodyPr/>
          <a:lstStyle/>
          <a:p>
            <a:r>
              <a:rPr lang="en-US" dirty="0"/>
              <a:t>Teleconference notes and actions</a:t>
            </a:r>
          </a:p>
        </p:txBody>
      </p:sp>
      <p:sp>
        <p:nvSpPr>
          <p:cNvPr id="3" name="Content Placeholder 2">
            <a:extLst>
              <a:ext uri="{FF2B5EF4-FFF2-40B4-BE49-F238E27FC236}">
                <a16:creationId xmlns:a16="http://schemas.microsoft.com/office/drawing/2014/main" id="{FEAAE844-3AB4-1C2D-070C-EA02E8BC0F69}"/>
              </a:ext>
            </a:extLst>
          </p:cNvPr>
          <p:cNvSpPr>
            <a:spLocks noGrp="1"/>
          </p:cNvSpPr>
          <p:nvPr>
            <p:ph idx="1"/>
          </p:nvPr>
        </p:nvSpPr>
        <p:spPr/>
        <p:txBody>
          <a:bodyPr>
            <a:normAutofit fontScale="92500" lnSpcReduction="10000"/>
          </a:bodyPr>
          <a:lstStyle/>
          <a:p>
            <a:r>
              <a:rPr lang="en-US" dirty="0"/>
              <a:t>Reviewed 653r14, created 643r15 with comments and notes.</a:t>
            </a:r>
          </a:p>
          <a:p>
            <a:r>
              <a:rPr lang="en-US" dirty="0"/>
              <a:t>Tim will upload 643r15</a:t>
            </a:r>
          </a:p>
          <a:p>
            <a:r>
              <a:rPr lang="en-US" dirty="0"/>
              <a:t>Task Group has 1 week to review 643r15 (or subsequent) </a:t>
            </a:r>
          </a:p>
          <a:p>
            <a:r>
              <a:rPr lang="en-US" dirty="0"/>
              <a:t>Any further comments can be added as a new revisions to 643, or by email to reflector and Vishal. </a:t>
            </a:r>
          </a:p>
          <a:p>
            <a:r>
              <a:rPr lang="en-US" dirty="0"/>
              <a:t>Internal Task Group Comments on 643 close on June 4</a:t>
            </a:r>
            <a:r>
              <a:rPr lang="en-US" baseline="30000" dirty="0"/>
              <a:t>th</a:t>
            </a:r>
            <a:r>
              <a:rPr lang="en-US" dirty="0"/>
              <a:t>. </a:t>
            </a:r>
          </a:p>
          <a:p>
            <a:r>
              <a:rPr lang="en-US" dirty="0"/>
              <a:t>Vishal and Harry will generate D0.92 from final version of 643 and any comments starting on June 5</a:t>
            </a:r>
            <a:r>
              <a:rPr lang="en-US" baseline="30000" dirty="0"/>
              <a:t>th</a:t>
            </a:r>
            <a:r>
              <a:rPr lang="en-US" dirty="0"/>
              <a:t>. </a:t>
            </a:r>
          </a:p>
          <a:p>
            <a:r>
              <a:rPr lang="en-US" dirty="0"/>
              <a:t>Initiate comment collection later in week of June 5</a:t>
            </a:r>
            <a:r>
              <a:rPr lang="en-US" baseline="30000" dirty="0"/>
              <a:t>th</a:t>
            </a:r>
            <a:r>
              <a:rPr lang="en-US" dirty="0"/>
              <a:t>.  </a:t>
            </a:r>
          </a:p>
          <a:p>
            <a:r>
              <a:rPr lang="en-US" dirty="0"/>
              <a:t>Comment collection to close week before </a:t>
            </a:r>
            <a:r>
              <a:rPr lang="en-US"/>
              <a:t>Berlin meeting. </a:t>
            </a:r>
            <a:endParaRPr lang="en-US" dirty="0"/>
          </a:p>
        </p:txBody>
      </p:sp>
      <p:sp>
        <p:nvSpPr>
          <p:cNvPr id="4" name="Date Placeholder 3">
            <a:extLst>
              <a:ext uri="{FF2B5EF4-FFF2-40B4-BE49-F238E27FC236}">
                <a16:creationId xmlns:a16="http://schemas.microsoft.com/office/drawing/2014/main" id="{726B099F-A395-AB30-DC00-AF7EE9EA1A56}"/>
              </a:ext>
            </a:extLst>
          </p:cNvPr>
          <p:cNvSpPr>
            <a:spLocks noGrp="1"/>
          </p:cNvSpPr>
          <p:nvPr>
            <p:ph type="dt" sz="half" idx="10"/>
          </p:nvPr>
        </p:nvSpPr>
        <p:spPr/>
        <p:txBody>
          <a:bodyPr/>
          <a:lstStyle/>
          <a:p>
            <a:r>
              <a:rPr lang="en-US"/>
              <a:t>May_2023</a:t>
            </a:r>
            <a:endParaRPr lang="en-US" dirty="0"/>
          </a:p>
        </p:txBody>
      </p:sp>
      <p:sp>
        <p:nvSpPr>
          <p:cNvPr id="5" name="Footer Placeholder 4">
            <a:extLst>
              <a:ext uri="{FF2B5EF4-FFF2-40B4-BE49-F238E27FC236}">
                <a16:creationId xmlns:a16="http://schemas.microsoft.com/office/drawing/2014/main" id="{D10D5FA8-CE14-838F-63F6-C5500D95DC75}"/>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9668AE-9597-B2A6-7584-F5D0BAE4C394}"/>
              </a:ext>
            </a:extLst>
          </p:cNvPr>
          <p:cNvSpPr>
            <a:spLocks noGrp="1"/>
          </p:cNvSpPr>
          <p:nvPr>
            <p:ph type="sldNum" sz="quarter" idx="12"/>
          </p:nvPr>
        </p:nvSpPr>
        <p:spPr/>
        <p:txBody>
          <a:bodyPr/>
          <a:lstStyle/>
          <a:p>
            <a:fld id="{A1C9EF53-BD90-4B75-A223-F9525C143888}" type="slidenum">
              <a:rPr lang="en-US" smtClean="0"/>
              <a:pPr/>
              <a:t>5</a:t>
            </a:fld>
            <a:endParaRPr lang="en-US" dirty="0"/>
          </a:p>
        </p:txBody>
      </p:sp>
    </p:spTree>
    <p:extLst>
      <p:ext uri="{BB962C8B-B14F-4D97-AF65-F5344CB8AC3E}">
        <p14:creationId xmlns:p14="http://schemas.microsoft.com/office/powerpoint/2010/main" val="3587259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Project Timeline</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a:xfrm>
            <a:off x="4038600" y="6356350"/>
            <a:ext cx="4114800" cy="365125"/>
          </a:xfrm>
        </p:spPr>
        <p:txBody>
          <a:bodyPr/>
          <a:lstStyle/>
          <a:p>
            <a:r>
              <a:rPr lang="en-US" altLang="en-US"/>
              <a:t>Tim Godfrey, EPRI</a:t>
            </a:r>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3102658526"/>
              </p:ext>
            </p:extLst>
          </p:nvPr>
        </p:nvGraphicFramePr>
        <p:xfrm>
          <a:off x="1371600" y="1190819"/>
          <a:ext cx="9220200" cy="5249330"/>
        </p:xfrm>
        <a:graphic>
          <a:graphicData uri="http://schemas.openxmlformats.org/drawingml/2006/table">
            <a:tbl>
              <a:tblPr firstRow="1" bandRow="1">
                <a:tableStyleId>{5C22544A-7EE6-4342-B048-85BDC9FD1C3A}</a:tableStyleId>
              </a:tblPr>
              <a:tblGrid>
                <a:gridCol w="6629400">
                  <a:extLst>
                    <a:ext uri="{9D8B030D-6E8A-4147-A177-3AD203B41FA5}">
                      <a16:colId xmlns:a16="http://schemas.microsoft.com/office/drawing/2014/main" val="3384751907"/>
                    </a:ext>
                  </a:extLst>
                </a:gridCol>
                <a:gridCol w="25908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 2020</a:t>
                      </a: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75000"/>
                            </a:schemeClr>
                          </a:solidFill>
                        </a:rPr>
                        <a:t>SRD Approval</a:t>
                      </a:r>
                    </a:p>
                  </a:txBody>
                  <a:tcPr/>
                </a:tc>
                <a:tc>
                  <a:txBody>
                    <a:bodyPr/>
                    <a:lstStyle/>
                    <a:p>
                      <a:r>
                        <a:rPr lang="en-US" sz="2400" dirty="0">
                          <a:solidFill>
                            <a:schemeClr val="bg1">
                              <a:lumMod val="75000"/>
                            </a:schemeClr>
                          </a:solidFill>
                        </a:rPr>
                        <a:t>April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SDD Approval</a:t>
                      </a:r>
                    </a:p>
                  </a:txBody>
                  <a:tcPr/>
                </a:tc>
                <a:tc>
                  <a:txBody>
                    <a:bodyPr/>
                    <a:lstStyle/>
                    <a:p>
                      <a:r>
                        <a:rPr lang="en-US" sz="2400" dirty="0">
                          <a:solidFill>
                            <a:schemeClr val="bg1">
                              <a:lumMod val="65000"/>
                            </a:schemeClr>
                          </a:solidFill>
                        </a:rPr>
                        <a:t>Jan 2022</a:t>
                      </a:r>
                    </a:p>
                  </a:txBody>
                  <a:tcPr/>
                </a:tc>
                <a:extLst>
                  <a:ext uri="{0D108BD9-81ED-4DB2-BD59-A6C34878D82A}">
                    <a16:rowId xmlns:a16="http://schemas.microsoft.com/office/drawing/2014/main" val="3689323579"/>
                  </a:ext>
                </a:extLst>
              </a:tr>
              <a:tr h="524933">
                <a:tc>
                  <a:txBody>
                    <a:bodyPr/>
                    <a:lstStyle/>
                    <a:p>
                      <a:r>
                        <a:rPr lang="en-US" sz="2400" dirty="0">
                          <a:solidFill>
                            <a:schemeClr val="bg1">
                              <a:lumMod val="65000"/>
                            </a:schemeClr>
                          </a:solidFill>
                        </a:rPr>
                        <a:t>Draft Development</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4038355541"/>
                  </a:ext>
                </a:extLst>
              </a:tr>
              <a:tr h="524933">
                <a:tc>
                  <a:txBody>
                    <a:bodyPr/>
                    <a:lstStyle/>
                    <a:p>
                      <a:r>
                        <a:rPr lang="en-US" sz="2400" dirty="0">
                          <a:solidFill>
                            <a:schemeClr val="bg1">
                              <a:lumMod val="65000"/>
                            </a:schemeClr>
                          </a:solidFill>
                        </a:rPr>
                        <a:t>Informal TG review of draft</a:t>
                      </a:r>
                    </a:p>
                  </a:txBody>
                  <a:tcPr/>
                </a:tc>
                <a:tc>
                  <a:txBody>
                    <a:bodyPr/>
                    <a:lstStyle/>
                    <a:p>
                      <a:r>
                        <a:rPr lang="en-US" sz="2400" dirty="0">
                          <a:solidFill>
                            <a:schemeClr val="bg1">
                              <a:lumMod val="65000"/>
                            </a:schemeClr>
                          </a:solidFill>
                        </a:rPr>
                        <a:t>Mar 2023</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t>July 2023</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t>Sep 2023</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t>Jan 2024</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t>July 2024</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9906000" y="5715000"/>
            <a:ext cx="2362200" cy="1143000"/>
          </a:xfrm>
          <a:prstGeom prst="leftArrow">
            <a:avLst>
              <a:gd name="adj1" fmla="val 7026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1400" b="1" dirty="0"/>
              <a:t>PAR Expiration Date:</a:t>
            </a:r>
            <a:r>
              <a:rPr lang="fr-FR" sz="1400" dirty="0"/>
              <a:t> 31 </a:t>
            </a:r>
            <a:r>
              <a:rPr lang="fr-FR" sz="1400" dirty="0" err="1"/>
              <a:t>Dec</a:t>
            </a:r>
            <a:r>
              <a:rPr lang="fr-FR" sz="1400" dirty="0"/>
              <a:t> 2024</a:t>
            </a:r>
            <a:endParaRPr lang="en-US" sz="1400" dirty="0"/>
          </a:p>
          <a:p>
            <a:pPr algn="ctr"/>
            <a:r>
              <a:rPr lang="en-US" sz="1400" dirty="0"/>
              <a:t>If needed, request PAR extension July 2024</a:t>
            </a:r>
          </a:p>
        </p:txBody>
      </p:sp>
      <p:sp>
        <p:nvSpPr>
          <p:cNvPr id="2" name="Date Placeholder 1">
            <a:extLst>
              <a:ext uri="{FF2B5EF4-FFF2-40B4-BE49-F238E27FC236}">
                <a16:creationId xmlns:a16="http://schemas.microsoft.com/office/drawing/2014/main" id="{05FE2E4A-07E9-41C9-AC2C-9F362F807B84}"/>
              </a:ext>
            </a:extLst>
          </p:cNvPr>
          <p:cNvSpPr>
            <a:spLocks noGrp="1"/>
          </p:cNvSpPr>
          <p:nvPr>
            <p:ph type="dt" sz="half" idx="10"/>
          </p:nvPr>
        </p:nvSpPr>
        <p:spPr/>
        <p:txBody>
          <a:bodyPr/>
          <a:lstStyle/>
          <a:p>
            <a:r>
              <a:rPr lang="en-US" dirty="0"/>
              <a:t>May_2023</a:t>
            </a:r>
          </a:p>
        </p:txBody>
      </p:sp>
      <p:sp>
        <p:nvSpPr>
          <p:cNvPr id="3" name="Arrow: Right 2">
            <a:extLst>
              <a:ext uri="{FF2B5EF4-FFF2-40B4-BE49-F238E27FC236}">
                <a16:creationId xmlns:a16="http://schemas.microsoft.com/office/drawing/2014/main" id="{40D38A25-D564-4828-863A-D3B332BDEDFD}"/>
              </a:ext>
            </a:extLst>
          </p:cNvPr>
          <p:cNvSpPr/>
          <p:nvPr/>
        </p:nvSpPr>
        <p:spPr>
          <a:xfrm>
            <a:off x="228600" y="4343400"/>
            <a:ext cx="978408" cy="484632"/>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Future Meetings</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a:xfrm>
            <a:off x="838200" y="1447800"/>
            <a:ext cx="10515600" cy="4729163"/>
          </a:xfrm>
        </p:spPr>
        <p:txBody>
          <a:bodyPr>
            <a:normAutofit fontScale="92500" lnSpcReduction="10000"/>
          </a:bodyPr>
          <a:lstStyle/>
          <a:p>
            <a:pPr marL="0" marR="0">
              <a:spcBef>
                <a:spcPts val="0"/>
              </a:spcBef>
              <a:spcAft>
                <a:spcPts val="1200"/>
              </a:spcAft>
            </a:pPr>
            <a:r>
              <a:rPr lang="en-US" dirty="0">
                <a:effectLst/>
                <a:latin typeface="Calibri" panose="020F0502020204030204" pitchFamily="34" charset="0"/>
                <a:ea typeface="Times New Roman" panose="02020603050405020304" pitchFamily="18" charset="0"/>
              </a:rPr>
              <a:t>July 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July 10-13, 2023	Berlin, Germany</a:t>
            </a:r>
          </a:p>
          <a:p>
            <a:pPr marL="457200" lvl="1">
              <a:spcBef>
                <a:spcPts val="0"/>
              </a:spcBef>
              <a:spcAft>
                <a:spcPts val="1200"/>
              </a:spcAft>
            </a:pPr>
            <a:endParaRPr lang="en-US" sz="2000" dirty="0">
              <a:effectLst/>
              <a:latin typeface="Calibri" panose="020F0502020204030204" pitchFamily="34" charset="0"/>
              <a:ea typeface="Times New Roman" panose="02020603050405020304" pitchFamily="18" charset="0"/>
            </a:endParaRPr>
          </a:p>
          <a:p>
            <a:r>
              <a:rPr lang="en-US" dirty="0"/>
              <a:t>Sept 2023 Wireless Interim</a:t>
            </a:r>
          </a:p>
          <a:p>
            <a:pPr lvl="1"/>
            <a:r>
              <a:rPr lang="en-US" dirty="0"/>
              <a:t>Sept 11-14, 2023   Atlanta, GA</a:t>
            </a:r>
          </a:p>
          <a:p>
            <a:pPr marL="0" marR="0">
              <a:spcBef>
                <a:spcPts val="0"/>
              </a:spcBef>
              <a:spcAft>
                <a:spcPts val="1200"/>
              </a:spcAft>
            </a:pPr>
            <a:endParaRPr lang="en-US" dirty="0">
              <a:effectLst/>
              <a:latin typeface="Calibri" panose="020F0502020204030204" pitchFamily="34" charset="0"/>
              <a:ea typeface="Times New Roman" panose="02020603050405020304" pitchFamily="18"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November </a:t>
            </a:r>
            <a:r>
              <a:rPr lang="en-US" dirty="0">
                <a:effectLst/>
                <a:latin typeface="Calibri" panose="020F0502020204030204" pitchFamily="34" charset="0"/>
                <a:ea typeface="Times New Roman" panose="02020603050405020304" pitchFamily="18" charset="0"/>
              </a:rPr>
              <a:t>2023 Plenary</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Nov 13-17, 2023	Honolulu, HI, USA</a:t>
            </a:r>
          </a:p>
          <a:p>
            <a:pPr marL="457200" lvl="1">
              <a:spcBef>
                <a:spcPts val="0"/>
              </a:spcBef>
              <a:spcAft>
                <a:spcPts val="1200"/>
              </a:spcAft>
            </a:pPr>
            <a:endParaRPr lang="en-US" sz="2000" dirty="0">
              <a:latin typeface="Calibri" panose="020F0502020204030204" pitchFamily="34" charset="0"/>
            </a:endParaRPr>
          </a:p>
          <a:p>
            <a:pPr marL="0" marR="0">
              <a:spcBef>
                <a:spcPts val="0"/>
              </a:spcBef>
              <a:spcAft>
                <a:spcPts val="1200"/>
              </a:spcAft>
            </a:pPr>
            <a:r>
              <a:rPr lang="en-US" dirty="0">
                <a:latin typeface="Calibri" panose="020F0502020204030204" pitchFamily="34" charset="0"/>
                <a:ea typeface="Times New Roman" panose="02020603050405020304" pitchFamily="18" charset="0"/>
              </a:rPr>
              <a:t>January 2024 </a:t>
            </a:r>
            <a:r>
              <a:rPr lang="en-US" dirty="0"/>
              <a:t>Wireless </a:t>
            </a:r>
            <a:r>
              <a:rPr lang="en-US" dirty="0">
                <a:effectLst/>
                <a:latin typeface="Calibri" panose="020F0502020204030204" pitchFamily="34" charset="0"/>
                <a:ea typeface="Times New Roman" panose="02020603050405020304" pitchFamily="18" charset="0"/>
              </a:rPr>
              <a:t>Interim </a:t>
            </a:r>
            <a:endParaRPr lang="en-US" sz="1800" dirty="0">
              <a:effectLst/>
              <a:latin typeface="Calibri" panose="020F0502020204030204" pitchFamily="34" charset="0"/>
              <a:ea typeface="Times New Roman" panose="02020603050405020304" pitchFamily="18" charset="0"/>
            </a:endParaRPr>
          </a:p>
          <a:p>
            <a:pPr marL="457200" lvl="1">
              <a:spcBef>
                <a:spcPts val="0"/>
              </a:spcBef>
              <a:spcAft>
                <a:spcPts val="1200"/>
              </a:spcAft>
            </a:pPr>
            <a:r>
              <a:rPr lang="en-US" sz="2000" dirty="0">
                <a:effectLst/>
                <a:latin typeface="Calibri" panose="020F0502020204030204" pitchFamily="34" charset="0"/>
                <a:ea typeface="Times New Roman" panose="02020603050405020304" pitchFamily="18" charset="0"/>
              </a:rPr>
              <a:t>January 15-19, 2024 		Panama City Panama</a:t>
            </a:r>
            <a:endParaRPr lang="en-US" dirty="0"/>
          </a:p>
          <a:p>
            <a:pPr marL="0">
              <a:spcBef>
                <a:spcPts val="0"/>
              </a:spcBef>
              <a:spcAft>
                <a:spcPts val="1200"/>
              </a:spcAft>
            </a:pP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a:xfrm>
            <a:off x="4038600" y="6356350"/>
            <a:ext cx="4114800" cy="365125"/>
          </a:xfrm>
        </p:spPr>
        <p:txBody>
          <a:bodyPr/>
          <a:lstStyle/>
          <a:p>
            <a:r>
              <a:rPr lang="en-US"/>
              <a:t>Tim Godfrey, EPRI</a:t>
            </a:r>
          </a:p>
        </p:txBody>
      </p:sp>
      <p:sp>
        <p:nvSpPr>
          <p:cNvPr id="16" name="Slide Number Placeholder 15">
            <a:extLst>
              <a:ext uri="{FF2B5EF4-FFF2-40B4-BE49-F238E27FC236}">
                <a16:creationId xmlns:a16="http://schemas.microsoft.com/office/drawing/2014/main" id="{B0C9D278-CC8C-499F-B7C6-EE8B49FE82F5}"/>
              </a:ext>
            </a:extLst>
          </p:cNvPr>
          <p:cNvSpPr>
            <a:spLocks noGrp="1"/>
          </p:cNvSpPr>
          <p:nvPr>
            <p:ph type="sldNum" sz="quarter" idx="12"/>
          </p:nvPr>
        </p:nvSpPr>
        <p:spPr/>
        <p:txBody>
          <a:bodyPr/>
          <a:lstStyle/>
          <a:p>
            <a:fld id="{A1C9EF53-BD90-4B75-A223-F9525C143888}" type="slidenum">
              <a:rPr lang="en-US" smtClean="0"/>
              <a:pPr/>
              <a:t>7</a:t>
            </a:fld>
            <a:endParaRPr lang="en-US" dirty="0"/>
          </a:p>
        </p:txBody>
      </p:sp>
      <p:sp>
        <p:nvSpPr>
          <p:cNvPr id="4" name="Date Placeholder 3">
            <a:extLst>
              <a:ext uri="{FF2B5EF4-FFF2-40B4-BE49-F238E27FC236}">
                <a16:creationId xmlns:a16="http://schemas.microsoft.com/office/drawing/2014/main" id="{49CEDD5F-DF60-4F2B-BE4A-AFB6246C7418}"/>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9192351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normAutofit/>
          </a:bodyPr>
          <a:lstStyle/>
          <a:p>
            <a:r>
              <a:rPr lang="en-US" dirty="0"/>
              <a:t>Any Other Business</a:t>
            </a:r>
          </a:p>
          <a:p>
            <a:endParaRPr lang="en-US" dirty="0"/>
          </a:p>
          <a:p>
            <a:r>
              <a:rPr lang="en-US" dirty="0"/>
              <a:t>Actions</a:t>
            </a:r>
          </a:p>
          <a:p>
            <a:pPr lvl="1"/>
            <a:r>
              <a:rPr lang="en-US" dirty="0"/>
              <a:t> </a:t>
            </a:r>
          </a:p>
          <a:p>
            <a:pPr lvl="1"/>
            <a:endParaRPr lang="en-US" dirty="0"/>
          </a:p>
          <a:p>
            <a:r>
              <a:rPr lang="en-US" dirty="0"/>
              <a:t>Adjourn</a:t>
            </a:r>
          </a:p>
          <a:p>
            <a:endParaRPr lang="en-US" dirty="0"/>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a:xfrm>
            <a:off x="4038600" y="6356350"/>
            <a:ext cx="4114800" cy="365125"/>
          </a:xfrm>
        </p:spPr>
        <p:txBody>
          <a:bodyPr/>
          <a:lstStyle/>
          <a:p>
            <a:pPr>
              <a:defRPr/>
            </a:pPr>
            <a:r>
              <a:rPr lang="en-US"/>
              <a:t>Tim Godfrey, EPRI</a:t>
            </a:r>
          </a:p>
        </p:txBody>
      </p:sp>
      <p:sp>
        <p:nvSpPr>
          <p:cNvPr id="15" name="Slide Number Placeholder 14">
            <a:extLst>
              <a:ext uri="{FF2B5EF4-FFF2-40B4-BE49-F238E27FC236}">
                <a16:creationId xmlns:a16="http://schemas.microsoft.com/office/drawing/2014/main" id="{A055780A-5BCD-440E-B15A-C3CFE968F0B0}"/>
              </a:ext>
            </a:extLst>
          </p:cNvPr>
          <p:cNvSpPr>
            <a:spLocks noGrp="1"/>
          </p:cNvSpPr>
          <p:nvPr>
            <p:ph type="sldNum" sz="quarter" idx="12"/>
          </p:nvPr>
        </p:nvSpPr>
        <p:spPr/>
        <p:txBody>
          <a:bodyPr/>
          <a:lstStyle/>
          <a:p>
            <a:fld id="{A1C9EF53-BD90-4B75-A223-F9525C143888}" type="slidenum">
              <a:rPr lang="en-US" smtClean="0"/>
              <a:pPr/>
              <a:t>8</a:t>
            </a:fld>
            <a:endParaRPr lang="en-US" dirty="0"/>
          </a:p>
        </p:txBody>
      </p:sp>
      <p:sp>
        <p:nvSpPr>
          <p:cNvPr id="2" name="Date Placeholder 1">
            <a:extLst>
              <a:ext uri="{FF2B5EF4-FFF2-40B4-BE49-F238E27FC236}">
                <a16:creationId xmlns:a16="http://schemas.microsoft.com/office/drawing/2014/main" id="{414AE138-DEFA-449F-B925-5F63307985AC}"/>
              </a:ext>
            </a:extLst>
          </p:cNvPr>
          <p:cNvSpPr>
            <a:spLocks noGrp="1"/>
          </p:cNvSpPr>
          <p:nvPr>
            <p:ph type="dt" sz="half" idx="10"/>
          </p:nvPr>
        </p:nvSpPr>
        <p:spPr/>
        <p:txBody>
          <a:bodyPr/>
          <a:lstStyle/>
          <a:p>
            <a:r>
              <a:rPr lang="en-US" dirty="0"/>
              <a:t>May_2023</a:t>
            </a:r>
          </a:p>
        </p:txBody>
      </p:sp>
    </p:spTree>
    <p:extLst>
      <p:ext uri="{BB962C8B-B14F-4D97-AF65-F5344CB8AC3E}">
        <p14:creationId xmlns:p14="http://schemas.microsoft.com/office/powerpoint/2010/main" val="3533497700"/>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34038</TotalTime>
  <Words>570</Words>
  <Application>Microsoft Office PowerPoint</Application>
  <PresentationFormat>Widescreen</PresentationFormat>
  <Paragraphs>108</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Times New Roman</vt:lpstr>
      <vt:lpstr>Custom Design</vt:lpstr>
      <vt:lpstr>PowerPoint Presentation</vt:lpstr>
      <vt:lpstr>TG16t Ad Hoc Teleconference Agenda</vt:lpstr>
      <vt:lpstr>Contributions for May 30 2023 Teleconference</vt:lpstr>
      <vt:lpstr>Plan following May Interim</vt:lpstr>
      <vt:lpstr>Teleconference notes and actions</vt:lpstr>
      <vt:lpstr>Project Timeline</vt:lpstr>
      <vt:lpstr>Future Meetings</vt:lpstr>
      <vt:lpstr>Closing</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705</cp:revision>
  <cp:lastPrinted>1998-02-10T13:28:06Z</cp:lastPrinted>
  <dcterms:created xsi:type="dcterms:W3CDTF">2020-01-06T16:34:14Z</dcterms:created>
  <dcterms:modified xsi:type="dcterms:W3CDTF">2023-05-30T16:41:05Z</dcterms:modified>
</cp:coreProperties>
</file>