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p:sldMasterIdLst>
    <p:sldMasterId id="2147483648" r:id="rId1"/>
  </p:sldMasterIdLst>
  <p:notesMasterIdLst>
    <p:notesMasterId r:id="rId23"/>
  </p:notesMasterIdLst>
  <p:handoutMasterIdLst>
    <p:handoutMasterId r:id="rId24"/>
  </p:handoutMasterIdLst>
  <p:sldIdLst>
    <p:sldId id="287" r:id="rId2"/>
    <p:sldId id="480" r:id="rId3"/>
    <p:sldId id="530" r:id="rId4"/>
    <p:sldId id="532" r:id="rId5"/>
    <p:sldId id="533" r:id="rId6"/>
    <p:sldId id="535" r:id="rId7"/>
    <p:sldId id="259" r:id="rId8"/>
    <p:sldId id="524" r:id="rId9"/>
    <p:sldId id="525" r:id="rId10"/>
    <p:sldId id="262" r:id="rId11"/>
    <p:sldId id="526" r:id="rId12"/>
    <p:sldId id="264" r:id="rId13"/>
    <p:sldId id="527" r:id="rId14"/>
    <p:sldId id="528" r:id="rId15"/>
    <p:sldId id="529" r:id="rId16"/>
    <p:sldId id="534" r:id="rId17"/>
    <p:sldId id="258" r:id="rId18"/>
    <p:sldId id="494" r:id="rId19"/>
    <p:sldId id="257" r:id="rId20"/>
    <p:sldId id="273" r:id="rId21"/>
    <p:sldId id="266" r:id="rId22"/>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00"/>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45124B-776B-4DE3-9A1A-56DBD171B8EF}" v="1" dt="2023-05-18T04:47:59.9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70" autoAdjust="0"/>
    <p:restoredTop sz="94598" autoAdjust="0"/>
  </p:normalViewPr>
  <p:slideViewPr>
    <p:cSldViewPr>
      <p:cViewPr>
        <p:scale>
          <a:sx n="100" d="100"/>
          <a:sy n="100" d="100"/>
        </p:scale>
        <p:origin x="1349" y="-485"/>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9" d="100"/>
          <a:sy n="79" d="100"/>
        </p:scale>
        <p:origin x="393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84B6F-8766-4667-BD8B-9099CBFD0161}"/>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4BBB1D5-380E-4F92-8ACD-5DA4B8BA82F6}"/>
              </a:ext>
            </a:extLst>
          </p:cNvPr>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fld id="{B364C99F-B5D5-4C67-92DA-0957628DB9FF}" type="datetimeFigureOut">
              <a:rPr lang="en-US" smtClean="0"/>
              <a:t>5/17/2023</a:t>
            </a:fld>
            <a:endParaRPr lang="en-US" dirty="0"/>
          </a:p>
        </p:txBody>
      </p:sp>
      <p:sp>
        <p:nvSpPr>
          <p:cNvPr id="4" name="Footer Placeholder 3">
            <a:extLst>
              <a:ext uri="{FF2B5EF4-FFF2-40B4-BE49-F238E27FC236}">
                <a16:creationId xmlns:a16="http://schemas.microsoft.com/office/drawing/2014/main" id="{02D07724-8B67-4AAB-9F76-25B4D58049A5}"/>
              </a:ext>
            </a:extLst>
          </p:cNvPr>
          <p:cNvSpPr>
            <a:spLocks noGrp="1"/>
          </p:cNvSpPr>
          <p:nvPr>
            <p:ph type="ftr" sz="quarter" idx="2"/>
          </p:nvPr>
        </p:nvSpPr>
        <p:spPr>
          <a:xfrm>
            <a:off x="0" y="8774113"/>
            <a:ext cx="2971800"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CB2FCF8-C17D-43CD-B51B-39A016952A88}"/>
              </a:ext>
            </a:extLst>
          </p:cNvPr>
          <p:cNvSpPr>
            <a:spLocks noGrp="1"/>
          </p:cNvSpPr>
          <p:nvPr>
            <p:ph type="sldNum" sz="quarter" idx="3"/>
          </p:nvPr>
        </p:nvSpPr>
        <p:spPr>
          <a:xfrm>
            <a:off x="3884613" y="8774113"/>
            <a:ext cx="2971800" cy="463550"/>
          </a:xfrm>
          <a:prstGeom prst="rect">
            <a:avLst/>
          </a:prstGeom>
        </p:spPr>
        <p:txBody>
          <a:bodyPr vert="horz" lIns="91440" tIns="45720" rIns="91440" bIns="45720" rtlCol="0" anchor="b"/>
          <a:lstStyle>
            <a:lvl1pPr algn="r">
              <a:defRPr sz="1200"/>
            </a:lvl1pPr>
          </a:lstStyle>
          <a:p>
            <a:fld id="{80A5B33A-9EB0-432D-9764-B8B306DAF2AA}" type="slidenum">
              <a:rPr lang="en-US" smtClean="0"/>
              <a:t>‹#›</a:t>
            </a:fld>
            <a:endParaRPr lang="en-US" dirty="0"/>
          </a:p>
        </p:txBody>
      </p:sp>
    </p:spTree>
    <p:extLst>
      <p:ext uri="{BB962C8B-B14F-4D97-AF65-F5344CB8AC3E}">
        <p14:creationId xmlns:p14="http://schemas.microsoft.com/office/powerpoint/2010/main" val="4090679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dirty="0"/>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dirty="0"/>
              <a:t>Page </a:t>
            </a:r>
            <a:fld id="{AF55197A-4911-4ED0-BBAA-82A1653DF638}" type="slidenum">
              <a:rPr lang="en-US" altLang="en-US" smtClean="0"/>
              <a:pPr>
                <a:defRPr/>
              </a:pPr>
              <a:t>‹#›</a:t>
            </a:fld>
            <a:endParaRPr lang="en-US" altLang="en-US" dirty="0"/>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dirty="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dirty="0"/>
              <a:t>Page </a:t>
            </a:r>
            <a:fld id="{2A02BA22-F607-40B6-B650-89B025089CA0}" type="slidenum">
              <a:rPr lang="en-US" altLang="en-US" sz="2400" smtClean="0"/>
              <a:pPr>
                <a:spcBef>
                  <a:spcPct val="0"/>
                </a:spcBef>
                <a:buClrTx/>
                <a:buFontTx/>
                <a:buNone/>
              </a:pPr>
              <a:t>1</a:t>
            </a:fld>
            <a:endParaRPr lang="en-US" altLang="en-US" sz="2400" dirty="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dirty="0"/>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dirty="0"/>
              <a:t>Page </a:t>
            </a:r>
            <a:fld id="{B08E7645-705B-4ADD-B5B6-F7EFEFDE2AD9}" type="slidenum">
              <a:rPr lang="en-US" altLang="en-US"/>
              <a:pPr algn="r" eaLnBrk="1" hangingPunct="1">
                <a:spcBef>
                  <a:spcPct val="0"/>
                </a:spcBef>
                <a:buClrTx/>
                <a:buFontTx/>
                <a:buNone/>
              </a:pPr>
              <a:t>1</a:t>
            </a:fld>
            <a:endParaRPr lang="en-US" altLang="en-US" dirty="0"/>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0740de48ff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0740de48f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66495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0740de48f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0740de48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dirty="0"/>
              <a:t>Slide </a:t>
            </a:r>
            <a:fld id="{CAA2C270-03FA-43C7-AEFB-067184F3C062}" type="slidenum">
              <a:rPr lang="en-US" altLang="en-US" smtClean="0"/>
              <a:pPr>
                <a:defRPr/>
              </a:pPr>
              <a:t>‹#›</a:t>
            </a:fld>
            <a:endParaRPr lang="en-US" altLang="en-US" dirty="0"/>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dirty="0"/>
              <a:t>Slide </a:t>
            </a:r>
            <a:fld id="{6A68D7BD-EE7B-43EB-BA6B-D7A780E6E7A2}" type="slidenum">
              <a:rPr lang="en-US" altLang="en-US" smtClean="0"/>
              <a:pPr>
                <a:defRPr/>
              </a:pPr>
              <a:t>‹#›</a:t>
            </a:fld>
            <a:endParaRPr lang="en-US" altLang="en-US" dirty="0"/>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dirty="0"/>
              <a:t>Slide </a:t>
            </a:r>
            <a:fld id="{D4FA0C20-D616-47F3-A135-1674C8921168}" type="slidenum">
              <a:rPr lang="en-US" altLang="en-US" smtClean="0"/>
              <a:pPr>
                <a:defRPr/>
              </a:pPr>
              <a:t>‹#›</a:t>
            </a:fld>
            <a:endParaRPr lang="en-US" altLang="en-US" dirty="0"/>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2"/>
        <p:cNvGrpSpPr/>
        <p:nvPr/>
      </p:nvGrpSpPr>
      <p:grpSpPr>
        <a:xfrm>
          <a:off x="0" y="0"/>
          <a:ext cx="0" cy="0"/>
          <a:chOff x="0" y="0"/>
          <a:chExt cx="0" cy="0"/>
        </a:xfrm>
      </p:grpSpPr>
      <p:sp>
        <p:nvSpPr>
          <p:cNvPr id="23" name="Google Shape;23;p15"/>
          <p:cNvSpPr txBox="1">
            <a:spLocks noGrp="1"/>
          </p:cNvSpPr>
          <p:nvPr>
            <p:ph type="body" idx="1"/>
          </p:nvPr>
        </p:nvSpPr>
        <p:spPr>
          <a:xfrm>
            <a:off x="514350" y="1381925"/>
            <a:ext cx="8113050" cy="4790400"/>
          </a:xfrm>
          <a:prstGeom prst="rect">
            <a:avLst/>
          </a:prstGeom>
          <a:noFill/>
          <a:ln>
            <a:noFill/>
          </a:ln>
        </p:spPr>
        <p:txBody>
          <a:bodyPr spcFirstLastPara="1" wrap="square" lIns="91425" tIns="45700" rIns="91425" bIns="45700" anchor="t" anchorCtr="0">
            <a:noAutofit/>
          </a:bodyPr>
          <a:lstStyle>
            <a:lvl1pPr marL="342900" lvl="0" indent="-257175" algn="l">
              <a:lnSpc>
                <a:spcPct val="100000"/>
              </a:lnSpc>
              <a:spcBef>
                <a:spcPts val="0"/>
              </a:spcBef>
              <a:spcAft>
                <a:spcPts val="0"/>
              </a:spcAft>
              <a:buClr>
                <a:srgbClr val="434343"/>
              </a:buClr>
              <a:buSzPts val="1800"/>
              <a:buChar char="●"/>
              <a:defRPr>
                <a:solidFill>
                  <a:srgbClr val="434343"/>
                </a:solidFill>
              </a:defRPr>
            </a:lvl1pPr>
            <a:lvl2pPr marL="685800" lvl="1" indent="-257175" algn="l">
              <a:lnSpc>
                <a:spcPct val="100000"/>
              </a:lnSpc>
              <a:spcBef>
                <a:spcPts val="450"/>
              </a:spcBef>
              <a:spcAft>
                <a:spcPts val="0"/>
              </a:spcAft>
              <a:buClr>
                <a:srgbClr val="434343"/>
              </a:buClr>
              <a:buSzPts val="1800"/>
              <a:buChar char="○"/>
              <a:defRPr>
                <a:solidFill>
                  <a:srgbClr val="434343"/>
                </a:solidFill>
              </a:defRPr>
            </a:lvl2pPr>
            <a:lvl3pPr marL="1028700" lvl="2" indent="-257175" algn="l">
              <a:lnSpc>
                <a:spcPct val="100000"/>
              </a:lnSpc>
              <a:spcBef>
                <a:spcPts val="450"/>
              </a:spcBef>
              <a:spcAft>
                <a:spcPts val="0"/>
              </a:spcAft>
              <a:buClr>
                <a:srgbClr val="434343"/>
              </a:buClr>
              <a:buSzPts val="1800"/>
              <a:buChar char="■"/>
              <a:defRPr>
                <a:solidFill>
                  <a:srgbClr val="434343"/>
                </a:solidFill>
              </a:defRPr>
            </a:lvl3pPr>
            <a:lvl4pPr marL="1371600" lvl="3" indent="-257175" algn="l">
              <a:lnSpc>
                <a:spcPct val="100000"/>
              </a:lnSpc>
              <a:spcBef>
                <a:spcPts val="450"/>
              </a:spcBef>
              <a:spcAft>
                <a:spcPts val="0"/>
              </a:spcAft>
              <a:buClr>
                <a:srgbClr val="434343"/>
              </a:buClr>
              <a:buSzPts val="1800"/>
              <a:buChar char="●"/>
              <a:defRPr>
                <a:solidFill>
                  <a:srgbClr val="434343"/>
                </a:solidFill>
              </a:defRPr>
            </a:lvl4pPr>
            <a:lvl5pPr marL="1714500" lvl="4" indent="-257175" algn="l">
              <a:lnSpc>
                <a:spcPct val="100000"/>
              </a:lnSpc>
              <a:spcBef>
                <a:spcPts val="450"/>
              </a:spcBef>
              <a:spcAft>
                <a:spcPts val="0"/>
              </a:spcAft>
              <a:buClr>
                <a:srgbClr val="434343"/>
              </a:buClr>
              <a:buSzPts val="1800"/>
              <a:buChar char="○"/>
              <a:defRPr>
                <a:solidFill>
                  <a:srgbClr val="434343"/>
                </a:solidFill>
              </a:defRPr>
            </a:lvl5pPr>
            <a:lvl6pPr marL="2057400" lvl="5" indent="-257175" algn="l">
              <a:lnSpc>
                <a:spcPct val="90000"/>
              </a:lnSpc>
              <a:spcBef>
                <a:spcPts val="450"/>
              </a:spcBef>
              <a:spcAft>
                <a:spcPts val="0"/>
              </a:spcAft>
              <a:buClr>
                <a:srgbClr val="434343"/>
              </a:buClr>
              <a:buSzPts val="1800"/>
              <a:buChar char="■"/>
              <a:defRPr>
                <a:solidFill>
                  <a:srgbClr val="434343"/>
                </a:solidFill>
              </a:defRPr>
            </a:lvl6pPr>
            <a:lvl7pPr marL="2400300" lvl="6" indent="-257175" algn="l">
              <a:lnSpc>
                <a:spcPct val="90000"/>
              </a:lnSpc>
              <a:spcBef>
                <a:spcPts val="375"/>
              </a:spcBef>
              <a:spcAft>
                <a:spcPts val="0"/>
              </a:spcAft>
              <a:buClr>
                <a:srgbClr val="434343"/>
              </a:buClr>
              <a:buSzPts val="1800"/>
              <a:buChar char="●"/>
              <a:defRPr>
                <a:solidFill>
                  <a:srgbClr val="434343"/>
                </a:solidFill>
              </a:defRPr>
            </a:lvl7pPr>
            <a:lvl8pPr marL="2743200" lvl="7" indent="-257175" algn="l">
              <a:lnSpc>
                <a:spcPct val="90000"/>
              </a:lnSpc>
              <a:spcBef>
                <a:spcPts val="375"/>
              </a:spcBef>
              <a:spcAft>
                <a:spcPts val="0"/>
              </a:spcAft>
              <a:buClr>
                <a:srgbClr val="434343"/>
              </a:buClr>
              <a:buSzPts val="1800"/>
              <a:buChar char="○"/>
              <a:defRPr>
                <a:solidFill>
                  <a:srgbClr val="434343"/>
                </a:solidFill>
              </a:defRPr>
            </a:lvl8pPr>
            <a:lvl9pPr marL="3086100" lvl="8" indent="-257175" algn="l">
              <a:lnSpc>
                <a:spcPct val="90000"/>
              </a:lnSpc>
              <a:spcBef>
                <a:spcPts val="375"/>
              </a:spcBef>
              <a:spcAft>
                <a:spcPts val="0"/>
              </a:spcAft>
              <a:buClr>
                <a:srgbClr val="434343"/>
              </a:buClr>
              <a:buSzPts val="1800"/>
              <a:buChar char="■"/>
              <a:defRPr>
                <a:solidFill>
                  <a:srgbClr val="434343"/>
                </a:solidFill>
              </a:defRPr>
            </a:lvl9pPr>
          </a:lstStyle>
          <a:p>
            <a:endParaRPr/>
          </a:p>
        </p:txBody>
      </p:sp>
      <p:sp>
        <p:nvSpPr>
          <p:cNvPr id="24" name="Google Shape;24;p15"/>
          <p:cNvSpPr txBox="1"/>
          <p:nvPr/>
        </p:nvSpPr>
        <p:spPr>
          <a:xfrm>
            <a:off x="8196173" y="6573482"/>
            <a:ext cx="833625" cy="2463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750" b="0" i="0" u="none" strike="noStrike" cap="none">
                <a:solidFill>
                  <a:srgbClr val="434343"/>
                </a:solidFill>
                <a:latin typeface="Roboto Light"/>
                <a:ea typeface="Roboto Light"/>
                <a:cs typeface="Roboto Light"/>
                <a:sym typeface="Roboto Light"/>
              </a:rPr>
              <a:pPr marL="0" marR="0" lvl="0" indent="0" algn="r" rtl="0">
                <a:lnSpc>
                  <a:spcPct val="100000"/>
                </a:lnSpc>
                <a:spcBef>
                  <a:spcPts val="0"/>
                </a:spcBef>
                <a:spcAft>
                  <a:spcPts val="0"/>
                </a:spcAft>
                <a:buClr>
                  <a:srgbClr val="000000"/>
                </a:buClr>
                <a:buSzPts val="1000"/>
                <a:buFont typeface="Arial"/>
                <a:buNone/>
              </a:pPr>
              <a:t>‹#›</a:t>
            </a:fld>
            <a:endParaRPr sz="750" b="0" i="0" u="none" strike="noStrike" cap="none">
              <a:solidFill>
                <a:srgbClr val="434343"/>
              </a:solidFill>
              <a:latin typeface="Roboto Light"/>
              <a:ea typeface="Roboto Light"/>
              <a:cs typeface="Roboto Light"/>
              <a:sym typeface="Roboto Light"/>
            </a:endParaRPr>
          </a:p>
        </p:txBody>
      </p:sp>
      <p:sp>
        <p:nvSpPr>
          <p:cNvPr id="26" name="Google Shape;26;p15"/>
          <p:cNvSpPr txBox="1"/>
          <p:nvPr/>
        </p:nvSpPr>
        <p:spPr>
          <a:xfrm>
            <a:off x="514350" y="6417925"/>
            <a:ext cx="2311875" cy="3078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750" b="0" i="0" u="none" strike="noStrike" cap="none" dirty="0">
              <a:solidFill>
                <a:srgbClr val="434343"/>
              </a:solidFill>
              <a:latin typeface="Roboto Light"/>
              <a:ea typeface="Roboto Light"/>
              <a:cs typeface="Roboto Light"/>
              <a:sym typeface="Roboto Light"/>
            </a:endParaRPr>
          </a:p>
        </p:txBody>
      </p:sp>
      <p:sp>
        <p:nvSpPr>
          <p:cNvPr id="27" name="Google Shape;27;p15"/>
          <p:cNvSpPr txBox="1">
            <a:spLocks noGrp="1"/>
          </p:cNvSpPr>
          <p:nvPr>
            <p:ph type="title"/>
          </p:nvPr>
        </p:nvSpPr>
        <p:spPr>
          <a:xfrm>
            <a:off x="514350" y="347472"/>
            <a:ext cx="8113050" cy="584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2"/>
              </a:buClr>
              <a:buSzPts val="2800"/>
              <a:buFont typeface="Roboto Thin"/>
              <a:buNone/>
              <a:defRPr sz="2100">
                <a:latin typeface="Roboto Thin"/>
                <a:ea typeface="Roboto Thin"/>
                <a:cs typeface="Roboto Thin"/>
                <a:sym typeface="Roboto Thin"/>
              </a:defRPr>
            </a:lvl1pPr>
            <a:lvl2pPr lvl="1" algn="l">
              <a:lnSpc>
                <a:spcPct val="100000"/>
              </a:lnSpc>
              <a:spcBef>
                <a:spcPts val="0"/>
              </a:spcBef>
              <a:spcAft>
                <a:spcPts val="0"/>
              </a:spcAft>
              <a:buSzPts val="2800"/>
              <a:buFont typeface="Roboto Thin"/>
              <a:buNone/>
              <a:defRPr sz="2100">
                <a:latin typeface="Roboto Thin"/>
                <a:ea typeface="Roboto Thin"/>
                <a:cs typeface="Roboto Thin"/>
                <a:sym typeface="Roboto Thin"/>
              </a:defRPr>
            </a:lvl2pPr>
            <a:lvl3pPr lvl="2" algn="l">
              <a:lnSpc>
                <a:spcPct val="100000"/>
              </a:lnSpc>
              <a:spcBef>
                <a:spcPts val="0"/>
              </a:spcBef>
              <a:spcAft>
                <a:spcPts val="0"/>
              </a:spcAft>
              <a:buSzPts val="2800"/>
              <a:buFont typeface="Roboto Thin"/>
              <a:buNone/>
              <a:defRPr sz="2100">
                <a:latin typeface="Roboto Thin"/>
                <a:ea typeface="Roboto Thin"/>
                <a:cs typeface="Roboto Thin"/>
                <a:sym typeface="Roboto Thin"/>
              </a:defRPr>
            </a:lvl3pPr>
            <a:lvl4pPr lvl="3" algn="l">
              <a:lnSpc>
                <a:spcPct val="100000"/>
              </a:lnSpc>
              <a:spcBef>
                <a:spcPts val="0"/>
              </a:spcBef>
              <a:spcAft>
                <a:spcPts val="0"/>
              </a:spcAft>
              <a:buSzPts val="2800"/>
              <a:buFont typeface="Roboto Thin"/>
              <a:buNone/>
              <a:defRPr sz="2100">
                <a:latin typeface="Roboto Thin"/>
                <a:ea typeface="Roboto Thin"/>
                <a:cs typeface="Roboto Thin"/>
                <a:sym typeface="Roboto Thin"/>
              </a:defRPr>
            </a:lvl4pPr>
            <a:lvl5pPr lvl="4" algn="l">
              <a:lnSpc>
                <a:spcPct val="100000"/>
              </a:lnSpc>
              <a:spcBef>
                <a:spcPts val="0"/>
              </a:spcBef>
              <a:spcAft>
                <a:spcPts val="0"/>
              </a:spcAft>
              <a:buSzPts val="2800"/>
              <a:buFont typeface="Roboto Thin"/>
              <a:buNone/>
              <a:defRPr sz="2100">
                <a:latin typeface="Roboto Thin"/>
                <a:ea typeface="Roboto Thin"/>
                <a:cs typeface="Roboto Thin"/>
                <a:sym typeface="Roboto Thin"/>
              </a:defRPr>
            </a:lvl5pPr>
            <a:lvl6pPr lvl="5" algn="l">
              <a:lnSpc>
                <a:spcPct val="100000"/>
              </a:lnSpc>
              <a:spcBef>
                <a:spcPts val="0"/>
              </a:spcBef>
              <a:spcAft>
                <a:spcPts val="0"/>
              </a:spcAft>
              <a:buSzPts val="2800"/>
              <a:buFont typeface="Roboto Thin"/>
              <a:buNone/>
              <a:defRPr sz="2100">
                <a:latin typeface="Roboto Thin"/>
                <a:ea typeface="Roboto Thin"/>
                <a:cs typeface="Roboto Thin"/>
                <a:sym typeface="Roboto Thin"/>
              </a:defRPr>
            </a:lvl6pPr>
            <a:lvl7pPr lvl="6" algn="l">
              <a:lnSpc>
                <a:spcPct val="100000"/>
              </a:lnSpc>
              <a:spcBef>
                <a:spcPts val="0"/>
              </a:spcBef>
              <a:spcAft>
                <a:spcPts val="0"/>
              </a:spcAft>
              <a:buSzPts val="2800"/>
              <a:buFont typeface="Roboto Thin"/>
              <a:buNone/>
              <a:defRPr sz="2100">
                <a:latin typeface="Roboto Thin"/>
                <a:ea typeface="Roboto Thin"/>
                <a:cs typeface="Roboto Thin"/>
                <a:sym typeface="Roboto Thin"/>
              </a:defRPr>
            </a:lvl7pPr>
            <a:lvl8pPr lvl="7" algn="l">
              <a:lnSpc>
                <a:spcPct val="100000"/>
              </a:lnSpc>
              <a:spcBef>
                <a:spcPts val="0"/>
              </a:spcBef>
              <a:spcAft>
                <a:spcPts val="0"/>
              </a:spcAft>
              <a:buSzPts val="2800"/>
              <a:buFont typeface="Roboto Thin"/>
              <a:buNone/>
              <a:defRPr sz="2100">
                <a:latin typeface="Roboto Thin"/>
                <a:ea typeface="Roboto Thin"/>
                <a:cs typeface="Roboto Thin"/>
                <a:sym typeface="Roboto Thin"/>
              </a:defRPr>
            </a:lvl8pPr>
            <a:lvl9pPr lvl="8" algn="l">
              <a:lnSpc>
                <a:spcPct val="100000"/>
              </a:lnSpc>
              <a:spcBef>
                <a:spcPts val="0"/>
              </a:spcBef>
              <a:spcAft>
                <a:spcPts val="0"/>
              </a:spcAft>
              <a:buSzPts val="2800"/>
              <a:buFont typeface="Roboto Thin"/>
              <a:buNone/>
              <a:defRPr sz="2100">
                <a:latin typeface="Roboto Thin"/>
                <a:ea typeface="Roboto Thin"/>
                <a:cs typeface="Roboto Thin"/>
                <a:sym typeface="Roboto Thin"/>
              </a:defRPr>
            </a:lvl9pPr>
          </a:lstStyle>
          <a:p>
            <a:endParaRPr/>
          </a:p>
        </p:txBody>
      </p:sp>
      <p:sp>
        <p:nvSpPr>
          <p:cNvPr id="29" name="Google Shape;29;p15"/>
          <p:cNvSpPr txBox="1">
            <a:spLocks noGrp="1"/>
          </p:cNvSpPr>
          <p:nvPr>
            <p:ph type="title" idx="2"/>
          </p:nvPr>
        </p:nvSpPr>
        <p:spPr>
          <a:xfrm>
            <a:off x="514350" y="795149"/>
            <a:ext cx="8113050" cy="347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00000"/>
              </a:buClr>
              <a:buSzPts val="1800"/>
              <a:buFont typeface="Roboto Thin"/>
              <a:buNone/>
              <a:defRPr sz="1350">
                <a:solidFill>
                  <a:srgbClr val="000000"/>
                </a:solidFill>
                <a:latin typeface="Roboto Thin"/>
                <a:ea typeface="Roboto Thin"/>
                <a:cs typeface="Roboto Thin"/>
                <a:sym typeface="Roboto Thin"/>
              </a:defRPr>
            </a:lvl1pPr>
            <a:lvl2pPr lvl="1" algn="l">
              <a:lnSpc>
                <a:spcPct val="100000"/>
              </a:lnSpc>
              <a:spcBef>
                <a:spcPts val="0"/>
              </a:spcBef>
              <a:spcAft>
                <a:spcPts val="0"/>
              </a:spcAft>
              <a:buClr>
                <a:srgbClr val="000000"/>
              </a:buClr>
              <a:buSzPts val="1800"/>
              <a:buFont typeface="Roboto Thin"/>
              <a:buNone/>
              <a:defRPr>
                <a:solidFill>
                  <a:srgbClr val="000000"/>
                </a:solidFill>
                <a:latin typeface="Roboto Thin"/>
                <a:ea typeface="Roboto Thin"/>
                <a:cs typeface="Roboto Thin"/>
                <a:sym typeface="Roboto Thin"/>
              </a:defRPr>
            </a:lvl2pPr>
            <a:lvl3pPr lvl="2" algn="l">
              <a:lnSpc>
                <a:spcPct val="100000"/>
              </a:lnSpc>
              <a:spcBef>
                <a:spcPts val="0"/>
              </a:spcBef>
              <a:spcAft>
                <a:spcPts val="0"/>
              </a:spcAft>
              <a:buClr>
                <a:srgbClr val="000000"/>
              </a:buClr>
              <a:buSzPts val="1800"/>
              <a:buFont typeface="Roboto Thin"/>
              <a:buNone/>
              <a:defRPr>
                <a:solidFill>
                  <a:srgbClr val="000000"/>
                </a:solidFill>
                <a:latin typeface="Roboto Thin"/>
                <a:ea typeface="Roboto Thin"/>
                <a:cs typeface="Roboto Thin"/>
                <a:sym typeface="Roboto Thin"/>
              </a:defRPr>
            </a:lvl3pPr>
            <a:lvl4pPr lvl="3" algn="l">
              <a:lnSpc>
                <a:spcPct val="100000"/>
              </a:lnSpc>
              <a:spcBef>
                <a:spcPts val="0"/>
              </a:spcBef>
              <a:spcAft>
                <a:spcPts val="0"/>
              </a:spcAft>
              <a:buClr>
                <a:srgbClr val="000000"/>
              </a:buClr>
              <a:buSzPts val="1800"/>
              <a:buFont typeface="Roboto Thin"/>
              <a:buNone/>
              <a:defRPr>
                <a:solidFill>
                  <a:srgbClr val="000000"/>
                </a:solidFill>
                <a:latin typeface="Roboto Thin"/>
                <a:ea typeface="Roboto Thin"/>
                <a:cs typeface="Roboto Thin"/>
                <a:sym typeface="Roboto Thin"/>
              </a:defRPr>
            </a:lvl4pPr>
            <a:lvl5pPr lvl="4" algn="l">
              <a:lnSpc>
                <a:spcPct val="100000"/>
              </a:lnSpc>
              <a:spcBef>
                <a:spcPts val="0"/>
              </a:spcBef>
              <a:spcAft>
                <a:spcPts val="0"/>
              </a:spcAft>
              <a:buClr>
                <a:srgbClr val="000000"/>
              </a:buClr>
              <a:buSzPts val="1800"/>
              <a:buFont typeface="Roboto Thin"/>
              <a:buNone/>
              <a:defRPr>
                <a:solidFill>
                  <a:srgbClr val="000000"/>
                </a:solidFill>
                <a:latin typeface="Roboto Thin"/>
                <a:ea typeface="Roboto Thin"/>
                <a:cs typeface="Roboto Thin"/>
                <a:sym typeface="Roboto Thin"/>
              </a:defRPr>
            </a:lvl5pPr>
            <a:lvl6pPr lvl="5" algn="l">
              <a:lnSpc>
                <a:spcPct val="100000"/>
              </a:lnSpc>
              <a:spcBef>
                <a:spcPts val="0"/>
              </a:spcBef>
              <a:spcAft>
                <a:spcPts val="0"/>
              </a:spcAft>
              <a:buClr>
                <a:srgbClr val="000000"/>
              </a:buClr>
              <a:buSzPts val="1800"/>
              <a:buFont typeface="Roboto Thin"/>
              <a:buNone/>
              <a:defRPr>
                <a:solidFill>
                  <a:srgbClr val="000000"/>
                </a:solidFill>
                <a:latin typeface="Roboto Thin"/>
                <a:ea typeface="Roboto Thin"/>
                <a:cs typeface="Roboto Thin"/>
                <a:sym typeface="Roboto Thin"/>
              </a:defRPr>
            </a:lvl6pPr>
            <a:lvl7pPr lvl="6" algn="l">
              <a:lnSpc>
                <a:spcPct val="100000"/>
              </a:lnSpc>
              <a:spcBef>
                <a:spcPts val="0"/>
              </a:spcBef>
              <a:spcAft>
                <a:spcPts val="0"/>
              </a:spcAft>
              <a:buClr>
                <a:srgbClr val="000000"/>
              </a:buClr>
              <a:buSzPts val="1800"/>
              <a:buFont typeface="Roboto Thin"/>
              <a:buNone/>
              <a:defRPr>
                <a:solidFill>
                  <a:srgbClr val="000000"/>
                </a:solidFill>
                <a:latin typeface="Roboto Thin"/>
                <a:ea typeface="Roboto Thin"/>
                <a:cs typeface="Roboto Thin"/>
                <a:sym typeface="Roboto Thin"/>
              </a:defRPr>
            </a:lvl7pPr>
            <a:lvl8pPr lvl="7" algn="l">
              <a:lnSpc>
                <a:spcPct val="100000"/>
              </a:lnSpc>
              <a:spcBef>
                <a:spcPts val="0"/>
              </a:spcBef>
              <a:spcAft>
                <a:spcPts val="0"/>
              </a:spcAft>
              <a:buClr>
                <a:srgbClr val="000000"/>
              </a:buClr>
              <a:buSzPts val="1800"/>
              <a:buFont typeface="Roboto Thin"/>
              <a:buNone/>
              <a:defRPr>
                <a:solidFill>
                  <a:srgbClr val="000000"/>
                </a:solidFill>
                <a:latin typeface="Roboto Thin"/>
                <a:ea typeface="Roboto Thin"/>
                <a:cs typeface="Roboto Thin"/>
                <a:sym typeface="Roboto Thin"/>
              </a:defRPr>
            </a:lvl8pPr>
            <a:lvl9pPr lvl="8" algn="l">
              <a:lnSpc>
                <a:spcPct val="100000"/>
              </a:lnSpc>
              <a:spcBef>
                <a:spcPts val="0"/>
              </a:spcBef>
              <a:spcAft>
                <a:spcPts val="0"/>
              </a:spcAft>
              <a:buClr>
                <a:srgbClr val="000000"/>
              </a:buClr>
              <a:buSzPts val="1800"/>
              <a:buFont typeface="Roboto Thin"/>
              <a:buNone/>
              <a:defRPr>
                <a:solidFill>
                  <a:srgbClr val="000000"/>
                </a:solidFill>
                <a:latin typeface="Roboto Thin"/>
                <a:ea typeface="Roboto Thin"/>
                <a:cs typeface="Roboto Thin"/>
                <a:sym typeface="Roboto Thin"/>
              </a:defRPr>
            </a:lvl9pPr>
          </a:lstStyle>
          <a:p>
            <a:endParaRPr/>
          </a:p>
        </p:txBody>
      </p:sp>
    </p:spTree>
    <p:extLst>
      <p:ext uri="{BB962C8B-B14F-4D97-AF65-F5344CB8AC3E}">
        <p14:creationId xmlns:p14="http://schemas.microsoft.com/office/powerpoint/2010/main" val="2336748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dirty="0"/>
              <a:t>Slide </a:t>
            </a:r>
            <a:fld id="{5DD27314-9434-4B6F-80C2-AAC402118CDA}" type="slidenum">
              <a:rPr lang="en-US" altLang="en-US" smtClean="0"/>
              <a:pPr>
                <a:defRPr/>
              </a:pPr>
              <a:t>‹#›</a:t>
            </a:fld>
            <a:endParaRPr lang="en-US" altLang="en-US" dirty="0"/>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dirty="0"/>
              <a:t>Slide </a:t>
            </a:r>
            <a:fld id="{3D266AC6-DD33-448D-B445-2628016ADA7D}" type="slidenum">
              <a:rPr lang="en-US" altLang="en-US" smtClean="0"/>
              <a:pPr>
                <a:defRPr/>
              </a:pPr>
              <a:t>‹#›</a:t>
            </a:fld>
            <a:endParaRPr lang="en-US" altLang="en-US" dirty="0"/>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dirty="0"/>
              <a:t>Slide </a:t>
            </a:r>
            <a:fld id="{1F551F72-38F2-479C-990C-DF0D2C0B1F2C}" type="slidenum">
              <a:rPr lang="en-US" altLang="en-US" smtClean="0"/>
              <a:pPr>
                <a:defRPr/>
              </a:pPr>
              <a:t>‹#›</a:t>
            </a:fld>
            <a:endParaRPr lang="en-US" altLang="en-US" dirty="0"/>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dirty="0"/>
              <a:t>Slide </a:t>
            </a:r>
            <a:fld id="{07143AE2-8961-49C4-80E3-5346A3EB4C4A}" type="slidenum">
              <a:rPr lang="en-US" altLang="en-US" smtClean="0"/>
              <a:pPr>
                <a:defRPr/>
              </a:pPr>
              <a:t>‹#›</a:t>
            </a:fld>
            <a:endParaRPr lang="en-US" altLang="en-US" dirty="0"/>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dirty="0"/>
              <a:t>Slid</a:t>
            </a:r>
            <a:fld id="{0F04E8E9-279B-42CA-B6E8-61A287E0027B}" type="slidenum">
              <a:rPr lang="en-US" altLang="en-US" smtClean="0"/>
              <a:pPr>
                <a:defRPr/>
              </a:pPr>
              <a:t>‹#›</a:t>
            </a:fld>
            <a:endParaRPr lang="en-US" altLang="en-US" dirty="0"/>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a:t>
            </a:r>
            <a:r>
              <a:rPr lang="en-GB" dirty="0" err="1"/>
              <a:t>te</a:t>
            </a:r>
            <a:r>
              <a:rPr lang="en-GB" dirty="0"/>
              <a: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dirty="0"/>
              <a:t>Slide </a:t>
            </a:r>
            <a:fld id="{48BD2DDC-C4F9-4DA1-A63E-D3965D205843}" type="slidenum">
              <a:rPr lang="en-US" altLang="en-US" smtClean="0"/>
              <a:pPr>
                <a:defRPr/>
              </a:pPr>
              <a:t>‹#›</a:t>
            </a:fld>
            <a:endParaRPr lang="en-US" altLang="en-US" dirty="0"/>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dirty="0"/>
              <a:t>Slide </a:t>
            </a:r>
            <a:fld id="{2771F862-3EEA-4803-88C2-BE8D6DB460BF}" type="slidenum">
              <a:rPr lang="en-US" altLang="en-US" smtClean="0"/>
              <a:pPr>
                <a:defRPr/>
              </a:pPr>
              <a:t>‹#›</a:t>
            </a:fld>
            <a:endParaRPr lang="en-US" altLang="en-US" dirty="0"/>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15-23-0285-00-04ab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2023</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
        <p:nvSpPr>
          <p:cNvPr id="4" name="TextBox 3">
            <a:extLst>
              <a:ext uri="{FF2B5EF4-FFF2-40B4-BE49-F238E27FC236}">
                <a16:creationId xmlns:a16="http://schemas.microsoft.com/office/drawing/2014/main" id="{CF9A1B2C-4192-481E-A881-0EFC31D99970}"/>
              </a:ext>
            </a:extLst>
          </p:cNvPr>
          <p:cNvSpPr txBox="1"/>
          <p:nvPr userDrawn="1"/>
        </p:nvSpPr>
        <p:spPr>
          <a:xfrm>
            <a:off x="7092280" y="6517501"/>
            <a:ext cx="1440972" cy="276999"/>
          </a:xfrm>
          <a:prstGeom prst="rect">
            <a:avLst/>
          </a:prstGeom>
          <a:noFill/>
        </p:spPr>
        <p:txBody>
          <a:bodyPr wrap="none" rtlCol="0">
            <a:spAutoFit/>
          </a:bodyPr>
          <a:lstStyle/>
          <a:p>
            <a:r>
              <a:rPr lang="en-US" dirty="0">
                <a:solidFill>
                  <a:schemeClr val="tx1"/>
                </a:solidFill>
              </a:rPr>
              <a:t>Carlos Aldana, et. al</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9"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464941"/>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Effect of no-LBT NB on 802.11 devices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Carlos Aldana (Meta), Qiong Wu (Meta), Guoqing Li (Meta)</a:t>
            </a:r>
          </a:p>
          <a:p>
            <a:pPr eaLnBrk="1" hangingPunct="1">
              <a:spcBef>
                <a:spcPct val="0"/>
              </a:spcBef>
              <a:buClrTx/>
              <a:buFontTx/>
              <a:buNone/>
              <a:defRPr/>
            </a:pPr>
            <a:r>
              <a:rPr lang="en-US" altLang="en-US" sz="1600" b="1" dirty="0">
                <a:latin typeface="Times New Roman" panose="02020603050405020304" pitchFamily="18" charset="0"/>
              </a:rPr>
              <a:t>Address : </a:t>
            </a:r>
            <a:r>
              <a:rPr lang="en-US" altLang="en-US" sz="1600" dirty="0">
                <a:latin typeface="Times New Roman" panose="02020603050405020304" pitchFamily="18" charset="0"/>
                <a:cs typeface="Times New Roman" panose="02020603050405020304" pitchFamily="18" charset="0"/>
              </a:rPr>
              <a:t>[</a:t>
            </a:r>
            <a:r>
              <a:rPr lang="en-US" altLang="en-US" sz="1600" dirty="0">
                <a:solidFill>
                  <a:schemeClr val="tx1"/>
                </a:solidFill>
                <a:latin typeface="Times New Roman" panose="02020603050405020304" pitchFamily="18" charset="0"/>
                <a:cs typeface="Times New Roman" panose="02020603050405020304" pitchFamily="18" charset="0"/>
              </a:rPr>
              <a:t>1 Hacker Way, Menlo Park, CA 94025]</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[caldana (at) meta.com, </a:t>
            </a:r>
            <a:r>
              <a:rPr lang="en-US" altLang="en-US" sz="1600" dirty="0" err="1">
                <a:latin typeface="Times New Roman" panose="02020603050405020304" pitchFamily="18" charset="0"/>
              </a:rPr>
              <a:t>qiongwu</a:t>
            </a:r>
            <a:r>
              <a:rPr lang="en-US" altLang="en-US" sz="1600" dirty="0">
                <a:latin typeface="Times New Roman" panose="02020603050405020304" pitchFamily="18" charset="0"/>
              </a:rPr>
              <a:t> (at) meta.com, </a:t>
            </a:r>
            <a:r>
              <a:rPr lang="en-US" altLang="en-US" sz="1600" dirty="0" err="1">
                <a:latin typeface="Times New Roman" panose="02020603050405020304" pitchFamily="18" charset="0"/>
              </a:rPr>
              <a:t>guoqingli</a:t>
            </a:r>
            <a:r>
              <a:rPr lang="en-US" altLang="en-US" sz="1600" dirty="0">
                <a:latin typeface="Times New Roman" panose="02020603050405020304" pitchFamily="18" charset="0"/>
              </a:rPr>
              <a:t> (at) meta.com]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4ab: UWB Next Generation</a:t>
            </a:r>
          </a:p>
          <a:p>
            <a:pPr eaLnBrk="1" hangingPunct="1">
              <a:spcBef>
                <a:spcPct val="0"/>
              </a:spcBef>
              <a:buClrTx/>
              <a:defRPr/>
            </a:pPr>
            <a:r>
              <a:rPr lang="en-US" altLang="en-US" sz="1600" b="1" dirty="0">
                <a:latin typeface="Times New Roman" panose="02020603050405020304" pitchFamily="18" charset="0"/>
              </a:rPr>
              <a:t>Abstract: </a:t>
            </a:r>
            <a:r>
              <a:rPr lang="en-US" altLang="en-US" sz="1600" dirty="0">
                <a:solidFill>
                  <a:srgbClr val="FF0000"/>
                </a:solidFill>
              </a:rPr>
              <a:t> </a:t>
            </a:r>
            <a:r>
              <a:rPr lang="en-US" altLang="en-US" sz="1600" dirty="0">
                <a:solidFill>
                  <a:schemeClr val="tx1"/>
                </a:solidFill>
                <a:latin typeface="Times New Roman" panose="02020603050405020304" pitchFamily="18" charset="0"/>
                <a:cs typeface="Times New Roman" panose="02020603050405020304" pitchFamily="18" charset="0"/>
              </a:rPr>
              <a:t>[This provides experimental results of how no-LBT NB affects 802.11 devices]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[Suggests a way forward to improve coexistence]</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7"/>
          <p:cNvSpPr txBox="1">
            <a:spLocks noGrp="1"/>
          </p:cNvSpPr>
          <p:nvPr>
            <p:ph type="body" idx="1"/>
          </p:nvPr>
        </p:nvSpPr>
        <p:spPr>
          <a:xfrm>
            <a:off x="514350" y="1779394"/>
            <a:ext cx="8472638" cy="438525"/>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indent="-285750">
              <a:lnSpc>
                <a:spcPct val="115000"/>
              </a:lnSpc>
              <a:buSzPts val="2400"/>
            </a:pPr>
            <a:r>
              <a:rPr lang="en-US" sz="1800" dirty="0"/>
              <a:t>BLE with dwell time 1.25ms with a packet interval of 3.75ms, 33.3% duty cycle</a:t>
            </a:r>
            <a:endParaRPr sz="1800" dirty="0"/>
          </a:p>
        </p:txBody>
      </p:sp>
      <p:sp>
        <p:nvSpPr>
          <p:cNvPr id="175" name="Google Shape;175;p7"/>
          <p:cNvSpPr txBox="1">
            <a:spLocks noGrp="1"/>
          </p:cNvSpPr>
          <p:nvPr>
            <p:ph type="title"/>
          </p:nvPr>
        </p:nvSpPr>
        <p:spPr>
          <a:xfrm>
            <a:off x="514350" y="1117854"/>
            <a:ext cx="8113050" cy="438525"/>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r>
              <a:rPr lang="en-US" sz="4000" dirty="0">
                <a:solidFill>
                  <a:schemeClr val="dk1"/>
                </a:solidFill>
                <a:latin typeface="+mj-lt"/>
              </a:rPr>
              <a:t>NB Profile 3</a:t>
            </a:r>
            <a:endParaRPr sz="4000" dirty="0">
              <a:solidFill>
                <a:schemeClr val="dk1"/>
              </a:solidFill>
              <a:latin typeface="+mj-lt"/>
            </a:endParaRPr>
          </a:p>
        </p:txBody>
      </p:sp>
      <p:pic>
        <p:nvPicPr>
          <p:cNvPr id="176" name="Google Shape;176;p7"/>
          <p:cNvPicPr preferRelativeResize="0"/>
          <p:nvPr/>
        </p:nvPicPr>
        <p:blipFill rotWithShape="1">
          <a:blip r:embed="rId3">
            <a:alphaModFix/>
          </a:blip>
          <a:srcRect/>
          <a:stretch/>
        </p:blipFill>
        <p:spPr>
          <a:xfrm>
            <a:off x="236062" y="2390606"/>
            <a:ext cx="4951706" cy="2960127"/>
          </a:xfrm>
          <a:prstGeom prst="rect">
            <a:avLst/>
          </a:prstGeom>
          <a:noFill/>
          <a:ln>
            <a:noFill/>
          </a:ln>
        </p:spPr>
      </p:pic>
      <p:pic>
        <p:nvPicPr>
          <p:cNvPr id="177" name="Google Shape;177;p7"/>
          <p:cNvPicPr preferRelativeResize="0"/>
          <p:nvPr/>
        </p:nvPicPr>
        <p:blipFill rotWithShape="1">
          <a:blip r:embed="rId4">
            <a:alphaModFix/>
          </a:blip>
          <a:srcRect r="22886" b="15718"/>
          <a:stretch/>
        </p:blipFill>
        <p:spPr>
          <a:xfrm>
            <a:off x="5272688" y="2689781"/>
            <a:ext cx="3714300" cy="243587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8"/>
          <p:cNvPicPr preferRelativeResize="0"/>
          <p:nvPr/>
        </p:nvPicPr>
        <p:blipFill rotWithShape="1">
          <a:blip r:embed="rId3">
            <a:alphaModFix/>
          </a:blip>
          <a:srcRect/>
          <a:stretch/>
        </p:blipFill>
        <p:spPr>
          <a:xfrm>
            <a:off x="2026876" y="2719986"/>
            <a:ext cx="5070378" cy="3764414"/>
          </a:xfrm>
          <a:prstGeom prst="rect">
            <a:avLst/>
          </a:prstGeom>
          <a:noFill/>
          <a:ln>
            <a:noFill/>
          </a:ln>
        </p:spPr>
      </p:pic>
      <p:sp>
        <p:nvSpPr>
          <p:cNvPr id="186" name="Google Shape;186;p8"/>
          <p:cNvSpPr txBox="1"/>
          <p:nvPr/>
        </p:nvSpPr>
        <p:spPr>
          <a:xfrm>
            <a:off x="3427537" y="2401935"/>
            <a:ext cx="2288925" cy="533072"/>
          </a:xfrm>
          <a:prstGeom prst="rect">
            <a:avLst/>
          </a:prstGeom>
          <a:noFill/>
          <a:ln>
            <a:noFill/>
          </a:ln>
        </p:spPr>
        <p:txBody>
          <a:bodyPr spcFirstLastPara="1" wrap="square" lIns="68569" tIns="68569" rIns="68569" bIns="68569" anchor="t" anchorCtr="0">
            <a:spAutoFit/>
          </a:bodyPr>
          <a:lstStyle/>
          <a:p>
            <a:pPr algn="ctr">
              <a:lnSpc>
                <a:spcPct val="115000"/>
              </a:lnSpc>
              <a:spcBef>
                <a:spcPts val="750"/>
              </a:spcBef>
              <a:spcAft>
                <a:spcPts val="0"/>
              </a:spcAft>
              <a:buClr>
                <a:srgbClr val="000000"/>
              </a:buClr>
              <a:buSzPts val="2200"/>
            </a:pPr>
            <a:r>
              <a:rPr lang="en-US" sz="1650" dirty="0">
                <a:solidFill>
                  <a:schemeClr val="dk1"/>
                </a:solidFill>
                <a:latin typeface="Helvetica Neue Light"/>
                <a:ea typeface="Helvetica Neue Light"/>
                <a:cs typeface="Helvetica Neue Light"/>
                <a:sym typeface="Helvetica Neue Light"/>
              </a:rPr>
              <a:t>Uplink</a:t>
            </a:r>
            <a:endParaRPr sz="1650" dirty="0">
              <a:solidFill>
                <a:schemeClr val="dk1"/>
              </a:solidFill>
              <a:latin typeface="Helvetica Neue Light"/>
              <a:ea typeface="Helvetica Neue Light"/>
              <a:cs typeface="Helvetica Neue Light"/>
              <a:sym typeface="Helvetica Neue Light"/>
            </a:endParaRPr>
          </a:p>
        </p:txBody>
      </p:sp>
      <p:sp>
        <p:nvSpPr>
          <p:cNvPr id="187" name="Google Shape;187;p8"/>
          <p:cNvSpPr txBox="1">
            <a:spLocks noGrp="1"/>
          </p:cNvSpPr>
          <p:nvPr>
            <p:ph type="body" idx="1"/>
          </p:nvPr>
        </p:nvSpPr>
        <p:spPr>
          <a:xfrm>
            <a:off x="514350" y="1617281"/>
            <a:ext cx="8498032" cy="438525"/>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indent="-285750">
              <a:lnSpc>
                <a:spcPct val="115000"/>
              </a:lnSpc>
              <a:buSzPts val="2400"/>
            </a:pPr>
            <a:r>
              <a:rPr lang="en-US" sz="1800" dirty="0" err="1">
                <a:solidFill>
                  <a:schemeClr val="tx1"/>
                </a:solidFill>
              </a:rPr>
              <a:t>WI-Fi</a:t>
            </a:r>
            <a:r>
              <a:rPr lang="en-US" sz="1800" dirty="0">
                <a:solidFill>
                  <a:schemeClr val="tx1"/>
                </a:solidFill>
              </a:rPr>
              <a:t> throughput is 0 when the NB power is -60dBm or -50dBm.  At these interference levels, NB interferer completely prevents DUT from transmitting because Wi-Fi performs LBT. </a:t>
            </a:r>
            <a:endParaRPr sz="1800" dirty="0">
              <a:solidFill>
                <a:schemeClr val="tx1"/>
              </a:solidFill>
            </a:endParaRPr>
          </a:p>
        </p:txBody>
      </p:sp>
      <p:sp>
        <p:nvSpPr>
          <p:cNvPr id="188" name="Google Shape;188;p8"/>
          <p:cNvSpPr txBox="1"/>
          <p:nvPr/>
        </p:nvSpPr>
        <p:spPr>
          <a:xfrm>
            <a:off x="2940075" y="5411119"/>
            <a:ext cx="3721950" cy="276977"/>
          </a:xfrm>
          <a:prstGeom prst="rect">
            <a:avLst/>
          </a:prstGeom>
          <a:noFill/>
          <a:ln>
            <a:noFill/>
          </a:ln>
        </p:spPr>
        <p:txBody>
          <a:bodyPr spcFirstLastPara="1" wrap="square" lIns="68569" tIns="68569" rIns="68569" bIns="68569" anchor="t" anchorCtr="0">
            <a:spAutoFit/>
          </a:bodyPr>
          <a:lstStyle/>
          <a:p>
            <a:pPr>
              <a:spcBef>
                <a:spcPts val="0"/>
              </a:spcBef>
              <a:spcAft>
                <a:spcPts val="0"/>
              </a:spcAft>
            </a:pPr>
            <a:r>
              <a:rPr lang="en-US" sz="900">
                <a:latin typeface="Helvetica Neue Light"/>
                <a:ea typeface="Helvetica Neue Light"/>
                <a:cs typeface="Helvetica Neue Light"/>
                <a:sym typeface="Helvetica Neue Light"/>
              </a:rPr>
              <a:t>Note that 0 dB Attenuation is equivalent to -31 dBm RSSI</a:t>
            </a:r>
            <a:endParaRPr sz="900">
              <a:latin typeface="Helvetica Neue Light"/>
              <a:ea typeface="Helvetica Neue Light"/>
              <a:cs typeface="Helvetica Neue Light"/>
              <a:sym typeface="Helvetica Neue Light"/>
            </a:endParaRPr>
          </a:p>
        </p:txBody>
      </p:sp>
      <p:sp>
        <p:nvSpPr>
          <p:cNvPr id="3" name="TextBox 2">
            <a:extLst>
              <a:ext uri="{FF2B5EF4-FFF2-40B4-BE49-F238E27FC236}">
                <a16:creationId xmlns:a16="http://schemas.microsoft.com/office/drawing/2014/main" id="{3E255353-DE4A-8175-AB89-0CA84179C831}"/>
              </a:ext>
            </a:extLst>
          </p:cNvPr>
          <p:cNvSpPr txBox="1"/>
          <p:nvPr/>
        </p:nvSpPr>
        <p:spPr>
          <a:xfrm>
            <a:off x="7062250" y="3580573"/>
            <a:ext cx="1392638" cy="369332"/>
          </a:xfrm>
          <a:prstGeom prst="rect">
            <a:avLst/>
          </a:prstGeom>
          <a:noFill/>
        </p:spPr>
        <p:txBody>
          <a:bodyPr wrap="square" rtlCol="0">
            <a:spAutoFit/>
          </a:bodyPr>
          <a:lstStyle/>
          <a:p>
            <a:r>
              <a:rPr lang="en-US" sz="900" dirty="0"/>
              <a:t>Attenuation is ATT1 or ATT2?</a:t>
            </a:r>
          </a:p>
        </p:txBody>
      </p:sp>
      <p:sp>
        <p:nvSpPr>
          <p:cNvPr id="6" name="Google Shape;202;p10">
            <a:extLst>
              <a:ext uri="{FF2B5EF4-FFF2-40B4-BE49-F238E27FC236}">
                <a16:creationId xmlns:a16="http://schemas.microsoft.com/office/drawing/2014/main" id="{33E37A12-E8E1-EA24-23C1-F4B69E8E0B48}"/>
              </a:ext>
            </a:extLst>
          </p:cNvPr>
          <p:cNvSpPr txBox="1">
            <a:spLocks/>
          </p:cNvSpPr>
          <p:nvPr/>
        </p:nvSpPr>
        <p:spPr bwMode="auto">
          <a:xfrm>
            <a:off x="2126507" y="654438"/>
            <a:ext cx="4890986" cy="61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68569" tIns="34275" rIns="68569" bIns="34275" numCol="1" anchor="t" anchorCtr="0" compatLnSpc="1">
            <a:prstTxWarp prst="textNoShape">
              <a:avLst/>
            </a:prstTxWarp>
            <a:noAutofit/>
          </a:bodyPr>
          <a:lstStyle>
            <a:lvl1pPr lvl="0" algn="l" defTabSz="449263" rtl="0" eaLnBrk="0" fontAlgn="base" hangingPunct="0">
              <a:lnSpc>
                <a:spcPct val="100000"/>
              </a:lnSpc>
              <a:spcBef>
                <a:spcPts val="0"/>
              </a:spcBef>
              <a:spcAft>
                <a:spcPts val="0"/>
              </a:spcAft>
              <a:buClr>
                <a:schemeClr val="dk2"/>
              </a:buClr>
              <a:buSzPts val="2800"/>
              <a:buFont typeface="Roboto Thin"/>
              <a:buNone/>
              <a:defRPr sz="2100">
                <a:solidFill>
                  <a:srgbClr val="000000"/>
                </a:solidFill>
                <a:latin typeface="Roboto Thin"/>
                <a:ea typeface="Roboto Thin"/>
                <a:cs typeface="Roboto Thin"/>
                <a:sym typeface="Roboto Thin"/>
              </a:defRPr>
            </a:lvl1pPr>
            <a:lvl2pPr lvl="1" algn="l" defTabSz="449263" rtl="0" eaLnBrk="0" fontAlgn="base" hangingPunct="0">
              <a:lnSpc>
                <a:spcPct val="100000"/>
              </a:lnSpc>
              <a:spcBef>
                <a:spcPts val="0"/>
              </a:spcBef>
              <a:spcAft>
                <a:spcPts val="0"/>
              </a:spcAft>
              <a:buClr>
                <a:srgbClr val="000000"/>
              </a:buClr>
              <a:buSzPts val="2800"/>
              <a:buFont typeface="Roboto Thin"/>
              <a:buNone/>
              <a:defRPr sz="2100">
                <a:solidFill>
                  <a:srgbClr val="000000"/>
                </a:solidFill>
                <a:latin typeface="Roboto Thin"/>
                <a:ea typeface="Roboto Thin"/>
                <a:cs typeface="Roboto Thin"/>
                <a:sym typeface="Roboto Thin"/>
              </a:defRPr>
            </a:lvl2pPr>
            <a:lvl3pPr lvl="2" algn="l" defTabSz="449263" rtl="0" eaLnBrk="0" fontAlgn="base" hangingPunct="0">
              <a:lnSpc>
                <a:spcPct val="100000"/>
              </a:lnSpc>
              <a:spcBef>
                <a:spcPts val="0"/>
              </a:spcBef>
              <a:spcAft>
                <a:spcPts val="0"/>
              </a:spcAft>
              <a:buClr>
                <a:srgbClr val="000000"/>
              </a:buClr>
              <a:buSzPts val="2800"/>
              <a:buFont typeface="Roboto Thin"/>
              <a:buNone/>
              <a:defRPr sz="2100">
                <a:solidFill>
                  <a:srgbClr val="000000"/>
                </a:solidFill>
                <a:latin typeface="Roboto Thin"/>
                <a:ea typeface="Roboto Thin"/>
                <a:cs typeface="Roboto Thin"/>
                <a:sym typeface="Roboto Thin"/>
              </a:defRPr>
            </a:lvl3pPr>
            <a:lvl4pPr lvl="3" algn="l" defTabSz="449263" rtl="0" eaLnBrk="0" fontAlgn="base" hangingPunct="0">
              <a:lnSpc>
                <a:spcPct val="100000"/>
              </a:lnSpc>
              <a:spcBef>
                <a:spcPts val="0"/>
              </a:spcBef>
              <a:spcAft>
                <a:spcPts val="0"/>
              </a:spcAft>
              <a:buClr>
                <a:srgbClr val="000000"/>
              </a:buClr>
              <a:buSzPts val="2800"/>
              <a:buFont typeface="Roboto Thin"/>
              <a:buNone/>
              <a:defRPr sz="2100">
                <a:solidFill>
                  <a:srgbClr val="000000"/>
                </a:solidFill>
                <a:latin typeface="Roboto Thin"/>
                <a:ea typeface="Roboto Thin"/>
                <a:cs typeface="Roboto Thin"/>
                <a:sym typeface="Roboto Thin"/>
              </a:defRPr>
            </a:lvl4pPr>
            <a:lvl5pPr lvl="4" algn="l" defTabSz="449263" rtl="0" eaLnBrk="0" fontAlgn="base" hangingPunct="0">
              <a:lnSpc>
                <a:spcPct val="100000"/>
              </a:lnSpc>
              <a:spcBef>
                <a:spcPts val="0"/>
              </a:spcBef>
              <a:spcAft>
                <a:spcPts val="0"/>
              </a:spcAft>
              <a:buClr>
                <a:srgbClr val="000000"/>
              </a:buClr>
              <a:buSzPts val="2800"/>
              <a:buFont typeface="Roboto Thin"/>
              <a:buNone/>
              <a:defRPr sz="2100">
                <a:solidFill>
                  <a:srgbClr val="000000"/>
                </a:solidFill>
                <a:latin typeface="Roboto Thin"/>
                <a:ea typeface="Roboto Thin"/>
                <a:cs typeface="Roboto Thin"/>
                <a:sym typeface="Roboto Thin"/>
              </a:defRPr>
            </a:lvl5pPr>
            <a:lvl6pPr marL="2514600" lvl="5" indent="-228600" algn="l" defTabSz="449263" rtl="0" eaLnBrk="0" fontAlgn="base" hangingPunct="0">
              <a:lnSpc>
                <a:spcPct val="100000"/>
              </a:lnSpc>
              <a:spcBef>
                <a:spcPts val="0"/>
              </a:spcBef>
              <a:spcAft>
                <a:spcPts val="0"/>
              </a:spcAft>
              <a:buClr>
                <a:srgbClr val="000000"/>
              </a:buClr>
              <a:buSzPts val="2800"/>
              <a:buFont typeface="Roboto Thin"/>
              <a:buNone/>
              <a:defRPr sz="2100">
                <a:solidFill>
                  <a:srgbClr val="000000"/>
                </a:solidFill>
                <a:latin typeface="Roboto Thin"/>
                <a:ea typeface="Roboto Thin"/>
                <a:cs typeface="Roboto Thin"/>
                <a:sym typeface="Roboto Thin"/>
              </a:defRPr>
            </a:lvl6pPr>
            <a:lvl7pPr marL="2971800" lvl="6" indent="-228600" algn="l" defTabSz="449263" rtl="0" eaLnBrk="0" fontAlgn="base" hangingPunct="0">
              <a:lnSpc>
                <a:spcPct val="100000"/>
              </a:lnSpc>
              <a:spcBef>
                <a:spcPts val="0"/>
              </a:spcBef>
              <a:spcAft>
                <a:spcPts val="0"/>
              </a:spcAft>
              <a:buClr>
                <a:srgbClr val="000000"/>
              </a:buClr>
              <a:buSzPts val="2800"/>
              <a:buFont typeface="Roboto Thin"/>
              <a:buNone/>
              <a:defRPr sz="2100">
                <a:solidFill>
                  <a:srgbClr val="000000"/>
                </a:solidFill>
                <a:latin typeface="Roboto Thin"/>
                <a:ea typeface="Roboto Thin"/>
                <a:cs typeface="Roboto Thin"/>
                <a:sym typeface="Roboto Thin"/>
              </a:defRPr>
            </a:lvl7pPr>
            <a:lvl8pPr marL="3429000" lvl="7" indent="-228600" algn="l" defTabSz="449263" rtl="0" eaLnBrk="0" fontAlgn="base" hangingPunct="0">
              <a:lnSpc>
                <a:spcPct val="100000"/>
              </a:lnSpc>
              <a:spcBef>
                <a:spcPts val="0"/>
              </a:spcBef>
              <a:spcAft>
                <a:spcPts val="0"/>
              </a:spcAft>
              <a:buClr>
                <a:srgbClr val="000000"/>
              </a:buClr>
              <a:buSzPts val="2800"/>
              <a:buFont typeface="Roboto Thin"/>
              <a:buNone/>
              <a:defRPr sz="2100">
                <a:solidFill>
                  <a:srgbClr val="000000"/>
                </a:solidFill>
                <a:latin typeface="Roboto Thin"/>
                <a:ea typeface="Roboto Thin"/>
                <a:cs typeface="Roboto Thin"/>
                <a:sym typeface="Roboto Thin"/>
              </a:defRPr>
            </a:lvl8pPr>
            <a:lvl9pPr marL="3886200" lvl="8" indent="-228600" algn="l" defTabSz="449263" rtl="0" eaLnBrk="0" fontAlgn="base" hangingPunct="0">
              <a:lnSpc>
                <a:spcPct val="100000"/>
              </a:lnSpc>
              <a:spcBef>
                <a:spcPts val="0"/>
              </a:spcBef>
              <a:spcAft>
                <a:spcPts val="0"/>
              </a:spcAft>
              <a:buClr>
                <a:srgbClr val="000000"/>
              </a:buClr>
              <a:buSzPts val="2800"/>
              <a:buFont typeface="Roboto Thin"/>
              <a:buNone/>
              <a:defRPr sz="2100">
                <a:solidFill>
                  <a:srgbClr val="000000"/>
                </a:solidFill>
                <a:latin typeface="Roboto Thin"/>
                <a:ea typeface="Roboto Thin"/>
                <a:cs typeface="Roboto Thin"/>
                <a:sym typeface="Roboto Thin"/>
              </a:defRPr>
            </a:lvl9pPr>
          </a:lstStyle>
          <a:p>
            <a:pPr algn="ctr"/>
            <a:r>
              <a:rPr lang="en-US" sz="3200" kern="0" dirty="0">
                <a:solidFill>
                  <a:schemeClr val="dk1"/>
                </a:solidFill>
                <a:latin typeface="+mj-lt"/>
              </a:rPr>
              <a:t>NB Profile 1 at 5178MHz</a:t>
            </a:r>
          </a:p>
        </p:txBody>
      </p:sp>
      <p:sp>
        <p:nvSpPr>
          <p:cNvPr id="2" name="TextBox 1">
            <a:extLst>
              <a:ext uri="{FF2B5EF4-FFF2-40B4-BE49-F238E27FC236}">
                <a16:creationId xmlns:a16="http://schemas.microsoft.com/office/drawing/2014/main" id="{BD5F2A3A-60B7-DD5D-AFC4-CC97777B86A4}"/>
              </a:ext>
            </a:extLst>
          </p:cNvPr>
          <p:cNvSpPr txBox="1"/>
          <p:nvPr/>
        </p:nvSpPr>
        <p:spPr>
          <a:xfrm>
            <a:off x="3150463" y="5457263"/>
            <a:ext cx="2565999" cy="646331"/>
          </a:xfrm>
          <a:prstGeom prst="rect">
            <a:avLst/>
          </a:prstGeom>
          <a:noFill/>
        </p:spPr>
        <p:txBody>
          <a:bodyPr wrap="square" rtlCol="0">
            <a:spAutoFit/>
          </a:bodyPr>
          <a:lstStyle/>
          <a:p>
            <a:r>
              <a:rPr lang="en-US" dirty="0">
                <a:solidFill>
                  <a:schemeClr val="tx1"/>
                </a:solidFill>
              </a:rPr>
              <a:t>NOTE:</a:t>
            </a:r>
          </a:p>
          <a:p>
            <a:r>
              <a:rPr lang="en-US" dirty="0">
                <a:solidFill>
                  <a:schemeClr val="tx1"/>
                </a:solidFill>
              </a:rPr>
              <a:t>Wi-Fi throughput is 0 when</a:t>
            </a:r>
          </a:p>
          <a:p>
            <a:r>
              <a:rPr lang="en-US" dirty="0">
                <a:solidFill>
                  <a:schemeClr val="tx1"/>
                </a:solidFill>
              </a:rPr>
              <a:t>NB power is &gt;= -60 dBm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5" name="Google Shape;195;p9"/>
          <p:cNvPicPr preferRelativeResize="0"/>
          <p:nvPr/>
        </p:nvPicPr>
        <p:blipFill rotWithShape="1">
          <a:blip r:embed="rId3">
            <a:alphaModFix/>
          </a:blip>
          <a:srcRect t="8908" r="7808"/>
          <a:stretch/>
        </p:blipFill>
        <p:spPr>
          <a:xfrm>
            <a:off x="1979712" y="1700808"/>
            <a:ext cx="5401725" cy="4433712"/>
          </a:xfrm>
          <a:prstGeom prst="rect">
            <a:avLst/>
          </a:prstGeom>
          <a:noFill/>
          <a:ln>
            <a:noFill/>
          </a:ln>
        </p:spPr>
      </p:pic>
      <p:sp>
        <p:nvSpPr>
          <p:cNvPr id="197" name="Google Shape;197;p9"/>
          <p:cNvSpPr txBox="1"/>
          <p:nvPr/>
        </p:nvSpPr>
        <p:spPr>
          <a:xfrm>
            <a:off x="4499992" y="1340768"/>
            <a:ext cx="933326" cy="533072"/>
          </a:xfrm>
          <a:prstGeom prst="rect">
            <a:avLst/>
          </a:prstGeom>
          <a:noFill/>
          <a:ln>
            <a:noFill/>
          </a:ln>
        </p:spPr>
        <p:txBody>
          <a:bodyPr spcFirstLastPara="1" wrap="square" lIns="68569" tIns="68569" rIns="68569" bIns="68569" anchor="t" anchorCtr="0">
            <a:spAutoFit/>
          </a:bodyPr>
          <a:lstStyle/>
          <a:p>
            <a:pPr algn="ctr">
              <a:lnSpc>
                <a:spcPct val="115000"/>
              </a:lnSpc>
              <a:spcBef>
                <a:spcPts val="750"/>
              </a:spcBef>
              <a:spcAft>
                <a:spcPts val="0"/>
              </a:spcAft>
              <a:buClr>
                <a:srgbClr val="000000"/>
              </a:buClr>
              <a:buSzPts val="2200"/>
            </a:pPr>
            <a:r>
              <a:rPr lang="en-US" sz="1650" dirty="0">
                <a:solidFill>
                  <a:schemeClr val="dk1"/>
                </a:solidFill>
                <a:latin typeface="Helvetica Neue Light"/>
                <a:ea typeface="Helvetica Neue Light"/>
                <a:cs typeface="Helvetica Neue Light"/>
                <a:sym typeface="Helvetica Neue Light"/>
              </a:rPr>
              <a:t>Uplink</a:t>
            </a:r>
            <a:endParaRPr sz="1650" dirty="0">
              <a:solidFill>
                <a:schemeClr val="dk1"/>
              </a:solidFill>
              <a:latin typeface="Helvetica Neue Light"/>
              <a:ea typeface="Helvetica Neue Light"/>
              <a:cs typeface="Helvetica Neue Light"/>
              <a:sym typeface="Helvetica Neue Light"/>
            </a:endParaRPr>
          </a:p>
        </p:txBody>
      </p:sp>
      <p:sp>
        <p:nvSpPr>
          <p:cNvPr id="2" name="Google Shape;202;p10">
            <a:extLst>
              <a:ext uri="{FF2B5EF4-FFF2-40B4-BE49-F238E27FC236}">
                <a16:creationId xmlns:a16="http://schemas.microsoft.com/office/drawing/2014/main" id="{8ADF1D27-AB72-1E7B-2D6A-04C5CD218D43}"/>
              </a:ext>
            </a:extLst>
          </p:cNvPr>
          <p:cNvSpPr txBox="1">
            <a:spLocks/>
          </p:cNvSpPr>
          <p:nvPr/>
        </p:nvSpPr>
        <p:spPr bwMode="auto">
          <a:xfrm>
            <a:off x="1157864" y="599652"/>
            <a:ext cx="6828271" cy="58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68569" tIns="34275" rIns="68569" bIns="34275" numCol="1" anchor="t" anchorCtr="0" compatLnSpc="1">
            <a:prstTxWarp prst="textNoShape">
              <a:avLst/>
            </a:prstTxWarp>
            <a:noAutofit/>
          </a:bodyPr>
          <a:lstStyle>
            <a:lvl1pPr lvl="0" algn="l" defTabSz="449263" rtl="0" eaLnBrk="0" fontAlgn="base" hangingPunct="0">
              <a:lnSpc>
                <a:spcPct val="100000"/>
              </a:lnSpc>
              <a:spcBef>
                <a:spcPts val="0"/>
              </a:spcBef>
              <a:spcAft>
                <a:spcPts val="0"/>
              </a:spcAft>
              <a:buClr>
                <a:schemeClr val="dk2"/>
              </a:buClr>
              <a:buSzPts val="2800"/>
              <a:buFont typeface="Roboto Thin"/>
              <a:buNone/>
              <a:defRPr sz="2100">
                <a:solidFill>
                  <a:srgbClr val="000000"/>
                </a:solidFill>
                <a:latin typeface="Roboto Thin"/>
                <a:ea typeface="Roboto Thin"/>
                <a:cs typeface="Roboto Thin"/>
                <a:sym typeface="Roboto Thin"/>
              </a:defRPr>
            </a:lvl1pPr>
            <a:lvl2pPr lvl="1" algn="l" defTabSz="449263" rtl="0" eaLnBrk="0" fontAlgn="base" hangingPunct="0">
              <a:lnSpc>
                <a:spcPct val="100000"/>
              </a:lnSpc>
              <a:spcBef>
                <a:spcPts val="0"/>
              </a:spcBef>
              <a:spcAft>
                <a:spcPts val="0"/>
              </a:spcAft>
              <a:buClr>
                <a:srgbClr val="000000"/>
              </a:buClr>
              <a:buSzPts val="2800"/>
              <a:buFont typeface="Roboto Thin"/>
              <a:buNone/>
              <a:defRPr sz="2100">
                <a:solidFill>
                  <a:srgbClr val="000000"/>
                </a:solidFill>
                <a:latin typeface="Roboto Thin"/>
                <a:ea typeface="Roboto Thin"/>
                <a:cs typeface="Roboto Thin"/>
                <a:sym typeface="Roboto Thin"/>
              </a:defRPr>
            </a:lvl2pPr>
            <a:lvl3pPr lvl="2" algn="l" defTabSz="449263" rtl="0" eaLnBrk="0" fontAlgn="base" hangingPunct="0">
              <a:lnSpc>
                <a:spcPct val="100000"/>
              </a:lnSpc>
              <a:spcBef>
                <a:spcPts val="0"/>
              </a:spcBef>
              <a:spcAft>
                <a:spcPts val="0"/>
              </a:spcAft>
              <a:buClr>
                <a:srgbClr val="000000"/>
              </a:buClr>
              <a:buSzPts val="2800"/>
              <a:buFont typeface="Roboto Thin"/>
              <a:buNone/>
              <a:defRPr sz="2100">
                <a:solidFill>
                  <a:srgbClr val="000000"/>
                </a:solidFill>
                <a:latin typeface="Roboto Thin"/>
                <a:ea typeface="Roboto Thin"/>
                <a:cs typeface="Roboto Thin"/>
                <a:sym typeface="Roboto Thin"/>
              </a:defRPr>
            </a:lvl3pPr>
            <a:lvl4pPr lvl="3" algn="l" defTabSz="449263" rtl="0" eaLnBrk="0" fontAlgn="base" hangingPunct="0">
              <a:lnSpc>
                <a:spcPct val="100000"/>
              </a:lnSpc>
              <a:spcBef>
                <a:spcPts val="0"/>
              </a:spcBef>
              <a:spcAft>
                <a:spcPts val="0"/>
              </a:spcAft>
              <a:buClr>
                <a:srgbClr val="000000"/>
              </a:buClr>
              <a:buSzPts val="2800"/>
              <a:buFont typeface="Roboto Thin"/>
              <a:buNone/>
              <a:defRPr sz="2100">
                <a:solidFill>
                  <a:srgbClr val="000000"/>
                </a:solidFill>
                <a:latin typeface="Roboto Thin"/>
                <a:ea typeface="Roboto Thin"/>
                <a:cs typeface="Roboto Thin"/>
                <a:sym typeface="Roboto Thin"/>
              </a:defRPr>
            </a:lvl4pPr>
            <a:lvl5pPr lvl="4" algn="l" defTabSz="449263" rtl="0" eaLnBrk="0" fontAlgn="base" hangingPunct="0">
              <a:lnSpc>
                <a:spcPct val="100000"/>
              </a:lnSpc>
              <a:spcBef>
                <a:spcPts val="0"/>
              </a:spcBef>
              <a:spcAft>
                <a:spcPts val="0"/>
              </a:spcAft>
              <a:buClr>
                <a:srgbClr val="000000"/>
              </a:buClr>
              <a:buSzPts val="2800"/>
              <a:buFont typeface="Roboto Thin"/>
              <a:buNone/>
              <a:defRPr sz="2100">
                <a:solidFill>
                  <a:srgbClr val="000000"/>
                </a:solidFill>
                <a:latin typeface="Roboto Thin"/>
                <a:ea typeface="Roboto Thin"/>
                <a:cs typeface="Roboto Thin"/>
                <a:sym typeface="Roboto Thin"/>
              </a:defRPr>
            </a:lvl5pPr>
            <a:lvl6pPr marL="2514600" lvl="5" indent="-228600" algn="l" defTabSz="449263" rtl="0" eaLnBrk="0" fontAlgn="base" hangingPunct="0">
              <a:lnSpc>
                <a:spcPct val="100000"/>
              </a:lnSpc>
              <a:spcBef>
                <a:spcPts val="0"/>
              </a:spcBef>
              <a:spcAft>
                <a:spcPts val="0"/>
              </a:spcAft>
              <a:buClr>
                <a:srgbClr val="000000"/>
              </a:buClr>
              <a:buSzPts val="2800"/>
              <a:buFont typeface="Roboto Thin"/>
              <a:buNone/>
              <a:defRPr sz="2100">
                <a:solidFill>
                  <a:srgbClr val="000000"/>
                </a:solidFill>
                <a:latin typeface="Roboto Thin"/>
                <a:ea typeface="Roboto Thin"/>
                <a:cs typeface="Roboto Thin"/>
                <a:sym typeface="Roboto Thin"/>
              </a:defRPr>
            </a:lvl6pPr>
            <a:lvl7pPr marL="2971800" lvl="6" indent="-228600" algn="l" defTabSz="449263" rtl="0" eaLnBrk="0" fontAlgn="base" hangingPunct="0">
              <a:lnSpc>
                <a:spcPct val="100000"/>
              </a:lnSpc>
              <a:spcBef>
                <a:spcPts val="0"/>
              </a:spcBef>
              <a:spcAft>
                <a:spcPts val="0"/>
              </a:spcAft>
              <a:buClr>
                <a:srgbClr val="000000"/>
              </a:buClr>
              <a:buSzPts val="2800"/>
              <a:buFont typeface="Roboto Thin"/>
              <a:buNone/>
              <a:defRPr sz="2100">
                <a:solidFill>
                  <a:srgbClr val="000000"/>
                </a:solidFill>
                <a:latin typeface="Roboto Thin"/>
                <a:ea typeface="Roboto Thin"/>
                <a:cs typeface="Roboto Thin"/>
                <a:sym typeface="Roboto Thin"/>
              </a:defRPr>
            </a:lvl7pPr>
            <a:lvl8pPr marL="3429000" lvl="7" indent="-228600" algn="l" defTabSz="449263" rtl="0" eaLnBrk="0" fontAlgn="base" hangingPunct="0">
              <a:lnSpc>
                <a:spcPct val="100000"/>
              </a:lnSpc>
              <a:spcBef>
                <a:spcPts val="0"/>
              </a:spcBef>
              <a:spcAft>
                <a:spcPts val="0"/>
              </a:spcAft>
              <a:buClr>
                <a:srgbClr val="000000"/>
              </a:buClr>
              <a:buSzPts val="2800"/>
              <a:buFont typeface="Roboto Thin"/>
              <a:buNone/>
              <a:defRPr sz="2100">
                <a:solidFill>
                  <a:srgbClr val="000000"/>
                </a:solidFill>
                <a:latin typeface="Roboto Thin"/>
                <a:ea typeface="Roboto Thin"/>
                <a:cs typeface="Roboto Thin"/>
                <a:sym typeface="Roboto Thin"/>
              </a:defRPr>
            </a:lvl8pPr>
            <a:lvl9pPr marL="3886200" lvl="8" indent="-228600" algn="l" defTabSz="449263" rtl="0" eaLnBrk="0" fontAlgn="base" hangingPunct="0">
              <a:lnSpc>
                <a:spcPct val="100000"/>
              </a:lnSpc>
              <a:spcBef>
                <a:spcPts val="0"/>
              </a:spcBef>
              <a:spcAft>
                <a:spcPts val="0"/>
              </a:spcAft>
              <a:buClr>
                <a:srgbClr val="000000"/>
              </a:buClr>
              <a:buSzPts val="2800"/>
              <a:buFont typeface="Roboto Thin"/>
              <a:buNone/>
              <a:defRPr sz="2100">
                <a:solidFill>
                  <a:srgbClr val="000000"/>
                </a:solidFill>
                <a:latin typeface="Roboto Thin"/>
                <a:ea typeface="Roboto Thin"/>
                <a:cs typeface="Roboto Thin"/>
                <a:sym typeface="Roboto Thin"/>
              </a:defRPr>
            </a:lvl9pPr>
          </a:lstStyle>
          <a:p>
            <a:pPr algn="ctr"/>
            <a:r>
              <a:rPr lang="en-US" sz="3200" kern="0" dirty="0">
                <a:solidFill>
                  <a:schemeClr val="dk1"/>
                </a:solidFill>
                <a:latin typeface="+mj-lt"/>
              </a:rPr>
              <a:t>NB Profiles 2 and 3 at 5178MHz</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0"/>
          <p:cNvSpPr txBox="1">
            <a:spLocks noGrp="1"/>
          </p:cNvSpPr>
          <p:nvPr>
            <p:ph type="title"/>
          </p:nvPr>
        </p:nvSpPr>
        <p:spPr>
          <a:xfrm>
            <a:off x="515475" y="608819"/>
            <a:ext cx="8113050" cy="438525"/>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algn="ctr"/>
            <a:r>
              <a:rPr lang="en-US" sz="3200" dirty="0">
                <a:solidFill>
                  <a:schemeClr val="dk1"/>
                </a:solidFill>
                <a:latin typeface="+mj-lt"/>
              </a:rPr>
              <a:t>NB Profiles 2 and 3 at 5258MHz</a:t>
            </a:r>
            <a:endParaRPr sz="3200" dirty="0">
              <a:solidFill>
                <a:schemeClr val="dk1"/>
              </a:solidFill>
              <a:latin typeface="+mj-lt"/>
            </a:endParaRPr>
          </a:p>
        </p:txBody>
      </p:sp>
      <p:sp>
        <p:nvSpPr>
          <p:cNvPr id="204" name="Google Shape;204;p10"/>
          <p:cNvSpPr txBox="1"/>
          <p:nvPr/>
        </p:nvSpPr>
        <p:spPr>
          <a:xfrm>
            <a:off x="3499544" y="1341362"/>
            <a:ext cx="2288925" cy="533072"/>
          </a:xfrm>
          <a:prstGeom prst="rect">
            <a:avLst/>
          </a:prstGeom>
          <a:noFill/>
          <a:ln>
            <a:noFill/>
          </a:ln>
        </p:spPr>
        <p:txBody>
          <a:bodyPr spcFirstLastPara="1" wrap="square" lIns="68569" tIns="68569" rIns="68569" bIns="68569" anchor="t" anchorCtr="0">
            <a:spAutoFit/>
          </a:bodyPr>
          <a:lstStyle/>
          <a:p>
            <a:pPr algn="ctr">
              <a:lnSpc>
                <a:spcPct val="115000"/>
              </a:lnSpc>
              <a:spcBef>
                <a:spcPts val="750"/>
              </a:spcBef>
              <a:spcAft>
                <a:spcPts val="0"/>
              </a:spcAft>
              <a:buClr>
                <a:srgbClr val="000000"/>
              </a:buClr>
              <a:buSzPts val="2200"/>
            </a:pPr>
            <a:r>
              <a:rPr lang="en-US" sz="1650" dirty="0">
                <a:solidFill>
                  <a:schemeClr val="dk1"/>
                </a:solidFill>
                <a:latin typeface="Helvetica Neue Light"/>
                <a:ea typeface="Helvetica Neue Light"/>
                <a:cs typeface="Helvetica Neue Light"/>
                <a:sym typeface="Helvetica Neue Light"/>
              </a:rPr>
              <a:t>Uplink</a:t>
            </a:r>
            <a:endParaRPr sz="1650" dirty="0">
              <a:solidFill>
                <a:schemeClr val="dk1"/>
              </a:solidFill>
              <a:latin typeface="Helvetica Neue Light"/>
              <a:ea typeface="Helvetica Neue Light"/>
              <a:cs typeface="Helvetica Neue Light"/>
              <a:sym typeface="Helvetica Neue Light"/>
            </a:endParaRPr>
          </a:p>
        </p:txBody>
      </p:sp>
      <p:pic>
        <p:nvPicPr>
          <p:cNvPr id="205" name="Google Shape;205;p10"/>
          <p:cNvPicPr preferRelativeResize="0"/>
          <p:nvPr/>
        </p:nvPicPr>
        <p:blipFill rotWithShape="1">
          <a:blip r:embed="rId3">
            <a:alphaModFix/>
          </a:blip>
          <a:srcRect t="10257" r="8675"/>
          <a:stretch/>
        </p:blipFill>
        <p:spPr>
          <a:xfrm>
            <a:off x="1979712" y="1844824"/>
            <a:ext cx="5328591" cy="4608512"/>
          </a:xfrm>
          <a:prstGeom prst="rect">
            <a:avLst/>
          </a:prstGeom>
          <a:noFill/>
          <a:ln>
            <a:noFill/>
          </a:ln>
        </p:spPr>
      </p:pic>
      <p:sp>
        <p:nvSpPr>
          <p:cNvPr id="3" name="TextBox 2">
            <a:extLst>
              <a:ext uri="{FF2B5EF4-FFF2-40B4-BE49-F238E27FC236}">
                <a16:creationId xmlns:a16="http://schemas.microsoft.com/office/drawing/2014/main" id="{DB18BE39-97B0-D660-CA85-6BFA86A24FA5}"/>
              </a:ext>
            </a:extLst>
          </p:cNvPr>
          <p:cNvSpPr txBox="1"/>
          <p:nvPr/>
        </p:nvSpPr>
        <p:spPr>
          <a:xfrm>
            <a:off x="0" y="2929540"/>
            <a:ext cx="2088232" cy="738664"/>
          </a:xfrm>
          <a:prstGeom prst="rect">
            <a:avLst/>
          </a:prstGeom>
          <a:noFill/>
        </p:spPr>
        <p:txBody>
          <a:bodyPr wrap="square" rtlCol="0">
            <a:spAutoFit/>
          </a:bodyPr>
          <a:lstStyle/>
          <a:p>
            <a:r>
              <a:rPr lang="en-US" sz="1400" dirty="0">
                <a:solidFill>
                  <a:schemeClr val="tx1"/>
                </a:solidFill>
              </a:rPr>
              <a:t>Location of NB interferer within the channel does not seem to matter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10740de48ff_0_0"/>
          <p:cNvSpPr txBox="1">
            <a:spLocks noGrp="1"/>
          </p:cNvSpPr>
          <p:nvPr>
            <p:ph type="title"/>
          </p:nvPr>
        </p:nvSpPr>
        <p:spPr>
          <a:xfrm>
            <a:off x="514350" y="1117854"/>
            <a:ext cx="8113050" cy="438525"/>
          </a:xfrm>
          <a:prstGeom prst="rect">
            <a:avLst/>
          </a:prstGeom>
        </p:spPr>
        <p:txBody>
          <a:bodyPr spcFirstLastPara="1" vert="horz" wrap="square" lIns="68569" tIns="34275" rIns="68569" bIns="34275" numCol="1" anchor="t" anchorCtr="0" compatLnSpc="1">
            <a:prstTxWarp prst="textNoShape">
              <a:avLst/>
            </a:prstTxWarp>
            <a:noAutofit/>
          </a:bodyPr>
          <a:lstStyle/>
          <a:p>
            <a:pPr algn="ctr"/>
            <a:r>
              <a:rPr lang="en-US" sz="4000" dirty="0">
                <a:solidFill>
                  <a:schemeClr val="dk1"/>
                </a:solidFill>
                <a:latin typeface="+mj-lt"/>
              </a:rPr>
              <a:t>Setup - </a:t>
            </a:r>
            <a:r>
              <a:rPr lang="en-US" sz="4000" dirty="0" err="1">
                <a:solidFill>
                  <a:schemeClr val="dk1"/>
                </a:solidFill>
                <a:latin typeface="+mj-lt"/>
              </a:rPr>
              <a:t>WiFi</a:t>
            </a:r>
            <a:r>
              <a:rPr lang="en-US" sz="4000" dirty="0">
                <a:solidFill>
                  <a:schemeClr val="dk1"/>
                </a:solidFill>
                <a:latin typeface="+mj-lt"/>
              </a:rPr>
              <a:t> Interferer</a:t>
            </a:r>
            <a:endParaRPr sz="4000" dirty="0">
              <a:solidFill>
                <a:schemeClr val="dk1"/>
              </a:solidFill>
              <a:latin typeface="+mj-lt"/>
            </a:endParaRPr>
          </a:p>
        </p:txBody>
      </p:sp>
      <p:sp>
        <p:nvSpPr>
          <p:cNvPr id="219" name="Google Shape;219;g10740de48ff_0_0"/>
          <p:cNvSpPr txBox="1">
            <a:spLocks noGrp="1"/>
          </p:cNvSpPr>
          <p:nvPr>
            <p:ph type="body" idx="4294967295"/>
          </p:nvPr>
        </p:nvSpPr>
        <p:spPr>
          <a:xfrm>
            <a:off x="5794369" y="1980019"/>
            <a:ext cx="3309975" cy="3076200"/>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indent="-247650">
              <a:lnSpc>
                <a:spcPct val="120000"/>
              </a:lnSpc>
              <a:spcBef>
                <a:spcPts val="0"/>
              </a:spcBef>
              <a:spcAft>
                <a:spcPts val="0"/>
              </a:spcAft>
              <a:buSzPts val="1600"/>
              <a:buChar char="●"/>
            </a:pPr>
            <a:r>
              <a:rPr lang="en-US" sz="1200" dirty="0"/>
              <a:t>Desired Link:</a:t>
            </a:r>
            <a:endParaRPr sz="1200" dirty="0"/>
          </a:p>
          <a:p>
            <a:pPr marL="685800" lvl="1" indent="-247650">
              <a:lnSpc>
                <a:spcPct val="120000"/>
              </a:lnSpc>
              <a:spcBef>
                <a:spcPts val="450"/>
              </a:spcBef>
              <a:spcAft>
                <a:spcPts val="0"/>
              </a:spcAft>
              <a:buSzPts val="1600"/>
              <a:buChar char="○"/>
            </a:pPr>
            <a:r>
              <a:rPr lang="en-US" sz="1200" dirty="0"/>
              <a:t>Wi-Fi Channel: 5GHz CH36/160MHz</a:t>
            </a:r>
            <a:endParaRPr sz="1200" dirty="0"/>
          </a:p>
          <a:p>
            <a:pPr indent="-247650">
              <a:lnSpc>
                <a:spcPct val="120000"/>
              </a:lnSpc>
              <a:spcBef>
                <a:spcPts val="0"/>
              </a:spcBef>
              <a:spcAft>
                <a:spcPts val="0"/>
              </a:spcAft>
              <a:buSzPts val="1600"/>
              <a:buChar char="●"/>
            </a:pPr>
            <a:r>
              <a:rPr lang="en-US" sz="1200" dirty="0"/>
              <a:t>Interference Link:</a:t>
            </a:r>
            <a:endParaRPr sz="1200" dirty="0"/>
          </a:p>
          <a:p>
            <a:pPr marL="685800" lvl="1" indent="-247650">
              <a:lnSpc>
                <a:spcPct val="120000"/>
              </a:lnSpc>
              <a:spcBef>
                <a:spcPts val="450"/>
              </a:spcBef>
              <a:spcAft>
                <a:spcPts val="0"/>
              </a:spcAft>
              <a:buSzPts val="1600"/>
              <a:buChar char="○"/>
            </a:pPr>
            <a:r>
              <a:rPr lang="en-US" sz="1200" dirty="0"/>
              <a:t>AP/STA: </a:t>
            </a:r>
          </a:p>
          <a:p>
            <a:pPr marL="685800" lvl="1" indent="-247650">
              <a:lnSpc>
                <a:spcPct val="120000"/>
              </a:lnSpc>
              <a:spcBef>
                <a:spcPts val="450"/>
              </a:spcBef>
              <a:spcAft>
                <a:spcPts val="0"/>
              </a:spcAft>
              <a:buSzPts val="1600"/>
              <a:buChar char="○"/>
            </a:pPr>
            <a:r>
              <a:rPr lang="en-US" sz="1200" dirty="0"/>
              <a:t>Wi-Fi Channel: 5GHz CH36/160MHz</a:t>
            </a:r>
            <a:endParaRPr sz="1200" dirty="0"/>
          </a:p>
          <a:p>
            <a:pPr marL="685800" lvl="1" indent="-247650">
              <a:lnSpc>
                <a:spcPct val="120000"/>
              </a:lnSpc>
              <a:spcBef>
                <a:spcPts val="450"/>
              </a:spcBef>
              <a:spcAft>
                <a:spcPts val="0"/>
              </a:spcAft>
              <a:buSzPts val="1600"/>
              <a:buChar char="○"/>
            </a:pPr>
            <a:r>
              <a:rPr lang="en-US" sz="1200" dirty="0" err="1"/>
              <a:t>iperf</a:t>
            </a:r>
            <a:r>
              <a:rPr lang="en-US" sz="1200" dirty="0"/>
              <a:t> UDP UL </a:t>
            </a:r>
            <a:r>
              <a:rPr lang="en-US" sz="1200" b="1" dirty="0">
                <a:latin typeface="Helvetica Neue"/>
                <a:ea typeface="Helvetica Neue"/>
                <a:cs typeface="Helvetica Neue"/>
                <a:sym typeface="Helvetica Neue"/>
              </a:rPr>
              <a:t>3Mbps</a:t>
            </a:r>
          </a:p>
          <a:p>
            <a:pPr marL="285750" indent="-247650">
              <a:lnSpc>
                <a:spcPct val="120000"/>
              </a:lnSpc>
              <a:spcBef>
                <a:spcPts val="450"/>
              </a:spcBef>
              <a:spcAft>
                <a:spcPts val="0"/>
              </a:spcAft>
              <a:buSzPts val="1600"/>
              <a:buFont typeface="Times New Roman" panose="02020603050405020304" pitchFamily="18" charset="0"/>
              <a:buChar char="○"/>
            </a:pPr>
            <a:r>
              <a:rPr lang="en-US" sz="1200" dirty="0">
                <a:ea typeface="Helvetica Neue"/>
                <a:cs typeface="Helvetica Neue"/>
                <a:sym typeface="Helvetica Neue"/>
              </a:rPr>
              <a:t>ATT1 is swept for the main link, as before</a:t>
            </a:r>
          </a:p>
          <a:p>
            <a:pPr marL="285750" indent="-247650">
              <a:lnSpc>
                <a:spcPct val="120000"/>
              </a:lnSpc>
              <a:spcBef>
                <a:spcPts val="450"/>
              </a:spcBef>
              <a:spcAft>
                <a:spcPts val="0"/>
              </a:spcAft>
              <a:buSzPts val="1600"/>
              <a:buChar char="○"/>
            </a:pPr>
            <a:r>
              <a:rPr lang="en-US" sz="1200" dirty="0">
                <a:ea typeface="Helvetica Neue"/>
                <a:cs typeface="Helvetica Neue"/>
                <a:sym typeface="Helvetica Neue"/>
              </a:rPr>
              <a:t>ATT2 is set to 0</a:t>
            </a:r>
          </a:p>
          <a:p>
            <a:pPr marL="285750" indent="-247650">
              <a:lnSpc>
                <a:spcPct val="120000"/>
              </a:lnSpc>
              <a:spcBef>
                <a:spcPts val="450"/>
              </a:spcBef>
              <a:spcAft>
                <a:spcPts val="0"/>
              </a:spcAft>
              <a:buSzPts val="1600"/>
              <a:buChar char="○"/>
            </a:pPr>
            <a:r>
              <a:rPr lang="en-US" sz="1200" dirty="0">
                <a:ea typeface="Helvetica Neue"/>
                <a:cs typeface="Helvetica Neue"/>
                <a:sym typeface="Helvetica Neue"/>
              </a:rPr>
              <a:t>ATT3 controls the interference level</a:t>
            </a:r>
          </a:p>
        </p:txBody>
      </p:sp>
      <p:pic>
        <p:nvPicPr>
          <p:cNvPr id="220" name="Google Shape;220;g10740de48ff_0_0"/>
          <p:cNvPicPr preferRelativeResize="0"/>
          <p:nvPr/>
        </p:nvPicPr>
        <p:blipFill>
          <a:blip r:embed="rId3">
            <a:alphaModFix/>
          </a:blip>
          <a:stretch>
            <a:fillRect/>
          </a:stretch>
        </p:blipFill>
        <p:spPr>
          <a:xfrm>
            <a:off x="971600" y="1964479"/>
            <a:ext cx="4612128" cy="421577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10740de48ff_0_6"/>
          <p:cNvSpPr txBox="1">
            <a:spLocks noGrp="1"/>
          </p:cNvSpPr>
          <p:nvPr>
            <p:ph type="title"/>
          </p:nvPr>
        </p:nvSpPr>
        <p:spPr>
          <a:xfrm>
            <a:off x="514350" y="1117854"/>
            <a:ext cx="8113050" cy="438525"/>
          </a:xfrm>
          <a:prstGeom prst="rect">
            <a:avLst/>
          </a:prstGeom>
        </p:spPr>
        <p:txBody>
          <a:bodyPr spcFirstLastPara="1" vert="horz" wrap="square" lIns="68569" tIns="34275" rIns="68569" bIns="34275" numCol="1" anchor="t" anchorCtr="0" compatLnSpc="1">
            <a:prstTxWarp prst="textNoShape">
              <a:avLst/>
            </a:prstTxWarp>
            <a:noAutofit/>
          </a:bodyPr>
          <a:lstStyle/>
          <a:p>
            <a:pPr algn="ctr"/>
            <a:r>
              <a:rPr lang="en-US" sz="4000" dirty="0">
                <a:solidFill>
                  <a:schemeClr val="dk1"/>
                </a:solidFill>
                <a:latin typeface="+mj-lt"/>
              </a:rPr>
              <a:t>Result - </a:t>
            </a:r>
            <a:r>
              <a:rPr lang="en-US" sz="4000" dirty="0" err="1">
                <a:solidFill>
                  <a:schemeClr val="dk1"/>
                </a:solidFill>
                <a:latin typeface="+mj-lt"/>
              </a:rPr>
              <a:t>WiFi</a:t>
            </a:r>
            <a:r>
              <a:rPr lang="en-US" sz="4000" dirty="0">
                <a:solidFill>
                  <a:schemeClr val="dk1"/>
                </a:solidFill>
                <a:latin typeface="+mj-lt"/>
              </a:rPr>
              <a:t> Interferer</a:t>
            </a:r>
            <a:endParaRPr sz="4000" dirty="0">
              <a:solidFill>
                <a:schemeClr val="dk1"/>
              </a:solidFill>
              <a:latin typeface="+mj-lt"/>
            </a:endParaRPr>
          </a:p>
        </p:txBody>
      </p:sp>
      <p:pic>
        <p:nvPicPr>
          <p:cNvPr id="226" name="Google Shape;226;g10740de48ff_0_6"/>
          <p:cNvPicPr preferRelativeResize="0"/>
          <p:nvPr/>
        </p:nvPicPr>
        <p:blipFill rotWithShape="1">
          <a:blip r:embed="rId3">
            <a:alphaModFix/>
          </a:blip>
          <a:srcRect t="8759"/>
          <a:stretch/>
        </p:blipFill>
        <p:spPr>
          <a:xfrm>
            <a:off x="1835696" y="2202590"/>
            <a:ext cx="5688632" cy="4208819"/>
          </a:xfrm>
          <a:prstGeom prst="rect">
            <a:avLst/>
          </a:prstGeom>
          <a:noFill/>
          <a:ln>
            <a:noFill/>
          </a:ln>
        </p:spPr>
      </p:pic>
      <p:sp>
        <p:nvSpPr>
          <p:cNvPr id="227" name="Google Shape;227;g10740de48ff_0_6"/>
          <p:cNvSpPr txBox="1"/>
          <p:nvPr/>
        </p:nvSpPr>
        <p:spPr>
          <a:xfrm>
            <a:off x="3426412" y="1844824"/>
            <a:ext cx="2288925" cy="533072"/>
          </a:xfrm>
          <a:prstGeom prst="rect">
            <a:avLst/>
          </a:prstGeom>
          <a:noFill/>
          <a:ln>
            <a:noFill/>
          </a:ln>
        </p:spPr>
        <p:txBody>
          <a:bodyPr spcFirstLastPara="1" wrap="square" lIns="68569" tIns="68569" rIns="68569" bIns="68569" anchor="t" anchorCtr="0">
            <a:spAutoFit/>
          </a:bodyPr>
          <a:lstStyle/>
          <a:p>
            <a:pPr algn="ctr">
              <a:lnSpc>
                <a:spcPct val="115000"/>
              </a:lnSpc>
              <a:spcBef>
                <a:spcPts val="750"/>
              </a:spcBef>
              <a:spcAft>
                <a:spcPts val="0"/>
              </a:spcAft>
            </a:pPr>
            <a:r>
              <a:rPr lang="en-US" sz="1650" dirty="0">
                <a:solidFill>
                  <a:schemeClr val="dk1"/>
                </a:solidFill>
                <a:latin typeface="Helvetica Neue Light"/>
                <a:ea typeface="Helvetica Neue Light"/>
                <a:cs typeface="Helvetica Neue Light"/>
                <a:sym typeface="Helvetica Neue Light"/>
              </a:rPr>
              <a:t>Uplink</a:t>
            </a:r>
            <a:endParaRPr sz="1650" dirty="0">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C005-9BCE-AEAB-42A3-254BECE9D232}"/>
              </a:ext>
            </a:extLst>
          </p:cNvPr>
          <p:cNvSpPr>
            <a:spLocks noGrp="1"/>
          </p:cNvSpPr>
          <p:nvPr>
            <p:ph type="title"/>
          </p:nvPr>
        </p:nvSpPr>
        <p:spPr>
          <a:xfrm>
            <a:off x="689768" y="837406"/>
            <a:ext cx="7764463" cy="754063"/>
          </a:xfrm>
        </p:spPr>
        <p:txBody>
          <a:bodyPr/>
          <a:lstStyle/>
          <a:p>
            <a:r>
              <a:rPr lang="en-US" dirty="0"/>
              <a:t>Observations</a:t>
            </a:r>
          </a:p>
        </p:txBody>
      </p:sp>
      <p:sp>
        <p:nvSpPr>
          <p:cNvPr id="3" name="Content Placeholder 2">
            <a:extLst>
              <a:ext uri="{FF2B5EF4-FFF2-40B4-BE49-F238E27FC236}">
                <a16:creationId xmlns:a16="http://schemas.microsoft.com/office/drawing/2014/main" id="{35964FAB-A65A-2167-8E18-CAFCC7E14DBF}"/>
              </a:ext>
            </a:extLst>
          </p:cNvPr>
          <p:cNvSpPr>
            <a:spLocks noGrp="1"/>
          </p:cNvSpPr>
          <p:nvPr>
            <p:ph idx="1"/>
          </p:nvPr>
        </p:nvSpPr>
        <p:spPr>
          <a:xfrm>
            <a:off x="657224" y="1669841"/>
            <a:ext cx="7764463" cy="4868863"/>
          </a:xfrm>
        </p:spPr>
        <p:txBody>
          <a:bodyPr/>
          <a:lstStyle/>
          <a:p>
            <a:pPr>
              <a:spcBef>
                <a:spcPts val="0"/>
              </a:spcBef>
              <a:spcAft>
                <a:spcPts val="0"/>
              </a:spcAft>
              <a:buFont typeface="Arial" panose="020B0604020202020204" pitchFamily="34" charset="0"/>
              <a:buChar char="•"/>
            </a:pPr>
            <a:r>
              <a:rPr lang="en-US" sz="2400" dirty="0">
                <a:solidFill>
                  <a:schemeClr val="tx1"/>
                </a:solidFill>
                <a:latin typeface="+mn-lt"/>
                <a:ea typeface="Arial"/>
                <a:cs typeface="Arial"/>
                <a:sym typeface="Arial"/>
              </a:rPr>
              <a:t>For duty cycles of &gt;=~33%, to minimize effect on Wi-Fi (~30% degradation in throughput), NB </a:t>
            </a:r>
            <a:r>
              <a:rPr lang="en-US" sz="2400" dirty="0">
                <a:solidFill>
                  <a:schemeClr val="tx1"/>
                </a:solidFill>
                <a:latin typeface="+mn-lt"/>
              </a:rPr>
              <a:t>interferer</a:t>
            </a:r>
            <a:r>
              <a:rPr lang="en-US" sz="2400" dirty="0">
                <a:solidFill>
                  <a:schemeClr val="tx1"/>
                </a:solidFill>
                <a:latin typeface="+mn-lt"/>
                <a:ea typeface="Arial"/>
                <a:cs typeface="Arial"/>
                <a:sym typeface="Arial"/>
              </a:rPr>
              <a:t> should have received power &lt;= -70 dBm</a:t>
            </a:r>
            <a:endParaRPr lang="en-US" sz="2400" dirty="0">
              <a:solidFill>
                <a:schemeClr val="tx1"/>
              </a:solidFill>
              <a:latin typeface="+mn-lt"/>
            </a:endParaRPr>
          </a:p>
          <a:p>
            <a:pPr marL="614363" lvl="1" indent="-214313">
              <a:spcBef>
                <a:spcPts val="0"/>
              </a:spcBef>
              <a:spcAft>
                <a:spcPts val="0"/>
              </a:spcAft>
              <a:buSzPts val="1800"/>
              <a:buFont typeface="Arial"/>
              <a:buChar char="•"/>
            </a:pPr>
            <a:r>
              <a:rPr lang="en-US" sz="2000" dirty="0">
                <a:solidFill>
                  <a:schemeClr val="tx1"/>
                </a:solidFill>
                <a:latin typeface="+mn-lt"/>
                <a:ea typeface="Arial"/>
                <a:cs typeface="Arial"/>
                <a:sym typeface="Arial"/>
              </a:rPr>
              <a:t>This is equivalent to ~10m/60m in 3GPP indoor/FSPL (Free Space Path Loss) channel model.  </a:t>
            </a:r>
          </a:p>
          <a:p>
            <a:pPr marL="214313" indent="-214313">
              <a:spcBef>
                <a:spcPts val="0"/>
              </a:spcBef>
              <a:spcAft>
                <a:spcPts val="0"/>
              </a:spcAft>
              <a:buClr>
                <a:srgbClr val="000000"/>
              </a:buClr>
              <a:buSzPts val="1800"/>
              <a:buFont typeface="Arial"/>
              <a:buChar char="•"/>
            </a:pPr>
            <a:endParaRPr lang="en-US" sz="2400" dirty="0">
              <a:solidFill>
                <a:schemeClr val="tx1"/>
              </a:solidFill>
              <a:latin typeface="+mn-lt"/>
            </a:endParaRPr>
          </a:p>
          <a:p>
            <a:pPr>
              <a:spcBef>
                <a:spcPts val="0"/>
              </a:spcBef>
              <a:spcAft>
                <a:spcPts val="0"/>
              </a:spcAft>
              <a:buFont typeface="Arial" panose="020B0604020202020204" pitchFamily="34" charset="0"/>
              <a:buChar char="•"/>
            </a:pPr>
            <a:r>
              <a:rPr lang="en-US" sz="2400" dirty="0">
                <a:solidFill>
                  <a:schemeClr val="tx1"/>
                </a:solidFill>
                <a:latin typeface="+mn-lt"/>
              </a:rPr>
              <a:t>The Wi-Fi </a:t>
            </a:r>
            <a:r>
              <a:rPr lang="en-US" sz="2400" dirty="0">
                <a:solidFill>
                  <a:schemeClr val="tx1"/>
                </a:solidFill>
              </a:rPr>
              <a:t>interferer with similar data rates as NB can be</a:t>
            </a:r>
            <a:r>
              <a:rPr lang="en-US" sz="2400" dirty="0">
                <a:solidFill>
                  <a:schemeClr val="tx1"/>
                </a:solidFill>
                <a:latin typeface="+mn-lt"/>
              </a:rPr>
              <a:t> as large as -52dBm without significant degradation to the victim Wi-Fi link.</a:t>
            </a:r>
            <a:r>
              <a:rPr lang="en-US" sz="2400" dirty="0">
                <a:solidFill>
                  <a:schemeClr val="tx1"/>
                </a:solidFill>
                <a:latin typeface="+mn-lt"/>
                <a:ea typeface="Arial"/>
                <a:cs typeface="Arial"/>
                <a:sym typeface="Arial"/>
              </a:rPr>
              <a:t> </a:t>
            </a:r>
          </a:p>
          <a:p>
            <a:endParaRPr lang="en-US" dirty="0"/>
          </a:p>
        </p:txBody>
      </p:sp>
      <p:sp>
        <p:nvSpPr>
          <p:cNvPr id="4" name="Slide Number Placeholder 3">
            <a:extLst>
              <a:ext uri="{FF2B5EF4-FFF2-40B4-BE49-F238E27FC236}">
                <a16:creationId xmlns:a16="http://schemas.microsoft.com/office/drawing/2014/main" id="{C8578FD3-C876-EA43-BE68-AC601493184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dirty="0"/>
          </a:p>
        </p:txBody>
      </p:sp>
    </p:spTree>
    <p:extLst>
      <p:ext uri="{BB962C8B-B14F-4D97-AF65-F5344CB8AC3E}">
        <p14:creationId xmlns:p14="http://schemas.microsoft.com/office/powerpoint/2010/main" val="3125577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
          <p:cNvSpPr txBox="1">
            <a:spLocks noGrp="1"/>
          </p:cNvSpPr>
          <p:nvPr>
            <p:ph type="title"/>
          </p:nvPr>
        </p:nvSpPr>
        <p:spPr>
          <a:xfrm>
            <a:off x="514350" y="1117854"/>
            <a:ext cx="8113050" cy="438525"/>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algn="ctr"/>
            <a:r>
              <a:rPr lang="en-US" sz="4000" dirty="0">
                <a:solidFill>
                  <a:schemeClr val="dk1"/>
                </a:solidFill>
                <a:latin typeface="+mj-lt"/>
              </a:rPr>
              <a:t>Conclusions</a:t>
            </a:r>
            <a:endParaRPr sz="4000" dirty="0">
              <a:solidFill>
                <a:schemeClr val="dk1"/>
              </a:solidFill>
              <a:latin typeface="+mj-lt"/>
            </a:endParaRPr>
          </a:p>
        </p:txBody>
      </p:sp>
      <p:sp>
        <p:nvSpPr>
          <p:cNvPr id="146" name="Google Shape;146;p3"/>
          <p:cNvSpPr txBox="1"/>
          <p:nvPr/>
        </p:nvSpPr>
        <p:spPr>
          <a:xfrm>
            <a:off x="572610" y="1935888"/>
            <a:ext cx="8247862" cy="4224203"/>
          </a:xfrm>
          <a:prstGeom prst="rect">
            <a:avLst/>
          </a:prstGeom>
          <a:noFill/>
          <a:ln>
            <a:noFill/>
          </a:ln>
        </p:spPr>
        <p:txBody>
          <a:bodyPr spcFirstLastPara="1" wrap="square" lIns="68569" tIns="34275" rIns="68569" bIns="34275" anchor="t" anchorCtr="0">
            <a:spAutoFit/>
          </a:bodyPr>
          <a:lstStyle/>
          <a:p>
            <a:pPr marL="342900" indent="-342900">
              <a:spcBef>
                <a:spcPts val="0"/>
              </a:spcBef>
              <a:spcAft>
                <a:spcPts val="0"/>
              </a:spcAft>
              <a:buFont typeface="Wingdings" panose="05000000000000000000" pitchFamily="2" charset="2"/>
              <a:buChar char="§"/>
            </a:pPr>
            <a:r>
              <a:rPr lang="en-US" sz="2000" dirty="0">
                <a:solidFill>
                  <a:schemeClr val="tx1"/>
                </a:solidFill>
                <a:latin typeface="+mn-lt"/>
              </a:rPr>
              <a:t>This work shows that, for similar throughput, NB (without LBT) is not a better neighbor to Wi-Fi than another Wi-Fi node.</a:t>
            </a:r>
            <a:endParaRPr lang="en-US" sz="2000" dirty="0">
              <a:solidFill>
                <a:schemeClr val="tx1"/>
              </a:solidFill>
              <a:latin typeface="+mn-lt"/>
              <a:ea typeface="Arial"/>
              <a:cs typeface="Arial"/>
              <a:sym typeface="Arial"/>
            </a:endParaRPr>
          </a:p>
          <a:p>
            <a:pPr marL="342900" indent="-342900">
              <a:spcBef>
                <a:spcPts val="0"/>
              </a:spcBef>
              <a:spcAft>
                <a:spcPts val="0"/>
              </a:spcAft>
              <a:buFont typeface="Wingdings" panose="05000000000000000000" pitchFamily="2" charset="2"/>
              <a:buChar char="§"/>
            </a:pPr>
            <a:r>
              <a:rPr lang="en-US" sz="2000" dirty="0">
                <a:solidFill>
                  <a:srgbClr val="000000"/>
                </a:solidFill>
                <a:latin typeface="+mn-lt"/>
                <a:ea typeface="Arial"/>
                <a:cs typeface="Arial"/>
                <a:sym typeface="Arial"/>
              </a:rPr>
              <a:t>33% aggregate duty cycle NB devices without LBT is shown to be very detrimental to Wi-Fi. </a:t>
            </a:r>
          </a:p>
          <a:p>
            <a:pPr marL="1085850" lvl="1" indent="-342900">
              <a:spcBef>
                <a:spcPts val="0"/>
              </a:spcBef>
              <a:spcAft>
                <a:spcPts val="0"/>
              </a:spcAft>
              <a:buFont typeface="Wingdings" panose="05000000000000000000" pitchFamily="2" charset="2"/>
              <a:buChar char="§"/>
            </a:pPr>
            <a:r>
              <a:rPr lang="en-US" sz="2000" dirty="0">
                <a:solidFill>
                  <a:srgbClr val="000000"/>
                </a:solidFill>
                <a:latin typeface="+mn-lt"/>
                <a:ea typeface="Arial"/>
                <a:cs typeface="Arial"/>
                <a:sym typeface="Arial"/>
              </a:rPr>
              <a:t>This can happen when multiple low duty cycle NB devices are co-located.</a:t>
            </a:r>
          </a:p>
          <a:p>
            <a:pPr marL="1085850" lvl="1" indent="-342900">
              <a:spcBef>
                <a:spcPts val="0"/>
              </a:spcBef>
              <a:spcAft>
                <a:spcPts val="0"/>
              </a:spcAft>
              <a:buFont typeface="Wingdings" panose="05000000000000000000" pitchFamily="2" charset="2"/>
              <a:buChar char="§"/>
            </a:pPr>
            <a:r>
              <a:rPr lang="en-US" sz="2000" dirty="0">
                <a:solidFill>
                  <a:srgbClr val="000000"/>
                </a:solidFill>
                <a:latin typeface="+mn-lt"/>
                <a:ea typeface="Arial"/>
                <a:cs typeface="Arial"/>
                <a:sym typeface="Arial"/>
              </a:rPr>
              <a:t>The problem becomes worse when Wi-Fi uses 320 MHz and/or higher constellations (with higher SNR requirements).</a:t>
            </a:r>
            <a:endParaRPr sz="2000" dirty="0">
              <a:solidFill>
                <a:schemeClr val="tx1"/>
              </a:solidFill>
              <a:latin typeface="+mn-lt"/>
              <a:ea typeface="Arial"/>
              <a:cs typeface="Arial"/>
              <a:sym typeface="Arial"/>
            </a:endParaRPr>
          </a:p>
          <a:p>
            <a:pPr marL="342900" indent="-342900">
              <a:spcBef>
                <a:spcPts val="0"/>
              </a:spcBef>
              <a:spcAft>
                <a:spcPts val="0"/>
              </a:spcAft>
              <a:buFont typeface="Arial" panose="020B0604020202020204" pitchFamily="34" charset="0"/>
              <a:buChar char="•"/>
            </a:pPr>
            <a:r>
              <a:rPr lang="en-US" sz="2000" dirty="0">
                <a:solidFill>
                  <a:schemeClr val="tx1"/>
                </a:solidFill>
                <a:latin typeface="+mn-lt"/>
                <a:ea typeface="Arial"/>
                <a:cs typeface="Arial"/>
                <a:sym typeface="Arial"/>
              </a:rPr>
              <a:t>In 6 GHz, LBT is a promising technique to reduce NB effect on Wi-Fi and is already recommended by regulatory bodies.  LBT is proven, robust, and should be adopted in 802.15.4ab for NB devices as a default coexistence mechanism.</a:t>
            </a:r>
            <a:endParaRPr lang="en-US" sz="2000" dirty="0">
              <a:solidFill>
                <a:schemeClr val="tx1"/>
              </a:solidFill>
              <a:latin typeface="+mn-lt"/>
            </a:endParaRPr>
          </a:p>
          <a:p>
            <a:pPr>
              <a:spcBef>
                <a:spcPts val="0"/>
              </a:spcBef>
              <a:spcAft>
                <a:spcPts val="0"/>
              </a:spcAft>
            </a:pPr>
            <a:endParaRPr sz="900" dirty="0">
              <a:solidFill>
                <a:schemeClr val="tx1"/>
              </a:solidFill>
            </a:endParaRPr>
          </a:p>
          <a:p>
            <a:pPr>
              <a:spcBef>
                <a:spcPts val="0"/>
              </a:spcBef>
              <a:spcAft>
                <a:spcPts val="0"/>
              </a:spcAft>
            </a:pPr>
            <a:endParaRPr sz="1050" dirty="0">
              <a:solidFill>
                <a:schemeClr val="tx1"/>
              </a:solidFill>
              <a:latin typeface="Arial"/>
              <a:ea typeface="Arial"/>
              <a:cs typeface="Arial"/>
              <a:sym typeface="Arial"/>
            </a:endParaRPr>
          </a:p>
          <a:p>
            <a:pPr>
              <a:spcBef>
                <a:spcPts val="0"/>
              </a:spcBef>
              <a:spcAft>
                <a:spcPts val="0"/>
              </a:spcAft>
            </a:pPr>
            <a:r>
              <a:rPr lang="en-US" sz="1050" dirty="0">
                <a:solidFill>
                  <a:schemeClr val="tx1"/>
                </a:solidFill>
                <a:latin typeface="Arial"/>
                <a:ea typeface="Arial"/>
                <a:cs typeface="Arial"/>
                <a:sym typeface="Arial"/>
              </a:rPr>
              <a:t> </a:t>
            </a:r>
            <a:endParaRPr sz="900" dirty="0">
              <a:solidFill>
                <a:schemeClr val="tx1"/>
              </a:solidFill>
            </a:endParaRPr>
          </a:p>
        </p:txBody>
      </p:sp>
    </p:spTree>
    <p:extLst>
      <p:ext uri="{BB962C8B-B14F-4D97-AF65-F5344CB8AC3E}">
        <p14:creationId xmlns:p14="http://schemas.microsoft.com/office/powerpoint/2010/main" val="4098642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3A275-12AA-40C7-A3A8-6D6A7ACE3F33}"/>
              </a:ext>
            </a:extLst>
          </p:cNvPr>
          <p:cNvSpPr>
            <a:spLocks noGrp="1"/>
          </p:cNvSpPr>
          <p:nvPr>
            <p:ph type="ctrTitle"/>
          </p:nvPr>
        </p:nvSpPr>
        <p:spPr/>
        <p:txBody>
          <a:bodyPr/>
          <a:lstStyle/>
          <a:p>
            <a:r>
              <a:rPr lang="en-US" dirty="0"/>
              <a:t>Appendix</a:t>
            </a:r>
          </a:p>
        </p:txBody>
      </p:sp>
      <p:sp>
        <p:nvSpPr>
          <p:cNvPr id="3" name="Subtitle 2">
            <a:extLst>
              <a:ext uri="{FF2B5EF4-FFF2-40B4-BE49-F238E27FC236}">
                <a16:creationId xmlns:a16="http://schemas.microsoft.com/office/drawing/2014/main" id="{3416C9ED-4C25-4437-85D1-9D9FAC6B19B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60150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
          <p:cNvSpPr txBox="1">
            <a:spLocks noGrp="1"/>
          </p:cNvSpPr>
          <p:nvPr>
            <p:ph type="title"/>
          </p:nvPr>
        </p:nvSpPr>
        <p:spPr>
          <a:xfrm>
            <a:off x="514350" y="1117854"/>
            <a:ext cx="8113050" cy="438525"/>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algn="ctr"/>
            <a:r>
              <a:rPr lang="en-US" sz="4000" dirty="0">
                <a:solidFill>
                  <a:schemeClr val="dk1"/>
                </a:solidFill>
                <a:latin typeface="+mj-lt"/>
              </a:rPr>
              <a:t>Background</a:t>
            </a:r>
            <a:endParaRPr sz="4000" dirty="0">
              <a:solidFill>
                <a:schemeClr val="dk1"/>
              </a:solidFill>
              <a:latin typeface="+mj-lt"/>
            </a:endParaRPr>
          </a:p>
        </p:txBody>
      </p:sp>
      <p:sp>
        <p:nvSpPr>
          <p:cNvPr id="137" name="Google Shape;137;p2"/>
          <p:cNvSpPr txBox="1"/>
          <p:nvPr/>
        </p:nvSpPr>
        <p:spPr>
          <a:xfrm>
            <a:off x="776381" y="1849294"/>
            <a:ext cx="7519275" cy="1269556"/>
          </a:xfrm>
          <a:prstGeom prst="rect">
            <a:avLst/>
          </a:prstGeom>
          <a:noFill/>
          <a:ln>
            <a:noFill/>
          </a:ln>
        </p:spPr>
        <p:txBody>
          <a:bodyPr spcFirstLastPara="1" wrap="square" lIns="68569" tIns="68569" rIns="68569" bIns="68569" anchor="t" anchorCtr="0">
            <a:spAutoFit/>
          </a:bodyPr>
          <a:lstStyle/>
          <a:p>
            <a:pPr>
              <a:spcBef>
                <a:spcPts val="0"/>
              </a:spcBef>
              <a:spcAft>
                <a:spcPts val="0"/>
              </a:spcAft>
              <a:buClr>
                <a:srgbClr val="000000"/>
              </a:buClr>
              <a:buSzPts val="1400"/>
            </a:pPr>
            <a:r>
              <a:rPr lang="en-US" sz="1050" dirty="0">
                <a:solidFill>
                  <a:srgbClr val="000000"/>
                </a:solidFill>
                <a:latin typeface="Helvetica Neue Light"/>
                <a:ea typeface="Helvetica Neue Light"/>
                <a:cs typeface="Helvetica Neue Light"/>
                <a:sym typeface="Helvetica Neue Light"/>
              </a:rPr>
              <a:t>In Europe, Narrowband transmissions with high PSD  are allowed in the lower 6 GHz band.</a:t>
            </a:r>
            <a:endParaRPr sz="1050" dirty="0">
              <a:solidFill>
                <a:srgbClr val="000000"/>
              </a:solidFill>
              <a:latin typeface="Helvetica Neue Light"/>
              <a:ea typeface="Helvetica Neue Light"/>
              <a:cs typeface="Helvetica Neue Light"/>
              <a:sym typeface="Helvetica Neue Light"/>
            </a:endParaRPr>
          </a:p>
          <a:p>
            <a:pPr>
              <a:spcBef>
                <a:spcPts val="0"/>
              </a:spcBef>
              <a:spcAft>
                <a:spcPts val="0"/>
              </a:spcAft>
              <a:buClr>
                <a:srgbClr val="000000"/>
              </a:buClr>
              <a:buSzPts val="1400"/>
            </a:pPr>
            <a:endParaRPr sz="1050" dirty="0">
              <a:solidFill>
                <a:srgbClr val="000000"/>
              </a:solidFill>
              <a:latin typeface="Helvetica Neue Light"/>
              <a:ea typeface="Helvetica Neue Light"/>
              <a:cs typeface="Helvetica Neue Light"/>
              <a:sym typeface="Helvetica Neue Light"/>
            </a:endParaRPr>
          </a:p>
          <a:p>
            <a:pPr>
              <a:spcBef>
                <a:spcPts val="0"/>
              </a:spcBef>
              <a:spcAft>
                <a:spcPts val="0"/>
              </a:spcAft>
              <a:buClr>
                <a:srgbClr val="000000"/>
              </a:buClr>
              <a:buSzPts val="1400"/>
            </a:pPr>
            <a:r>
              <a:rPr lang="en-US" sz="1050" dirty="0">
                <a:solidFill>
                  <a:srgbClr val="000000"/>
                </a:solidFill>
                <a:latin typeface="Helvetica Neue Light"/>
                <a:ea typeface="Helvetica Neue Light"/>
                <a:cs typeface="Helvetica Neue Light"/>
                <a:sym typeface="Helvetica Neue Light"/>
              </a:rPr>
              <a:t>In ETSI BRAN(21) 111033r3, the following VLP requirements for Narrowband (NB) devices were added into the 6GHz item:</a:t>
            </a:r>
            <a:endParaRPr sz="1050" dirty="0">
              <a:solidFill>
                <a:srgbClr val="000000"/>
              </a:solidFill>
              <a:latin typeface="Helvetica Neue Light"/>
              <a:ea typeface="Helvetica Neue Light"/>
              <a:cs typeface="Helvetica Neue Light"/>
              <a:sym typeface="Helvetica Neue Light"/>
            </a:endParaRPr>
          </a:p>
          <a:p>
            <a:pPr>
              <a:spcBef>
                <a:spcPts val="0"/>
              </a:spcBef>
              <a:spcAft>
                <a:spcPts val="0"/>
              </a:spcAft>
              <a:buClr>
                <a:srgbClr val="000000"/>
              </a:buClr>
              <a:buSzPts val="1400"/>
            </a:pPr>
            <a:endParaRPr sz="1050" dirty="0">
              <a:solidFill>
                <a:srgbClr val="000000"/>
              </a:solidFill>
              <a:latin typeface="Helvetica Neue Light"/>
              <a:ea typeface="Helvetica Neue Light"/>
              <a:cs typeface="Helvetica Neue Light"/>
              <a:sym typeface="Helvetica Neue Light"/>
            </a:endParaRPr>
          </a:p>
          <a:p>
            <a:pPr marL="342900" indent="-238125">
              <a:spcBef>
                <a:spcPts val="0"/>
              </a:spcBef>
              <a:spcAft>
                <a:spcPts val="0"/>
              </a:spcAft>
              <a:buClr>
                <a:srgbClr val="000000"/>
              </a:buClr>
              <a:buSzPts val="1400"/>
              <a:buFont typeface="Helvetica Neue Light"/>
              <a:buAutoNum type="arabicParenR"/>
            </a:pPr>
            <a:r>
              <a:rPr lang="en-US" sz="1050" dirty="0">
                <a:solidFill>
                  <a:srgbClr val="000000"/>
                </a:solidFill>
                <a:latin typeface="Helvetica Neue Light"/>
                <a:ea typeface="Helvetica Neue Light"/>
                <a:cs typeface="Helvetica Neue Light"/>
                <a:sym typeface="Helvetica Neue Light"/>
              </a:rPr>
              <a:t>Mean EIRP density of 10dBm/MHz if 15 hops are used and 1 dBm/MHz if less than 15 hops are used</a:t>
            </a:r>
            <a:endParaRPr sz="1050" dirty="0">
              <a:solidFill>
                <a:srgbClr val="000000"/>
              </a:solidFill>
              <a:latin typeface="Helvetica Neue Light"/>
              <a:ea typeface="Helvetica Neue Light"/>
              <a:cs typeface="Helvetica Neue Light"/>
              <a:sym typeface="Helvetica Neue Light"/>
            </a:endParaRPr>
          </a:p>
          <a:p>
            <a:pPr marL="342900" indent="-238125">
              <a:spcBef>
                <a:spcPts val="0"/>
              </a:spcBef>
              <a:spcAft>
                <a:spcPts val="0"/>
              </a:spcAft>
              <a:buClr>
                <a:srgbClr val="000000"/>
              </a:buClr>
              <a:buSzPts val="1400"/>
              <a:buFont typeface="Helvetica Neue Light"/>
              <a:buAutoNum type="arabicParenR"/>
            </a:pPr>
            <a:r>
              <a:rPr lang="en-US" sz="1050" dirty="0">
                <a:solidFill>
                  <a:srgbClr val="000000"/>
                </a:solidFill>
                <a:latin typeface="Helvetica Neue Light"/>
                <a:ea typeface="Helvetica Neue Light"/>
                <a:cs typeface="Helvetica Neue Light"/>
                <a:sym typeface="Helvetica Neue Light"/>
              </a:rPr>
              <a:t>BW restriction &lt;= 20 MHz</a:t>
            </a:r>
            <a:endParaRPr sz="1050" dirty="0">
              <a:solidFill>
                <a:srgbClr val="000000"/>
              </a:solidFill>
              <a:latin typeface="Helvetica Neue Light"/>
              <a:ea typeface="Helvetica Neue Light"/>
              <a:cs typeface="Helvetica Neue Light"/>
              <a:sym typeface="Helvetica Neue Light"/>
            </a:endParaRPr>
          </a:p>
          <a:p>
            <a:pPr marL="342900" indent="-238125">
              <a:spcBef>
                <a:spcPts val="0"/>
              </a:spcBef>
              <a:spcAft>
                <a:spcPts val="0"/>
              </a:spcAft>
              <a:buClr>
                <a:srgbClr val="000000"/>
              </a:buClr>
              <a:buSzPts val="1400"/>
              <a:buFont typeface="Helvetica Neue Light"/>
              <a:buAutoNum type="arabicParenR"/>
            </a:pPr>
            <a:r>
              <a:rPr lang="en-US" sz="1050" dirty="0">
                <a:solidFill>
                  <a:srgbClr val="000000"/>
                </a:solidFill>
                <a:latin typeface="Helvetica Neue Light"/>
                <a:ea typeface="Helvetica Neue Light"/>
                <a:cs typeface="Helvetica Neue Light"/>
                <a:sym typeface="Helvetica Neue Light"/>
              </a:rPr>
              <a:t>frequency hopping mechanism </a:t>
            </a:r>
            <a:endParaRPr sz="1050" dirty="0">
              <a:solidFill>
                <a:srgbClr val="000000"/>
              </a:solidFill>
              <a:latin typeface="Helvetica Neue Light"/>
              <a:ea typeface="Helvetica Neue Light"/>
              <a:cs typeface="Helvetica Neue Light"/>
              <a:sym typeface="Helvetica Neue Light"/>
            </a:endParaRPr>
          </a:p>
        </p:txBody>
      </p:sp>
      <p:pic>
        <p:nvPicPr>
          <p:cNvPr id="138" name="Google Shape;138;p2"/>
          <p:cNvPicPr preferRelativeResize="0"/>
          <p:nvPr/>
        </p:nvPicPr>
        <p:blipFill rotWithShape="1">
          <a:blip r:embed="rId3">
            <a:alphaModFix/>
          </a:blip>
          <a:srcRect/>
          <a:stretch/>
        </p:blipFill>
        <p:spPr>
          <a:xfrm>
            <a:off x="881821" y="3067192"/>
            <a:ext cx="7378108" cy="2002001"/>
          </a:xfrm>
          <a:prstGeom prst="rect">
            <a:avLst/>
          </a:prstGeom>
          <a:noFill/>
          <a:ln>
            <a:noFill/>
          </a:ln>
        </p:spPr>
      </p:pic>
      <p:graphicFrame>
        <p:nvGraphicFramePr>
          <p:cNvPr id="139" name="Google Shape;139;p2"/>
          <p:cNvGraphicFramePr/>
          <p:nvPr/>
        </p:nvGraphicFramePr>
        <p:xfrm>
          <a:off x="881821" y="5205389"/>
          <a:ext cx="3780000" cy="426720"/>
        </p:xfrm>
        <a:graphic>
          <a:graphicData uri="http://schemas.openxmlformats.org/drawingml/2006/table">
            <a:tbl>
              <a:tblPr>
                <a:noFill/>
              </a:tblPr>
              <a:tblGrid>
                <a:gridCol w="991069">
                  <a:extLst>
                    <a:ext uri="{9D8B030D-6E8A-4147-A177-3AD203B41FA5}">
                      <a16:colId xmlns:a16="http://schemas.microsoft.com/office/drawing/2014/main" val="20000"/>
                    </a:ext>
                  </a:extLst>
                </a:gridCol>
                <a:gridCol w="991556">
                  <a:extLst>
                    <a:ext uri="{9D8B030D-6E8A-4147-A177-3AD203B41FA5}">
                      <a16:colId xmlns:a16="http://schemas.microsoft.com/office/drawing/2014/main" val="20001"/>
                    </a:ext>
                  </a:extLst>
                </a:gridCol>
                <a:gridCol w="991556">
                  <a:extLst>
                    <a:ext uri="{9D8B030D-6E8A-4147-A177-3AD203B41FA5}">
                      <a16:colId xmlns:a16="http://schemas.microsoft.com/office/drawing/2014/main" val="20002"/>
                    </a:ext>
                  </a:extLst>
                </a:gridCol>
                <a:gridCol w="805819">
                  <a:extLst>
                    <a:ext uri="{9D8B030D-6E8A-4147-A177-3AD203B41FA5}">
                      <a16:colId xmlns:a16="http://schemas.microsoft.com/office/drawing/2014/main" val="20003"/>
                    </a:ext>
                  </a:extLst>
                </a:gridCol>
              </a:tblGrid>
              <a:tr h="103350">
                <a:tc rowSpan="2">
                  <a:txBody>
                    <a:bodyPr/>
                    <a:lstStyle/>
                    <a:p>
                      <a:pPr marL="0" marR="0" lvl="0" indent="0" algn="ctr" rtl="0">
                        <a:lnSpc>
                          <a:spcPct val="100000"/>
                        </a:lnSpc>
                        <a:spcBef>
                          <a:spcPts val="0"/>
                        </a:spcBef>
                        <a:spcAft>
                          <a:spcPts val="0"/>
                        </a:spcAft>
                        <a:buNone/>
                      </a:pPr>
                      <a:r>
                        <a:rPr lang="en-US" sz="700" u="none" strike="noStrike" cap="none"/>
                        <a:t>Frequency range</a:t>
                      </a:r>
                      <a:endParaRPr sz="700" u="none" strike="noStrike" cap="none"/>
                    </a:p>
                    <a:p>
                      <a:pPr marL="0" marR="0" lvl="0" indent="0" algn="ctr" rtl="0">
                        <a:lnSpc>
                          <a:spcPct val="100000"/>
                        </a:lnSpc>
                        <a:spcBef>
                          <a:spcPts val="0"/>
                        </a:spcBef>
                        <a:spcAft>
                          <a:spcPts val="0"/>
                        </a:spcAft>
                        <a:buNone/>
                      </a:pPr>
                      <a:r>
                        <a:rPr lang="en-US" sz="700" u="none" strike="noStrike" cap="none"/>
                        <a:t>(MHz)</a:t>
                      </a:r>
                      <a:endParaRPr sz="700" b="1" u="none" strike="noStrike" cap="none">
                        <a:latin typeface="Arial"/>
                        <a:ea typeface="Arial"/>
                        <a:cs typeface="Arial"/>
                        <a:sym typeface="Arial"/>
                      </a:endParaRPr>
                    </a:p>
                  </a:txBody>
                  <a:tcPr marL="13331" marR="51431" marT="0" marB="0"/>
                </a:tc>
                <a:tc gridSpan="3">
                  <a:txBody>
                    <a:bodyPr/>
                    <a:lstStyle/>
                    <a:p>
                      <a:pPr marL="0" marR="0" lvl="0" indent="0" algn="ctr" rtl="0">
                        <a:lnSpc>
                          <a:spcPct val="100000"/>
                        </a:lnSpc>
                        <a:spcBef>
                          <a:spcPts val="0"/>
                        </a:spcBef>
                        <a:spcAft>
                          <a:spcPts val="0"/>
                        </a:spcAft>
                        <a:buNone/>
                      </a:pPr>
                      <a:r>
                        <a:rPr lang="en-US" sz="700" u="none" strike="noStrike" cap="none"/>
                        <a:t>Level (dBm) </a:t>
                      </a:r>
                      <a:endParaRPr sz="700" b="1" u="none" strike="noStrike" cap="none">
                        <a:latin typeface="Arial"/>
                        <a:ea typeface="Arial"/>
                        <a:cs typeface="Arial"/>
                        <a:sym typeface="Arial"/>
                      </a:endParaRPr>
                    </a:p>
                  </a:txBody>
                  <a:tcPr marL="13331" marR="5143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5740">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700" u="none" strike="noStrike" cap="none"/>
                        <a:t>LPI usage</a:t>
                      </a:r>
                      <a:endParaRPr sz="700" u="none" strike="noStrike" cap="none"/>
                    </a:p>
                    <a:p>
                      <a:pPr marL="0" marR="0" lvl="0" indent="0" algn="l" rtl="0">
                        <a:lnSpc>
                          <a:spcPct val="100000"/>
                        </a:lnSpc>
                        <a:spcBef>
                          <a:spcPts val="0"/>
                        </a:spcBef>
                        <a:spcAft>
                          <a:spcPts val="0"/>
                        </a:spcAft>
                        <a:buNone/>
                      </a:pPr>
                      <a:r>
                        <a:rPr lang="en-US" sz="700" u="none" strike="noStrike" cap="none"/>
                        <a:t> </a:t>
                      </a:r>
                      <a:endParaRPr sz="700" u="none" strike="noStrike" cap="none">
                        <a:latin typeface="Arial"/>
                        <a:ea typeface="Arial"/>
                        <a:cs typeface="Arial"/>
                        <a:sym typeface="Arial"/>
                      </a:endParaRPr>
                    </a:p>
                  </a:txBody>
                  <a:tcPr marL="13331" marR="51431" marT="0" marB="0"/>
                </a:tc>
                <a:tc>
                  <a:txBody>
                    <a:bodyPr/>
                    <a:lstStyle/>
                    <a:p>
                      <a:pPr marL="0" marR="0" lvl="0" indent="0" algn="ctr" rtl="0">
                        <a:lnSpc>
                          <a:spcPct val="100000"/>
                        </a:lnSpc>
                        <a:spcBef>
                          <a:spcPts val="0"/>
                        </a:spcBef>
                        <a:spcAft>
                          <a:spcPts val="0"/>
                        </a:spcAft>
                        <a:buNone/>
                      </a:pPr>
                      <a:r>
                        <a:rPr lang="en-US" sz="700" u="none" strike="noStrike" cap="none"/>
                        <a:t>VLP usage </a:t>
                      </a:r>
                      <a:endParaRPr sz="700" u="none" strike="noStrike" cap="none">
                        <a:latin typeface="Arial"/>
                        <a:ea typeface="Arial"/>
                        <a:cs typeface="Arial"/>
                        <a:sym typeface="Arial"/>
                      </a:endParaRPr>
                    </a:p>
                  </a:txBody>
                  <a:tcPr marL="13331" marR="51431" marT="0" marB="0"/>
                </a:tc>
                <a:tc>
                  <a:txBody>
                    <a:bodyPr/>
                    <a:lstStyle/>
                    <a:p>
                      <a:pPr marL="0" marR="0" lvl="0" indent="0" algn="ctr" rtl="0">
                        <a:lnSpc>
                          <a:spcPct val="100000"/>
                        </a:lnSpc>
                        <a:spcBef>
                          <a:spcPts val="0"/>
                        </a:spcBef>
                        <a:spcAft>
                          <a:spcPts val="0"/>
                        </a:spcAft>
                        <a:buNone/>
                      </a:pPr>
                      <a:r>
                        <a:rPr lang="en-US" sz="700" u="none" strike="noStrike" cap="none"/>
                        <a:t>NB Usage</a:t>
                      </a:r>
                      <a:endParaRPr sz="700" u="none" strike="noStrike" cap="none">
                        <a:latin typeface="Arial"/>
                        <a:ea typeface="Arial"/>
                        <a:cs typeface="Arial"/>
                        <a:sym typeface="Arial"/>
                      </a:endParaRPr>
                    </a:p>
                  </a:txBody>
                  <a:tcPr marL="13331" marR="51431" marT="0" marB="0"/>
                </a:tc>
                <a:extLst>
                  <a:ext uri="{0D108BD9-81ED-4DB2-BD59-A6C34878D82A}">
                    <a16:rowId xmlns:a16="http://schemas.microsoft.com/office/drawing/2014/main" val="10001"/>
                  </a:ext>
                </a:extLst>
              </a:tr>
              <a:tr h="103350">
                <a:tc>
                  <a:txBody>
                    <a:bodyPr/>
                    <a:lstStyle/>
                    <a:p>
                      <a:pPr marL="0" marR="0" lvl="0" indent="0" algn="ctr" rtl="0">
                        <a:lnSpc>
                          <a:spcPct val="100000"/>
                        </a:lnSpc>
                        <a:spcBef>
                          <a:spcPts val="0"/>
                        </a:spcBef>
                        <a:spcAft>
                          <a:spcPts val="0"/>
                        </a:spcAft>
                        <a:buNone/>
                      </a:pPr>
                      <a:r>
                        <a:rPr lang="en-US" sz="700" u="none" strike="noStrike" cap="none"/>
                        <a:t>5 925 to 6 425 </a:t>
                      </a:r>
                      <a:endParaRPr sz="700" u="none" strike="noStrike" cap="none">
                        <a:latin typeface="Arial"/>
                        <a:ea typeface="Arial"/>
                        <a:cs typeface="Arial"/>
                        <a:sym typeface="Arial"/>
                      </a:endParaRPr>
                    </a:p>
                  </a:txBody>
                  <a:tcPr marL="13331" marR="51431" marT="0" marB="0"/>
                </a:tc>
                <a:tc>
                  <a:txBody>
                    <a:bodyPr/>
                    <a:lstStyle/>
                    <a:p>
                      <a:pPr marL="0" marR="0" lvl="0" indent="0" algn="ctr" rtl="0">
                        <a:lnSpc>
                          <a:spcPct val="100000"/>
                        </a:lnSpc>
                        <a:spcBef>
                          <a:spcPts val="0"/>
                        </a:spcBef>
                        <a:spcAft>
                          <a:spcPts val="0"/>
                        </a:spcAft>
                        <a:buNone/>
                      </a:pPr>
                      <a:r>
                        <a:rPr lang="en-US" sz="700" u="none" strike="noStrike" cap="none"/>
                        <a:t>23</a:t>
                      </a:r>
                      <a:endParaRPr sz="700" u="none" strike="noStrike" cap="none">
                        <a:latin typeface="Arial"/>
                        <a:ea typeface="Arial"/>
                        <a:cs typeface="Arial"/>
                        <a:sym typeface="Arial"/>
                      </a:endParaRPr>
                    </a:p>
                  </a:txBody>
                  <a:tcPr marL="13331" marR="51431" marT="0" marB="0"/>
                </a:tc>
                <a:tc>
                  <a:txBody>
                    <a:bodyPr/>
                    <a:lstStyle/>
                    <a:p>
                      <a:pPr marL="0" marR="0" lvl="0" indent="0" algn="ctr" rtl="0">
                        <a:lnSpc>
                          <a:spcPct val="100000"/>
                        </a:lnSpc>
                        <a:spcBef>
                          <a:spcPts val="0"/>
                        </a:spcBef>
                        <a:spcAft>
                          <a:spcPts val="0"/>
                        </a:spcAft>
                        <a:buNone/>
                      </a:pPr>
                      <a:r>
                        <a:rPr lang="en-US" sz="700" u="none" strike="noStrike" cap="none"/>
                        <a:t>14</a:t>
                      </a:r>
                      <a:endParaRPr sz="700" u="none" strike="noStrike" cap="none">
                        <a:latin typeface="Arial"/>
                        <a:ea typeface="Arial"/>
                        <a:cs typeface="Arial"/>
                        <a:sym typeface="Arial"/>
                      </a:endParaRPr>
                    </a:p>
                  </a:txBody>
                  <a:tcPr marL="13331" marR="51431" marT="0" marB="0"/>
                </a:tc>
                <a:tc>
                  <a:txBody>
                    <a:bodyPr/>
                    <a:lstStyle/>
                    <a:p>
                      <a:pPr marL="0" marR="0" lvl="0" indent="0" algn="ctr" rtl="0">
                        <a:lnSpc>
                          <a:spcPct val="100000"/>
                        </a:lnSpc>
                        <a:spcBef>
                          <a:spcPts val="0"/>
                        </a:spcBef>
                        <a:spcAft>
                          <a:spcPts val="0"/>
                        </a:spcAft>
                        <a:buNone/>
                      </a:pPr>
                      <a:r>
                        <a:rPr lang="en-US" sz="700" u="none" strike="noStrike" cap="none"/>
                        <a:t>14</a:t>
                      </a:r>
                      <a:endParaRPr sz="700" u="none" strike="noStrike" cap="none">
                        <a:latin typeface="Arial"/>
                        <a:ea typeface="Arial"/>
                        <a:cs typeface="Arial"/>
                        <a:sym typeface="Arial"/>
                      </a:endParaRPr>
                    </a:p>
                  </a:txBody>
                  <a:tcPr marL="13331" marR="51431" marT="0" marB="0"/>
                </a:tc>
                <a:extLst>
                  <a:ext uri="{0D108BD9-81ED-4DB2-BD59-A6C34878D82A}">
                    <a16:rowId xmlns:a16="http://schemas.microsoft.com/office/drawing/2014/main" val="10002"/>
                  </a:ext>
                </a:extLst>
              </a:tr>
            </a:tbl>
          </a:graphicData>
        </a:graphic>
      </p:graphicFrame>
      <p:graphicFrame>
        <p:nvGraphicFramePr>
          <p:cNvPr id="140" name="Google Shape;140;p2"/>
          <p:cNvGraphicFramePr/>
          <p:nvPr/>
        </p:nvGraphicFramePr>
        <p:xfrm>
          <a:off x="4724654" y="5165753"/>
          <a:ext cx="3712857" cy="501015"/>
        </p:xfrm>
        <a:graphic>
          <a:graphicData uri="http://schemas.openxmlformats.org/drawingml/2006/table">
            <a:tbl>
              <a:tblPr>
                <a:noFill/>
              </a:tblPr>
              <a:tblGrid>
                <a:gridCol w="985838">
                  <a:extLst>
                    <a:ext uri="{9D8B030D-6E8A-4147-A177-3AD203B41FA5}">
                      <a16:colId xmlns:a16="http://schemas.microsoft.com/office/drawing/2014/main" val="20000"/>
                    </a:ext>
                  </a:extLst>
                </a:gridCol>
                <a:gridCol w="986794">
                  <a:extLst>
                    <a:ext uri="{9D8B030D-6E8A-4147-A177-3AD203B41FA5}">
                      <a16:colId xmlns:a16="http://schemas.microsoft.com/office/drawing/2014/main" val="20001"/>
                    </a:ext>
                  </a:extLst>
                </a:gridCol>
                <a:gridCol w="986794">
                  <a:extLst>
                    <a:ext uri="{9D8B030D-6E8A-4147-A177-3AD203B41FA5}">
                      <a16:colId xmlns:a16="http://schemas.microsoft.com/office/drawing/2014/main" val="20002"/>
                    </a:ext>
                  </a:extLst>
                </a:gridCol>
                <a:gridCol w="753431">
                  <a:extLst>
                    <a:ext uri="{9D8B030D-6E8A-4147-A177-3AD203B41FA5}">
                      <a16:colId xmlns:a16="http://schemas.microsoft.com/office/drawing/2014/main" val="20003"/>
                    </a:ext>
                  </a:extLst>
                </a:gridCol>
              </a:tblGrid>
              <a:tr h="102870">
                <a:tc rowSpan="2">
                  <a:txBody>
                    <a:bodyPr/>
                    <a:lstStyle/>
                    <a:p>
                      <a:pPr marL="0" marR="0" lvl="0" indent="0" algn="ctr" rtl="0">
                        <a:lnSpc>
                          <a:spcPct val="100000"/>
                        </a:lnSpc>
                        <a:spcBef>
                          <a:spcPts val="0"/>
                        </a:spcBef>
                        <a:spcAft>
                          <a:spcPts val="0"/>
                        </a:spcAft>
                        <a:buNone/>
                      </a:pPr>
                      <a:r>
                        <a:rPr lang="en-US" sz="700" u="none" strike="noStrike" cap="none"/>
                        <a:t>Frequency range</a:t>
                      </a:r>
                      <a:endParaRPr sz="700" u="none" strike="noStrike" cap="none"/>
                    </a:p>
                    <a:p>
                      <a:pPr marL="0" marR="0" lvl="0" indent="0" algn="ctr" rtl="0">
                        <a:lnSpc>
                          <a:spcPct val="100000"/>
                        </a:lnSpc>
                        <a:spcBef>
                          <a:spcPts val="0"/>
                        </a:spcBef>
                        <a:spcAft>
                          <a:spcPts val="0"/>
                        </a:spcAft>
                        <a:buNone/>
                      </a:pPr>
                      <a:r>
                        <a:rPr lang="en-US" sz="700" u="none" strike="noStrike" cap="none"/>
                        <a:t>(MHz)</a:t>
                      </a:r>
                      <a:endParaRPr sz="700" b="1" u="none" strike="noStrike" cap="none">
                        <a:latin typeface="Arial"/>
                        <a:ea typeface="Arial"/>
                        <a:cs typeface="Arial"/>
                        <a:sym typeface="Arial"/>
                      </a:endParaRPr>
                    </a:p>
                  </a:txBody>
                  <a:tcPr marL="13331" marR="51431" marT="0" marB="0"/>
                </a:tc>
                <a:tc gridSpan="3">
                  <a:txBody>
                    <a:bodyPr/>
                    <a:lstStyle/>
                    <a:p>
                      <a:pPr marL="0" marR="0" lvl="0" indent="0" algn="ctr" rtl="0">
                        <a:lnSpc>
                          <a:spcPct val="100000"/>
                        </a:lnSpc>
                        <a:spcBef>
                          <a:spcPts val="0"/>
                        </a:spcBef>
                        <a:spcAft>
                          <a:spcPts val="0"/>
                        </a:spcAft>
                        <a:buNone/>
                      </a:pPr>
                      <a:r>
                        <a:rPr lang="en-US" sz="700" u="none" strike="noStrike" cap="none"/>
                        <a:t>Level (dBm/MHz) </a:t>
                      </a:r>
                      <a:endParaRPr sz="700" b="1" u="none" strike="noStrike" cap="none">
                        <a:latin typeface="Arial"/>
                        <a:ea typeface="Arial"/>
                        <a:cs typeface="Arial"/>
                        <a:sym typeface="Arial"/>
                      </a:endParaRPr>
                    </a:p>
                  </a:txBody>
                  <a:tcPr marL="13331" marR="5143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2870">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700" u="none" strike="noStrike" cap="none"/>
                        <a:t>LPI usage</a:t>
                      </a:r>
                      <a:endParaRPr sz="700" u="none" strike="noStrike" cap="none">
                        <a:latin typeface="Arial"/>
                        <a:ea typeface="Arial"/>
                        <a:cs typeface="Arial"/>
                        <a:sym typeface="Arial"/>
                      </a:endParaRPr>
                    </a:p>
                  </a:txBody>
                  <a:tcPr marL="13331" marR="51431" marT="0" marB="0"/>
                </a:tc>
                <a:tc>
                  <a:txBody>
                    <a:bodyPr/>
                    <a:lstStyle/>
                    <a:p>
                      <a:pPr marL="0" marR="0" lvl="0" indent="0" algn="ctr" rtl="0">
                        <a:lnSpc>
                          <a:spcPct val="100000"/>
                        </a:lnSpc>
                        <a:spcBef>
                          <a:spcPts val="0"/>
                        </a:spcBef>
                        <a:spcAft>
                          <a:spcPts val="0"/>
                        </a:spcAft>
                        <a:buNone/>
                      </a:pPr>
                      <a:r>
                        <a:rPr lang="en-US" sz="700" u="none" strike="noStrike" cap="none"/>
                        <a:t>VLP usage</a:t>
                      </a:r>
                      <a:endParaRPr sz="700" u="none" strike="noStrike" cap="none">
                        <a:latin typeface="Arial"/>
                        <a:ea typeface="Arial"/>
                        <a:cs typeface="Arial"/>
                        <a:sym typeface="Arial"/>
                      </a:endParaRPr>
                    </a:p>
                  </a:txBody>
                  <a:tcPr marL="13331" marR="51431" marT="0" marB="0"/>
                </a:tc>
                <a:tc>
                  <a:txBody>
                    <a:bodyPr/>
                    <a:lstStyle/>
                    <a:p>
                      <a:pPr marL="0" marR="0" lvl="0" indent="0" algn="ctr" rtl="0">
                        <a:lnSpc>
                          <a:spcPct val="100000"/>
                        </a:lnSpc>
                        <a:spcBef>
                          <a:spcPts val="0"/>
                        </a:spcBef>
                        <a:spcAft>
                          <a:spcPts val="0"/>
                        </a:spcAft>
                        <a:buNone/>
                      </a:pPr>
                      <a:r>
                        <a:rPr lang="en-US" sz="700" u="none" strike="noStrike" cap="none"/>
                        <a:t>NB Usage</a:t>
                      </a:r>
                      <a:endParaRPr sz="700" u="none" strike="noStrike" cap="none">
                        <a:latin typeface="Arial"/>
                        <a:ea typeface="Arial"/>
                        <a:cs typeface="Arial"/>
                        <a:sym typeface="Arial"/>
                      </a:endParaRPr>
                    </a:p>
                  </a:txBody>
                  <a:tcPr marL="13331" marR="51431" marT="0" marB="0"/>
                </a:tc>
                <a:extLst>
                  <a:ext uri="{0D108BD9-81ED-4DB2-BD59-A6C34878D82A}">
                    <a16:rowId xmlns:a16="http://schemas.microsoft.com/office/drawing/2014/main" val="10001"/>
                  </a:ext>
                </a:extLst>
              </a:tr>
              <a:tr h="104981">
                <a:tc>
                  <a:txBody>
                    <a:bodyPr/>
                    <a:lstStyle/>
                    <a:p>
                      <a:pPr marL="0" marR="0" lvl="0" indent="0" algn="ctr" rtl="0">
                        <a:lnSpc>
                          <a:spcPct val="100000"/>
                        </a:lnSpc>
                        <a:spcBef>
                          <a:spcPts val="0"/>
                        </a:spcBef>
                        <a:spcAft>
                          <a:spcPts val="0"/>
                        </a:spcAft>
                        <a:buNone/>
                      </a:pPr>
                      <a:r>
                        <a:rPr lang="en-US" sz="700" u="none" strike="noStrike" cap="none"/>
                        <a:t>5 925 to 6 425 </a:t>
                      </a:r>
                      <a:endParaRPr sz="700" u="none" strike="noStrike" cap="none">
                        <a:latin typeface="Arial"/>
                        <a:ea typeface="Arial"/>
                        <a:cs typeface="Arial"/>
                        <a:sym typeface="Arial"/>
                      </a:endParaRPr>
                    </a:p>
                  </a:txBody>
                  <a:tcPr marL="13331" marR="51431" marT="0" marB="0"/>
                </a:tc>
                <a:tc>
                  <a:txBody>
                    <a:bodyPr/>
                    <a:lstStyle/>
                    <a:p>
                      <a:pPr marL="0" marR="0" lvl="0" indent="0" algn="ctr" rtl="0">
                        <a:lnSpc>
                          <a:spcPct val="100000"/>
                        </a:lnSpc>
                        <a:spcBef>
                          <a:spcPts val="0"/>
                        </a:spcBef>
                        <a:spcAft>
                          <a:spcPts val="0"/>
                        </a:spcAft>
                        <a:buNone/>
                      </a:pPr>
                      <a:r>
                        <a:rPr lang="en-US" sz="700" u="none" strike="noStrike" cap="none"/>
                        <a:t>10</a:t>
                      </a:r>
                      <a:endParaRPr sz="700" u="none" strike="noStrike" cap="none">
                        <a:latin typeface="Arial"/>
                        <a:ea typeface="Arial"/>
                        <a:cs typeface="Arial"/>
                        <a:sym typeface="Arial"/>
                      </a:endParaRPr>
                    </a:p>
                  </a:txBody>
                  <a:tcPr marL="13331" marR="51431" marT="0" marB="0"/>
                </a:tc>
                <a:tc>
                  <a:txBody>
                    <a:bodyPr/>
                    <a:lstStyle/>
                    <a:p>
                      <a:pPr marL="0" marR="0" lvl="0" indent="0" algn="ctr" rtl="0">
                        <a:lnSpc>
                          <a:spcPct val="100000"/>
                        </a:lnSpc>
                        <a:spcBef>
                          <a:spcPts val="0"/>
                        </a:spcBef>
                        <a:spcAft>
                          <a:spcPts val="0"/>
                        </a:spcAft>
                        <a:buNone/>
                      </a:pPr>
                      <a:r>
                        <a:rPr lang="en-US" sz="700" u="none" strike="noStrike" cap="none"/>
                        <a:t>1</a:t>
                      </a:r>
                      <a:endParaRPr sz="700" u="none" strike="noStrike" cap="none">
                        <a:latin typeface="Arial"/>
                        <a:ea typeface="Arial"/>
                        <a:cs typeface="Arial"/>
                        <a:sym typeface="Arial"/>
                      </a:endParaRPr>
                    </a:p>
                  </a:txBody>
                  <a:tcPr marL="13331" marR="51431" marT="0" marB="0"/>
                </a:tc>
                <a:tc>
                  <a:txBody>
                    <a:bodyPr/>
                    <a:lstStyle/>
                    <a:p>
                      <a:pPr marL="0" marR="0" lvl="0" indent="0" algn="ctr" rtl="0">
                        <a:lnSpc>
                          <a:spcPct val="100000"/>
                        </a:lnSpc>
                        <a:spcBef>
                          <a:spcPts val="0"/>
                        </a:spcBef>
                        <a:spcAft>
                          <a:spcPts val="0"/>
                        </a:spcAft>
                        <a:buNone/>
                      </a:pPr>
                      <a:r>
                        <a:rPr lang="en-US" sz="700" u="none" strike="noStrike" cap="none"/>
                        <a:t>10 (Note 1)</a:t>
                      </a:r>
                      <a:endParaRPr sz="700" u="none" strike="noStrike" cap="none">
                        <a:latin typeface="Arial"/>
                        <a:ea typeface="Arial"/>
                        <a:cs typeface="Arial"/>
                        <a:sym typeface="Arial"/>
                      </a:endParaRPr>
                    </a:p>
                  </a:txBody>
                  <a:tcPr marL="13331" marR="51431" marT="0" marB="0"/>
                </a:tc>
                <a:extLst>
                  <a:ext uri="{0D108BD9-81ED-4DB2-BD59-A6C34878D82A}">
                    <a16:rowId xmlns:a16="http://schemas.microsoft.com/office/drawing/2014/main" val="10002"/>
                  </a:ext>
                </a:extLst>
              </a:tr>
              <a:tr h="180975">
                <a:tc gridSpan="4">
                  <a:txBody>
                    <a:bodyPr/>
                    <a:lstStyle/>
                    <a:p>
                      <a:pPr marL="540385" marR="0" lvl="0" indent="-540385" algn="l" rtl="0">
                        <a:lnSpc>
                          <a:spcPct val="100000"/>
                        </a:lnSpc>
                        <a:spcBef>
                          <a:spcPts val="0"/>
                        </a:spcBef>
                        <a:spcAft>
                          <a:spcPts val="0"/>
                        </a:spcAft>
                        <a:buNone/>
                      </a:pPr>
                      <a:r>
                        <a:rPr lang="en-US" sz="700" u="none" strike="noStrike" cap="none"/>
                        <a:t>NOTE :	For NB systems with &lt;15 hopping channels the limit shall be 1dBm/MHz</a:t>
                      </a:r>
                      <a:endParaRPr sz="700" u="none" strike="noStrike" cap="none">
                        <a:latin typeface="Arial"/>
                        <a:ea typeface="Arial"/>
                        <a:cs typeface="Arial"/>
                        <a:sym typeface="Arial"/>
                      </a:endParaRPr>
                    </a:p>
                  </a:txBody>
                  <a:tcPr marL="13331" marR="51431"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9077ED8-A5EB-4226-82A2-B634F48CEBD4}"/>
              </a:ext>
            </a:extLst>
          </p:cNvPr>
          <p:cNvGraphicFramePr>
            <a:graphicFrameLocks noGrp="1"/>
          </p:cNvGraphicFramePr>
          <p:nvPr>
            <p:ph idx="1"/>
            <p:extLst>
              <p:ext uri="{D42A27DB-BD31-4B8C-83A1-F6EECF244321}">
                <p14:modId xmlns:p14="http://schemas.microsoft.com/office/powerpoint/2010/main" val="1079288379"/>
              </p:ext>
            </p:extLst>
          </p:nvPr>
        </p:nvGraphicFramePr>
        <p:xfrm>
          <a:off x="1577665" y="1439863"/>
          <a:ext cx="5988670" cy="5015711"/>
        </p:xfrm>
        <a:graphic>
          <a:graphicData uri="http://schemas.openxmlformats.org/drawingml/2006/table">
            <a:tbl>
              <a:tblPr firstRow="1" firstCol="1" bandRow="1">
                <a:tableStyleId>{5C22544A-7EE6-4342-B048-85BDC9FD1C3A}</a:tableStyleId>
              </a:tblPr>
              <a:tblGrid>
                <a:gridCol w="2994335">
                  <a:extLst>
                    <a:ext uri="{9D8B030D-6E8A-4147-A177-3AD203B41FA5}">
                      <a16:colId xmlns:a16="http://schemas.microsoft.com/office/drawing/2014/main" val="113863163"/>
                    </a:ext>
                  </a:extLst>
                </a:gridCol>
                <a:gridCol w="2994335">
                  <a:extLst>
                    <a:ext uri="{9D8B030D-6E8A-4147-A177-3AD203B41FA5}">
                      <a16:colId xmlns:a16="http://schemas.microsoft.com/office/drawing/2014/main" val="479806086"/>
                    </a:ext>
                  </a:extLst>
                </a:gridCol>
              </a:tblGrid>
              <a:tr h="168133">
                <a:tc>
                  <a:txBody>
                    <a:bodyPr/>
                    <a:lstStyle/>
                    <a:p>
                      <a:pPr marL="0" marR="0">
                        <a:lnSpc>
                          <a:spcPct val="107000"/>
                        </a:lnSpc>
                        <a:spcBef>
                          <a:spcPts val="0"/>
                        </a:spcBef>
                        <a:spcAft>
                          <a:spcPts val="0"/>
                        </a:spcAft>
                      </a:pPr>
                      <a:r>
                        <a:rPr lang="en-US" sz="1100" dirty="0">
                          <a:effectLst/>
                        </a:rPr>
                        <a:t>PAR Objective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Proposed Solution (how addressed)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0986531"/>
                  </a:ext>
                </a:extLst>
              </a:tr>
              <a:tr h="593493">
                <a:tc>
                  <a:txBody>
                    <a:bodyPr/>
                    <a:lstStyle/>
                    <a:p>
                      <a:pPr marL="0" marR="0">
                        <a:lnSpc>
                          <a:spcPct val="107000"/>
                        </a:lnSpc>
                        <a:spcBef>
                          <a:spcPts val="0"/>
                        </a:spcBef>
                        <a:spcAft>
                          <a:spcPts val="0"/>
                        </a:spcAft>
                      </a:pPr>
                      <a:r>
                        <a:rPr lang="en-US" sz="900" b="0" dirty="0">
                          <a:effectLst/>
                        </a:rPr>
                        <a:t>Safeguards so that the high throughput data use cases will not cause significant disruption to low duty-cycle ranging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1567932"/>
                  </a:ext>
                </a:extLst>
              </a:tr>
              <a:tr h="443233">
                <a:tc>
                  <a:txBody>
                    <a:bodyPr/>
                    <a:lstStyle/>
                    <a:p>
                      <a:pPr marL="0" marR="0">
                        <a:lnSpc>
                          <a:spcPct val="107000"/>
                        </a:lnSpc>
                        <a:spcBef>
                          <a:spcPts val="0"/>
                        </a:spcBef>
                        <a:spcAft>
                          <a:spcPts val="0"/>
                        </a:spcAft>
                      </a:pPr>
                      <a:r>
                        <a:rPr lang="en-US" sz="900" b="0" dirty="0">
                          <a:effectLst/>
                        </a:rPr>
                        <a:t>Interference mitigation techniques to support higher density and higher traffic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0307483"/>
                  </a:ext>
                </a:extLst>
              </a:tr>
              <a:tr h="142709">
                <a:tc>
                  <a:txBody>
                    <a:bodyPr/>
                    <a:lstStyle/>
                    <a:p>
                      <a:pPr marL="0" marR="0">
                        <a:lnSpc>
                          <a:spcPct val="107000"/>
                        </a:lnSpc>
                        <a:spcBef>
                          <a:spcPts val="0"/>
                        </a:spcBef>
                        <a:spcAft>
                          <a:spcPts val="0"/>
                        </a:spcAft>
                      </a:pPr>
                      <a:r>
                        <a:rPr lang="en-US" sz="900" b="0" dirty="0">
                          <a:effectLst/>
                        </a:rPr>
                        <a:t>Other coexistence improvement</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6602030"/>
                  </a:ext>
                </a:extLst>
              </a:tr>
              <a:tr h="292970">
                <a:tc>
                  <a:txBody>
                    <a:bodyPr/>
                    <a:lstStyle/>
                    <a:p>
                      <a:pPr marL="0" marR="0">
                        <a:lnSpc>
                          <a:spcPct val="107000"/>
                        </a:lnSpc>
                        <a:spcBef>
                          <a:spcPts val="0"/>
                        </a:spcBef>
                        <a:spcAft>
                          <a:spcPts val="0"/>
                        </a:spcAft>
                      </a:pPr>
                      <a:r>
                        <a:rPr lang="en-US" sz="900" b="0" dirty="0">
                          <a:effectLst/>
                        </a:rPr>
                        <a:t>Backward compatibility with enhanced ranging capable devices (ERDEVs).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8494273"/>
                  </a:ext>
                </a:extLst>
              </a:tr>
              <a:tr h="292970">
                <a:tc>
                  <a:txBody>
                    <a:bodyPr/>
                    <a:lstStyle/>
                    <a:p>
                      <a:pPr marL="0" marR="0">
                        <a:lnSpc>
                          <a:spcPct val="107000"/>
                        </a:lnSpc>
                        <a:spcBef>
                          <a:spcPts val="0"/>
                        </a:spcBef>
                        <a:spcAft>
                          <a:spcPts val="0"/>
                        </a:spcAft>
                      </a:pPr>
                      <a:r>
                        <a:rPr lang="en-US" sz="900" b="0" dirty="0">
                          <a:effectLst/>
                        </a:rPr>
                        <a:t>Improved link budget and/or reduced air-time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8167276"/>
                  </a:ext>
                </a:extLst>
              </a:tr>
              <a:tr h="292970">
                <a:tc>
                  <a:txBody>
                    <a:bodyPr/>
                    <a:lstStyle/>
                    <a:p>
                      <a:pPr marL="0" marR="0">
                        <a:lnSpc>
                          <a:spcPct val="107000"/>
                        </a:lnSpc>
                        <a:spcBef>
                          <a:spcPts val="0"/>
                        </a:spcBef>
                        <a:spcAft>
                          <a:spcPts val="0"/>
                        </a:spcAft>
                      </a:pPr>
                      <a:r>
                        <a:rPr lang="en-US" sz="900" b="0" dirty="0">
                          <a:effectLst/>
                        </a:rPr>
                        <a:t>Additional channels and operating frequencies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470706"/>
                  </a:ext>
                </a:extLst>
              </a:tr>
              <a:tr h="443233">
                <a:tc>
                  <a:txBody>
                    <a:bodyPr/>
                    <a:lstStyle/>
                    <a:p>
                      <a:pPr marL="0" marR="0">
                        <a:lnSpc>
                          <a:spcPct val="107000"/>
                        </a:lnSpc>
                        <a:spcBef>
                          <a:spcPts val="0"/>
                        </a:spcBef>
                        <a:spcAft>
                          <a:spcPts val="0"/>
                        </a:spcAft>
                      </a:pPr>
                      <a:r>
                        <a:rPr lang="en-US" sz="900" b="0" dirty="0">
                          <a:effectLst/>
                        </a:rPr>
                        <a:t>Improvements to accuracy / precision / reliability and interoperability for high-integrity ranging;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0662618"/>
                  </a:ext>
                </a:extLst>
              </a:tr>
              <a:tr h="292970">
                <a:tc>
                  <a:txBody>
                    <a:bodyPr/>
                    <a:lstStyle/>
                    <a:p>
                      <a:pPr marL="0" marR="0">
                        <a:lnSpc>
                          <a:spcPct val="107000"/>
                        </a:lnSpc>
                        <a:spcBef>
                          <a:spcPts val="0"/>
                        </a:spcBef>
                        <a:spcAft>
                          <a:spcPts val="0"/>
                        </a:spcAft>
                      </a:pPr>
                      <a:r>
                        <a:rPr lang="en-US" sz="900" b="0" dirty="0">
                          <a:effectLst/>
                        </a:rPr>
                        <a:t>Reduce complexity and power consumption;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3036709"/>
                  </a:ext>
                </a:extLst>
              </a:tr>
              <a:tr h="292970">
                <a:tc>
                  <a:txBody>
                    <a:bodyPr/>
                    <a:lstStyle/>
                    <a:p>
                      <a:pPr marL="0" marR="0">
                        <a:lnSpc>
                          <a:spcPct val="107000"/>
                        </a:lnSpc>
                        <a:spcBef>
                          <a:spcPts val="0"/>
                        </a:spcBef>
                        <a:spcAft>
                          <a:spcPts val="0"/>
                        </a:spcAft>
                      </a:pPr>
                      <a:r>
                        <a:rPr lang="en-US" sz="900" b="0" dirty="0">
                          <a:effectLst/>
                        </a:rPr>
                        <a:t>Hybrid operation with narrowband signaling to assist UWB;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LBT should be employed by NB as a coexistence mechanism</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1296273"/>
                  </a:ext>
                </a:extLst>
              </a:tr>
              <a:tr h="292970">
                <a:tc>
                  <a:txBody>
                    <a:bodyPr/>
                    <a:lstStyle/>
                    <a:p>
                      <a:pPr marL="0" marR="0">
                        <a:lnSpc>
                          <a:spcPct val="107000"/>
                        </a:lnSpc>
                        <a:spcBef>
                          <a:spcPts val="0"/>
                        </a:spcBef>
                        <a:spcAft>
                          <a:spcPts val="0"/>
                        </a:spcAft>
                      </a:pPr>
                      <a:r>
                        <a:rPr lang="en-US" sz="900" b="0" dirty="0">
                          <a:effectLst/>
                        </a:rPr>
                        <a:t>Enhanced native discovery and connection setup mechanisms;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7268290"/>
                  </a:ext>
                </a:extLst>
              </a:tr>
              <a:tr h="292970">
                <a:tc>
                  <a:txBody>
                    <a:bodyPr/>
                    <a:lstStyle/>
                    <a:p>
                      <a:pPr marL="0" marR="0">
                        <a:lnSpc>
                          <a:spcPct val="107000"/>
                        </a:lnSpc>
                        <a:spcBef>
                          <a:spcPts val="0"/>
                        </a:spcBef>
                        <a:spcAft>
                          <a:spcPts val="0"/>
                        </a:spcAft>
                      </a:pPr>
                      <a:r>
                        <a:rPr lang="en-US" sz="900" b="0" dirty="0">
                          <a:effectLst/>
                        </a:rPr>
                        <a:t>Sensing capabilities to support presence detection and environment mapping;</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1501901"/>
                  </a:ext>
                </a:extLst>
              </a:tr>
              <a:tr h="142709">
                <a:tc>
                  <a:txBody>
                    <a:bodyPr/>
                    <a:lstStyle/>
                    <a:p>
                      <a:pPr marL="0" marR="0">
                        <a:lnSpc>
                          <a:spcPct val="107000"/>
                        </a:lnSpc>
                        <a:spcBef>
                          <a:spcPts val="0"/>
                        </a:spcBef>
                        <a:spcAft>
                          <a:spcPts val="0"/>
                        </a:spcAft>
                      </a:pPr>
                      <a:r>
                        <a:rPr lang="en-US" sz="900" b="0" dirty="0">
                          <a:effectLst/>
                        </a:rPr>
                        <a:t>Low-power low-latency streaming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3390514"/>
                  </a:ext>
                </a:extLst>
              </a:tr>
              <a:tr h="292970">
                <a:tc>
                  <a:txBody>
                    <a:bodyPr/>
                    <a:lstStyle/>
                    <a:p>
                      <a:pPr marL="0" marR="0">
                        <a:lnSpc>
                          <a:spcPct val="107000"/>
                        </a:lnSpc>
                        <a:spcBef>
                          <a:spcPts val="0"/>
                        </a:spcBef>
                        <a:spcAft>
                          <a:spcPts val="0"/>
                        </a:spcAft>
                      </a:pPr>
                      <a:r>
                        <a:rPr lang="en-US" sz="900" b="0" dirty="0">
                          <a:effectLst/>
                        </a:rPr>
                        <a:t>higher data-rate streaming allowing at least 50 Mbit/s of throughput.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3551774"/>
                  </a:ext>
                </a:extLst>
              </a:tr>
              <a:tr h="443233">
                <a:tc>
                  <a:txBody>
                    <a:bodyPr/>
                    <a:lstStyle/>
                    <a:p>
                      <a:pPr marL="0" marR="0">
                        <a:lnSpc>
                          <a:spcPct val="107000"/>
                        </a:lnSpc>
                        <a:spcBef>
                          <a:spcPts val="0"/>
                        </a:spcBef>
                        <a:spcAft>
                          <a:spcPts val="0"/>
                        </a:spcAft>
                      </a:pPr>
                      <a:r>
                        <a:rPr lang="en-US" sz="900" b="0" dirty="0">
                          <a:effectLst/>
                        </a:rPr>
                        <a:t>Support for peer-to-peer, peer-to-multi-peer, and station-to-infrastructure protocols;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4020965"/>
                  </a:ext>
                </a:extLst>
              </a:tr>
              <a:tr h="292970">
                <a:tc>
                  <a:txBody>
                    <a:bodyPr/>
                    <a:lstStyle/>
                    <a:p>
                      <a:pPr marL="0" marR="0">
                        <a:lnSpc>
                          <a:spcPct val="107000"/>
                        </a:lnSpc>
                        <a:spcBef>
                          <a:spcPts val="0"/>
                        </a:spcBef>
                        <a:spcAft>
                          <a:spcPts val="0"/>
                        </a:spcAft>
                      </a:pPr>
                      <a:r>
                        <a:rPr lang="en-US" sz="900" b="0" dirty="0">
                          <a:effectLst/>
                        </a:rPr>
                        <a:t>Infrastructure synchronization mechanisms.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1965075"/>
                  </a:ext>
                </a:extLst>
              </a:tr>
            </a:tbl>
          </a:graphicData>
        </a:graphic>
      </p:graphicFrame>
      <p:sp>
        <p:nvSpPr>
          <p:cNvPr id="4" name="Slide Number Placeholder 3">
            <a:extLst>
              <a:ext uri="{FF2B5EF4-FFF2-40B4-BE49-F238E27FC236}">
                <a16:creationId xmlns:a16="http://schemas.microsoft.com/office/drawing/2014/main" id="{88C1BCC9-89BA-47A0-A79D-AA3DA825104D}"/>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a:t>
            </a:fld>
            <a:endParaRPr lang="en-US" altLang="en-US" dirty="0"/>
          </a:p>
        </p:txBody>
      </p:sp>
      <p:sp>
        <p:nvSpPr>
          <p:cNvPr id="6" name="Title 5">
            <a:extLst>
              <a:ext uri="{FF2B5EF4-FFF2-40B4-BE49-F238E27FC236}">
                <a16:creationId xmlns:a16="http://schemas.microsoft.com/office/drawing/2014/main" id="{0F701439-06F4-4CF3-B54D-0A93D70A277F}"/>
              </a:ext>
            </a:extLst>
          </p:cNvPr>
          <p:cNvSpPr>
            <a:spLocks noGrp="1"/>
          </p:cNvSpPr>
          <p:nvPr>
            <p:ph type="title"/>
          </p:nvPr>
        </p:nvSpPr>
        <p:spPr/>
        <p:txBody>
          <a:bodyPr/>
          <a:lstStyle/>
          <a:p>
            <a:r>
              <a:rPr lang="en-US" dirty="0"/>
              <a:t>Technical Guidance</a:t>
            </a:r>
          </a:p>
        </p:txBody>
      </p:sp>
    </p:spTree>
    <p:extLst>
      <p:ext uri="{BB962C8B-B14F-4D97-AF65-F5344CB8AC3E}">
        <p14:creationId xmlns:p14="http://schemas.microsoft.com/office/powerpoint/2010/main" val="2709052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96FF55-2CFE-4978-4AF6-1DF50625BD88}"/>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DBD89238-59B8-A367-E9B8-4DFE42670D5A}"/>
              </a:ext>
            </a:extLst>
          </p:cNvPr>
          <p:cNvSpPr>
            <a:spLocks noGrp="1"/>
          </p:cNvSpPr>
          <p:nvPr>
            <p:ph type="title"/>
          </p:nvPr>
        </p:nvSpPr>
        <p:spPr>
          <a:xfrm>
            <a:off x="500533" y="795149"/>
            <a:ext cx="8113050" cy="584700"/>
          </a:xfrm>
        </p:spPr>
        <p:txBody>
          <a:bodyPr/>
          <a:lstStyle/>
          <a:p>
            <a:r>
              <a:rPr lang="en-US" sz="4000" dirty="0">
                <a:latin typeface="+mj-lt"/>
              </a:rPr>
              <a:t>Wi-Fi Throughput</a:t>
            </a:r>
          </a:p>
        </p:txBody>
      </p:sp>
      <p:pic>
        <p:nvPicPr>
          <p:cNvPr id="6" name="Picture 5">
            <a:extLst>
              <a:ext uri="{FF2B5EF4-FFF2-40B4-BE49-F238E27FC236}">
                <a16:creationId xmlns:a16="http://schemas.microsoft.com/office/drawing/2014/main" id="{0DA80EC5-5D6E-C7CD-BBCF-94EB55BB83CE}"/>
              </a:ext>
            </a:extLst>
          </p:cNvPr>
          <p:cNvPicPr>
            <a:picLocks noChangeAspect="1"/>
          </p:cNvPicPr>
          <p:nvPr/>
        </p:nvPicPr>
        <p:blipFill>
          <a:blip r:embed="rId2"/>
          <a:stretch>
            <a:fillRect/>
          </a:stretch>
        </p:blipFill>
        <p:spPr>
          <a:xfrm>
            <a:off x="2010864" y="2204864"/>
            <a:ext cx="5120021" cy="4120880"/>
          </a:xfrm>
          <a:prstGeom prst="rect">
            <a:avLst/>
          </a:prstGeom>
        </p:spPr>
      </p:pic>
    </p:spTree>
    <p:extLst>
      <p:ext uri="{BB962C8B-B14F-4D97-AF65-F5344CB8AC3E}">
        <p14:creationId xmlns:p14="http://schemas.microsoft.com/office/powerpoint/2010/main" val="102167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1"/>
          <p:cNvSpPr txBox="1">
            <a:spLocks noGrp="1"/>
          </p:cNvSpPr>
          <p:nvPr>
            <p:ph type="title"/>
          </p:nvPr>
        </p:nvSpPr>
        <p:spPr>
          <a:xfrm>
            <a:off x="514350" y="1117854"/>
            <a:ext cx="8113050" cy="438525"/>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algn="l">
              <a:spcBef>
                <a:spcPts val="0"/>
              </a:spcBef>
              <a:spcAft>
                <a:spcPts val="0"/>
              </a:spcAft>
              <a:buClr>
                <a:schemeClr val="dk2"/>
              </a:buClr>
              <a:buSzPts val="2800"/>
            </a:pPr>
            <a:r>
              <a:rPr lang="en-US"/>
              <a:t>NB Received power vs distance</a:t>
            </a:r>
            <a:endParaRPr/>
          </a:p>
        </p:txBody>
      </p:sp>
      <p:pic>
        <p:nvPicPr>
          <p:cNvPr id="212" name="Google Shape;212;p11"/>
          <p:cNvPicPr preferRelativeResize="0"/>
          <p:nvPr/>
        </p:nvPicPr>
        <p:blipFill rotWithShape="1">
          <a:blip r:embed="rId3">
            <a:alphaModFix/>
          </a:blip>
          <a:srcRect/>
          <a:stretch/>
        </p:blipFill>
        <p:spPr>
          <a:xfrm>
            <a:off x="2411760" y="2492896"/>
            <a:ext cx="4320480" cy="3523775"/>
          </a:xfrm>
          <a:prstGeom prst="rect">
            <a:avLst/>
          </a:prstGeom>
          <a:noFill/>
          <a:ln>
            <a:noFill/>
          </a:ln>
        </p:spPr>
      </p:pic>
      <p:sp>
        <p:nvSpPr>
          <p:cNvPr id="213" name="Google Shape;213;p11"/>
          <p:cNvSpPr txBox="1"/>
          <p:nvPr/>
        </p:nvSpPr>
        <p:spPr>
          <a:xfrm>
            <a:off x="705774" y="1739469"/>
            <a:ext cx="3562165" cy="530884"/>
          </a:xfrm>
          <a:prstGeom prst="rect">
            <a:avLst/>
          </a:prstGeom>
          <a:noFill/>
          <a:ln>
            <a:noFill/>
          </a:ln>
        </p:spPr>
        <p:txBody>
          <a:bodyPr spcFirstLastPara="1" wrap="square" lIns="68569" tIns="34275" rIns="68569" bIns="34275" anchor="t" anchorCtr="0">
            <a:spAutoFit/>
          </a:bodyPr>
          <a:lstStyle/>
          <a:p>
            <a:pPr>
              <a:spcBef>
                <a:spcPts val="0"/>
              </a:spcBef>
              <a:spcAft>
                <a:spcPts val="0"/>
              </a:spcAft>
            </a:pPr>
            <a:r>
              <a:rPr lang="en-US" sz="900" dirty="0"/>
              <a:t>Assume NB has 14 dBm TX EIRP, per regulations</a:t>
            </a:r>
          </a:p>
          <a:p>
            <a:pPr>
              <a:spcBef>
                <a:spcPts val="0"/>
              </a:spcBef>
              <a:spcAft>
                <a:spcPts val="0"/>
              </a:spcAft>
            </a:pPr>
            <a:r>
              <a:rPr lang="en-US" sz="900" dirty="0"/>
              <a:t>“</a:t>
            </a:r>
            <a:r>
              <a:rPr lang="en-US" sz="1050" dirty="0">
                <a:solidFill>
                  <a:srgbClr val="000000"/>
                </a:solidFill>
                <a:latin typeface="Arial"/>
                <a:ea typeface="Arial"/>
                <a:cs typeface="Arial"/>
                <a:sym typeface="Arial"/>
              </a:rPr>
              <a:t>FSPL</a:t>
            </a:r>
            <a:r>
              <a:rPr lang="en-US" sz="900" dirty="0"/>
              <a:t>”</a:t>
            </a:r>
            <a:r>
              <a:rPr lang="en-US" sz="1050" dirty="0">
                <a:solidFill>
                  <a:srgbClr val="000000"/>
                </a:solidFill>
                <a:latin typeface="Arial"/>
                <a:ea typeface="Arial"/>
                <a:cs typeface="Arial"/>
                <a:sym typeface="Arial"/>
              </a:rPr>
              <a:t> = free space path loss</a:t>
            </a:r>
            <a:endParaRPr sz="900" dirty="0"/>
          </a:p>
          <a:p>
            <a:pPr>
              <a:spcBef>
                <a:spcPts val="0"/>
              </a:spcBef>
              <a:spcAft>
                <a:spcPts val="0"/>
              </a:spcAft>
            </a:pPr>
            <a:r>
              <a:rPr lang="en-US" sz="900" dirty="0"/>
              <a:t>“</a:t>
            </a:r>
            <a:r>
              <a:rPr lang="en-US" sz="1050" dirty="0">
                <a:solidFill>
                  <a:srgbClr val="000000"/>
                </a:solidFill>
                <a:latin typeface="Arial"/>
                <a:ea typeface="Arial"/>
                <a:cs typeface="Arial"/>
                <a:sym typeface="Arial"/>
              </a:rPr>
              <a:t>3GPP Indoor</a:t>
            </a:r>
            <a:r>
              <a:rPr lang="en-US" sz="900" dirty="0"/>
              <a:t>”</a:t>
            </a:r>
            <a:r>
              <a:rPr lang="en-US" sz="1050" dirty="0">
                <a:solidFill>
                  <a:srgbClr val="000000"/>
                </a:solidFill>
                <a:latin typeface="Arial"/>
                <a:ea typeface="Arial"/>
                <a:cs typeface="Arial"/>
                <a:sym typeface="Arial"/>
              </a:rPr>
              <a:t> = 3GPP 38.901 indoor channel model</a:t>
            </a:r>
            <a:endParaRPr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2FDB4-7431-D384-37E2-EE6D7EECC221}"/>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E12328E6-547D-720A-6552-0233FC8C0904}"/>
              </a:ext>
            </a:extLst>
          </p:cNvPr>
          <p:cNvSpPr>
            <a:spLocks noGrp="1"/>
          </p:cNvSpPr>
          <p:nvPr>
            <p:ph idx="1"/>
          </p:nvPr>
        </p:nvSpPr>
        <p:spPr>
          <a:xfrm>
            <a:off x="609600" y="1371600"/>
            <a:ext cx="8534400" cy="4868863"/>
          </a:xfrm>
        </p:spPr>
        <p:txBody>
          <a:bodyPr/>
          <a:lstStyle/>
          <a:p>
            <a:r>
              <a:rPr lang="en-US" sz="1800" dirty="0"/>
              <a:t>In 15-23-243, it is suggested to use NB for Data Communications for gate entry applications.  We should also consider the effects on other technologies in high device density scenario (e.g., apartment buildings, malls)</a:t>
            </a:r>
          </a:p>
          <a:p>
            <a:r>
              <a:rPr lang="en-US" sz="1800" dirty="0"/>
              <a:t>In 15-23-119 the effect of NB interference on Wi-Fi at the PHY level was presented.  It was shown that for 20 MHz Wi-Fi and a 31% duty cycle NB, the SIR &gt; 20 dB for PER to be &lt; 10%.</a:t>
            </a:r>
          </a:p>
          <a:p>
            <a:r>
              <a:rPr lang="en-US" sz="1800" dirty="0"/>
              <a:t>This work focuses on the effects of NB interference on Wi-Fi at the MAC level.</a:t>
            </a:r>
          </a:p>
          <a:p>
            <a:r>
              <a:rPr lang="en-US" sz="1800" dirty="0"/>
              <a:t>This compares 2 scenarios:</a:t>
            </a:r>
          </a:p>
          <a:p>
            <a:r>
              <a:rPr lang="en-US" sz="1800" dirty="0"/>
              <a:t>	1) effect of NB (without LBT) and with 33%,100% duty cycle on Wi-Fi link </a:t>
            </a:r>
          </a:p>
          <a:p>
            <a:r>
              <a:rPr lang="en-US" sz="1800" dirty="0"/>
              <a:t>   	2) effect of Wi-Fi (with LBT) on Wi-Fi link</a:t>
            </a:r>
          </a:p>
          <a:p>
            <a:r>
              <a:rPr lang="en-US" sz="1800" dirty="0"/>
              <a:t>We ask the question: Is NB (without LBT) a similar neighbor to Wi-Fi than another Wi-Fi neighbor?</a:t>
            </a:r>
          </a:p>
        </p:txBody>
      </p:sp>
      <p:sp>
        <p:nvSpPr>
          <p:cNvPr id="4" name="Slide Number Placeholder 3">
            <a:extLst>
              <a:ext uri="{FF2B5EF4-FFF2-40B4-BE49-F238E27FC236}">
                <a16:creationId xmlns:a16="http://schemas.microsoft.com/office/drawing/2014/main" id="{B705AF51-9E8D-0429-BC16-8B42E2081246}"/>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dirty="0"/>
          </a:p>
        </p:txBody>
      </p:sp>
    </p:spTree>
    <p:extLst>
      <p:ext uri="{BB962C8B-B14F-4D97-AF65-F5344CB8AC3E}">
        <p14:creationId xmlns:p14="http://schemas.microsoft.com/office/powerpoint/2010/main" val="2354568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29E9B-5D1F-2C09-D72A-FCD8C74EDC30}"/>
              </a:ext>
            </a:extLst>
          </p:cNvPr>
          <p:cNvSpPr>
            <a:spLocks noGrp="1"/>
          </p:cNvSpPr>
          <p:nvPr>
            <p:ph type="title"/>
          </p:nvPr>
        </p:nvSpPr>
        <p:spPr>
          <a:xfrm>
            <a:off x="0" y="680243"/>
            <a:ext cx="9144000" cy="754063"/>
          </a:xfrm>
        </p:spPr>
        <p:txBody>
          <a:bodyPr/>
          <a:lstStyle/>
          <a:p>
            <a:r>
              <a:rPr lang="en-US" sz="3600" dirty="0"/>
              <a:t>Europe 6 GHz NB vs VLP Wi-Fi spectrum</a:t>
            </a:r>
          </a:p>
        </p:txBody>
      </p:sp>
      <p:sp>
        <p:nvSpPr>
          <p:cNvPr id="3" name="Content Placeholder 2">
            <a:extLst>
              <a:ext uri="{FF2B5EF4-FFF2-40B4-BE49-F238E27FC236}">
                <a16:creationId xmlns:a16="http://schemas.microsoft.com/office/drawing/2014/main" id="{73194009-1949-7693-F25E-253BE34A3B92}"/>
              </a:ext>
            </a:extLst>
          </p:cNvPr>
          <p:cNvSpPr>
            <a:spLocks noGrp="1"/>
          </p:cNvSpPr>
          <p:nvPr>
            <p:ph idx="1"/>
          </p:nvPr>
        </p:nvSpPr>
        <p:spPr>
          <a:xfrm>
            <a:off x="250743" y="1434306"/>
            <a:ext cx="8676456" cy="4868863"/>
          </a:xfrm>
        </p:spPr>
        <p:txBody>
          <a:bodyPr/>
          <a:lstStyle/>
          <a:p>
            <a:r>
              <a:rPr lang="en-US" sz="1800" dirty="0"/>
              <a:t>NB with 14 dBm EIRP is 15/18/21 dB stronger than VLP Wi-Fi with 80/160/320 MHz</a:t>
            </a:r>
          </a:p>
        </p:txBody>
      </p:sp>
      <p:sp>
        <p:nvSpPr>
          <p:cNvPr id="4" name="Slide Number Placeholder 3">
            <a:extLst>
              <a:ext uri="{FF2B5EF4-FFF2-40B4-BE49-F238E27FC236}">
                <a16:creationId xmlns:a16="http://schemas.microsoft.com/office/drawing/2014/main" id="{EFF4888E-C1C2-1791-92BF-5C0534A13BF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dirty="0"/>
          </a:p>
        </p:txBody>
      </p:sp>
      <p:grpSp>
        <p:nvGrpSpPr>
          <p:cNvPr id="5" name="Group 4">
            <a:extLst>
              <a:ext uri="{FF2B5EF4-FFF2-40B4-BE49-F238E27FC236}">
                <a16:creationId xmlns:a16="http://schemas.microsoft.com/office/drawing/2014/main" id="{473F9688-C82B-9FFD-63FC-5F2D0E4083D6}"/>
              </a:ext>
            </a:extLst>
          </p:cNvPr>
          <p:cNvGrpSpPr/>
          <p:nvPr/>
        </p:nvGrpSpPr>
        <p:grpSpPr>
          <a:xfrm>
            <a:off x="148200" y="2424675"/>
            <a:ext cx="8352928" cy="3579992"/>
            <a:chOff x="323528" y="1727855"/>
            <a:chExt cx="8352928" cy="3579992"/>
          </a:xfrm>
        </p:grpSpPr>
        <p:cxnSp>
          <p:nvCxnSpPr>
            <p:cNvPr id="8" name="Straight Connector 7">
              <a:extLst>
                <a:ext uri="{FF2B5EF4-FFF2-40B4-BE49-F238E27FC236}">
                  <a16:creationId xmlns:a16="http://schemas.microsoft.com/office/drawing/2014/main" id="{90A4154B-47FE-4718-8894-CFE8434A06E2}"/>
                </a:ext>
              </a:extLst>
            </p:cNvPr>
            <p:cNvCxnSpPr/>
            <p:nvPr/>
          </p:nvCxnSpPr>
          <p:spPr bwMode="auto">
            <a:xfrm>
              <a:off x="323528" y="5301208"/>
              <a:ext cx="8352928"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Rectangle 9">
              <a:extLst>
                <a:ext uri="{FF2B5EF4-FFF2-40B4-BE49-F238E27FC236}">
                  <a16:creationId xmlns:a16="http://schemas.microsoft.com/office/drawing/2014/main" id="{EF313EE2-8623-EE4D-02F0-5DEFE4A57DF5}"/>
                </a:ext>
              </a:extLst>
            </p:cNvPr>
            <p:cNvSpPr/>
            <p:nvPr/>
          </p:nvSpPr>
          <p:spPr bwMode="auto">
            <a:xfrm>
              <a:off x="2699793" y="4365104"/>
              <a:ext cx="3744416" cy="936104"/>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rPr>
                <a:t>160 MHz</a:t>
              </a:r>
            </a:p>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latin typeface="Times New Roman" charset="0"/>
                  <a:ea typeface="ＭＳ Ｐゴシック" charset="0"/>
                  <a:cs typeface="ＭＳ Ｐゴシック" charset="0"/>
                </a:rPr>
                <a:t>Wi-Fi</a:t>
              </a: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
          <p:nvSpPr>
            <p:cNvPr id="12" name="TextBox 11">
              <a:extLst>
                <a:ext uri="{FF2B5EF4-FFF2-40B4-BE49-F238E27FC236}">
                  <a16:creationId xmlns:a16="http://schemas.microsoft.com/office/drawing/2014/main" id="{B3508002-95C0-8636-8928-B8CC9FF5BF5E}"/>
                </a:ext>
              </a:extLst>
            </p:cNvPr>
            <p:cNvSpPr txBox="1"/>
            <p:nvPr/>
          </p:nvSpPr>
          <p:spPr>
            <a:xfrm>
              <a:off x="5225130" y="1727855"/>
              <a:ext cx="1468120" cy="276999"/>
            </a:xfrm>
            <a:prstGeom prst="rect">
              <a:avLst/>
            </a:prstGeom>
            <a:noFill/>
          </p:spPr>
          <p:txBody>
            <a:bodyPr wrap="square" rtlCol="0">
              <a:spAutoFit/>
            </a:bodyPr>
            <a:lstStyle/>
            <a:p>
              <a:r>
                <a:rPr lang="en-US" dirty="0">
                  <a:solidFill>
                    <a:schemeClr val="tx1"/>
                  </a:solidFill>
                </a:rPr>
                <a:t>10 dBm/MHz</a:t>
              </a:r>
            </a:p>
          </p:txBody>
        </p:sp>
        <p:sp>
          <p:nvSpPr>
            <p:cNvPr id="15" name="TextBox 14">
              <a:extLst>
                <a:ext uri="{FF2B5EF4-FFF2-40B4-BE49-F238E27FC236}">
                  <a16:creationId xmlns:a16="http://schemas.microsoft.com/office/drawing/2014/main" id="{FDF685D0-8857-E8A5-A4B8-6A56142AEB41}"/>
                </a:ext>
              </a:extLst>
            </p:cNvPr>
            <p:cNvSpPr txBox="1"/>
            <p:nvPr/>
          </p:nvSpPr>
          <p:spPr>
            <a:xfrm>
              <a:off x="6068644" y="4121078"/>
              <a:ext cx="1468120" cy="276999"/>
            </a:xfrm>
            <a:prstGeom prst="rect">
              <a:avLst/>
            </a:prstGeom>
            <a:noFill/>
          </p:spPr>
          <p:txBody>
            <a:bodyPr wrap="square" rtlCol="0">
              <a:spAutoFit/>
            </a:bodyPr>
            <a:lstStyle/>
            <a:p>
              <a:r>
                <a:rPr lang="en-US" dirty="0">
                  <a:solidFill>
                    <a:schemeClr val="tx1"/>
                  </a:solidFill>
                </a:rPr>
                <a:t>-8 dBm/MHz</a:t>
              </a:r>
            </a:p>
          </p:txBody>
        </p:sp>
        <p:sp>
          <p:nvSpPr>
            <p:cNvPr id="16" name="Rectangle 15">
              <a:extLst>
                <a:ext uri="{FF2B5EF4-FFF2-40B4-BE49-F238E27FC236}">
                  <a16:creationId xmlns:a16="http://schemas.microsoft.com/office/drawing/2014/main" id="{8A79DBAA-B9EE-B5CC-4600-25D1B9EF3A33}"/>
                </a:ext>
              </a:extLst>
            </p:cNvPr>
            <p:cNvSpPr/>
            <p:nvPr/>
          </p:nvSpPr>
          <p:spPr bwMode="auto">
            <a:xfrm>
              <a:off x="827589" y="4831211"/>
              <a:ext cx="7488827" cy="465021"/>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rPr>
                <a:t>320 MHz Wi-Fi</a:t>
              </a:r>
            </a:p>
          </p:txBody>
        </p:sp>
        <p:sp>
          <p:nvSpPr>
            <p:cNvPr id="17" name="TextBox 16">
              <a:extLst>
                <a:ext uri="{FF2B5EF4-FFF2-40B4-BE49-F238E27FC236}">
                  <a16:creationId xmlns:a16="http://schemas.microsoft.com/office/drawing/2014/main" id="{51D453E7-B8A8-FA1F-7360-A8AF50F3B270}"/>
                </a:ext>
              </a:extLst>
            </p:cNvPr>
            <p:cNvSpPr txBox="1"/>
            <p:nvPr/>
          </p:nvSpPr>
          <p:spPr>
            <a:xfrm>
              <a:off x="6997943" y="4592160"/>
              <a:ext cx="1468120" cy="276999"/>
            </a:xfrm>
            <a:prstGeom prst="rect">
              <a:avLst/>
            </a:prstGeom>
            <a:noFill/>
          </p:spPr>
          <p:txBody>
            <a:bodyPr wrap="square" rtlCol="0">
              <a:spAutoFit/>
            </a:bodyPr>
            <a:lstStyle/>
            <a:p>
              <a:r>
                <a:rPr lang="en-US" dirty="0">
                  <a:solidFill>
                    <a:schemeClr val="tx1"/>
                  </a:solidFill>
                </a:rPr>
                <a:t>-11 dBm/MHz</a:t>
              </a:r>
            </a:p>
          </p:txBody>
        </p:sp>
        <p:sp>
          <p:nvSpPr>
            <p:cNvPr id="18" name="Rectangle 17">
              <a:extLst>
                <a:ext uri="{FF2B5EF4-FFF2-40B4-BE49-F238E27FC236}">
                  <a16:creationId xmlns:a16="http://schemas.microsoft.com/office/drawing/2014/main" id="{60D1F9DF-EB39-1A69-DFEF-52199F423D74}"/>
                </a:ext>
              </a:extLst>
            </p:cNvPr>
            <p:cNvSpPr/>
            <p:nvPr/>
          </p:nvSpPr>
          <p:spPr bwMode="auto">
            <a:xfrm>
              <a:off x="3647657" y="3919382"/>
              <a:ext cx="1872208" cy="1379338"/>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latin typeface="Times New Roman" charset="0"/>
                  <a:ea typeface="ＭＳ Ｐゴシック" charset="0"/>
                  <a:cs typeface="ＭＳ Ｐゴシック" charset="0"/>
                </a:rPr>
                <a:t>80</a:t>
              </a:r>
              <a:r>
                <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rPr>
                <a:t> MHz Wi-Fi</a:t>
              </a:r>
            </a:p>
          </p:txBody>
        </p:sp>
        <p:sp>
          <p:nvSpPr>
            <p:cNvPr id="19" name="TextBox 18">
              <a:extLst>
                <a:ext uri="{FF2B5EF4-FFF2-40B4-BE49-F238E27FC236}">
                  <a16:creationId xmlns:a16="http://schemas.microsoft.com/office/drawing/2014/main" id="{36B10E34-FBF6-C119-46CD-8D22BCB0E72A}"/>
                </a:ext>
              </a:extLst>
            </p:cNvPr>
            <p:cNvSpPr txBox="1"/>
            <p:nvPr/>
          </p:nvSpPr>
          <p:spPr>
            <a:xfrm>
              <a:off x="5529823" y="3773780"/>
              <a:ext cx="1468120" cy="276999"/>
            </a:xfrm>
            <a:prstGeom prst="rect">
              <a:avLst/>
            </a:prstGeom>
            <a:noFill/>
          </p:spPr>
          <p:txBody>
            <a:bodyPr wrap="square" rtlCol="0">
              <a:spAutoFit/>
            </a:bodyPr>
            <a:lstStyle/>
            <a:p>
              <a:r>
                <a:rPr lang="en-US" dirty="0">
                  <a:solidFill>
                    <a:schemeClr val="tx1"/>
                  </a:solidFill>
                </a:rPr>
                <a:t>-5 dBm/MHz</a:t>
              </a:r>
            </a:p>
          </p:txBody>
        </p:sp>
        <p:sp>
          <p:nvSpPr>
            <p:cNvPr id="11" name="Rectangle 10">
              <a:extLst>
                <a:ext uri="{FF2B5EF4-FFF2-40B4-BE49-F238E27FC236}">
                  <a16:creationId xmlns:a16="http://schemas.microsoft.com/office/drawing/2014/main" id="{B7DE08DA-A81E-B950-3722-4F0D9E7F7DDC}"/>
                </a:ext>
              </a:extLst>
            </p:cNvPr>
            <p:cNvSpPr/>
            <p:nvPr/>
          </p:nvSpPr>
          <p:spPr bwMode="auto">
            <a:xfrm>
              <a:off x="4764299" y="1727855"/>
              <a:ext cx="471421" cy="3579992"/>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rPr>
                <a:t>NB</a:t>
              </a:r>
            </a:p>
          </p:txBody>
        </p:sp>
        <p:sp>
          <p:nvSpPr>
            <p:cNvPr id="21" name="TextBox 20">
              <a:extLst>
                <a:ext uri="{FF2B5EF4-FFF2-40B4-BE49-F238E27FC236}">
                  <a16:creationId xmlns:a16="http://schemas.microsoft.com/office/drawing/2014/main" id="{934BCA7A-59D1-5C13-B965-CEF2F04F2F4A}"/>
                </a:ext>
              </a:extLst>
            </p:cNvPr>
            <p:cNvSpPr txBox="1"/>
            <p:nvPr/>
          </p:nvSpPr>
          <p:spPr>
            <a:xfrm>
              <a:off x="945265" y="2696181"/>
              <a:ext cx="2102334" cy="646331"/>
            </a:xfrm>
            <a:prstGeom prst="rect">
              <a:avLst/>
            </a:prstGeom>
            <a:noFill/>
          </p:spPr>
          <p:txBody>
            <a:bodyPr wrap="square" rtlCol="0">
              <a:spAutoFit/>
            </a:bodyPr>
            <a:lstStyle/>
            <a:p>
              <a:r>
                <a:rPr lang="en-US" dirty="0">
                  <a:solidFill>
                    <a:schemeClr val="tx1"/>
                  </a:solidFill>
                </a:rPr>
                <a:t>Note that skirts associated with NB spectrum not shown and affect many Wi-Fi sub-carriers </a:t>
              </a:r>
            </a:p>
          </p:txBody>
        </p:sp>
      </p:grpSp>
    </p:spTree>
    <p:extLst>
      <p:ext uri="{BB962C8B-B14F-4D97-AF65-F5344CB8AC3E}">
        <p14:creationId xmlns:p14="http://schemas.microsoft.com/office/powerpoint/2010/main" val="4127501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923BE-09BD-92FE-A6CC-1CDA67A7BC0C}"/>
              </a:ext>
            </a:extLst>
          </p:cNvPr>
          <p:cNvSpPr>
            <a:spLocks noGrp="1"/>
          </p:cNvSpPr>
          <p:nvPr>
            <p:ph type="title"/>
          </p:nvPr>
        </p:nvSpPr>
        <p:spPr/>
        <p:txBody>
          <a:bodyPr/>
          <a:lstStyle/>
          <a:p>
            <a:r>
              <a:rPr lang="en-US" sz="2400" dirty="0"/>
              <a:t>Number of NB Devices and Aggregate Duty cycle</a:t>
            </a:r>
          </a:p>
        </p:txBody>
      </p:sp>
      <p:sp>
        <p:nvSpPr>
          <p:cNvPr id="3" name="Content Placeholder 2">
            <a:extLst>
              <a:ext uri="{FF2B5EF4-FFF2-40B4-BE49-F238E27FC236}">
                <a16:creationId xmlns:a16="http://schemas.microsoft.com/office/drawing/2014/main" id="{2F064C3C-F14F-3B84-909A-412F033B842E}"/>
              </a:ext>
            </a:extLst>
          </p:cNvPr>
          <p:cNvSpPr>
            <a:spLocks noGrp="1"/>
          </p:cNvSpPr>
          <p:nvPr>
            <p:ph idx="1"/>
          </p:nvPr>
        </p:nvSpPr>
        <p:spPr>
          <a:xfrm>
            <a:off x="609600" y="1371600"/>
            <a:ext cx="8138864" cy="5081736"/>
          </a:xfrm>
        </p:spPr>
        <p:txBody>
          <a:bodyPr/>
          <a:lstStyle/>
          <a:p>
            <a:r>
              <a:rPr lang="en-US" sz="1800" dirty="0"/>
              <a:t>When N narrowband transmitting UWB devices are using UNII-5 only (500 MHz), each with duty cycle x, the aggregate duty cycle on any B MHz channel is given by 1-(1-x*B/500)</a:t>
            </a:r>
            <a:r>
              <a:rPr lang="en-US" sz="1800" baseline="30000" dirty="0"/>
              <a:t>N</a:t>
            </a:r>
          </a:p>
          <a:p>
            <a:endParaRPr lang="en-US"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We can reach 33% aggregate duty cycle with x=10% duty cycle with 6/13/25 NB devices on a 320/160/80 MHz Wi-Fi channel.</a:t>
            </a:r>
          </a:p>
        </p:txBody>
      </p:sp>
      <p:sp>
        <p:nvSpPr>
          <p:cNvPr id="4" name="Slide Number Placeholder 3">
            <a:extLst>
              <a:ext uri="{FF2B5EF4-FFF2-40B4-BE49-F238E27FC236}">
                <a16:creationId xmlns:a16="http://schemas.microsoft.com/office/drawing/2014/main" id="{19F2C2D1-D48E-6468-91AA-A6F09F10F842}"/>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a:t>
            </a:fld>
            <a:endParaRPr lang="en-US" altLang="en-US" dirty="0"/>
          </a:p>
        </p:txBody>
      </p:sp>
      <p:pic>
        <p:nvPicPr>
          <p:cNvPr id="10" name="Picture 9">
            <a:extLst>
              <a:ext uri="{FF2B5EF4-FFF2-40B4-BE49-F238E27FC236}">
                <a16:creationId xmlns:a16="http://schemas.microsoft.com/office/drawing/2014/main" id="{CA64AEE0-67E9-F033-C6A5-47FE9BFA4471}"/>
              </a:ext>
            </a:extLst>
          </p:cNvPr>
          <p:cNvPicPr>
            <a:picLocks noChangeAspect="1"/>
          </p:cNvPicPr>
          <p:nvPr/>
        </p:nvPicPr>
        <p:blipFill>
          <a:blip r:embed="rId2"/>
          <a:stretch>
            <a:fillRect/>
          </a:stretch>
        </p:blipFill>
        <p:spPr>
          <a:xfrm>
            <a:off x="2195736" y="2348880"/>
            <a:ext cx="4752528" cy="3461080"/>
          </a:xfrm>
          <a:prstGeom prst="rect">
            <a:avLst/>
          </a:prstGeom>
        </p:spPr>
      </p:pic>
      <p:sp>
        <p:nvSpPr>
          <p:cNvPr id="11" name="TextBox 10">
            <a:extLst>
              <a:ext uri="{FF2B5EF4-FFF2-40B4-BE49-F238E27FC236}">
                <a16:creationId xmlns:a16="http://schemas.microsoft.com/office/drawing/2014/main" id="{A0C99AC6-C385-B9AA-BDBB-7E7E258AE060}"/>
              </a:ext>
            </a:extLst>
          </p:cNvPr>
          <p:cNvSpPr txBox="1"/>
          <p:nvPr/>
        </p:nvSpPr>
        <p:spPr>
          <a:xfrm>
            <a:off x="2411760" y="5445224"/>
            <a:ext cx="504056" cy="246221"/>
          </a:xfrm>
          <a:prstGeom prst="rect">
            <a:avLst/>
          </a:prstGeom>
          <a:noFill/>
        </p:spPr>
        <p:txBody>
          <a:bodyPr wrap="square" rtlCol="0">
            <a:spAutoFit/>
          </a:bodyPr>
          <a:lstStyle/>
          <a:p>
            <a:r>
              <a:rPr lang="en-US" sz="1000" dirty="0">
                <a:solidFill>
                  <a:schemeClr val="tx1"/>
                </a:solidFill>
              </a:rPr>
              <a:t>0.05</a:t>
            </a:r>
          </a:p>
        </p:txBody>
      </p:sp>
    </p:spTree>
    <p:extLst>
      <p:ext uri="{BB962C8B-B14F-4D97-AF65-F5344CB8AC3E}">
        <p14:creationId xmlns:p14="http://schemas.microsoft.com/office/powerpoint/2010/main" val="3655452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34634-B4F9-D501-1ABF-9EDA86F5A169}"/>
              </a:ext>
            </a:extLst>
          </p:cNvPr>
          <p:cNvSpPr>
            <a:spLocks noGrp="1"/>
          </p:cNvSpPr>
          <p:nvPr>
            <p:ph type="title"/>
          </p:nvPr>
        </p:nvSpPr>
        <p:spPr/>
        <p:txBody>
          <a:bodyPr/>
          <a:lstStyle/>
          <a:p>
            <a:r>
              <a:rPr lang="en-US" sz="3600" dirty="0"/>
              <a:t>Derivation of Aggregate Duty Cycle</a:t>
            </a:r>
          </a:p>
        </p:txBody>
      </p:sp>
      <p:sp>
        <p:nvSpPr>
          <p:cNvPr id="3" name="Content Placeholder 2">
            <a:extLst>
              <a:ext uri="{FF2B5EF4-FFF2-40B4-BE49-F238E27FC236}">
                <a16:creationId xmlns:a16="http://schemas.microsoft.com/office/drawing/2014/main" id="{2E0A00A5-7C06-063F-7EC0-9D952C3E3068}"/>
              </a:ext>
            </a:extLst>
          </p:cNvPr>
          <p:cNvSpPr>
            <a:spLocks noGrp="1"/>
          </p:cNvSpPr>
          <p:nvPr>
            <p:ph idx="1"/>
          </p:nvPr>
        </p:nvSpPr>
        <p:spPr/>
        <p:txBody>
          <a:bodyPr/>
          <a:lstStyle/>
          <a:p>
            <a:r>
              <a:rPr lang="en-US" sz="2000" dirty="0"/>
              <a:t>Prob(one channel is occupied) = 1- prob (one channel is free)</a:t>
            </a:r>
          </a:p>
          <a:p>
            <a:r>
              <a:rPr lang="en-US" sz="2000" dirty="0"/>
              <a:t>=1 – prob (all N devices are not transmitting in that one channel)</a:t>
            </a:r>
          </a:p>
          <a:p>
            <a:r>
              <a:rPr lang="en-US" sz="2000" dirty="0"/>
              <a:t>=1- (a single device is not transmitting in that one channel)</a:t>
            </a:r>
            <a:r>
              <a:rPr lang="en-US" sz="2000" baseline="30000" dirty="0"/>
              <a:t>N</a:t>
            </a:r>
          </a:p>
          <a:p>
            <a:r>
              <a:rPr lang="en-US" sz="2000" dirty="0"/>
              <a:t>= 1- (1-prob(a single device is transmitting on that one channel))</a:t>
            </a:r>
            <a:r>
              <a:rPr lang="en-US" sz="2000" baseline="30000" dirty="0"/>
              <a:t>N</a:t>
            </a:r>
          </a:p>
          <a:p>
            <a:r>
              <a:rPr lang="en-US" sz="2000" dirty="0"/>
              <a:t>=1 – (1-x *B/W)</a:t>
            </a:r>
            <a:r>
              <a:rPr lang="en-US" sz="2000" baseline="30000" dirty="0"/>
              <a:t>N  </a:t>
            </a:r>
            <a:r>
              <a:rPr lang="en-US" sz="2000" dirty="0"/>
              <a:t>where x is the duty cycle, B is the channel bandwidth and W is the total bandwidth that may be occupied by NB.</a:t>
            </a:r>
          </a:p>
        </p:txBody>
      </p:sp>
      <p:sp>
        <p:nvSpPr>
          <p:cNvPr id="4" name="Slide Number Placeholder 3">
            <a:extLst>
              <a:ext uri="{FF2B5EF4-FFF2-40B4-BE49-F238E27FC236}">
                <a16:creationId xmlns:a16="http://schemas.microsoft.com/office/drawing/2014/main" id="{F5C5179B-6769-188F-11B2-A504EB307F0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a:t>
            </a:fld>
            <a:endParaRPr lang="en-US" altLang="en-US" dirty="0"/>
          </a:p>
        </p:txBody>
      </p:sp>
    </p:spTree>
    <p:extLst>
      <p:ext uri="{BB962C8B-B14F-4D97-AF65-F5344CB8AC3E}">
        <p14:creationId xmlns:p14="http://schemas.microsoft.com/office/powerpoint/2010/main" val="4173968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4"/>
          <p:cNvPicPr preferRelativeResize="0"/>
          <p:nvPr/>
        </p:nvPicPr>
        <p:blipFill rotWithShape="1">
          <a:blip r:embed="rId3">
            <a:alphaModFix/>
          </a:blip>
          <a:srcRect/>
          <a:stretch/>
        </p:blipFill>
        <p:spPr>
          <a:xfrm>
            <a:off x="395536" y="1916832"/>
            <a:ext cx="5310974" cy="4074000"/>
          </a:xfrm>
          <a:prstGeom prst="rect">
            <a:avLst/>
          </a:prstGeom>
          <a:noFill/>
          <a:ln>
            <a:noFill/>
          </a:ln>
        </p:spPr>
      </p:pic>
      <p:sp>
        <p:nvSpPr>
          <p:cNvPr id="152" name="Google Shape;152;p4"/>
          <p:cNvSpPr txBox="1">
            <a:spLocks noGrp="1"/>
          </p:cNvSpPr>
          <p:nvPr>
            <p:ph type="title"/>
          </p:nvPr>
        </p:nvSpPr>
        <p:spPr>
          <a:xfrm>
            <a:off x="514350" y="1117854"/>
            <a:ext cx="8113050" cy="438525"/>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r>
              <a:rPr lang="en-US" sz="4000" dirty="0">
                <a:solidFill>
                  <a:schemeClr val="dk1"/>
                </a:solidFill>
                <a:latin typeface="+mj-lt"/>
              </a:rPr>
              <a:t>Setup – NB Interferer</a:t>
            </a:r>
            <a:endParaRPr sz="4000" dirty="0">
              <a:solidFill>
                <a:schemeClr val="dk1"/>
              </a:solidFill>
              <a:latin typeface="+mj-lt"/>
            </a:endParaRPr>
          </a:p>
        </p:txBody>
      </p:sp>
      <p:sp>
        <p:nvSpPr>
          <p:cNvPr id="153" name="Google Shape;153;p4"/>
          <p:cNvSpPr txBox="1">
            <a:spLocks noGrp="1"/>
          </p:cNvSpPr>
          <p:nvPr>
            <p:ph type="body" idx="4294967295"/>
          </p:nvPr>
        </p:nvSpPr>
        <p:spPr>
          <a:xfrm>
            <a:off x="5542794" y="1755056"/>
            <a:ext cx="3601205" cy="1576350"/>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indent="-257175">
              <a:lnSpc>
                <a:spcPct val="120000"/>
              </a:lnSpc>
              <a:spcBef>
                <a:spcPts val="450"/>
              </a:spcBef>
              <a:spcAft>
                <a:spcPts val="0"/>
              </a:spcAft>
              <a:buSzPts val="1800"/>
              <a:buChar char="●"/>
            </a:pPr>
            <a:r>
              <a:rPr lang="en-US" sz="1350" dirty="0" err="1"/>
              <a:t>SigGen</a:t>
            </a:r>
            <a:r>
              <a:rPr lang="en-US" sz="1350" dirty="0"/>
              <a:t>: R&amp;S SMBV100B</a:t>
            </a:r>
            <a:endParaRPr sz="1350" dirty="0"/>
          </a:p>
          <a:p>
            <a:pPr indent="-257175">
              <a:lnSpc>
                <a:spcPct val="120000"/>
              </a:lnSpc>
              <a:spcBef>
                <a:spcPts val="450"/>
              </a:spcBef>
              <a:spcAft>
                <a:spcPts val="450"/>
              </a:spcAft>
              <a:buSzPts val="1800"/>
              <a:buChar char="●"/>
            </a:pPr>
            <a:r>
              <a:rPr lang="en-US" sz="1350" dirty="0"/>
              <a:t>Wi-Fi Channel: 5GHz CH36 (160MHz) centered at 5250 MHz (5170-5330 MHz)</a:t>
            </a:r>
          </a:p>
          <a:p>
            <a:pPr lvl="1">
              <a:lnSpc>
                <a:spcPct val="120000"/>
              </a:lnSpc>
              <a:spcAft>
                <a:spcPts val="450"/>
              </a:spcAft>
              <a:buChar char="●"/>
            </a:pPr>
            <a:r>
              <a:rPr lang="en-US" sz="1350" dirty="0"/>
              <a:t>Max PHY rate 2.0-2.4 Gbps (depends on guard interval)</a:t>
            </a:r>
          </a:p>
          <a:p>
            <a:pPr indent="-257175">
              <a:lnSpc>
                <a:spcPct val="120000"/>
              </a:lnSpc>
              <a:spcBef>
                <a:spcPts val="450"/>
              </a:spcBef>
              <a:spcAft>
                <a:spcPts val="450"/>
              </a:spcAft>
              <a:buSzPts val="1800"/>
              <a:buChar char="●"/>
            </a:pPr>
            <a:r>
              <a:rPr lang="en-US" sz="1350" dirty="0"/>
              <a:t>Wi-Fi does its own rate adaptation and AMPDU is enabled.</a:t>
            </a:r>
          </a:p>
          <a:p>
            <a:pPr indent="-257175">
              <a:lnSpc>
                <a:spcPct val="120000"/>
              </a:lnSpc>
              <a:spcBef>
                <a:spcPts val="450"/>
              </a:spcBef>
              <a:spcAft>
                <a:spcPts val="450"/>
              </a:spcAft>
              <a:buSzPts val="1800"/>
              <a:buChar char="●"/>
            </a:pPr>
            <a:r>
              <a:rPr lang="en-US" sz="1350" dirty="0" err="1"/>
              <a:t>Iperf</a:t>
            </a:r>
            <a:r>
              <a:rPr lang="en-US" sz="1350" dirty="0"/>
              <a:t> </a:t>
            </a:r>
            <a:r>
              <a:rPr lang="en-US" sz="1350" dirty="0" err="1"/>
              <a:t>udp</a:t>
            </a:r>
            <a:r>
              <a:rPr lang="en-US" sz="1350" dirty="0"/>
              <a:t> traffic</a:t>
            </a:r>
          </a:p>
          <a:p>
            <a:pPr indent="-257175">
              <a:lnSpc>
                <a:spcPct val="120000"/>
              </a:lnSpc>
              <a:spcBef>
                <a:spcPts val="450"/>
              </a:spcBef>
              <a:spcAft>
                <a:spcPts val="450"/>
              </a:spcAft>
              <a:buSzPts val="1800"/>
              <a:buChar char="●"/>
            </a:pPr>
            <a:r>
              <a:rPr lang="en-US" sz="1200" dirty="0">
                <a:solidFill>
                  <a:schemeClr val="tx1"/>
                </a:solidFill>
              </a:rPr>
              <a:t>ATT2 is used to set the NB RX power to the desired level at the DUT and ATT1, called “Attenuation” in following plots is what is swept</a:t>
            </a:r>
          </a:p>
          <a:p>
            <a:pPr indent="-257175">
              <a:lnSpc>
                <a:spcPct val="120000"/>
              </a:lnSpc>
              <a:spcBef>
                <a:spcPts val="450"/>
              </a:spcBef>
              <a:spcAft>
                <a:spcPts val="450"/>
              </a:spcAft>
              <a:buSzPts val="1800"/>
              <a:buChar char="●"/>
            </a:pPr>
            <a:r>
              <a:rPr lang="en-US" sz="1200" dirty="0">
                <a:solidFill>
                  <a:schemeClr val="tx1"/>
                </a:solidFill>
              </a:rPr>
              <a:t>NB RX Power is swept from -50 to -90 dBm via ATT2</a:t>
            </a:r>
            <a:endParaRPr lang="en-US" sz="1200" dirty="0"/>
          </a:p>
          <a:p>
            <a:pPr indent="-257175">
              <a:lnSpc>
                <a:spcPct val="120000"/>
              </a:lnSpc>
              <a:spcBef>
                <a:spcPts val="450"/>
              </a:spcBef>
              <a:spcAft>
                <a:spcPts val="450"/>
              </a:spcAft>
              <a:buSzPts val="1800"/>
              <a:buChar char="●"/>
            </a:pPr>
            <a:endParaRPr sz="13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5"/>
          <p:cNvSpPr txBox="1">
            <a:spLocks noGrp="1"/>
          </p:cNvSpPr>
          <p:nvPr>
            <p:ph type="body" idx="1"/>
          </p:nvPr>
        </p:nvSpPr>
        <p:spPr>
          <a:xfrm>
            <a:off x="514350" y="1779394"/>
            <a:ext cx="8115300" cy="438525"/>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indent="-285750">
              <a:lnSpc>
                <a:spcPct val="115000"/>
              </a:lnSpc>
              <a:buSzPts val="2400"/>
            </a:pPr>
            <a:r>
              <a:rPr lang="en-US" sz="1800" dirty="0"/>
              <a:t>Continuous BLE Signal, 2 MHz BW</a:t>
            </a:r>
            <a:endParaRPr sz="1800" dirty="0"/>
          </a:p>
        </p:txBody>
      </p:sp>
      <p:sp>
        <p:nvSpPr>
          <p:cNvPr id="159" name="Google Shape;159;p5"/>
          <p:cNvSpPr txBox="1">
            <a:spLocks noGrp="1"/>
          </p:cNvSpPr>
          <p:nvPr>
            <p:ph type="title"/>
          </p:nvPr>
        </p:nvSpPr>
        <p:spPr>
          <a:xfrm>
            <a:off x="514350" y="1117854"/>
            <a:ext cx="8113050" cy="438525"/>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r>
              <a:rPr lang="en-US" sz="4000" dirty="0">
                <a:solidFill>
                  <a:schemeClr val="dk1"/>
                </a:solidFill>
                <a:latin typeface="+mj-lt"/>
              </a:rPr>
              <a:t>NB Profile 1</a:t>
            </a:r>
            <a:endParaRPr sz="4000" dirty="0">
              <a:solidFill>
                <a:schemeClr val="dk1"/>
              </a:solidFill>
              <a:latin typeface="+mj-lt"/>
            </a:endParaRPr>
          </a:p>
        </p:txBody>
      </p:sp>
      <p:pic>
        <p:nvPicPr>
          <p:cNvPr id="160" name="Google Shape;160;p5"/>
          <p:cNvPicPr preferRelativeResize="0"/>
          <p:nvPr/>
        </p:nvPicPr>
        <p:blipFill rotWithShape="1">
          <a:blip r:embed="rId3">
            <a:alphaModFix/>
          </a:blip>
          <a:srcRect/>
          <a:stretch/>
        </p:blipFill>
        <p:spPr>
          <a:xfrm>
            <a:off x="360919" y="2440931"/>
            <a:ext cx="4712831" cy="2805807"/>
          </a:xfrm>
          <a:prstGeom prst="rect">
            <a:avLst/>
          </a:prstGeom>
          <a:noFill/>
          <a:ln>
            <a:noFill/>
          </a:ln>
        </p:spPr>
      </p:pic>
      <p:pic>
        <p:nvPicPr>
          <p:cNvPr id="161" name="Google Shape;161;p5"/>
          <p:cNvPicPr preferRelativeResize="0"/>
          <p:nvPr/>
        </p:nvPicPr>
        <p:blipFill rotWithShape="1">
          <a:blip r:embed="rId4">
            <a:alphaModFix/>
          </a:blip>
          <a:srcRect r="22802" b="17972"/>
          <a:stretch/>
        </p:blipFill>
        <p:spPr>
          <a:xfrm>
            <a:off x="5180306" y="2653163"/>
            <a:ext cx="3735056" cy="238134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6"/>
          <p:cNvSpPr txBox="1">
            <a:spLocks noGrp="1"/>
          </p:cNvSpPr>
          <p:nvPr>
            <p:ph type="body" idx="1"/>
          </p:nvPr>
        </p:nvSpPr>
        <p:spPr>
          <a:xfrm>
            <a:off x="514349" y="1779394"/>
            <a:ext cx="8496263" cy="438525"/>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indent="-285750">
              <a:lnSpc>
                <a:spcPct val="115000"/>
              </a:lnSpc>
              <a:buSzPts val="2400"/>
            </a:pPr>
            <a:r>
              <a:rPr lang="en-US" sz="1800" dirty="0"/>
              <a:t>BLE with dwell time 625us with a packet interval of 1.875ms, 33.3% duty cycle</a:t>
            </a:r>
            <a:endParaRPr sz="1800" dirty="0"/>
          </a:p>
        </p:txBody>
      </p:sp>
      <p:sp>
        <p:nvSpPr>
          <p:cNvPr id="167" name="Google Shape;167;p6"/>
          <p:cNvSpPr txBox="1">
            <a:spLocks noGrp="1"/>
          </p:cNvSpPr>
          <p:nvPr>
            <p:ph type="title"/>
          </p:nvPr>
        </p:nvSpPr>
        <p:spPr>
          <a:xfrm>
            <a:off x="514350" y="1117854"/>
            <a:ext cx="8113050" cy="438525"/>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r>
              <a:rPr lang="en-US" sz="4000" dirty="0">
                <a:solidFill>
                  <a:schemeClr val="dk1"/>
                </a:solidFill>
                <a:latin typeface="+mj-lt"/>
              </a:rPr>
              <a:t>NB Profile 2</a:t>
            </a:r>
            <a:endParaRPr sz="4000" dirty="0">
              <a:solidFill>
                <a:schemeClr val="dk1"/>
              </a:solidFill>
              <a:latin typeface="+mj-lt"/>
            </a:endParaRPr>
          </a:p>
        </p:txBody>
      </p:sp>
      <p:pic>
        <p:nvPicPr>
          <p:cNvPr id="168" name="Google Shape;168;p6"/>
          <p:cNvPicPr preferRelativeResize="0"/>
          <p:nvPr/>
        </p:nvPicPr>
        <p:blipFill rotWithShape="1">
          <a:blip r:embed="rId3">
            <a:alphaModFix/>
          </a:blip>
          <a:srcRect/>
          <a:stretch/>
        </p:blipFill>
        <p:spPr>
          <a:xfrm>
            <a:off x="236062" y="2365575"/>
            <a:ext cx="4951706" cy="2956513"/>
          </a:xfrm>
          <a:prstGeom prst="rect">
            <a:avLst/>
          </a:prstGeom>
          <a:noFill/>
          <a:ln>
            <a:noFill/>
          </a:ln>
        </p:spPr>
      </p:pic>
      <p:pic>
        <p:nvPicPr>
          <p:cNvPr id="169" name="Google Shape;169;p6"/>
          <p:cNvPicPr preferRelativeResize="0"/>
          <p:nvPr/>
        </p:nvPicPr>
        <p:blipFill rotWithShape="1">
          <a:blip r:embed="rId4">
            <a:alphaModFix/>
          </a:blip>
          <a:srcRect r="22678" b="15253"/>
          <a:stretch/>
        </p:blipFill>
        <p:spPr>
          <a:xfrm>
            <a:off x="5285925" y="2619198"/>
            <a:ext cx="3724688" cy="244927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1498</Words>
  <Application>Microsoft Office PowerPoint</Application>
  <PresentationFormat>On-screen Show (4:3)</PresentationFormat>
  <Paragraphs>182</Paragraphs>
  <Slides>21</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Helvetica Neue</vt:lpstr>
      <vt:lpstr>Helvetica Neue Light</vt:lpstr>
      <vt:lpstr>Roboto Light</vt:lpstr>
      <vt:lpstr>Roboto Thin</vt:lpstr>
      <vt:lpstr>Times New Roman</vt:lpstr>
      <vt:lpstr>Wingdings</vt:lpstr>
      <vt:lpstr>Office Theme</vt:lpstr>
      <vt:lpstr>PowerPoint Presentation</vt:lpstr>
      <vt:lpstr>Technical Guidance</vt:lpstr>
      <vt:lpstr>Background</vt:lpstr>
      <vt:lpstr>Europe 6 GHz NB vs VLP Wi-Fi spectrum</vt:lpstr>
      <vt:lpstr>Number of NB Devices and Aggregate Duty cycle</vt:lpstr>
      <vt:lpstr>Derivation of Aggregate Duty Cycle</vt:lpstr>
      <vt:lpstr>Setup – NB Interferer</vt:lpstr>
      <vt:lpstr>NB Profile 1</vt:lpstr>
      <vt:lpstr>NB Profile 2</vt:lpstr>
      <vt:lpstr>NB Profile 3</vt:lpstr>
      <vt:lpstr>PowerPoint Presentation</vt:lpstr>
      <vt:lpstr>PowerPoint Presentation</vt:lpstr>
      <vt:lpstr>NB Profiles 2 and 3 at 5258MHz</vt:lpstr>
      <vt:lpstr>Setup - WiFi Interferer</vt:lpstr>
      <vt:lpstr>Result - WiFi Interferer</vt:lpstr>
      <vt:lpstr>Observations</vt:lpstr>
      <vt:lpstr>Conclusions</vt:lpstr>
      <vt:lpstr>Appendix</vt:lpstr>
      <vt:lpstr>Background</vt:lpstr>
      <vt:lpstr>Wi-Fi Throughput</vt:lpstr>
      <vt:lpstr>NB Received power vs distance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2021-07-16T06:01:58Z</dcterms:created>
  <dcterms:modified xsi:type="dcterms:W3CDTF">2023-05-18T04:51:29Z</dcterms:modified>
  <cp:category/>
</cp:coreProperties>
</file>