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35"/>
  </p:notesMasterIdLst>
  <p:sldIdLst>
    <p:sldId id="2425" r:id="rId3"/>
    <p:sldId id="322" r:id="rId4"/>
    <p:sldId id="2429" r:id="rId5"/>
    <p:sldId id="365" r:id="rId6"/>
    <p:sldId id="304" r:id="rId7"/>
    <p:sldId id="369" r:id="rId8"/>
    <p:sldId id="370" r:id="rId9"/>
    <p:sldId id="371" r:id="rId10"/>
    <p:sldId id="2422" r:id="rId11"/>
    <p:sldId id="2423" r:id="rId12"/>
    <p:sldId id="2424" r:id="rId13"/>
    <p:sldId id="401" r:id="rId14"/>
    <p:sldId id="402" r:id="rId15"/>
    <p:sldId id="2430" r:id="rId16"/>
    <p:sldId id="317" r:id="rId17"/>
    <p:sldId id="2431" r:id="rId18"/>
    <p:sldId id="289" r:id="rId19"/>
    <p:sldId id="288" r:id="rId20"/>
    <p:sldId id="2426" r:id="rId21"/>
    <p:sldId id="301" r:id="rId22"/>
    <p:sldId id="299" r:id="rId23"/>
    <p:sldId id="2427" r:id="rId24"/>
    <p:sldId id="303" r:id="rId25"/>
    <p:sldId id="2428" r:id="rId26"/>
    <p:sldId id="300" r:id="rId27"/>
    <p:sldId id="297" r:id="rId28"/>
    <p:sldId id="2432" r:id="rId29"/>
    <p:sldId id="2433" r:id="rId30"/>
    <p:sldId id="620" r:id="rId31"/>
    <p:sldId id="643" r:id="rId32"/>
    <p:sldId id="2434" r:id="rId33"/>
    <p:sldId id="296" r:id="rId3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9" y="5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D233AE7-C133-4156-95B5-EA9301B80E7B}"/>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5363" name="Rectangle 11">
            <a:extLst>
              <a:ext uri="{FF2B5EF4-FFF2-40B4-BE49-F238E27FC236}">
                <a16:creationId xmlns:a16="http://schemas.microsoft.com/office/drawing/2014/main" id="{55EBF608-C4B2-4C00-BA88-2FDA0EF72E8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D350A45-F608-418A-A836-23804BC26925}" type="slidenum">
              <a:rPr lang="en-US" altLang="en-US" sz="2400" smtClean="0"/>
              <a:pPr>
                <a:spcBef>
                  <a:spcPct val="0"/>
                </a:spcBef>
                <a:buClrTx/>
                <a:buFontTx/>
                <a:buNone/>
              </a:pPr>
              <a:t>1</a:t>
            </a:fld>
            <a:endParaRPr lang="en-US" altLang="en-US" sz="2400"/>
          </a:p>
        </p:txBody>
      </p:sp>
      <p:sp>
        <p:nvSpPr>
          <p:cNvPr id="15364" name="Text Box 1">
            <a:extLst>
              <a:ext uri="{FF2B5EF4-FFF2-40B4-BE49-F238E27FC236}">
                <a16:creationId xmlns:a16="http://schemas.microsoft.com/office/drawing/2014/main" id="{794D6DE6-743C-49CC-A894-FB2AB80AD57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5365" name="Text Box 2">
            <a:extLst>
              <a:ext uri="{FF2B5EF4-FFF2-40B4-BE49-F238E27FC236}">
                <a16:creationId xmlns:a16="http://schemas.microsoft.com/office/drawing/2014/main" id="{9B1A4B02-55FB-417B-A0D0-9C604D7DA853}"/>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8BA8E327-3515-4E85-93C8-29871D9470F8}" type="slidenum">
              <a:rPr lang="en-US" altLang="en-US"/>
              <a:pPr algn="r" eaLnBrk="1" hangingPunct="1">
                <a:spcBef>
                  <a:spcPct val="0"/>
                </a:spcBef>
                <a:buClrTx/>
                <a:buFontTx/>
                <a:buNone/>
              </a:pPr>
              <a:t>1</a:t>
            </a:fld>
            <a:endParaRPr lang="en-US" altLang="en-US"/>
          </a:p>
        </p:txBody>
      </p:sp>
      <p:sp>
        <p:nvSpPr>
          <p:cNvPr id="15366" name="Text Box 3">
            <a:extLst>
              <a:ext uri="{FF2B5EF4-FFF2-40B4-BE49-F238E27FC236}">
                <a16:creationId xmlns:a16="http://schemas.microsoft.com/office/drawing/2014/main" id="{AC2935CC-106B-47FA-98BF-8AF7E317FC6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5367" name="Text Box 4">
            <a:extLst>
              <a:ext uri="{FF2B5EF4-FFF2-40B4-BE49-F238E27FC236}">
                <a16:creationId xmlns:a16="http://schemas.microsoft.com/office/drawing/2014/main" id="{43328054-ABB1-434D-93BC-AB38DFDB52C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a:latin typeface="Times New Roman" panose="02020603050405020304" pitchFamily="18" charset="0"/>
              </a:rPr>
              <a:t>Need to add a note about TI patented technology</a:t>
            </a:r>
          </a:p>
          <a:p>
            <a:endParaRPr lang="en-US" altLang="en-US">
              <a:latin typeface="Times New Roman" panose="02020603050405020304" pitchFamily="18" charset="0"/>
            </a:endParaRPr>
          </a:p>
        </p:txBody>
      </p:sp>
    </p:spTree>
    <p:extLst>
      <p:ext uri="{BB962C8B-B14F-4D97-AF65-F5344CB8AC3E}">
        <p14:creationId xmlns:p14="http://schemas.microsoft.com/office/powerpoint/2010/main" val="278684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3A3B044C-A0FA-4DEC-9FA5-44B3B4499D89}"/>
              </a:ext>
            </a:extLst>
          </p:cNvPr>
          <p:cNvSpPr>
            <a:spLocks noGrp="1" noRot="1" noChangeAspect="1" noChangeArrowheads="1" noTextEdit="1"/>
          </p:cNvSpPr>
          <p:nvPr>
            <p:ph type="sldImg"/>
          </p:nvPr>
        </p:nvSpPr>
        <p:spPr>
          <a:xfrm>
            <a:off x="1131888" y="698500"/>
            <a:ext cx="4591050" cy="3443288"/>
          </a:xfrm>
          <a:ln/>
        </p:spPr>
      </p:sp>
      <p:sp>
        <p:nvSpPr>
          <p:cNvPr id="20483" name="Notes Placeholder 2">
            <a:extLst>
              <a:ext uri="{FF2B5EF4-FFF2-40B4-BE49-F238E27FC236}">
                <a16:creationId xmlns:a16="http://schemas.microsoft.com/office/drawing/2014/main" id="{1ABECACB-D4F4-42F5-97D6-B1C9A663714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Make a matrix</a:t>
            </a:r>
          </a:p>
        </p:txBody>
      </p:sp>
      <p:sp>
        <p:nvSpPr>
          <p:cNvPr id="20484" name="Date Placeholder 3">
            <a:extLst>
              <a:ext uri="{FF2B5EF4-FFF2-40B4-BE49-F238E27FC236}">
                <a16:creationId xmlns:a16="http://schemas.microsoft.com/office/drawing/2014/main" id="{1080E7EE-90D4-4880-8B95-98AF6F32B33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0485" name="Slide Number Placeholder 4">
            <a:extLst>
              <a:ext uri="{FF2B5EF4-FFF2-40B4-BE49-F238E27FC236}">
                <a16:creationId xmlns:a16="http://schemas.microsoft.com/office/drawing/2014/main" id="{A39785AA-02DD-402D-B732-3DB325E5F92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A74D4EC9-33C4-4B33-9C8E-72C693F9860E}" type="slidenum">
              <a:rPr lang="en-US" altLang="en-US" sz="2400" smtClean="0">
                <a:solidFill>
                  <a:srgbClr val="000000"/>
                </a:solidFill>
              </a:rPr>
              <a:pPr/>
              <a:t>20</a:t>
            </a:fld>
            <a:endParaRPr lang="en-US" altLang="en-US" sz="24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5AF22A6-5BC5-40C9-8EDD-0887442C12DE}"/>
              </a:ext>
            </a:extLst>
          </p:cNvPr>
          <p:cNvSpPr>
            <a:spLocks noGrp="1" noRot="1" noChangeAspect="1" noChangeArrowheads="1" noTextEdit="1"/>
          </p:cNvSpPr>
          <p:nvPr>
            <p:ph type="sldImg"/>
          </p:nvPr>
        </p:nvSpPr>
        <p:spPr>
          <a:xfrm>
            <a:off x="1131888" y="698500"/>
            <a:ext cx="4591050" cy="3443288"/>
          </a:xfrm>
          <a:ln/>
        </p:spPr>
      </p:sp>
      <p:sp>
        <p:nvSpPr>
          <p:cNvPr id="22531" name="Notes Placeholder 2">
            <a:extLst>
              <a:ext uri="{FF2B5EF4-FFF2-40B4-BE49-F238E27FC236}">
                <a16:creationId xmlns:a16="http://schemas.microsoft.com/office/drawing/2014/main" id="{9C47C401-48A3-489E-95A8-7C32422311B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2532" name="Date Placeholder 3">
            <a:extLst>
              <a:ext uri="{FF2B5EF4-FFF2-40B4-BE49-F238E27FC236}">
                <a16:creationId xmlns:a16="http://schemas.microsoft.com/office/drawing/2014/main" id="{60D245D8-90E0-4644-838C-09D5D87BFCD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2533" name="Slide Number Placeholder 4">
            <a:extLst>
              <a:ext uri="{FF2B5EF4-FFF2-40B4-BE49-F238E27FC236}">
                <a16:creationId xmlns:a16="http://schemas.microsoft.com/office/drawing/2014/main" id="{4A8F10C2-B55B-44B1-8975-8F30274F1C1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AF91CFF8-588A-4653-93FB-6A9F772AF360}" type="slidenum">
              <a:rPr lang="en-US" altLang="en-US" sz="2400" smtClean="0">
                <a:solidFill>
                  <a:srgbClr val="000000"/>
                </a:solidFill>
              </a:rPr>
              <a:pPr/>
              <a:t>21</a:t>
            </a:fld>
            <a:endParaRPr lang="en-US" altLang="en-US" sz="24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6E5648E0-3C6E-41C0-8BC1-2C9D0C5917FE}"/>
              </a:ext>
            </a:extLst>
          </p:cNvPr>
          <p:cNvSpPr>
            <a:spLocks noGrp="1" noRot="1" noChangeAspect="1" noChangeArrowheads="1" noTextEdit="1"/>
          </p:cNvSpPr>
          <p:nvPr>
            <p:ph type="sldImg"/>
          </p:nvPr>
        </p:nvSpPr>
        <p:spPr>
          <a:xfrm>
            <a:off x="1131888" y="698500"/>
            <a:ext cx="4591050" cy="3443288"/>
          </a:xfrm>
          <a:ln/>
        </p:spPr>
      </p:sp>
      <p:sp>
        <p:nvSpPr>
          <p:cNvPr id="24579" name="Notes Placeholder 2">
            <a:extLst>
              <a:ext uri="{FF2B5EF4-FFF2-40B4-BE49-F238E27FC236}">
                <a16:creationId xmlns:a16="http://schemas.microsoft.com/office/drawing/2014/main" id="{BD754F9E-C026-4DBB-B1D1-2CF617C394C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4580" name="Date Placeholder 3">
            <a:extLst>
              <a:ext uri="{FF2B5EF4-FFF2-40B4-BE49-F238E27FC236}">
                <a16:creationId xmlns:a16="http://schemas.microsoft.com/office/drawing/2014/main" id="{97BE52B7-2233-4B74-9158-BE3897B88D93}"/>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4581" name="Slide Number Placeholder 4">
            <a:extLst>
              <a:ext uri="{FF2B5EF4-FFF2-40B4-BE49-F238E27FC236}">
                <a16:creationId xmlns:a16="http://schemas.microsoft.com/office/drawing/2014/main" id="{04C6A7CC-3D8E-4E77-8373-921AF815779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A9C9419D-9BDA-45B0-B2A0-9FF6B767801D}" type="slidenum">
              <a:rPr lang="en-US" altLang="en-US" sz="2400" smtClean="0">
                <a:solidFill>
                  <a:srgbClr val="000000"/>
                </a:solidFill>
              </a:rPr>
              <a:pPr/>
              <a:t>22</a:t>
            </a:fld>
            <a:endParaRPr lang="en-US" altLang="en-US" sz="24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CB291C14-F8BA-4AE8-B0C7-E35EAA717FDB}"/>
              </a:ext>
            </a:extLst>
          </p:cNvPr>
          <p:cNvSpPr>
            <a:spLocks noGrp="1" noRot="1" noChangeAspect="1" noChangeArrowheads="1" noTextEdit="1"/>
          </p:cNvSpPr>
          <p:nvPr>
            <p:ph type="sldImg"/>
          </p:nvPr>
        </p:nvSpPr>
        <p:spPr>
          <a:xfrm>
            <a:off x="1131888" y="698500"/>
            <a:ext cx="4591050" cy="3443288"/>
          </a:xfrm>
          <a:ln/>
        </p:spPr>
      </p:sp>
      <p:sp>
        <p:nvSpPr>
          <p:cNvPr id="26627" name="Notes Placeholder 2">
            <a:extLst>
              <a:ext uri="{FF2B5EF4-FFF2-40B4-BE49-F238E27FC236}">
                <a16:creationId xmlns:a16="http://schemas.microsoft.com/office/drawing/2014/main" id="{8247BAAB-B2E0-45F5-96AC-1F47CD3E556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6628" name="Date Placeholder 3">
            <a:extLst>
              <a:ext uri="{FF2B5EF4-FFF2-40B4-BE49-F238E27FC236}">
                <a16:creationId xmlns:a16="http://schemas.microsoft.com/office/drawing/2014/main" id="{A435F307-58B8-4C97-95AF-3FDBA855035C}"/>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6629" name="Slide Number Placeholder 4">
            <a:extLst>
              <a:ext uri="{FF2B5EF4-FFF2-40B4-BE49-F238E27FC236}">
                <a16:creationId xmlns:a16="http://schemas.microsoft.com/office/drawing/2014/main" id="{874C5315-F43A-4090-BB91-FB837DBBA5D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CAAC13D8-F1FB-4899-B91A-02F1660B1C9F}" type="slidenum">
              <a:rPr lang="en-US" altLang="en-US" sz="2400" smtClean="0">
                <a:solidFill>
                  <a:srgbClr val="000000"/>
                </a:solidFill>
              </a:rPr>
              <a:pPr/>
              <a:t>23</a:t>
            </a:fld>
            <a:endParaRPr lang="en-US" altLang="en-US" sz="24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170AD4EC-51B6-4673-8FCF-4F70FD0F5798}"/>
              </a:ext>
            </a:extLst>
          </p:cNvPr>
          <p:cNvSpPr>
            <a:spLocks noGrp="1" noRot="1" noChangeAspect="1" noChangeArrowheads="1" noTextEdit="1"/>
          </p:cNvSpPr>
          <p:nvPr>
            <p:ph type="sldImg"/>
          </p:nvPr>
        </p:nvSpPr>
        <p:spPr>
          <a:xfrm>
            <a:off x="1131888" y="698500"/>
            <a:ext cx="4591050" cy="3443288"/>
          </a:xfrm>
          <a:ln/>
        </p:spPr>
      </p:sp>
      <p:sp>
        <p:nvSpPr>
          <p:cNvPr id="28675" name="Notes Placeholder 2">
            <a:extLst>
              <a:ext uri="{FF2B5EF4-FFF2-40B4-BE49-F238E27FC236}">
                <a16:creationId xmlns:a16="http://schemas.microsoft.com/office/drawing/2014/main" id="{123605F1-DBA2-4789-908A-2299247AF58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Add data rate</a:t>
            </a:r>
          </a:p>
        </p:txBody>
      </p:sp>
      <p:sp>
        <p:nvSpPr>
          <p:cNvPr id="28676" name="Date Placeholder 3">
            <a:extLst>
              <a:ext uri="{FF2B5EF4-FFF2-40B4-BE49-F238E27FC236}">
                <a16:creationId xmlns:a16="http://schemas.microsoft.com/office/drawing/2014/main" id="{6C31E5C9-C90D-4359-B611-31CC1E61000F}"/>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8677" name="Slide Number Placeholder 4">
            <a:extLst>
              <a:ext uri="{FF2B5EF4-FFF2-40B4-BE49-F238E27FC236}">
                <a16:creationId xmlns:a16="http://schemas.microsoft.com/office/drawing/2014/main" id="{A96AF5DC-71E9-48D0-9398-99A0C35DC21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3B6BC80F-82BC-49CA-B853-3FFBE725B78E}" type="slidenum">
              <a:rPr lang="en-US" altLang="en-US" sz="2400" smtClean="0">
                <a:solidFill>
                  <a:srgbClr val="000000"/>
                </a:solidFill>
              </a:rPr>
              <a:pPr/>
              <a:t>24</a:t>
            </a:fld>
            <a:endParaRPr lang="en-US" altLang="en-US" sz="240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2E332BE-7874-4B11-B2EA-E51506D4D0B3}"/>
              </a:ext>
            </a:extLst>
          </p:cNvPr>
          <p:cNvSpPr>
            <a:spLocks noGrp="1" noRot="1" noChangeAspect="1" noChangeArrowheads="1" noTextEdit="1"/>
          </p:cNvSpPr>
          <p:nvPr>
            <p:ph type="sldImg"/>
          </p:nvPr>
        </p:nvSpPr>
        <p:spPr>
          <a:xfrm>
            <a:off x="1131888" y="698500"/>
            <a:ext cx="4591050" cy="3443288"/>
          </a:xfrm>
          <a:ln/>
        </p:spPr>
      </p:sp>
      <p:sp>
        <p:nvSpPr>
          <p:cNvPr id="30723" name="Notes Placeholder 2">
            <a:extLst>
              <a:ext uri="{FF2B5EF4-FFF2-40B4-BE49-F238E27FC236}">
                <a16:creationId xmlns:a16="http://schemas.microsoft.com/office/drawing/2014/main" id="{B1ED620D-3522-4F3F-876D-374994B54E6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Flip the DSSS</a:t>
            </a:r>
          </a:p>
        </p:txBody>
      </p:sp>
      <p:sp>
        <p:nvSpPr>
          <p:cNvPr id="30724" name="Date Placeholder 3">
            <a:extLst>
              <a:ext uri="{FF2B5EF4-FFF2-40B4-BE49-F238E27FC236}">
                <a16:creationId xmlns:a16="http://schemas.microsoft.com/office/drawing/2014/main" id="{2546A809-DE65-4486-B178-EBFF49840DE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30725" name="Slide Number Placeholder 4">
            <a:extLst>
              <a:ext uri="{FF2B5EF4-FFF2-40B4-BE49-F238E27FC236}">
                <a16:creationId xmlns:a16="http://schemas.microsoft.com/office/drawing/2014/main" id="{C298EB6D-CD72-4FA6-984C-15708B33F0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53CF6E3D-891B-49BB-B34A-CCE991DDD64E}" type="slidenum">
              <a:rPr lang="en-US" altLang="en-US" sz="2400" smtClean="0">
                <a:solidFill>
                  <a:srgbClr val="000000"/>
                </a:solidFill>
              </a:rPr>
              <a:pPr/>
              <a:t>25</a:t>
            </a:fld>
            <a:endParaRPr lang="en-US" altLang="en-US" sz="24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245603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9" Type="http://schemas.openxmlformats.org/officeDocument/2006/relationships/theme" Target="../theme/theme2.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slideLayout" Target="../slideLayouts/slideLayout50.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15-23-0261-02-04ad-00-0000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 id="2147483867" r:id="rId38"/>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6DD33F5-0A83-4AD1-9AE0-9B9B0665CD6B}"/>
              </a:ext>
            </a:extLst>
          </p:cNvPr>
          <p:cNvSpPr>
            <a:spLocks noChangeArrowheads="1"/>
          </p:cNvSpPr>
          <p:nvPr/>
        </p:nvSpPr>
        <p:spPr bwMode="auto">
          <a:xfrm>
            <a:off x="250825" y="762000"/>
            <a:ext cx="8642350" cy="520360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a:t>
            </a:r>
            <a:r>
              <a:rPr lang="en-US" altLang="en-US" sz="1600" dirty="0">
                <a:latin typeface="Times New Roman" panose="02020603050405020304" pitchFamily="18" charset="0"/>
              </a:rPr>
              <a:t> Long Range extension of the 802.15.4-2020 OFDM PHY</a:t>
            </a:r>
          </a:p>
          <a:p>
            <a:pPr eaLnBrk="1" hangingPunct="1">
              <a:spcBef>
                <a:spcPct val="0"/>
              </a:spcBef>
              <a:buClrTx/>
              <a:buFontTx/>
              <a:buNone/>
              <a:defRPr/>
            </a:pPr>
            <a:r>
              <a:rPr lang="en-US" altLang="en-US" sz="1600" b="1" dirty="0">
                <a:latin typeface="Times New Roman" panose="02020603050405020304" pitchFamily="18" charset="0"/>
              </a:rPr>
              <a:t>Date Submitted: March 2022</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Thomas Almholt (Texas Instruments), Tomas Motos (Texas Instruments)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+1 214 567 4516,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talmholt@ti.com</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 Long Range extension enhancements to 802.15.4-2020</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Enhancing OFDM with Long Range extension for increased link budget and reliability while remaining compliant with existing regulatory regulations worldwide. Adopters would experience significantly increased operating range over any existing SUN-OFDM PHY in the 802.15.4-2020.</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Stimulate thought and work towards adoption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a:t>
            </a:r>
            <a:r>
              <a:rPr lang="en-US" altLang="en-US" sz="1600" dirty="0">
                <a:solidFill>
                  <a:schemeClr val="tx1"/>
                </a:solidFill>
                <a:latin typeface="Times New Roman" panose="02020603050405020304" pitchFamily="18" charset="0"/>
              </a:rPr>
              <a:t>The contributor acknowledges and accepts that this document becomes the property of IEEE and may be made publicly available by P802.15. </a:t>
            </a:r>
          </a:p>
        </p:txBody>
      </p:sp>
    </p:spTree>
    <p:extLst>
      <p:ext uri="{BB962C8B-B14F-4D97-AF65-F5344CB8AC3E}">
        <p14:creationId xmlns:p14="http://schemas.microsoft.com/office/powerpoint/2010/main" val="29819859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13</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92500" lnSpcReduction="20000"/>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document presented at March-23 Meeting</a:t>
            </a:r>
          </a:p>
          <a:p>
            <a:pPr marL="514350" indent="-514350">
              <a:buFont typeface="+mj-lt"/>
              <a:buAutoNum type="arabicPeriod"/>
            </a:pPr>
            <a:r>
              <a:rPr lang="en-US" sz="2400" dirty="0"/>
              <a:t>Motion at the end of week to create a Study Group</a:t>
            </a:r>
          </a:p>
          <a:p>
            <a:pPr marL="914400" lvl="1" indent="-514350">
              <a:buFont typeface="+mj-lt"/>
              <a:buAutoNum type="arabicPeriod"/>
            </a:pPr>
            <a:r>
              <a:rPr lang="en-US" sz="2000" dirty="0"/>
              <a:t>Create Study Group</a:t>
            </a:r>
          </a:p>
          <a:p>
            <a:pPr marL="514350" indent="-514350">
              <a:buFont typeface="+mj-lt"/>
              <a:buAutoNum type="arabicPeriod"/>
            </a:pPr>
            <a:r>
              <a:rPr lang="en-US" sz="2400" dirty="0"/>
              <a:t>Discuss suggestion expand scope to include</a:t>
            </a:r>
          </a:p>
          <a:p>
            <a:pPr marL="914400" lvl="1" indent="-514350">
              <a:buFont typeface="+mj-lt"/>
              <a:buAutoNum type="arabicPeriod"/>
            </a:pPr>
            <a:r>
              <a:rPr lang="en-US" sz="2400" dirty="0"/>
              <a:t>Include 6GHz operation</a:t>
            </a:r>
          </a:p>
          <a:p>
            <a:pPr marL="914400" lvl="1" indent="-514350">
              <a:buFont typeface="+mj-lt"/>
              <a:buAutoNum type="arabicPeriod"/>
            </a:pPr>
            <a:r>
              <a:rPr lang="en-US" sz="2400" dirty="0"/>
              <a:t>General SUN-PHY update (OQPSK, OFDM, FSK)</a:t>
            </a:r>
          </a:p>
          <a:p>
            <a:pPr marL="1314450" lvl="2" indent="-514350">
              <a:buFont typeface="+mj-lt"/>
              <a:buAutoNum type="arabicPeriod"/>
            </a:pPr>
            <a:r>
              <a:rPr lang="en-US" sz="2000" dirty="0"/>
              <a:t>add support for SUN-OFDM MCS7</a:t>
            </a:r>
          </a:p>
          <a:p>
            <a:pPr marL="514350" indent="-514350">
              <a:buFont typeface="+mj-lt"/>
              <a:buAutoNum type="arabicPeriod"/>
            </a:pPr>
            <a:r>
              <a:rPr lang="en-US" altLang="en-US" sz="2400" dirty="0"/>
              <a:t>Next steps</a:t>
            </a:r>
          </a:p>
          <a:p>
            <a:pPr marL="914400" lvl="1" indent="-514350">
              <a:buFont typeface="+mj-lt"/>
              <a:buAutoNum type="alphaLcPeriod"/>
            </a:pPr>
            <a:r>
              <a:rPr lang="en-US" altLang="en-US" sz="2400" dirty="0"/>
              <a:t>Next meeting (Tuesday PM1)</a:t>
            </a:r>
          </a:p>
          <a:p>
            <a:pPr marL="1314450" lvl="2" indent="-514350">
              <a:buFont typeface="+mj-lt"/>
              <a:buAutoNum type="alphaLcPeriod"/>
            </a:pPr>
            <a:r>
              <a:rPr lang="en-US" sz="2000" dirty="0"/>
              <a:t>Present detailed document prepared by TI for OFDM-LR</a:t>
            </a:r>
            <a:endParaRPr lang="en-US" altLang="en-US" sz="2000" dirty="0"/>
          </a:p>
          <a:p>
            <a:pPr marL="914400" lvl="1" indent="-514350">
              <a:buFont typeface="+mj-lt"/>
              <a:buAutoNum type="alphaLcPeriod"/>
            </a:pPr>
            <a:r>
              <a:rPr lang="en-US" altLang="en-US" sz="2400" dirty="0"/>
              <a:t>July Plenary</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14</a:t>
            </a:fld>
            <a:endParaRPr lang="en-US" altLang="en-US">
              <a:solidFill>
                <a:schemeClr val="tx1"/>
              </a:solidFill>
            </a:endParaRPr>
          </a:p>
        </p:txBody>
      </p:sp>
    </p:spTree>
    <p:extLst>
      <p:ext uri="{BB962C8B-B14F-4D97-AF65-F5344CB8AC3E}">
        <p14:creationId xmlns:p14="http://schemas.microsoft.com/office/powerpoint/2010/main" val="167616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85000" lnSpcReduction="20000"/>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document presented at March-23 Meeting</a:t>
            </a:r>
          </a:p>
          <a:p>
            <a:pPr marL="514350" indent="-514350">
              <a:buFont typeface="+mj-lt"/>
              <a:buAutoNum type="arabicPeriod"/>
            </a:pPr>
            <a:r>
              <a:rPr lang="en-US" sz="2400" dirty="0"/>
              <a:t>Motion at the end of week to create a Study Group</a:t>
            </a:r>
          </a:p>
          <a:p>
            <a:pPr marL="914400" lvl="1" indent="-514350">
              <a:buFont typeface="+mj-lt"/>
              <a:buAutoNum type="arabicPeriod"/>
            </a:pPr>
            <a:r>
              <a:rPr lang="en-US" sz="2000" dirty="0"/>
              <a:t>Create Study Group</a:t>
            </a:r>
          </a:p>
          <a:p>
            <a:pPr marL="514350" indent="-514350">
              <a:buFont typeface="+mj-lt"/>
              <a:buAutoNum type="arabicPeriod"/>
            </a:pPr>
            <a:r>
              <a:rPr lang="en-US" sz="2400" dirty="0"/>
              <a:t>Discuss suggestion expand scope to include</a:t>
            </a:r>
          </a:p>
          <a:p>
            <a:pPr marL="914400" lvl="1" indent="-514350">
              <a:buFont typeface="+mj-lt"/>
              <a:buAutoNum type="arabicPeriod"/>
            </a:pPr>
            <a:r>
              <a:rPr lang="en-US" sz="2400" dirty="0"/>
              <a:t>General SUN-PHY update (OQPSK, OFDM, FSK)</a:t>
            </a:r>
          </a:p>
          <a:p>
            <a:pPr marL="1314450" lvl="2" indent="-514350">
              <a:buFont typeface="+mj-lt"/>
              <a:buAutoNum type="arabicPeriod"/>
            </a:pPr>
            <a:r>
              <a:rPr lang="en-US" sz="2000" dirty="0"/>
              <a:t>add support for SUN-OFDM MCS7</a:t>
            </a:r>
          </a:p>
          <a:p>
            <a:pPr marL="1314450" lvl="2" indent="-514350">
              <a:buFont typeface="+mj-lt"/>
              <a:buAutoNum type="arabicPeriod"/>
            </a:pPr>
            <a:r>
              <a:rPr lang="en-US" sz="2000" dirty="0"/>
              <a:t>Higher </a:t>
            </a:r>
            <a:r>
              <a:rPr lang="en-US" sz="2000" dirty="0" err="1"/>
              <a:t>datarate</a:t>
            </a:r>
            <a:r>
              <a:rPr lang="en-US" sz="2000" dirty="0"/>
              <a:t> SUN-FSK</a:t>
            </a:r>
          </a:p>
          <a:p>
            <a:pPr marL="1314450" lvl="2" indent="-514350">
              <a:buFont typeface="+mj-lt"/>
              <a:buAutoNum type="arabicPeriod"/>
            </a:pPr>
            <a:r>
              <a:rPr lang="en-US" sz="2000" dirty="0"/>
              <a:t>6GHz operation (include a channel plan for 6GHz)</a:t>
            </a:r>
          </a:p>
          <a:p>
            <a:pPr marL="514350" indent="-514350">
              <a:buFont typeface="+mj-lt"/>
              <a:buAutoNum type="arabicPeriod"/>
            </a:pPr>
            <a:r>
              <a:rPr lang="en-US" altLang="en-US" sz="2400" dirty="0"/>
              <a:t>Next steps</a:t>
            </a:r>
          </a:p>
          <a:p>
            <a:pPr marL="914400" lvl="1" indent="-514350">
              <a:buFont typeface="+mj-lt"/>
              <a:buAutoNum type="alphaLcPeriod"/>
            </a:pPr>
            <a:r>
              <a:rPr lang="en-US" altLang="en-US" sz="2400" dirty="0"/>
              <a:t>Next meeting (Tuesday PM1)</a:t>
            </a:r>
          </a:p>
          <a:p>
            <a:pPr marL="1314450" lvl="2" indent="-514350">
              <a:buFont typeface="+mj-lt"/>
              <a:buAutoNum type="alphaLcPeriod"/>
            </a:pPr>
            <a:r>
              <a:rPr lang="en-US" sz="2000" dirty="0"/>
              <a:t>Present detailed document prepared by TI for OFDM-LR</a:t>
            </a:r>
            <a:endParaRPr lang="en-US" altLang="en-US" sz="2000" dirty="0"/>
          </a:p>
          <a:p>
            <a:pPr marL="914400" lvl="1" indent="-514350">
              <a:buFont typeface="+mj-lt"/>
              <a:buAutoNum type="alphaLcPeriod"/>
            </a:pPr>
            <a:r>
              <a:rPr lang="en-US" altLang="en-US" sz="2400" dirty="0"/>
              <a:t>July Plenary</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16</a:t>
            </a:fld>
            <a:endParaRPr lang="en-US" altLang="en-US">
              <a:solidFill>
                <a:schemeClr val="tx1"/>
              </a:solidFill>
            </a:endParaRPr>
          </a:p>
        </p:txBody>
      </p:sp>
    </p:spTree>
    <p:extLst>
      <p:ext uri="{BB962C8B-B14F-4D97-AF65-F5344CB8AC3E}">
        <p14:creationId xmlns:p14="http://schemas.microsoft.com/office/powerpoint/2010/main" val="14631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6ECD9F2-AC64-486F-9ABB-200711926FAD}"/>
              </a:ext>
            </a:extLst>
          </p:cNvPr>
          <p:cNvSpPr>
            <a:spLocks noGrp="1" noChangeArrowheads="1"/>
          </p:cNvSpPr>
          <p:nvPr>
            <p:ph type="title"/>
          </p:nvPr>
        </p:nvSpPr>
        <p:spPr/>
        <p:txBody>
          <a:bodyPr/>
          <a:lstStyle/>
          <a:p>
            <a:r>
              <a:rPr lang="en-US" altLang="en-US"/>
              <a:t>High level market needs</a:t>
            </a:r>
          </a:p>
        </p:txBody>
      </p:sp>
      <p:sp>
        <p:nvSpPr>
          <p:cNvPr id="17411" name="Content Placeholder 2">
            <a:extLst>
              <a:ext uri="{FF2B5EF4-FFF2-40B4-BE49-F238E27FC236}">
                <a16:creationId xmlns:a16="http://schemas.microsoft.com/office/drawing/2014/main" id="{4522299E-343C-4F55-A0D8-7F3A0B95F658}"/>
              </a:ext>
            </a:extLst>
          </p:cNvPr>
          <p:cNvSpPr>
            <a:spLocks noGrp="1" noChangeArrowheads="1"/>
          </p:cNvSpPr>
          <p:nvPr>
            <p:ph idx="1"/>
          </p:nvPr>
        </p:nvSpPr>
        <p:spPr>
          <a:xfrm>
            <a:off x="395288" y="1371600"/>
            <a:ext cx="8424862" cy="4868863"/>
          </a:xfrm>
        </p:spPr>
        <p:txBody>
          <a:bodyPr/>
          <a:lstStyle/>
          <a:p>
            <a:pPr marL="0" indent="0">
              <a:defRPr/>
            </a:pPr>
            <a:endParaRPr lang="en-US" altLang="en-US" sz="1800"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We see a market need for a new PHY with the following characteristics </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Long range PHY to enable city wide simple star networks</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Support dense networks with &gt;10K nodes</a:t>
            </a:r>
          </a:p>
          <a:p>
            <a:pPr marL="1314450" lvl="2"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Robust against interference and multipath fading</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Power efficient for battery operated end node</a:t>
            </a:r>
          </a:p>
          <a:p>
            <a:pPr marL="1314450" lvl="2"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Power constrained applications like flow meters, asset tracking and  building automation.</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World wide regulatory compliance including FCC 15.247 (digital modulation technique)</a:t>
            </a:r>
          </a:p>
          <a:p>
            <a:pPr marL="1314450" lvl="2"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Simple low power, low system cost. </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Industry Standards based solutions</a:t>
            </a:r>
          </a:p>
        </p:txBody>
      </p:sp>
      <p:sp>
        <p:nvSpPr>
          <p:cNvPr id="16388" name="Slide Number Placeholder 1">
            <a:extLst>
              <a:ext uri="{FF2B5EF4-FFF2-40B4-BE49-F238E27FC236}">
                <a16:creationId xmlns:a16="http://schemas.microsoft.com/office/drawing/2014/main" id="{2BE89E3B-19B8-4A06-AD77-52E662BFFD8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47FAC2F6-D0C3-4DA7-9383-25DBF01F6D70}" type="slidenum">
              <a:rPr lang="en-US" altLang="en-US" smtClean="0">
                <a:solidFill>
                  <a:schemeClr val="tx1"/>
                </a:solidFill>
              </a:rPr>
              <a:pPr/>
              <a:t>17</a:t>
            </a:fld>
            <a:endParaRPr lang="en-US" altLang="en-US">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87AA079-2CAD-4ACE-B0A2-F7D68AE5943A}"/>
              </a:ext>
            </a:extLst>
          </p:cNvPr>
          <p:cNvSpPr>
            <a:spLocks noGrp="1" noChangeArrowheads="1"/>
          </p:cNvSpPr>
          <p:nvPr>
            <p:ph type="title"/>
          </p:nvPr>
        </p:nvSpPr>
        <p:spPr/>
        <p:txBody>
          <a:bodyPr/>
          <a:lstStyle/>
          <a:p>
            <a:r>
              <a:rPr lang="en-US" altLang="en-US"/>
              <a:t>New PHY goals</a:t>
            </a:r>
          </a:p>
        </p:txBody>
      </p:sp>
      <p:sp>
        <p:nvSpPr>
          <p:cNvPr id="17411" name="Content Placeholder 2">
            <a:extLst>
              <a:ext uri="{FF2B5EF4-FFF2-40B4-BE49-F238E27FC236}">
                <a16:creationId xmlns:a16="http://schemas.microsoft.com/office/drawing/2014/main" id="{D881FFAD-6BC2-4997-9C1F-23CE978FC55C}"/>
              </a:ext>
            </a:extLst>
          </p:cNvPr>
          <p:cNvSpPr>
            <a:spLocks noGrp="1" noChangeArrowheads="1"/>
          </p:cNvSpPr>
          <p:nvPr>
            <p:ph idx="1"/>
          </p:nvPr>
        </p:nvSpPr>
        <p:spPr>
          <a:xfrm>
            <a:off x="322263" y="1484313"/>
            <a:ext cx="8643937" cy="4824412"/>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Long range PHY</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Simplify regulation compliance testing with wide range of trade off between range and data rate.</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Create long range PHY that does not require frequency hopping at the MAC level</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Achieve greater than 150dB of link budget with 30dBm TX power for FCC</a:t>
            </a:r>
          </a:p>
          <a:p>
            <a:pPr marL="1257300" lvl="2" indent="-457200">
              <a:buFont typeface="Arial" panose="020B0604020202020204" pitchFamily="34" charset="0"/>
              <a:buChar char="•"/>
            </a:pPr>
            <a:r>
              <a:rPr lang="en-US" altLang="en-US" sz="1800">
                <a:solidFill>
                  <a:schemeClr val="tx1"/>
                </a:solidFill>
                <a:latin typeface="Times New Roman" panose="02020603050405020304" pitchFamily="18" charset="0"/>
                <a:cs typeface="Times New Roman" panose="02020603050405020304" pitchFamily="18" charset="0"/>
              </a:rPr>
              <a:t>Requires -120dBm RX sensitivity or better</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Support dense networks with enhanced co-channel and adjacent channel rejection</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Efficient use of frequency spectrum</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Optimized transmit current by using non-linear PA</a:t>
            </a:r>
          </a:p>
          <a:p>
            <a:pPr marL="857250" lvl="1" indent="-457200">
              <a:buFont typeface="Arial" panose="020B0604020202020204" pitchFamily="34" charset="0"/>
              <a:buChar char="•"/>
            </a:pPr>
            <a:r>
              <a:rPr lang="en-US" altLang="en-US" sz="1800">
                <a:solidFill>
                  <a:schemeClr val="tx1"/>
                </a:solidFill>
                <a:latin typeface="Times New Roman" panose="02020603050405020304" pitchFamily="18" charset="0"/>
                <a:cs typeface="Times New Roman" panose="02020603050405020304" pitchFamily="18" charset="0"/>
              </a:rPr>
              <a:t>The modulation must be constant envelop or specifically it must have 0dB Peak to Average Power Ratio (PAPR)</a:t>
            </a:r>
          </a:p>
        </p:txBody>
      </p:sp>
      <p:sp>
        <p:nvSpPr>
          <p:cNvPr id="17412" name="Slide Number Placeholder 1">
            <a:extLst>
              <a:ext uri="{FF2B5EF4-FFF2-40B4-BE49-F238E27FC236}">
                <a16:creationId xmlns:a16="http://schemas.microsoft.com/office/drawing/2014/main" id="{DCF168F3-3BE3-4847-A097-E08476B18A5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6760CFDA-1587-4395-A2E2-911565CBEDA7}" type="slidenum">
              <a:rPr lang="en-US" altLang="en-US" smtClean="0">
                <a:solidFill>
                  <a:schemeClr val="tx1"/>
                </a:solidFill>
              </a:rPr>
              <a:pPr/>
              <a:t>18</a:t>
            </a:fld>
            <a:endParaRPr lang="en-US" altLang="en-US">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6DD33F5-0A83-4AD1-9AE0-9B9B0665CD6B}"/>
              </a:ext>
            </a:extLst>
          </p:cNvPr>
          <p:cNvSpPr>
            <a:spLocks noChangeArrowheads="1"/>
          </p:cNvSpPr>
          <p:nvPr/>
        </p:nvSpPr>
        <p:spPr bwMode="auto">
          <a:xfrm>
            <a:off x="533400" y="762000"/>
            <a:ext cx="8001000" cy="5695950"/>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a:t>
            </a:r>
            <a:r>
              <a:rPr lang="en-US" altLang="en-US" sz="1600" dirty="0">
                <a:latin typeface="Times New Roman" panose="02020603050405020304" pitchFamily="18" charset="0"/>
              </a:rPr>
              <a:t>  Proposal for new long range extension of the 802.15.4-2020 OFDM PHY</a:t>
            </a:r>
          </a:p>
          <a:p>
            <a:pPr eaLnBrk="1" hangingPunct="1">
              <a:spcBef>
                <a:spcPct val="0"/>
              </a:spcBef>
              <a:buClrTx/>
              <a:buFontTx/>
              <a:buNone/>
              <a:defRPr/>
            </a:pPr>
            <a:r>
              <a:rPr lang="en-US" altLang="en-US" sz="1600" b="1" dirty="0">
                <a:latin typeface="Times New Roman" panose="02020603050405020304" pitchFamily="18" charset="0"/>
              </a:rPr>
              <a:t>Date Submitted: March 2022</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Thomas Almholt (Texas Instruments), Tomas Motos (Texas Instruments) </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+1 214 567 4516,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talmholt@ti.com</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 Long Range extension enhancements to 802.15.4-2020</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Enhancing OFDM with Long Range extension for increased link budget and reliability while remaining compliant with existing regulatory regulations worldwide. Adopters would experience significantly increased operating range over any existing SUN-OFDM PHY in the 802.15.4-2020.</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Stimulate thought and work towards adoption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a:t>
            </a:r>
            <a:r>
              <a:rPr lang="en-US" altLang="en-US" sz="1600" dirty="0">
                <a:solidFill>
                  <a:schemeClr val="tx1"/>
                </a:solidFill>
                <a:latin typeface="Times New Roman" panose="02020603050405020304" pitchFamily="18" charset="0"/>
              </a:rPr>
              <a:t>The contributor acknowledges and accepts that this document becomes the property of IEEE and may be made publicly available by P802.15. The proposed approach contains TI patent pending IP.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Interest Group OFDM-NG</a:t>
            </a:r>
            <a:br>
              <a:rPr lang="en-US" dirty="0"/>
            </a:br>
            <a:r>
              <a:rPr lang="en-US" sz="3600" dirty="0"/>
              <a:t>Next Generation SUN OFDM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May 15</a:t>
            </a:r>
            <a:r>
              <a:rPr lang="en-US" baseline="30000" dirty="0"/>
              <a:t>th</a:t>
            </a:r>
            <a:r>
              <a:rPr lang="en-US" dirty="0"/>
              <a:t>,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AB19F85-5AA1-4EF4-8206-1FC371667C4B}"/>
              </a:ext>
            </a:extLst>
          </p:cNvPr>
          <p:cNvSpPr>
            <a:spLocks noGrp="1" noChangeArrowheads="1"/>
          </p:cNvSpPr>
          <p:nvPr>
            <p:ph type="title"/>
          </p:nvPr>
        </p:nvSpPr>
        <p:spPr/>
        <p:txBody>
          <a:bodyPr/>
          <a:lstStyle/>
          <a:p>
            <a:r>
              <a:rPr lang="en-US" altLang="en-US" sz="2400"/>
              <a:t>Study of existing IEEE PHY’s for long range application</a:t>
            </a:r>
          </a:p>
        </p:txBody>
      </p:sp>
      <p:sp>
        <p:nvSpPr>
          <p:cNvPr id="19459" name="Slide Number Placeholder 1">
            <a:extLst>
              <a:ext uri="{FF2B5EF4-FFF2-40B4-BE49-F238E27FC236}">
                <a16:creationId xmlns:a16="http://schemas.microsoft.com/office/drawing/2014/main" id="{006FBD0B-D6A0-46D3-8DC1-CC59FAA0FB1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733B9E1F-12FC-4C68-AE51-212697E5BBF7}" type="slidenum">
              <a:rPr lang="en-US" altLang="en-US" smtClean="0">
                <a:solidFill>
                  <a:schemeClr val="tx1"/>
                </a:solidFill>
              </a:rPr>
              <a:pPr/>
              <a:t>20</a:t>
            </a:fld>
            <a:endParaRPr lang="en-US" altLang="en-US">
              <a:solidFill>
                <a:schemeClr val="tx1"/>
              </a:solidFill>
            </a:endParaRPr>
          </a:p>
        </p:txBody>
      </p:sp>
      <p:graphicFrame>
        <p:nvGraphicFramePr>
          <p:cNvPr id="2" name="Table 1">
            <a:extLst>
              <a:ext uri="{FF2B5EF4-FFF2-40B4-BE49-F238E27FC236}">
                <a16:creationId xmlns:a16="http://schemas.microsoft.com/office/drawing/2014/main" id="{150C7059-642A-416D-8F7C-EFE5120924E9}"/>
              </a:ext>
            </a:extLst>
          </p:cNvPr>
          <p:cNvGraphicFramePr>
            <a:graphicFrameLocks noGrp="1"/>
          </p:cNvGraphicFramePr>
          <p:nvPr/>
        </p:nvGraphicFramePr>
        <p:xfrm>
          <a:off x="762000" y="2276475"/>
          <a:ext cx="7697788" cy="2932113"/>
        </p:xfrm>
        <a:graphic>
          <a:graphicData uri="http://schemas.openxmlformats.org/drawingml/2006/table">
            <a:tbl>
              <a:tblPr firstRow="1" bandRow="1">
                <a:tableStyleId>{073A0DAA-6AF3-43AB-8588-CEC1D06C72B9}</a:tableStyleId>
              </a:tblPr>
              <a:tblGrid>
                <a:gridCol w="1681046">
                  <a:extLst>
                    <a:ext uri="{9D8B030D-6E8A-4147-A177-3AD203B41FA5}">
                      <a16:colId xmlns:a16="http://schemas.microsoft.com/office/drawing/2014/main" val="3940852912"/>
                    </a:ext>
                  </a:extLst>
                </a:gridCol>
                <a:gridCol w="1227557">
                  <a:extLst>
                    <a:ext uri="{9D8B030D-6E8A-4147-A177-3AD203B41FA5}">
                      <a16:colId xmlns:a16="http://schemas.microsoft.com/office/drawing/2014/main" val="1722717885"/>
                    </a:ext>
                  </a:extLst>
                </a:gridCol>
                <a:gridCol w="1150835">
                  <a:extLst>
                    <a:ext uri="{9D8B030D-6E8A-4147-A177-3AD203B41FA5}">
                      <a16:colId xmlns:a16="http://schemas.microsoft.com/office/drawing/2014/main" val="1116444113"/>
                    </a:ext>
                  </a:extLst>
                </a:gridCol>
                <a:gridCol w="1118280">
                  <a:extLst>
                    <a:ext uri="{9D8B030D-6E8A-4147-A177-3AD203B41FA5}">
                      <a16:colId xmlns:a16="http://schemas.microsoft.com/office/drawing/2014/main" val="1638144417"/>
                    </a:ext>
                  </a:extLst>
                </a:gridCol>
                <a:gridCol w="1224034">
                  <a:extLst>
                    <a:ext uri="{9D8B030D-6E8A-4147-A177-3AD203B41FA5}">
                      <a16:colId xmlns:a16="http://schemas.microsoft.com/office/drawing/2014/main" val="1350658242"/>
                    </a:ext>
                  </a:extLst>
                </a:gridCol>
                <a:gridCol w="1296036">
                  <a:extLst>
                    <a:ext uri="{9D8B030D-6E8A-4147-A177-3AD203B41FA5}">
                      <a16:colId xmlns:a16="http://schemas.microsoft.com/office/drawing/2014/main" val="1826602172"/>
                    </a:ext>
                  </a:extLst>
                </a:gridCol>
              </a:tblGrid>
              <a:tr h="823257">
                <a:tc>
                  <a:txBody>
                    <a:bodyPr/>
                    <a:lstStyle/>
                    <a:p>
                      <a:pPr algn="ctr"/>
                      <a:r>
                        <a:rPr lang="en-US" sz="1200" dirty="0"/>
                        <a:t>Parameter</a:t>
                      </a:r>
                    </a:p>
                  </a:txBody>
                  <a:tcPr marL="91432" marR="91432" marT="45727" marB="45727" anchor="ctr"/>
                </a:tc>
                <a:tc>
                  <a:txBody>
                    <a:bodyPr/>
                    <a:lstStyle/>
                    <a:p>
                      <a:pPr algn="ctr"/>
                      <a:r>
                        <a:rPr lang="en-US" sz="1200" dirty="0"/>
                        <a:t>Zigbee R23</a:t>
                      </a:r>
                    </a:p>
                  </a:txBody>
                  <a:tcPr marL="91432" marR="91432" marT="45727" marB="45727" anchor="ctr"/>
                </a:tc>
                <a:tc>
                  <a:txBody>
                    <a:bodyPr/>
                    <a:lstStyle/>
                    <a:p>
                      <a:pPr algn="ctr"/>
                      <a:r>
                        <a:rPr lang="en-US" sz="1200" dirty="0"/>
                        <a:t>LECIM DSSS</a:t>
                      </a:r>
                    </a:p>
                  </a:txBody>
                  <a:tcPr marL="91432" marR="91432" marT="45727" marB="45727" anchor="ctr"/>
                </a:tc>
                <a:tc>
                  <a:txBody>
                    <a:bodyPr/>
                    <a:lstStyle/>
                    <a:p>
                      <a:pPr algn="ctr"/>
                      <a:r>
                        <a:rPr lang="en-US" sz="1200" dirty="0"/>
                        <a:t>LECIM FSK</a:t>
                      </a:r>
                    </a:p>
                  </a:txBody>
                  <a:tcPr marL="91432" marR="91432" marT="45727" marB="45727" anchor="ctr"/>
                </a:tc>
                <a:tc>
                  <a:txBody>
                    <a:bodyPr/>
                    <a:lstStyle/>
                    <a:p>
                      <a:pPr algn="ctr"/>
                      <a:r>
                        <a:rPr lang="en-US" sz="1200" dirty="0"/>
                        <a:t>OQPSK</a:t>
                      </a:r>
                    </a:p>
                    <a:p>
                      <a:pPr algn="ctr"/>
                      <a:r>
                        <a:rPr lang="en-US" sz="1200" dirty="0"/>
                        <a:t>100kcps</a:t>
                      </a:r>
                    </a:p>
                  </a:txBody>
                  <a:tcPr marL="91432" marR="91432" marT="45727" marB="45727" anchor="ctr"/>
                </a:tc>
                <a:tc>
                  <a:txBody>
                    <a:bodyPr/>
                    <a:lstStyle/>
                    <a:p>
                      <a:pPr algn="ctr"/>
                      <a:endParaRPr lang="en-US" sz="1200" dirty="0"/>
                    </a:p>
                    <a:p>
                      <a:pPr algn="ctr"/>
                      <a:r>
                        <a:rPr lang="en-US" sz="1200" dirty="0"/>
                        <a:t>OQPSK</a:t>
                      </a:r>
                    </a:p>
                    <a:p>
                      <a:pPr algn="ctr"/>
                      <a:r>
                        <a:rPr lang="en-US" sz="1200" dirty="0"/>
                        <a:t>1000kcps</a:t>
                      </a:r>
                    </a:p>
                    <a:p>
                      <a:pPr algn="ctr"/>
                      <a:endParaRPr lang="en-US" sz="1200" dirty="0"/>
                    </a:p>
                  </a:txBody>
                  <a:tcPr marL="91432" marR="91432" marT="45727" marB="45727" anchor="ctr"/>
                </a:tc>
                <a:extLst>
                  <a:ext uri="{0D108BD9-81ED-4DB2-BD59-A6C34878D82A}">
                    <a16:rowId xmlns:a16="http://schemas.microsoft.com/office/drawing/2014/main" val="2315633914"/>
                  </a:ext>
                </a:extLst>
              </a:tr>
              <a:tr h="370894">
                <a:tc>
                  <a:txBody>
                    <a:bodyPr/>
                    <a:lstStyle/>
                    <a:p>
                      <a:pPr algn="ctr"/>
                      <a:r>
                        <a:rPr lang="en-US" sz="1200" dirty="0"/>
                        <a:t>RX Sensitivity [dBm]</a:t>
                      </a:r>
                    </a:p>
                  </a:txBody>
                  <a:tcPr marL="91432" marR="91432" marT="45727" marB="45727" anchor="ctr"/>
                </a:tc>
                <a:tc>
                  <a:txBody>
                    <a:bodyPr/>
                    <a:lstStyle/>
                    <a:p>
                      <a:pPr algn="ctr"/>
                      <a:r>
                        <a:rPr lang="en-US" sz="1200" b="1" dirty="0">
                          <a:solidFill>
                            <a:srgbClr val="FF0000"/>
                          </a:solidFill>
                        </a:rPr>
                        <a:t>-104</a:t>
                      </a:r>
                    </a:p>
                  </a:txBody>
                  <a:tcPr marL="91432" marR="91432" marT="45727" marB="45727" anchor="ctr"/>
                </a:tc>
                <a:tc>
                  <a:txBody>
                    <a:bodyPr/>
                    <a:lstStyle/>
                    <a:p>
                      <a:pPr algn="ctr"/>
                      <a:r>
                        <a:rPr lang="en-US" sz="1200" b="1" dirty="0"/>
                        <a:t>-125</a:t>
                      </a:r>
                    </a:p>
                  </a:txBody>
                  <a:tcPr marL="91432" marR="91432" marT="45727" marB="45727" anchor="ctr"/>
                </a:tc>
                <a:tc>
                  <a:txBody>
                    <a:bodyPr/>
                    <a:lstStyle/>
                    <a:p>
                      <a:pPr algn="ctr"/>
                      <a:r>
                        <a:rPr lang="en-US" sz="1200" b="1" dirty="0"/>
                        <a:t>~115</a:t>
                      </a:r>
                    </a:p>
                  </a:txBody>
                  <a:tcPr marL="91432" marR="91432" marT="45727" marB="45727" anchor="ctr"/>
                </a:tc>
                <a:tc>
                  <a:txBody>
                    <a:bodyPr/>
                    <a:lstStyle/>
                    <a:p>
                      <a:pPr algn="ctr"/>
                      <a:r>
                        <a:rPr lang="en-US" sz="1200" b="1" dirty="0"/>
                        <a:t>-120</a:t>
                      </a:r>
                    </a:p>
                  </a:txBody>
                  <a:tcPr marL="91432" marR="91432" marT="45727" marB="4572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-110 </a:t>
                      </a:r>
                    </a:p>
                  </a:txBody>
                  <a:tcPr marL="91432" marR="91432" marT="45727" marB="45727" anchor="ctr"/>
                </a:tc>
                <a:extLst>
                  <a:ext uri="{0D108BD9-81ED-4DB2-BD59-A6C34878D82A}">
                    <a16:rowId xmlns:a16="http://schemas.microsoft.com/office/drawing/2014/main" val="2202126700"/>
                  </a:ext>
                </a:extLst>
              </a:tr>
              <a:tr h="370894">
                <a:tc>
                  <a:txBody>
                    <a:bodyPr/>
                    <a:lstStyle/>
                    <a:p>
                      <a:pPr algn="ctr"/>
                      <a:r>
                        <a:rPr lang="en-US" sz="1200" dirty="0"/>
                        <a:t>Data rate [kbps]</a:t>
                      </a:r>
                    </a:p>
                  </a:txBody>
                  <a:tcPr marL="91432" marR="91432" marT="45727" marB="45727" anchor="ctr"/>
                </a:tc>
                <a:tc>
                  <a:txBody>
                    <a:bodyPr/>
                    <a:lstStyle/>
                    <a:p>
                      <a:pPr algn="ctr"/>
                      <a:r>
                        <a:rPr lang="en-US" sz="1200" b="1" dirty="0"/>
                        <a:t>500</a:t>
                      </a:r>
                    </a:p>
                  </a:txBody>
                  <a:tcPr marL="91432" marR="91432" marT="45727" marB="45727" anchor="ctr"/>
                </a:tc>
                <a:tc>
                  <a:txBody>
                    <a:bodyPr/>
                    <a:lstStyle/>
                    <a:p>
                      <a:pPr algn="ctr"/>
                      <a:r>
                        <a:rPr lang="en-US" sz="1200" b="1" dirty="0"/>
                        <a:t>1.25</a:t>
                      </a:r>
                    </a:p>
                  </a:txBody>
                  <a:tcPr marL="91432" marR="91432" marT="45727" marB="45727" anchor="ctr"/>
                </a:tc>
                <a:tc>
                  <a:txBody>
                    <a:bodyPr/>
                    <a:lstStyle/>
                    <a:p>
                      <a:pPr algn="ctr"/>
                      <a:r>
                        <a:rPr lang="en-US" sz="1200" b="1" dirty="0"/>
                        <a:t>12.5</a:t>
                      </a:r>
                    </a:p>
                  </a:txBody>
                  <a:tcPr marL="91432" marR="91432" marT="45727" marB="45727" anchor="ctr"/>
                </a:tc>
                <a:tc>
                  <a:txBody>
                    <a:bodyPr/>
                    <a:lstStyle/>
                    <a:p>
                      <a:pPr algn="ctr"/>
                      <a:r>
                        <a:rPr lang="en-US" sz="1200" b="1" dirty="0"/>
                        <a:t>6.25</a:t>
                      </a:r>
                    </a:p>
                  </a:txBody>
                  <a:tcPr marL="91432" marR="91432" marT="45727" marB="45727" anchor="ctr"/>
                </a:tc>
                <a:tc>
                  <a:txBody>
                    <a:bodyPr/>
                    <a:lstStyle/>
                    <a:p>
                      <a:pPr algn="ctr"/>
                      <a:r>
                        <a:rPr lang="en-US" sz="1200" b="1" dirty="0"/>
                        <a:t>62.5</a:t>
                      </a:r>
                    </a:p>
                  </a:txBody>
                  <a:tcPr marL="91432" marR="91432" marT="45727" marB="45727" anchor="ctr"/>
                </a:tc>
                <a:extLst>
                  <a:ext uri="{0D108BD9-81ED-4DB2-BD59-A6C34878D82A}">
                    <a16:rowId xmlns:a16="http://schemas.microsoft.com/office/drawing/2014/main" val="1791642180"/>
                  </a:ext>
                </a:extLst>
              </a:tr>
              <a:tr h="452358">
                <a:tc>
                  <a:txBody>
                    <a:bodyPr/>
                    <a:lstStyle/>
                    <a:p>
                      <a:pPr algn="ctr"/>
                      <a:r>
                        <a:rPr lang="en-US" sz="1200" dirty="0"/>
                        <a:t>Occupied BW [kHz]</a:t>
                      </a:r>
                    </a:p>
                  </a:txBody>
                  <a:tcPr marL="91432" marR="91432" marT="45727" marB="45727" anchor="ctr"/>
                </a:tc>
                <a:tc>
                  <a:txBody>
                    <a:bodyPr/>
                    <a:lstStyle/>
                    <a:p>
                      <a:pPr algn="ctr"/>
                      <a:r>
                        <a:rPr lang="en-US" sz="1200" b="1" dirty="0"/>
                        <a:t>600</a:t>
                      </a:r>
                    </a:p>
                  </a:txBody>
                  <a:tcPr marL="91432" marR="91432" marT="45727" marB="45727" anchor="ctr"/>
                </a:tc>
                <a:tc>
                  <a:txBody>
                    <a:bodyPr/>
                    <a:lstStyle/>
                    <a:p>
                      <a:pPr algn="ctr"/>
                      <a:r>
                        <a:rPr lang="en-US" sz="1200" b="1" dirty="0"/>
                        <a:t>1000</a:t>
                      </a:r>
                    </a:p>
                  </a:txBody>
                  <a:tcPr marL="91432" marR="91432" marT="45727" marB="45727" anchor="ctr"/>
                </a:tc>
                <a:tc>
                  <a:txBody>
                    <a:bodyPr/>
                    <a:lstStyle/>
                    <a:p>
                      <a:pPr algn="ctr"/>
                      <a:r>
                        <a:rPr lang="en-US" sz="1200" b="1" dirty="0">
                          <a:solidFill>
                            <a:srgbClr val="FF0000"/>
                          </a:solidFill>
                        </a:rPr>
                        <a:t>50</a:t>
                      </a:r>
                    </a:p>
                  </a:txBody>
                  <a:tcPr marL="91432" marR="91432" marT="45727" marB="45727" anchor="ctr"/>
                </a:tc>
                <a:tc>
                  <a:txBody>
                    <a:bodyPr/>
                    <a:lstStyle/>
                    <a:p>
                      <a:pPr algn="ctr"/>
                      <a:r>
                        <a:rPr lang="en-US" sz="1200" b="1" dirty="0">
                          <a:solidFill>
                            <a:srgbClr val="FF0000"/>
                          </a:solidFill>
                        </a:rPr>
                        <a:t>200</a:t>
                      </a:r>
                    </a:p>
                  </a:txBody>
                  <a:tcPr marL="91432" marR="91432" marT="45727" marB="45727" anchor="ctr"/>
                </a:tc>
                <a:tc>
                  <a:txBody>
                    <a:bodyPr/>
                    <a:lstStyle/>
                    <a:p>
                      <a:pPr algn="ctr"/>
                      <a:r>
                        <a:rPr lang="en-US" sz="1200" b="1" dirty="0"/>
                        <a:t>2000</a:t>
                      </a:r>
                    </a:p>
                  </a:txBody>
                  <a:tcPr marL="91432" marR="91432" marT="45727" marB="45727" anchor="ctr"/>
                </a:tc>
                <a:extLst>
                  <a:ext uri="{0D108BD9-81ED-4DB2-BD59-A6C34878D82A}">
                    <a16:rowId xmlns:a16="http://schemas.microsoft.com/office/drawing/2014/main" val="1012574475"/>
                  </a:ext>
                </a:extLst>
              </a:tr>
              <a:tr h="457355">
                <a:tc>
                  <a:txBody>
                    <a:bodyPr/>
                    <a:lstStyle/>
                    <a:p>
                      <a:pPr algn="ctr"/>
                      <a:r>
                        <a:rPr lang="en-US" sz="1200" dirty="0"/>
                        <a:t>Constant envelope modulation</a:t>
                      </a:r>
                    </a:p>
                  </a:txBody>
                  <a:tcPr marL="91432" marR="91432" marT="45727" marB="4572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t>Yes</a:t>
                      </a:r>
                    </a:p>
                    <a:p>
                      <a:pPr algn="ctr"/>
                      <a:endParaRPr lang="en-US" sz="1200" b="1" dirty="0">
                        <a:solidFill>
                          <a:srgbClr val="FF0000"/>
                        </a:solidFill>
                      </a:endParaRPr>
                    </a:p>
                  </a:txBody>
                  <a:tcPr marL="91432" marR="91432" marT="45727" marB="45727" anchor="ctr"/>
                </a:tc>
                <a:tc>
                  <a:txBody>
                    <a:bodyPr/>
                    <a:lstStyle/>
                    <a:p>
                      <a:pPr algn="ctr"/>
                      <a:r>
                        <a:rPr lang="en-US" sz="1200" b="1" dirty="0">
                          <a:solidFill>
                            <a:srgbClr val="FF0000"/>
                          </a:solidFill>
                        </a:rPr>
                        <a:t>No</a:t>
                      </a:r>
                    </a:p>
                  </a:txBody>
                  <a:tcPr marL="91432" marR="91432" marT="45727" marB="45727" anchor="ctr"/>
                </a:tc>
                <a:tc>
                  <a:txBody>
                    <a:bodyPr/>
                    <a:lstStyle/>
                    <a:p>
                      <a:pPr algn="ctr"/>
                      <a:r>
                        <a:rPr lang="en-US" sz="1200" b="1" dirty="0"/>
                        <a:t>Yes</a:t>
                      </a:r>
                    </a:p>
                  </a:txBody>
                  <a:tcPr marL="91432" marR="91432" marT="45727" marB="45727" anchor="ctr"/>
                </a:tc>
                <a:tc>
                  <a:txBody>
                    <a:bodyPr/>
                    <a:lstStyle/>
                    <a:p>
                      <a:pPr algn="ctr"/>
                      <a:r>
                        <a:rPr lang="en-US" sz="1200" b="1" dirty="0"/>
                        <a:t>Yes</a:t>
                      </a:r>
                    </a:p>
                  </a:txBody>
                  <a:tcPr marL="91432" marR="91432" marT="45727" marB="45727" anchor="ctr"/>
                </a:tc>
                <a:tc>
                  <a:txBody>
                    <a:bodyPr/>
                    <a:lstStyle/>
                    <a:p>
                      <a:pPr algn="ctr"/>
                      <a:r>
                        <a:rPr lang="en-US" sz="1200" b="1" dirty="0"/>
                        <a:t>Yes</a:t>
                      </a:r>
                    </a:p>
                  </a:txBody>
                  <a:tcPr marL="91432" marR="91432" marT="45727" marB="45727" anchor="ctr"/>
                </a:tc>
                <a:extLst>
                  <a:ext uri="{0D108BD9-81ED-4DB2-BD59-A6C34878D82A}">
                    <a16:rowId xmlns:a16="http://schemas.microsoft.com/office/drawing/2014/main" val="434224988"/>
                  </a:ext>
                </a:extLst>
              </a:tr>
              <a:tr h="457355">
                <a:tc>
                  <a:txBody>
                    <a:bodyPr/>
                    <a:lstStyle/>
                    <a:p>
                      <a:pPr algn="ctr"/>
                      <a:r>
                        <a:rPr lang="en-US" sz="1200" dirty="0"/>
                        <a:t>Mobility and multipath resilient</a:t>
                      </a:r>
                    </a:p>
                  </a:txBody>
                  <a:tcPr marL="91432" marR="91432" marT="45727" marB="45727" anchor="ctr"/>
                </a:tc>
                <a:tc>
                  <a:txBody>
                    <a:bodyPr/>
                    <a:lstStyle/>
                    <a:p>
                      <a:pPr algn="ctr"/>
                      <a:r>
                        <a:rPr lang="en-US" sz="1200" b="1" dirty="0">
                          <a:solidFill>
                            <a:srgbClr val="FF0000"/>
                          </a:solidFill>
                        </a:rPr>
                        <a:t>No</a:t>
                      </a:r>
                    </a:p>
                  </a:txBody>
                  <a:tcPr marL="91432" marR="91432" marT="45727" marB="4572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t>Yes</a:t>
                      </a:r>
                    </a:p>
                  </a:txBody>
                  <a:tcPr marL="91432" marR="91432" marT="45727" marB="45727" anchor="ctr"/>
                </a:tc>
                <a:tc>
                  <a:txBody>
                    <a:bodyPr/>
                    <a:lstStyle/>
                    <a:p>
                      <a:pPr algn="ctr"/>
                      <a:r>
                        <a:rPr lang="en-US" sz="1200" b="1" dirty="0">
                          <a:solidFill>
                            <a:srgbClr val="FF0000"/>
                          </a:solidFill>
                        </a:rPr>
                        <a:t>No</a:t>
                      </a:r>
                      <a:endParaRPr lang="en-US" sz="1200" b="1" dirty="0"/>
                    </a:p>
                  </a:txBody>
                  <a:tcPr marL="91432" marR="91432" marT="45727" marB="45727" anchor="ctr"/>
                </a:tc>
                <a:tc>
                  <a:txBody>
                    <a:bodyPr/>
                    <a:lstStyle/>
                    <a:p>
                      <a:pPr algn="ctr"/>
                      <a:r>
                        <a:rPr lang="en-US" sz="1200" b="1" dirty="0">
                          <a:solidFill>
                            <a:srgbClr val="FF0000"/>
                          </a:solidFill>
                        </a:rPr>
                        <a:t>No</a:t>
                      </a:r>
                      <a:endParaRPr lang="en-US" sz="1200" b="1" dirty="0"/>
                    </a:p>
                  </a:txBody>
                  <a:tcPr marL="91432" marR="91432" marT="45727" marB="45727" anchor="ctr"/>
                </a:tc>
                <a:tc>
                  <a:txBody>
                    <a:bodyPr/>
                    <a:lstStyle/>
                    <a:p>
                      <a:pPr algn="ctr"/>
                      <a:r>
                        <a:rPr lang="en-US" sz="1200" b="1" dirty="0">
                          <a:solidFill>
                            <a:srgbClr val="FF0000"/>
                          </a:solidFill>
                        </a:rPr>
                        <a:t>No</a:t>
                      </a:r>
                      <a:endParaRPr lang="en-US" sz="1200" b="1" dirty="0"/>
                    </a:p>
                  </a:txBody>
                  <a:tcPr marL="91432" marR="91432" marT="45727" marB="45727" anchor="ctr"/>
                </a:tc>
                <a:extLst>
                  <a:ext uri="{0D108BD9-81ED-4DB2-BD59-A6C34878D82A}">
                    <a16:rowId xmlns:a16="http://schemas.microsoft.com/office/drawing/2014/main" val="2265399182"/>
                  </a:ext>
                </a:extLst>
              </a:tr>
            </a:tbl>
          </a:graphicData>
        </a:graphic>
      </p:graphicFrame>
      <p:sp>
        <p:nvSpPr>
          <p:cNvPr id="19511" name="Content Placeholder 2">
            <a:extLst>
              <a:ext uri="{FF2B5EF4-FFF2-40B4-BE49-F238E27FC236}">
                <a16:creationId xmlns:a16="http://schemas.microsoft.com/office/drawing/2014/main" id="{54D19D40-E575-4CCB-A040-4C34B3C1D64F}"/>
              </a:ext>
            </a:extLst>
          </p:cNvPr>
          <p:cNvSpPr>
            <a:spLocks noGrp="1" noChangeArrowheads="1"/>
          </p:cNvSpPr>
          <p:nvPr>
            <p:ph idx="1"/>
          </p:nvPr>
        </p:nvSpPr>
        <p:spPr>
          <a:xfrm>
            <a:off x="503238" y="1557338"/>
            <a:ext cx="8640762" cy="4868862"/>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We analyzed 5 IEEE derived Sub1GHz long range candidates based on the requirements presented in the marketing section of these slides.</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2171700" lvl="4" indent="-457200">
              <a:buFont typeface="Arial" panose="020B0604020202020204" pitchFamily="34" charset="0"/>
              <a:buChar char="•"/>
            </a:pPr>
            <a:endParaRPr lang="en-US" altLang="en-US" sz="6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It was found that each PHY would fail at least one of the test criteria and therefore made the PHY not able to solve the overall requirement.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2848B68-343B-4EC2-9204-700C0B129827}"/>
              </a:ext>
            </a:extLst>
          </p:cNvPr>
          <p:cNvSpPr>
            <a:spLocks noGrp="1" noChangeArrowheads="1"/>
          </p:cNvSpPr>
          <p:nvPr>
            <p:ph type="title"/>
          </p:nvPr>
        </p:nvSpPr>
        <p:spPr/>
        <p:txBody>
          <a:bodyPr/>
          <a:lstStyle/>
          <a:p>
            <a:pPr algn="l"/>
            <a:r>
              <a:rPr lang="en-US" altLang="en-US"/>
              <a:t>Proposed scheme</a:t>
            </a:r>
          </a:p>
        </p:txBody>
      </p:sp>
      <p:sp>
        <p:nvSpPr>
          <p:cNvPr id="21507" name="Content Placeholder 2">
            <a:extLst>
              <a:ext uri="{FF2B5EF4-FFF2-40B4-BE49-F238E27FC236}">
                <a16:creationId xmlns:a16="http://schemas.microsoft.com/office/drawing/2014/main" id="{B200C02C-1183-41C2-A2E5-DAEDCE46AD08}"/>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Create a long range PHY by expanding existing SUN-OFDM modulation technique with high reuse of SUN-OFDM IP</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Employ SC-OFDM techniques to reduce PAPR to 0dB and SC-OFDM technology provides high channel efficiency, co-channel interference tolerance / channel re-use</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The proposed approach contains TI patent pending IP.</a:t>
            </a:r>
          </a:p>
        </p:txBody>
      </p:sp>
      <p:sp>
        <p:nvSpPr>
          <p:cNvPr id="21508" name="Slide Number Placeholder 1">
            <a:extLst>
              <a:ext uri="{FF2B5EF4-FFF2-40B4-BE49-F238E27FC236}">
                <a16:creationId xmlns:a16="http://schemas.microsoft.com/office/drawing/2014/main" id="{6B289DEA-71A3-414A-BB5B-C8F4CBC41C7A}"/>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D2BF6DD1-F655-4002-AFE4-331EF61C513C}" type="slidenum">
              <a:rPr lang="en-US" altLang="en-US" smtClean="0">
                <a:solidFill>
                  <a:srgbClr val="000000"/>
                </a:solidFill>
              </a:rPr>
              <a:pPr/>
              <a:t>21</a:t>
            </a:fld>
            <a:endParaRPr lang="en-US" altLang="en-US">
              <a:solidFill>
                <a:srgbClr val="000000"/>
              </a:solidFill>
            </a:endParaRPr>
          </a:p>
        </p:txBody>
      </p:sp>
      <p:pic>
        <p:nvPicPr>
          <p:cNvPr id="21509" name="Picture 4">
            <a:extLst>
              <a:ext uri="{FF2B5EF4-FFF2-40B4-BE49-F238E27FC236}">
                <a16:creationId xmlns:a16="http://schemas.microsoft.com/office/drawing/2014/main" id="{8EF23F30-938B-49C5-A971-75BA1A0C42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2852738"/>
            <a:ext cx="4968875"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34213DC-FF4A-48F5-8A4F-87D7A6F26DF0}"/>
              </a:ext>
            </a:extLst>
          </p:cNvPr>
          <p:cNvSpPr>
            <a:spLocks noGrp="1" noChangeArrowheads="1"/>
          </p:cNvSpPr>
          <p:nvPr>
            <p:ph type="title"/>
          </p:nvPr>
        </p:nvSpPr>
        <p:spPr/>
        <p:txBody>
          <a:bodyPr/>
          <a:lstStyle/>
          <a:p>
            <a:pPr algn="l"/>
            <a:r>
              <a:rPr lang="en-US" altLang="en-US"/>
              <a:t>Proposed scheme</a:t>
            </a:r>
          </a:p>
        </p:txBody>
      </p:sp>
      <p:sp>
        <p:nvSpPr>
          <p:cNvPr id="23555" name="Content Placeholder 2">
            <a:extLst>
              <a:ext uri="{FF2B5EF4-FFF2-40B4-BE49-F238E27FC236}">
                <a16:creationId xmlns:a16="http://schemas.microsoft.com/office/drawing/2014/main" id="{E15F372F-DE87-44FC-AB1B-21D9869CE264}"/>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Technique is resilient to co-channel interference.</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Simulations show ~ 30 dB of in-band Interferer (FSK 10 kbps) to Wanted ratio</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Wanted Signal 3 dB over sensitivity</a:t>
            </a:r>
          </a:p>
        </p:txBody>
      </p:sp>
      <p:sp>
        <p:nvSpPr>
          <p:cNvPr id="23556" name="Slide Number Placeholder 1">
            <a:extLst>
              <a:ext uri="{FF2B5EF4-FFF2-40B4-BE49-F238E27FC236}">
                <a16:creationId xmlns:a16="http://schemas.microsoft.com/office/drawing/2014/main" id="{B5F5FCBB-1BF7-4737-9B00-A1540B31C09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196791B9-8BE8-40A8-A39D-906A482ABC07}" type="slidenum">
              <a:rPr lang="en-US" altLang="en-US" smtClean="0">
                <a:solidFill>
                  <a:srgbClr val="000000"/>
                </a:solidFill>
              </a:rPr>
              <a:pPr/>
              <a:t>22</a:t>
            </a:fld>
            <a:endParaRPr lang="en-US" altLang="en-US">
              <a:solidFill>
                <a:srgbClr val="000000"/>
              </a:solidFill>
            </a:endParaRPr>
          </a:p>
        </p:txBody>
      </p:sp>
      <p:pic>
        <p:nvPicPr>
          <p:cNvPr id="23557" name="Content Placeholder 4" descr="A picture containing white&#10;&#10;Description automatically generated">
            <a:extLst>
              <a:ext uri="{FF2B5EF4-FFF2-40B4-BE49-F238E27FC236}">
                <a16:creationId xmlns:a16="http://schemas.microsoft.com/office/drawing/2014/main" id="{68F20EEB-8814-492B-B879-4D6D91A31D9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562225"/>
            <a:ext cx="6259513" cy="367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1">
            <a:extLst>
              <a:ext uri="{FF2B5EF4-FFF2-40B4-BE49-F238E27FC236}">
                <a16:creationId xmlns:a16="http://schemas.microsoft.com/office/drawing/2014/main" id="{961224F3-E13F-4F17-94FC-AEC055E06875}"/>
              </a:ext>
            </a:extLst>
          </p:cNvPr>
          <p:cNvSpPr>
            <a:spLocks noChangeArrowheads="1"/>
          </p:cNvSpPr>
          <p:nvPr/>
        </p:nvSpPr>
        <p:spPr bwMode="auto">
          <a:xfrm>
            <a:off x="3125788" y="5486400"/>
            <a:ext cx="1944687" cy="319088"/>
          </a:xfrm>
          <a:prstGeom prst="rect">
            <a:avLst/>
          </a:prstGeom>
          <a:solidFill>
            <a:srgbClr val="00B8FF">
              <a:alpha val="10196"/>
            </a:srgbClr>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4" name="Straight Arrow Connector 3">
            <a:extLst>
              <a:ext uri="{FF2B5EF4-FFF2-40B4-BE49-F238E27FC236}">
                <a16:creationId xmlns:a16="http://schemas.microsoft.com/office/drawing/2014/main" id="{4510F0A3-1413-4CA7-B983-A7EDD76310BD}"/>
              </a:ext>
            </a:extLst>
          </p:cNvPr>
          <p:cNvCxnSpPr/>
          <p:nvPr/>
        </p:nvCxnSpPr>
        <p:spPr bwMode="auto">
          <a:xfrm flipH="1">
            <a:off x="5070475" y="4941888"/>
            <a:ext cx="503238" cy="43180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560" name="TextBox 4">
            <a:extLst>
              <a:ext uri="{FF2B5EF4-FFF2-40B4-BE49-F238E27FC236}">
                <a16:creationId xmlns:a16="http://schemas.microsoft.com/office/drawing/2014/main" id="{94CB7D68-F291-477E-BB9A-D3740FE465EA}"/>
              </a:ext>
            </a:extLst>
          </p:cNvPr>
          <p:cNvSpPr txBox="1">
            <a:spLocks noChangeArrowheads="1"/>
          </p:cNvSpPr>
          <p:nvPr/>
        </p:nvSpPr>
        <p:spPr bwMode="auto">
          <a:xfrm>
            <a:off x="5360988" y="4681538"/>
            <a:ext cx="9413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a:solidFill>
                  <a:schemeClr val="tx1"/>
                </a:solidFill>
              </a:rPr>
              <a:t>Wanted Signal</a:t>
            </a:r>
          </a:p>
        </p:txBody>
      </p:sp>
      <p:sp>
        <p:nvSpPr>
          <p:cNvPr id="23561" name="Rectangle 9">
            <a:extLst>
              <a:ext uri="{FF2B5EF4-FFF2-40B4-BE49-F238E27FC236}">
                <a16:creationId xmlns:a16="http://schemas.microsoft.com/office/drawing/2014/main" id="{E8E57E70-7789-43C9-9D44-64627E90970D}"/>
              </a:ext>
            </a:extLst>
          </p:cNvPr>
          <p:cNvSpPr>
            <a:spLocks noChangeArrowheads="1"/>
          </p:cNvSpPr>
          <p:nvPr/>
        </p:nvSpPr>
        <p:spPr bwMode="auto">
          <a:xfrm>
            <a:off x="4467225" y="2909888"/>
            <a:ext cx="314325" cy="2895600"/>
          </a:xfrm>
          <a:prstGeom prst="rect">
            <a:avLst/>
          </a:prstGeom>
          <a:solidFill>
            <a:srgbClr val="FF0000">
              <a:alpha val="10196"/>
            </a:srgbClr>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11" name="Straight Arrow Connector 10">
            <a:extLst>
              <a:ext uri="{FF2B5EF4-FFF2-40B4-BE49-F238E27FC236}">
                <a16:creationId xmlns:a16="http://schemas.microsoft.com/office/drawing/2014/main" id="{E94C9289-5739-4D8D-9F16-3EACF33593C8}"/>
              </a:ext>
            </a:extLst>
          </p:cNvPr>
          <p:cNvCxnSpPr>
            <a:cxnSpLocks/>
          </p:cNvCxnSpPr>
          <p:nvPr/>
        </p:nvCxnSpPr>
        <p:spPr bwMode="auto">
          <a:xfrm flipH="1">
            <a:off x="4922838" y="3765550"/>
            <a:ext cx="504825" cy="43180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563" name="TextBox 11">
            <a:extLst>
              <a:ext uri="{FF2B5EF4-FFF2-40B4-BE49-F238E27FC236}">
                <a16:creationId xmlns:a16="http://schemas.microsoft.com/office/drawing/2014/main" id="{245AB1FC-1D91-4A8A-BF50-4FA2783C21A7}"/>
              </a:ext>
            </a:extLst>
          </p:cNvPr>
          <p:cNvSpPr txBox="1">
            <a:spLocks noChangeArrowheads="1"/>
          </p:cNvSpPr>
          <p:nvPr/>
        </p:nvSpPr>
        <p:spPr bwMode="auto">
          <a:xfrm>
            <a:off x="5427663" y="3500438"/>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a:solidFill>
                  <a:schemeClr val="tx1"/>
                </a:solidFill>
              </a:rPr>
              <a:t>Unwanted Signal</a:t>
            </a:r>
          </a:p>
        </p:txBody>
      </p:sp>
      <p:pic>
        <p:nvPicPr>
          <p:cNvPr id="23564" name="Picture 4">
            <a:extLst>
              <a:ext uri="{FF2B5EF4-FFF2-40B4-BE49-F238E27FC236}">
                <a16:creationId xmlns:a16="http://schemas.microsoft.com/office/drawing/2014/main" id="{2DAD7A14-925A-4AA1-91DD-EF76D66E9A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6044407" y="3326606"/>
            <a:ext cx="3067050" cy="174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5" name="Rectangle 9">
            <a:extLst>
              <a:ext uri="{FF2B5EF4-FFF2-40B4-BE49-F238E27FC236}">
                <a16:creationId xmlns:a16="http://schemas.microsoft.com/office/drawing/2014/main" id="{3F549117-4310-4393-B480-9A85200097E3}"/>
              </a:ext>
            </a:extLst>
          </p:cNvPr>
          <p:cNvSpPr>
            <a:spLocks noChangeArrowheads="1"/>
          </p:cNvSpPr>
          <p:nvPr/>
        </p:nvSpPr>
        <p:spPr bwMode="auto">
          <a:xfrm>
            <a:off x="8043863" y="2890838"/>
            <a:ext cx="104775" cy="2895600"/>
          </a:xfrm>
          <a:prstGeom prst="rect">
            <a:avLst/>
          </a:prstGeom>
          <a:solidFill>
            <a:srgbClr val="FF0000"/>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DEEAEF1-F9C3-468F-B14A-A07963A38A65}"/>
              </a:ext>
            </a:extLst>
          </p:cNvPr>
          <p:cNvSpPr>
            <a:spLocks noGrp="1" noChangeArrowheads="1"/>
          </p:cNvSpPr>
          <p:nvPr>
            <p:ph type="title"/>
          </p:nvPr>
        </p:nvSpPr>
        <p:spPr/>
        <p:txBody>
          <a:bodyPr/>
          <a:lstStyle/>
          <a:p>
            <a:pPr algn="l"/>
            <a:r>
              <a:rPr lang="en-US" altLang="en-US"/>
              <a:t>Proposed scheme</a:t>
            </a:r>
          </a:p>
        </p:txBody>
      </p:sp>
      <p:sp>
        <p:nvSpPr>
          <p:cNvPr id="25603" name="Content Placeholder 2">
            <a:extLst>
              <a:ext uri="{FF2B5EF4-FFF2-40B4-BE49-F238E27FC236}">
                <a16:creationId xmlns:a16="http://schemas.microsoft.com/office/drawing/2014/main" id="{2B1365CD-7C7C-43B4-823D-E24B1DBB5A07}"/>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Adopt Option 1,2,3,4 schemes from SUN-OFDM to enable world wide compliance.</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Option 3 and 4 would target Europe and Japan regulation</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Option 2 would target FCC</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Specifically for FCC compliance with 8dBm/3kHz at maximum TX power of 30dBm a symbol rate of 120us or faster must be selected.</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800100" lvl="2" indent="0"/>
            <a:endParaRPr lang="en-US" altLang="en-US" sz="1800">
              <a:latin typeface="Times New Roman" panose="02020603050405020304" pitchFamily="18" charset="0"/>
              <a:cs typeface="Times New Roman" panose="02020603050405020304" pitchFamily="18" charset="0"/>
            </a:endParaRPr>
          </a:p>
          <a:p>
            <a:pPr marL="800100" lvl="2" indent="0"/>
            <a:r>
              <a:rPr lang="en-US" altLang="en-US" sz="1800">
                <a:latin typeface="Times New Roman" panose="02020603050405020304" pitchFamily="18" charset="0"/>
                <a:cs typeface="Times New Roman" panose="02020603050405020304" pitchFamily="18" charset="0"/>
              </a:rPr>
              <a:t>Option 2 with 120us symbol rate showing occupied BW of 550KHz</a:t>
            </a:r>
            <a:br>
              <a:rPr lang="en-US" altLang="en-US" sz="1800">
                <a:latin typeface="Times New Roman" panose="02020603050405020304" pitchFamily="18" charset="0"/>
                <a:cs typeface="Times New Roman" panose="02020603050405020304" pitchFamily="18" charset="0"/>
              </a:rPr>
            </a:br>
            <a:r>
              <a:rPr lang="en-US" altLang="en-US" sz="1800">
                <a:latin typeface="Times New Roman" panose="02020603050405020304" pitchFamily="18" charset="0"/>
                <a:cs typeface="Times New Roman" panose="02020603050405020304" pitchFamily="18" charset="0"/>
              </a:rPr>
              <a:t>while tested per the FCC spectral density requirements</a:t>
            </a:r>
          </a:p>
        </p:txBody>
      </p:sp>
      <p:sp>
        <p:nvSpPr>
          <p:cNvPr id="25604" name="Slide Number Placeholder 1">
            <a:extLst>
              <a:ext uri="{FF2B5EF4-FFF2-40B4-BE49-F238E27FC236}">
                <a16:creationId xmlns:a16="http://schemas.microsoft.com/office/drawing/2014/main" id="{325D7234-EFE2-43AB-A09C-B9D6662C1CD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E43F6490-3D9E-495B-B0A1-ECD0CD277DF9}" type="slidenum">
              <a:rPr lang="en-US" altLang="en-US" smtClean="0">
                <a:solidFill>
                  <a:srgbClr val="000000"/>
                </a:solidFill>
              </a:rPr>
              <a:pPr/>
              <a:t>23</a:t>
            </a:fld>
            <a:endParaRPr lang="en-US" altLang="en-US">
              <a:solidFill>
                <a:srgbClr val="000000"/>
              </a:solidFill>
            </a:endParaRPr>
          </a:p>
        </p:txBody>
      </p:sp>
      <p:pic>
        <p:nvPicPr>
          <p:cNvPr id="25605" name="Picture 5">
            <a:extLst>
              <a:ext uri="{FF2B5EF4-FFF2-40B4-BE49-F238E27FC236}">
                <a16:creationId xmlns:a16="http://schemas.microsoft.com/office/drawing/2014/main" id="{BDE2E89D-219D-4666-BF1E-EF60B5FF4C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3141663"/>
            <a:ext cx="39036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E8E51C2-03A4-4325-A4E8-E3E91B9AED71}"/>
              </a:ext>
            </a:extLst>
          </p:cNvPr>
          <p:cNvSpPr>
            <a:spLocks noGrp="1" noChangeArrowheads="1"/>
          </p:cNvSpPr>
          <p:nvPr>
            <p:ph type="title"/>
          </p:nvPr>
        </p:nvSpPr>
        <p:spPr>
          <a:xfrm>
            <a:off x="395288" y="685800"/>
            <a:ext cx="8058150" cy="754063"/>
          </a:xfrm>
        </p:spPr>
        <p:txBody>
          <a:bodyPr/>
          <a:lstStyle/>
          <a:p>
            <a:r>
              <a:rPr lang="en-US" altLang="en-US" sz="3200"/>
              <a:t>OFDM-LR data rate flexibility</a:t>
            </a:r>
          </a:p>
        </p:txBody>
      </p:sp>
      <p:sp>
        <p:nvSpPr>
          <p:cNvPr id="27651" name="Slide Number Placeholder 1">
            <a:extLst>
              <a:ext uri="{FF2B5EF4-FFF2-40B4-BE49-F238E27FC236}">
                <a16:creationId xmlns:a16="http://schemas.microsoft.com/office/drawing/2014/main" id="{F4F39938-DC13-46C7-B27A-3E77B7E7F62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941C5F5D-BA96-42D4-88D1-9575A5C36537}" type="slidenum">
              <a:rPr lang="en-US" altLang="en-US" smtClean="0">
                <a:solidFill>
                  <a:schemeClr val="tx1"/>
                </a:solidFill>
              </a:rPr>
              <a:pPr/>
              <a:t>24</a:t>
            </a:fld>
            <a:endParaRPr lang="en-US" altLang="en-US">
              <a:solidFill>
                <a:schemeClr val="tx1"/>
              </a:solidFill>
            </a:endParaRPr>
          </a:p>
        </p:txBody>
      </p:sp>
      <p:sp>
        <p:nvSpPr>
          <p:cNvPr id="27652" name="Rectangle 1">
            <a:extLst>
              <a:ext uri="{FF2B5EF4-FFF2-40B4-BE49-F238E27FC236}">
                <a16:creationId xmlns:a16="http://schemas.microsoft.com/office/drawing/2014/main" id="{AAF441A0-BACE-421F-999C-9120D47841DD}"/>
              </a:ext>
            </a:extLst>
          </p:cNvPr>
          <p:cNvSpPr>
            <a:spLocks noChangeArrowheads="1"/>
          </p:cNvSpPr>
          <p:nvPr/>
        </p:nvSpPr>
        <p:spPr bwMode="auto">
          <a:xfrm>
            <a:off x="555625" y="3292475"/>
            <a:ext cx="9144000" cy="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br>
              <a:rPr lang="en-GB" altLang="en-US"/>
            </a:br>
            <a:endParaRPr lang="en-GB" altLang="en-US"/>
          </a:p>
        </p:txBody>
      </p:sp>
      <p:pic>
        <p:nvPicPr>
          <p:cNvPr id="27653" name="Picture 5">
            <a:extLst>
              <a:ext uri="{FF2B5EF4-FFF2-40B4-BE49-F238E27FC236}">
                <a16:creationId xmlns:a16="http://schemas.microsoft.com/office/drawing/2014/main" id="{719A126E-A573-4C68-917E-244845684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241550"/>
            <a:ext cx="83153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a:extLst>
              <a:ext uri="{FF2B5EF4-FFF2-40B4-BE49-F238E27FC236}">
                <a16:creationId xmlns:a16="http://schemas.microsoft.com/office/drawing/2014/main" id="{F5AD78E9-3295-40CD-8F2E-E34B7FB427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650" y="4267200"/>
            <a:ext cx="87185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a:extLst>
              <a:ext uri="{FF2B5EF4-FFF2-40B4-BE49-F238E27FC236}">
                <a16:creationId xmlns:a16="http://schemas.microsoft.com/office/drawing/2014/main" id="{A76E06A5-DBC1-4B84-878E-DE369956259C}"/>
              </a:ext>
            </a:extLst>
          </p:cNvPr>
          <p:cNvSpPr>
            <a:spLocks noGrp="1" noChangeArrowheads="1"/>
          </p:cNvSpPr>
          <p:nvPr>
            <p:ph idx="1"/>
          </p:nvPr>
        </p:nvSpPr>
        <p:spPr>
          <a:xfrm>
            <a:off x="325438" y="1277938"/>
            <a:ext cx="8640762" cy="2832100"/>
          </a:xfrm>
        </p:spPr>
        <p:txBody>
          <a:bodyPr/>
          <a:lstStyle/>
          <a:p>
            <a:pPr marL="0" indent="0">
              <a:defRPr/>
            </a:pPr>
            <a:r>
              <a:rPr lang="en-US" altLang="en-US" sz="1800" dirty="0">
                <a:latin typeface="Times New Roman" panose="02020603050405020304" pitchFamily="18" charset="0"/>
                <a:cs typeface="Times New Roman" panose="02020603050405020304" pitchFamily="18" charset="0"/>
              </a:rPr>
              <a:t>To enable wide range of data rates, it is proposed to adopt 3 different symbol durations. This allows the system to retain its 0 PAPR characteristic while increasing the data rates</a:t>
            </a: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0" indent="0">
              <a:defRPr/>
            </a:pPr>
            <a:r>
              <a:rPr lang="en-US" altLang="en-US" sz="1800" dirty="0">
                <a:latin typeface="Times New Roman" panose="02020603050405020304" pitchFamily="18" charset="0"/>
                <a:cs typeface="Times New Roman" panose="02020603050405020304" pitchFamily="18" charset="0"/>
              </a:rPr>
              <a:t>A minimum of 6 tones is required for the system to operate, therefore not all combinations are going to be possible for all predefined options of OFDM. See table below.</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8CBFD06D-2CBD-4E3B-8025-B72EF6195316}"/>
              </a:ext>
            </a:extLst>
          </p:cNvPr>
          <p:cNvSpPr>
            <a:spLocks noGrp="1" noChangeArrowheads="1"/>
          </p:cNvSpPr>
          <p:nvPr>
            <p:ph type="title"/>
          </p:nvPr>
        </p:nvSpPr>
        <p:spPr>
          <a:xfrm>
            <a:off x="395288" y="685800"/>
            <a:ext cx="8058150" cy="754063"/>
          </a:xfrm>
        </p:spPr>
        <p:txBody>
          <a:bodyPr/>
          <a:lstStyle/>
          <a:p>
            <a:r>
              <a:rPr lang="en-US" altLang="en-US"/>
              <a:t>RX sensitivity guidelines</a:t>
            </a:r>
          </a:p>
        </p:txBody>
      </p:sp>
      <p:sp>
        <p:nvSpPr>
          <p:cNvPr id="29699" name="Slide Number Placeholder 1">
            <a:extLst>
              <a:ext uri="{FF2B5EF4-FFF2-40B4-BE49-F238E27FC236}">
                <a16:creationId xmlns:a16="http://schemas.microsoft.com/office/drawing/2014/main" id="{ECDEEF56-5DCD-44BF-BA6C-04E70198F51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1356279A-1816-4233-8152-54C3E34C2879}" type="slidenum">
              <a:rPr lang="en-US" altLang="en-US" smtClean="0">
                <a:solidFill>
                  <a:schemeClr val="tx1"/>
                </a:solidFill>
              </a:rPr>
              <a:pPr/>
              <a:t>25</a:t>
            </a:fld>
            <a:endParaRPr lang="en-US" altLang="en-US">
              <a:solidFill>
                <a:schemeClr val="tx1"/>
              </a:solidFill>
            </a:endParaRPr>
          </a:p>
        </p:txBody>
      </p:sp>
      <p:sp>
        <p:nvSpPr>
          <p:cNvPr id="29700" name="Rectangle 1">
            <a:extLst>
              <a:ext uri="{FF2B5EF4-FFF2-40B4-BE49-F238E27FC236}">
                <a16:creationId xmlns:a16="http://schemas.microsoft.com/office/drawing/2014/main" id="{25408E4F-8162-46C2-AC99-DDAB91C07334}"/>
              </a:ext>
            </a:extLst>
          </p:cNvPr>
          <p:cNvSpPr>
            <a:spLocks noChangeArrowheads="1"/>
          </p:cNvSpPr>
          <p:nvPr/>
        </p:nvSpPr>
        <p:spPr bwMode="auto">
          <a:xfrm>
            <a:off x="555625" y="3292475"/>
            <a:ext cx="9144000" cy="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br>
              <a:rPr lang="en-GB" altLang="en-US"/>
            </a:br>
            <a:endParaRPr lang="en-GB" altLang="en-US"/>
          </a:p>
        </p:txBody>
      </p:sp>
      <p:graphicFrame>
        <p:nvGraphicFramePr>
          <p:cNvPr id="8" name="Table 7">
            <a:extLst>
              <a:ext uri="{FF2B5EF4-FFF2-40B4-BE49-F238E27FC236}">
                <a16:creationId xmlns:a16="http://schemas.microsoft.com/office/drawing/2014/main" id="{59660180-D0A4-43AF-AF32-1F010F9D3B3D}"/>
              </a:ext>
            </a:extLst>
          </p:cNvPr>
          <p:cNvGraphicFramePr>
            <a:graphicFrameLocks noGrp="1"/>
          </p:cNvGraphicFramePr>
          <p:nvPr/>
        </p:nvGraphicFramePr>
        <p:xfrm>
          <a:off x="887413" y="1844675"/>
          <a:ext cx="7261226" cy="3595692"/>
        </p:xfrm>
        <a:graphic>
          <a:graphicData uri="http://schemas.openxmlformats.org/drawingml/2006/table">
            <a:tbl>
              <a:tblPr firstRow="1" bandRow="1"/>
              <a:tblGrid>
                <a:gridCol w="2043202">
                  <a:extLst>
                    <a:ext uri="{9D8B030D-6E8A-4147-A177-3AD203B41FA5}">
                      <a16:colId xmlns:a16="http://schemas.microsoft.com/office/drawing/2014/main" val="353982284"/>
                    </a:ext>
                  </a:extLst>
                </a:gridCol>
                <a:gridCol w="1304506">
                  <a:extLst>
                    <a:ext uri="{9D8B030D-6E8A-4147-A177-3AD203B41FA5}">
                      <a16:colId xmlns:a16="http://schemas.microsoft.com/office/drawing/2014/main" val="1245931476"/>
                    </a:ext>
                  </a:extLst>
                </a:gridCol>
                <a:gridCol w="1304506">
                  <a:extLst>
                    <a:ext uri="{9D8B030D-6E8A-4147-A177-3AD203B41FA5}">
                      <a16:colId xmlns:a16="http://schemas.microsoft.com/office/drawing/2014/main" val="981419238"/>
                    </a:ext>
                  </a:extLst>
                </a:gridCol>
                <a:gridCol w="1304506">
                  <a:extLst>
                    <a:ext uri="{9D8B030D-6E8A-4147-A177-3AD203B41FA5}">
                      <a16:colId xmlns:a16="http://schemas.microsoft.com/office/drawing/2014/main" val="2808513023"/>
                    </a:ext>
                  </a:extLst>
                </a:gridCol>
                <a:gridCol w="1304506">
                  <a:extLst>
                    <a:ext uri="{9D8B030D-6E8A-4147-A177-3AD203B41FA5}">
                      <a16:colId xmlns:a16="http://schemas.microsoft.com/office/drawing/2014/main" val="4217251358"/>
                    </a:ext>
                  </a:extLst>
                </a:gridCol>
              </a:tblGrid>
              <a:tr h="223945">
                <a:tc>
                  <a:txBody>
                    <a:bodyPr/>
                    <a:lstStyle/>
                    <a:p>
                      <a:pPr algn="ctr" rtl="0" fontAlgn="b"/>
                      <a:r>
                        <a:rPr lang="en-US" sz="1400" b="0" i="0" u="none" strike="noStrike">
                          <a:solidFill>
                            <a:srgbClr val="000000"/>
                          </a:solidFill>
                          <a:effectLst/>
                          <a:latin typeface="Calibri" panose="020F0502020204030204" pitchFamily="34" charset="0"/>
                        </a:rPr>
                        <a:t>Parameter</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1</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2</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3</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4</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574107656"/>
                  </a:ext>
                </a:extLst>
              </a:tr>
              <a:tr h="223945">
                <a:tc>
                  <a:txBody>
                    <a:bodyPr/>
                    <a:lstStyle/>
                    <a:p>
                      <a:pPr algn="ctr" rtl="0" fontAlgn="b"/>
                      <a:r>
                        <a:rPr lang="en-US" sz="1400" b="0" i="0" u="none" strike="noStrike">
                          <a:solidFill>
                            <a:srgbClr val="000000"/>
                          </a:solidFill>
                          <a:effectLst/>
                          <a:latin typeface="Calibri" panose="020F0502020204030204" pitchFamily="34" charset="0"/>
                        </a:rPr>
                        <a:t>Nominal bandwidth (kHz)</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1094</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552</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281</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156</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1678965"/>
                  </a:ext>
                </a:extLst>
              </a:tr>
              <a:tr h="223945">
                <a:tc>
                  <a:txBody>
                    <a:bodyPr/>
                    <a:lstStyle/>
                    <a:p>
                      <a:pPr algn="ctr" rtl="0" fontAlgn="b"/>
                      <a:r>
                        <a:rPr lang="en-US" sz="1400" b="0" i="0" u="none" strike="noStrike">
                          <a:solidFill>
                            <a:srgbClr val="000000"/>
                          </a:solidFill>
                          <a:effectLst/>
                          <a:latin typeface="Calibri" panose="020F0502020204030204" pitchFamily="34" charset="0"/>
                        </a:rPr>
                        <a:t>Channel spacing (kHz)</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1200</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800</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400</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200</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77926409"/>
                  </a:ext>
                </a:extLst>
              </a:tr>
              <a:tr h="230231">
                <a:tc>
                  <a:txBody>
                    <a:bodyPr/>
                    <a:lstStyle/>
                    <a:p>
                      <a:pPr algn="ctr" rtl="0" fontAlgn="b"/>
                      <a:r>
                        <a:rPr lang="en-US" sz="1400" b="0" i="0" u="none" strike="noStrike">
                          <a:solidFill>
                            <a:srgbClr val="000000"/>
                          </a:solidFill>
                          <a:effectLst/>
                          <a:latin typeface="Calibri" panose="020F0502020204030204" pitchFamily="34" charset="0"/>
                        </a:rPr>
                        <a:t># Data tones</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52/26/12</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26/12/6</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dirty="0">
                          <a:solidFill>
                            <a:srgbClr val="000000"/>
                          </a:solidFill>
                          <a:effectLst/>
                          <a:latin typeface="Calibri" panose="020F0502020204030204" pitchFamily="34" charset="0"/>
                        </a:rPr>
                        <a:t>12/6</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6</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903365275"/>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(DSSS=8)</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-124dBm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effectLst/>
                          <a:latin typeface="Calibri" panose="020F0502020204030204" pitchFamily="34" charset="0"/>
                        </a:rPr>
                        <a:t>-124dBm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-124dBm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-124dBm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2707075"/>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(DSSS=6)</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-123dBm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effectLst/>
                          <a:latin typeface="Calibri" panose="020F0502020204030204" pitchFamily="34" charset="0"/>
                        </a:rPr>
                        <a:t>-123dBm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-123dBm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-123dBm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3847668"/>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(DSSS=4)</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169569"/>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(DSSS=2)</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858456"/>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(DSSS=8)</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-121dBm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-121dBm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-121dBm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170014"/>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(DSSS=6)</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-120dBm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-120dBm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-120dBm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0018518"/>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(DSSS=4)</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90001"/>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(DSSS=2)</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941676"/>
                  </a:ext>
                </a:extLst>
              </a:tr>
              <a:tr h="223945">
                <a:tc>
                  <a:txBody>
                    <a:bodyPr/>
                    <a:lstStyle/>
                    <a:p>
                      <a:pPr algn="ctr" rtl="0" fontAlgn="ctr"/>
                      <a:r>
                        <a:rPr lang="en-US" sz="1400" b="0" i="0" u="none" strike="noStrike">
                          <a:solidFill>
                            <a:srgbClr val="000000"/>
                          </a:solidFill>
                          <a:effectLst/>
                          <a:latin typeface="Arial" panose="020B0604020202020204" pitchFamily="34" charset="0"/>
                        </a:rPr>
                        <a:t>30us (DSSS=8)</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-118dBm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-118dBm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907038"/>
                  </a:ext>
                </a:extLst>
              </a:tr>
              <a:tr h="223945">
                <a:tc>
                  <a:txBody>
                    <a:bodyPr/>
                    <a:lstStyle/>
                    <a:p>
                      <a:pPr algn="ctr" rtl="0" fontAlgn="ctr"/>
                      <a:r>
                        <a:rPr lang="en-US" sz="1400" b="0" i="0" u="none" strike="noStrike">
                          <a:solidFill>
                            <a:srgbClr val="000000"/>
                          </a:solidFill>
                          <a:effectLst/>
                          <a:latin typeface="Arial" panose="020B0604020202020204" pitchFamily="34" charset="0"/>
                        </a:rPr>
                        <a:t>30us (DSSS=6)</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-117dBm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-117dBm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7475461"/>
                  </a:ext>
                </a:extLst>
              </a:tr>
              <a:tr h="223945">
                <a:tc>
                  <a:txBody>
                    <a:bodyPr/>
                    <a:lstStyle/>
                    <a:p>
                      <a:pPr algn="ctr" rtl="0" fontAlgn="ctr"/>
                      <a:r>
                        <a:rPr lang="en-US" sz="1400" b="0" i="0" u="none" strike="noStrike">
                          <a:solidFill>
                            <a:srgbClr val="000000"/>
                          </a:solidFill>
                          <a:effectLst/>
                          <a:latin typeface="Arial" panose="020B0604020202020204" pitchFamily="34" charset="0"/>
                        </a:rPr>
                        <a:t>30us (DSSS=4)</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719563"/>
                  </a:ext>
                </a:extLst>
              </a:tr>
              <a:tr h="230231">
                <a:tc>
                  <a:txBody>
                    <a:bodyPr/>
                    <a:lstStyle/>
                    <a:p>
                      <a:pPr algn="ctr" rtl="0" fontAlgn="ctr"/>
                      <a:r>
                        <a:rPr lang="en-US" sz="1400" b="0" i="0" u="none" strike="noStrike">
                          <a:solidFill>
                            <a:srgbClr val="000000"/>
                          </a:solidFill>
                          <a:effectLst/>
                          <a:latin typeface="Arial" panose="020B0604020202020204" pitchFamily="34" charset="0"/>
                        </a:rPr>
                        <a:t>30us (DSSS=2)</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-113dBm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-113dBm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969629"/>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AB768FD-9B8F-456E-B3FB-E3DCDA149A5F}"/>
              </a:ext>
            </a:extLst>
          </p:cNvPr>
          <p:cNvSpPr>
            <a:spLocks noGrp="1" noChangeArrowheads="1"/>
          </p:cNvSpPr>
          <p:nvPr>
            <p:ph type="title"/>
          </p:nvPr>
        </p:nvSpPr>
        <p:spPr/>
        <p:txBody>
          <a:bodyPr/>
          <a:lstStyle/>
          <a:p>
            <a:r>
              <a:rPr lang="en-US" altLang="en-US"/>
              <a:t>Proposed solution provides:</a:t>
            </a:r>
          </a:p>
        </p:txBody>
      </p:sp>
      <p:sp>
        <p:nvSpPr>
          <p:cNvPr id="31747" name="Content Placeholder 2">
            <a:extLst>
              <a:ext uri="{FF2B5EF4-FFF2-40B4-BE49-F238E27FC236}">
                <a16:creationId xmlns:a16="http://schemas.microsoft.com/office/drawing/2014/main" id="{F57FA17C-B9D6-4274-80A7-C0AFE5783D3C}"/>
              </a:ext>
            </a:extLst>
          </p:cNvPr>
          <p:cNvSpPr>
            <a:spLocks noGrp="1" noChangeArrowheads="1"/>
          </p:cNvSpPr>
          <p:nvPr>
            <p:ph idx="1"/>
          </p:nvPr>
        </p:nvSpPr>
        <p:spPr>
          <a:xfrm>
            <a:off x="395288" y="1371600"/>
            <a:ext cx="8497887"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This solution provide high link budget, while still being FCC 15.247 digital spread spectrum compliant (500kHz OCBW)</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SC-OFDM technology provides high channel efficiency, co-channel interference tolerance / channel re-use</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0dB PAPR for high efficiency analog design and low power</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p:txBody>
      </p:sp>
      <p:sp>
        <p:nvSpPr>
          <p:cNvPr id="31748" name="Slide Number Placeholder 1">
            <a:extLst>
              <a:ext uri="{FF2B5EF4-FFF2-40B4-BE49-F238E27FC236}">
                <a16:creationId xmlns:a16="http://schemas.microsoft.com/office/drawing/2014/main" id="{36492B5B-EA8F-42E6-8EF4-E81BD93A199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C4AF8DCA-8B64-48B4-8F98-C70E035F3D3E}" type="slidenum">
              <a:rPr lang="en-US" altLang="en-US" smtClean="0">
                <a:solidFill>
                  <a:schemeClr val="tx1"/>
                </a:solidFill>
              </a:rPr>
              <a:pPr/>
              <a:t>26</a:t>
            </a:fld>
            <a:endParaRPr lang="en-US" altLang="en-US">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AB768FD-9B8F-456E-B3FB-E3DCDA149A5F}"/>
              </a:ext>
            </a:extLst>
          </p:cNvPr>
          <p:cNvSpPr>
            <a:spLocks noGrp="1" noChangeArrowheads="1"/>
          </p:cNvSpPr>
          <p:nvPr>
            <p:ph type="title"/>
          </p:nvPr>
        </p:nvSpPr>
        <p:spPr/>
        <p:txBody>
          <a:bodyPr/>
          <a:lstStyle/>
          <a:p>
            <a:r>
              <a:rPr lang="en-US" altLang="en-US" dirty="0"/>
              <a:t>Proposed solution provides:</a:t>
            </a:r>
          </a:p>
        </p:txBody>
      </p:sp>
      <p:sp>
        <p:nvSpPr>
          <p:cNvPr id="31747" name="Content Placeholder 2">
            <a:extLst>
              <a:ext uri="{FF2B5EF4-FFF2-40B4-BE49-F238E27FC236}">
                <a16:creationId xmlns:a16="http://schemas.microsoft.com/office/drawing/2014/main" id="{F57FA17C-B9D6-4274-80A7-C0AFE5783D3C}"/>
              </a:ext>
            </a:extLst>
          </p:cNvPr>
          <p:cNvSpPr>
            <a:spLocks noGrp="1" noChangeArrowheads="1"/>
          </p:cNvSpPr>
          <p:nvPr>
            <p:ph idx="1"/>
          </p:nvPr>
        </p:nvSpPr>
        <p:spPr>
          <a:xfrm>
            <a:off x="395288" y="1371600"/>
            <a:ext cx="8497887" cy="4868863"/>
          </a:xfrm>
        </p:spPr>
        <p:txBody>
          <a:bodyPr/>
          <a:lstStyle/>
          <a:p>
            <a:pPr marL="457200" indent="-457200">
              <a:buFont typeface="Arial" panose="020B0604020202020204" pitchFamily="34" charset="0"/>
              <a:buChar char="•"/>
            </a:pPr>
            <a:r>
              <a:rPr lang="en-US" altLang="en-US" sz="1800" dirty="0">
                <a:latin typeface="Times New Roman" panose="02020603050405020304" pitchFamily="18" charset="0"/>
                <a:cs typeface="Times New Roman" panose="02020603050405020304" pitchFamily="18" charset="0"/>
              </a:rPr>
              <a:t>Call for participation</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Email to the working group email reflector</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Look for feedback on topics below.</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Should we make this TG a Long Range only or all SUN PHY’s</a:t>
            </a:r>
          </a:p>
          <a:p>
            <a:pPr marL="457200" indent="-457200">
              <a:buFont typeface="Arial" panose="020B0604020202020204" pitchFamily="34" charset="0"/>
              <a:buChar char="•"/>
            </a:pPr>
            <a:r>
              <a:rPr lang="en-US" altLang="en-US" sz="1800" dirty="0">
                <a:latin typeface="Times New Roman" panose="02020603050405020304" pitchFamily="18" charset="0"/>
                <a:cs typeface="Times New Roman" panose="02020603050405020304" pitchFamily="18" charset="0"/>
              </a:rPr>
              <a:t>General SUN-PHY update (OQPSK, OFDM, FSK)</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OFDM-LR</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add support for SUN-OFDM MCS7</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Add 64 QAM</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Higher </a:t>
            </a:r>
            <a:r>
              <a:rPr lang="en-US" altLang="en-US" sz="1400" dirty="0" err="1">
                <a:latin typeface="Times New Roman" panose="02020603050405020304" pitchFamily="18" charset="0"/>
                <a:cs typeface="Times New Roman" panose="02020603050405020304" pitchFamily="18" charset="0"/>
              </a:rPr>
              <a:t>datarate</a:t>
            </a:r>
            <a:r>
              <a:rPr lang="en-US" altLang="en-US" sz="1400" dirty="0">
                <a:latin typeface="Times New Roman" panose="02020603050405020304" pitchFamily="18" charset="0"/>
                <a:cs typeface="Times New Roman" panose="02020603050405020304" pitchFamily="18" charset="0"/>
              </a:rPr>
              <a:t> SUN-FSK</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Addition data rate for Japan </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400, 600kbps (up to 1MHz channels)</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SUN-OQPSK?</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200ksps?</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6GHz operation (include a channel plan for 6GHz)</a:t>
            </a:r>
          </a:p>
        </p:txBody>
      </p:sp>
      <p:sp>
        <p:nvSpPr>
          <p:cNvPr id="31748" name="Slide Number Placeholder 1">
            <a:extLst>
              <a:ext uri="{FF2B5EF4-FFF2-40B4-BE49-F238E27FC236}">
                <a16:creationId xmlns:a16="http://schemas.microsoft.com/office/drawing/2014/main" id="{36492B5B-EA8F-42E6-8EF4-E81BD93A199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C4AF8DCA-8B64-48B4-8F98-C70E035F3D3E}" type="slidenum">
              <a:rPr lang="en-US" altLang="en-US" smtClean="0">
                <a:solidFill>
                  <a:schemeClr val="tx1"/>
                </a:solidFill>
              </a:rPr>
              <a:pPr/>
              <a:t>27</a:t>
            </a:fld>
            <a:endParaRPr lang="en-US" altLang="en-US">
              <a:solidFill>
                <a:schemeClr val="tx1"/>
              </a:solidFill>
            </a:endParaRPr>
          </a:p>
        </p:txBody>
      </p:sp>
    </p:spTree>
    <p:extLst>
      <p:ext uri="{BB962C8B-B14F-4D97-AF65-F5344CB8AC3E}">
        <p14:creationId xmlns:p14="http://schemas.microsoft.com/office/powerpoint/2010/main" val="2595578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 Tuesday PM1</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notes from </a:t>
            </a:r>
          </a:p>
          <a:p>
            <a:pPr marL="514350" indent="-514350">
              <a:buFont typeface="+mj-lt"/>
              <a:buAutoNum type="arabicPeriod"/>
            </a:pPr>
            <a:r>
              <a:rPr lang="en-US" altLang="en-US" sz="2400" dirty="0"/>
              <a:t>Update workgroup on synchronization technique for OFDM-LR</a:t>
            </a:r>
          </a:p>
          <a:p>
            <a:pPr marL="514350" indent="-514350">
              <a:buFont typeface="+mj-lt"/>
              <a:buAutoNum type="arabicPeriod"/>
            </a:pPr>
            <a:r>
              <a:rPr lang="en-US" altLang="en-US" sz="2400" dirty="0"/>
              <a:t>Call for participation</a:t>
            </a:r>
          </a:p>
          <a:p>
            <a:pPr marL="914400" lvl="1" indent="-514350">
              <a:buFont typeface="+mj-lt"/>
              <a:buAutoNum type="arabicPeriod"/>
            </a:pPr>
            <a:r>
              <a:rPr lang="en-US" altLang="en-US" sz="2000" dirty="0"/>
              <a:t>Asking for presentation to the IG at July meeting</a:t>
            </a:r>
            <a:endParaRPr lang="en-US" altLang="en-US" dirty="0"/>
          </a:p>
          <a:p>
            <a:pPr marL="514350" indent="-514350">
              <a:buFont typeface="Arial" panose="020B0604020202020204" pitchFamily="34" charset="0"/>
              <a:buAutoNum type="arabicPeriod"/>
            </a:pPr>
            <a:r>
              <a:rPr lang="en-US" altLang="en-US" sz="2400" dirty="0"/>
              <a:t>Any other Business</a:t>
            </a:r>
          </a:p>
          <a:p>
            <a:pPr marL="514350" indent="-514350">
              <a:buFont typeface="Arial" panose="020B0604020202020204" pitchFamily="34" charset="0"/>
              <a:buAutoNum type="arabicPeriod"/>
            </a:pPr>
            <a:r>
              <a:rPr lang="en-US" altLang="en-US" sz="2400" dirty="0"/>
              <a:t>Adjourn </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28</a:t>
            </a:fld>
            <a:endParaRPr lang="en-US" altLang="en-US">
              <a:solidFill>
                <a:schemeClr val="tx1"/>
              </a:solidFill>
            </a:endParaRPr>
          </a:p>
        </p:txBody>
      </p:sp>
    </p:spTree>
    <p:extLst>
      <p:ext uri="{BB962C8B-B14F-4D97-AF65-F5344CB8AC3E}">
        <p14:creationId xmlns:p14="http://schemas.microsoft.com/office/powerpoint/2010/main" val="1801811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LR-OFDM Recap</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29</a:t>
            </a:fld>
            <a:endParaRPr lang="en-US"/>
          </a:p>
        </p:txBody>
      </p:sp>
      <p:sp>
        <p:nvSpPr>
          <p:cNvPr id="6" name="Content Placeholder 2">
            <a:extLst>
              <a:ext uri="{FF2B5EF4-FFF2-40B4-BE49-F238E27FC236}">
                <a16:creationId xmlns:a16="http://schemas.microsoft.com/office/drawing/2014/main" id="{5F3F24FE-FFA7-D64E-9C5B-EFCFEF509CB5}"/>
              </a:ext>
            </a:extLst>
          </p:cNvPr>
          <p:cNvSpPr txBox="1">
            <a:spLocks/>
          </p:cNvSpPr>
          <p:nvPr/>
        </p:nvSpPr>
        <p:spPr bwMode="auto">
          <a:xfrm>
            <a:off x="319948" y="1575204"/>
            <a:ext cx="4396068" cy="3238038"/>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normAutofit/>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nb-NO" sz="1400" kern="0" dirty="0"/>
              <a:t>LR OFDM = FEC + DSSS + DBPSK</a:t>
            </a:r>
          </a:p>
          <a:p>
            <a:pPr lvl="1"/>
            <a:r>
              <a:rPr lang="nb-NO" sz="1400" kern="0" dirty="0"/>
              <a:t>FEC : Convolutional code with K=7</a:t>
            </a:r>
          </a:p>
          <a:p>
            <a:pPr lvl="1"/>
            <a:r>
              <a:rPr lang="nb-NO" sz="1400" kern="0" dirty="0"/>
              <a:t>DSSS : Redundancy and Differential Encoding</a:t>
            </a:r>
          </a:p>
          <a:p>
            <a:pPr lvl="1"/>
            <a:r>
              <a:rPr lang="nb-NO" sz="1400" kern="0" dirty="0"/>
              <a:t>DBPSK : Differential BPSK modulation</a:t>
            </a:r>
          </a:p>
          <a:p>
            <a:pPr lvl="1"/>
            <a:r>
              <a:rPr lang="nb-NO" sz="1400" kern="0" dirty="0"/>
              <a:t>Two consecutive symbols are always sent in the same OFDM tone</a:t>
            </a:r>
          </a:p>
          <a:p>
            <a:r>
              <a:rPr lang="nb-NO" sz="1400" kern="0" dirty="0"/>
              <a:t>The basic symbol duration in SUN OFDM is 120 us</a:t>
            </a:r>
          </a:p>
          <a:p>
            <a:r>
              <a:rPr lang="nb-NO" sz="1400" kern="0" dirty="0"/>
              <a:t>The basic symbol duration in LR-OFDM is 60 us, but two consecutive symbols are always sent in the same tone</a:t>
            </a:r>
          </a:p>
          <a:p>
            <a:pPr lvl="1"/>
            <a:endParaRPr lang="nb-NO" sz="1400" kern="0" dirty="0"/>
          </a:p>
          <a:p>
            <a:endParaRPr lang="nb-NO" sz="1400" kern="0" dirty="0"/>
          </a:p>
          <a:p>
            <a:endParaRPr lang="nb-NO" sz="1400" kern="0" dirty="0"/>
          </a:p>
          <a:p>
            <a:endParaRPr lang="nb-NO" sz="1400" kern="0" dirty="0"/>
          </a:p>
          <a:p>
            <a:endParaRPr lang="nb-NO" sz="1400" kern="0" dirty="0"/>
          </a:p>
          <a:p>
            <a:endParaRPr lang="nb-NO" sz="1400" kern="0" dirty="0"/>
          </a:p>
          <a:p>
            <a:endParaRPr lang="en-US" sz="1400" kern="0" dirty="0"/>
          </a:p>
        </p:txBody>
      </p:sp>
      <p:pic>
        <p:nvPicPr>
          <p:cNvPr id="8" name="Picture 7" descr="Chart&#10;&#10;Description automatically generated">
            <a:extLst>
              <a:ext uri="{FF2B5EF4-FFF2-40B4-BE49-F238E27FC236}">
                <a16:creationId xmlns:a16="http://schemas.microsoft.com/office/drawing/2014/main" id="{4BF55219-39EC-454E-BAFF-A10E1A9AC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5656" y="4005064"/>
            <a:ext cx="5915339" cy="2432802"/>
          </a:xfrm>
          <a:prstGeom prst="rect">
            <a:avLst/>
          </a:prstGeom>
        </p:spPr>
      </p:pic>
      <p:pic>
        <p:nvPicPr>
          <p:cNvPr id="13" name="Picture 12" descr="Diagram&#10;&#10;Description automatically generated">
            <a:extLst>
              <a:ext uri="{FF2B5EF4-FFF2-40B4-BE49-F238E27FC236}">
                <a16:creationId xmlns:a16="http://schemas.microsoft.com/office/drawing/2014/main" id="{6A86ED8D-44D9-0542-B0D5-18F356768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7275" y="1730865"/>
            <a:ext cx="4111210" cy="2478818"/>
          </a:xfrm>
          <a:prstGeom prst="rect">
            <a:avLst/>
          </a:prstGeom>
        </p:spPr>
      </p:pic>
    </p:spTree>
    <p:extLst>
      <p:ext uri="{BB962C8B-B14F-4D97-AF65-F5344CB8AC3E}">
        <p14:creationId xmlns:p14="http://schemas.microsoft.com/office/powerpoint/2010/main" val="1004064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92500" lnSpcReduction="20000"/>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document presented at March-23 Meeting</a:t>
            </a:r>
          </a:p>
          <a:p>
            <a:pPr marL="514350" indent="-514350">
              <a:buFont typeface="+mj-lt"/>
              <a:buAutoNum type="arabicPeriod"/>
            </a:pPr>
            <a:r>
              <a:rPr lang="en-US" sz="2400" dirty="0"/>
              <a:t>Motion at the end of week to create a Study Group</a:t>
            </a:r>
          </a:p>
          <a:p>
            <a:pPr marL="914400" lvl="1" indent="-514350">
              <a:buFont typeface="+mj-lt"/>
              <a:buAutoNum type="arabicPeriod"/>
            </a:pPr>
            <a:r>
              <a:rPr lang="en-US" sz="2000" dirty="0"/>
              <a:t>Create Study Group</a:t>
            </a:r>
          </a:p>
          <a:p>
            <a:pPr marL="514350" indent="-514350">
              <a:buFont typeface="+mj-lt"/>
              <a:buAutoNum type="arabicPeriod"/>
            </a:pPr>
            <a:r>
              <a:rPr lang="en-US" sz="2400" dirty="0"/>
              <a:t>Discuss suggestion expand scope to include</a:t>
            </a:r>
          </a:p>
          <a:p>
            <a:pPr marL="914400" lvl="1" indent="-514350">
              <a:buFont typeface="+mj-lt"/>
              <a:buAutoNum type="arabicPeriod"/>
            </a:pPr>
            <a:r>
              <a:rPr lang="en-US" sz="2400" dirty="0"/>
              <a:t>Include 6GHz operation</a:t>
            </a:r>
          </a:p>
          <a:p>
            <a:pPr marL="914400" lvl="1" indent="-514350">
              <a:buFont typeface="+mj-lt"/>
              <a:buAutoNum type="arabicPeriod"/>
            </a:pPr>
            <a:r>
              <a:rPr lang="en-US" sz="2400" dirty="0"/>
              <a:t>General SUN-PHY update (OQPSK, OFDM, FSK)</a:t>
            </a:r>
          </a:p>
          <a:p>
            <a:pPr marL="1314450" lvl="2" indent="-514350">
              <a:buFont typeface="+mj-lt"/>
              <a:buAutoNum type="arabicPeriod"/>
            </a:pPr>
            <a:r>
              <a:rPr lang="en-US" sz="2000" dirty="0"/>
              <a:t>add support for SUN-OFDM MCS7</a:t>
            </a:r>
          </a:p>
          <a:p>
            <a:pPr marL="514350" indent="-514350">
              <a:buFont typeface="+mj-lt"/>
              <a:buAutoNum type="arabicPeriod"/>
            </a:pPr>
            <a:r>
              <a:rPr lang="en-US" altLang="en-US" sz="2400" dirty="0"/>
              <a:t>Next steps</a:t>
            </a:r>
          </a:p>
          <a:p>
            <a:pPr marL="914400" lvl="1" indent="-514350">
              <a:buFont typeface="+mj-lt"/>
              <a:buAutoNum type="alphaLcPeriod"/>
            </a:pPr>
            <a:r>
              <a:rPr lang="en-US" altLang="en-US" sz="2400" dirty="0"/>
              <a:t>Next meeting (Tuesday PM1)</a:t>
            </a:r>
          </a:p>
          <a:p>
            <a:pPr marL="1314450" lvl="2" indent="-514350">
              <a:buFont typeface="+mj-lt"/>
              <a:buAutoNum type="alphaLcPeriod"/>
            </a:pPr>
            <a:r>
              <a:rPr lang="en-US" sz="2000" dirty="0"/>
              <a:t>Present detailed document prepared by TI for OFDM-LR</a:t>
            </a:r>
            <a:endParaRPr lang="en-US" altLang="en-US" sz="2000" dirty="0"/>
          </a:p>
          <a:p>
            <a:pPr marL="914400" lvl="1" indent="-514350">
              <a:buFont typeface="+mj-lt"/>
              <a:buAutoNum type="alphaLcPeriod"/>
            </a:pPr>
            <a:r>
              <a:rPr lang="en-US" altLang="en-US" sz="2400" dirty="0"/>
              <a:t>July Plenary</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3</a:t>
            </a:fld>
            <a:endParaRPr lang="en-US" altLang="en-US">
              <a:solidFill>
                <a:schemeClr val="tx1"/>
              </a:solidFill>
            </a:endParaRPr>
          </a:p>
        </p:txBody>
      </p:sp>
    </p:spTree>
    <p:extLst>
      <p:ext uri="{BB962C8B-B14F-4D97-AF65-F5344CB8AC3E}">
        <p14:creationId xmlns:p14="http://schemas.microsoft.com/office/powerpoint/2010/main" val="307743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D67A-59C3-E44F-894E-49B9F14A0461}"/>
              </a:ext>
            </a:extLst>
          </p:cNvPr>
          <p:cNvSpPr>
            <a:spLocks noGrp="1"/>
          </p:cNvSpPr>
          <p:nvPr>
            <p:ph type="title"/>
          </p:nvPr>
        </p:nvSpPr>
        <p:spPr/>
        <p:txBody>
          <a:bodyPr/>
          <a:lstStyle/>
          <a:p>
            <a:r>
              <a:rPr lang="en-US" sz="2800" dirty="0"/>
              <a:t>LR-OFDM Synchronization for 2kbps</a:t>
            </a:r>
          </a:p>
        </p:txBody>
      </p:sp>
      <p:sp>
        <p:nvSpPr>
          <p:cNvPr id="4" name="Slide Number Placeholder 3">
            <a:extLst>
              <a:ext uri="{FF2B5EF4-FFF2-40B4-BE49-F238E27FC236}">
                <a16:creationId xmlns:a16="http://schemas.microsoft.com/office/drawing/2014/main" id="{15EC6F3D-6027-A347-99E2-13138CCD3CFB}"/>
              </a:ext>
            </a:extLst>
          </p:cNvPr>
          <p:cNvSpPr>
            <a:spLocks noGrp="1"/>
          </p:cNvSpPr>
          <p:nvPr>
            <p:ph type="sldNum" sz="quarter" idx="10"/>
          </p:nvPr>
        </p:nvSpPr>
        <p:spPr/>
        <p:txBody>
          <a:bodyPr/>
          <a:lstStyle/>
          <a:p>
            <a:pPr>
              <a:defRPr/>
            </a:pPr>
            <a:fld id="{2B97888F-6AF7-4263-B69D-592D8C33BAC7}" type="slidenum">
              <a:rPr lang="en-US"/>
              <a:pPr>
                <a:defRPr/>
              </a:pPr>
              <a:t>30</a:t>
            </a:fld>
            <a:endParaRPr lang="en-US"/>
          </a:p>
        </p:txBody>
      </p:sp>
      <p:sp>
        <p:nvSpPr>
          <p:cNvPr id="5" name="Content Placeholder 4">
            <a:extLst>
              <a:ext uri="{FF2B5EF4-FFF2-40B4-BE49-F238E27FC236}">
                <a16:creationId xmlns:a16="http://schemas.microsoft.com/office/drawing/2014/main" id="{0CE01D43-C08F-D94E-AC25-7476D09F10E5}"/>
              </a:ext>
            </a:extLst>
          </p:cNvPr>
          <p:cNvSpPr>
            <a:spLocks noGrp="1"/>
          </p:cNvSpPr>
          <p:nvPr>
            <p:ph idx="1"/>
          </p:nvPr>
        </p:nvSpPr>
        <p:spPr>
          <a:xfrm>
            <a:off x="749643" y="1725209"/>
            <a:ext cx="7839021" cy="2460739"/>
          </a:xfrm>
        </p:spPr>
        <p:txBody>
          <a:bodyPr/>
          <a:lstStyle/>
          <a:p>
            <a:r>
              <a:rPr lang="en-US" sz="1800" dirty="0"/>
              <a:t>16 + 64 + 64 DBPSK symbols (1 symbol DBPSK = 120 us)</a:t>
            </a:r>
          </a:p>
          <a:p>
            <a:pPr lvl="1"/>
            <a:r>
              <a:rPr lang="en-US" sz="1800" dirty="0"/>
              <a:t>Total duration of 144 symbols, 17.28 </a:t>
            </a:r>
            <a:r>
              <a:rPr lang="en-US" sz="1800" dirty="0" err="1"/>
              <a:t>ms</a:t>
            </a:r>
            <a:endParaRPr lang="en-US" sz="1800" dirty="0"/>
          </a:p>
          <a:p>
            <a:pPr lvl="1"/>
            <a:r>
              <a:rPr lang="en-US" sz="1800" dirty="0"/>
              <a:t>Equivalent of 4.32 information bytes @ 2 kbps</a:t>
            </a:r>
          </a:p>
          <a:p>
            <a:r>
              <a:rPr lang="en-US" sz="1800" dirty="0"/>
              <a:t>Synchronization sequence sent in one single tone</a:t>
            </a:r>
          </a:p>
          <a:p>
            <a:r>
              <a:rPr lang="en-US" sz="1800" b="1" dirty="0"/>
              <a:t>Three pre-defined advertiser tones (-12,-2,12)</a:t>
            </a:r>
          </a:p>
          <a:p>
            <a:pPr lvl="1"/>
            <a:r>
              <a:rPr lang="en-US" sz="1800" dirty="0"/>
              <a:t>Only one of them is used for a given TX</a:t>
            </a:r>
          </a:p>
          <a:p>
            <a:pPr lvl="1"/>
            <a:r>
              <a:rPr lang="en-US" sz="1800" dirty="0"/>
              <a:t>These tones are used for devices wanting to connect to the network</a:t>
            </a:r>
          </a:p>
          <a:p>
            <a:pPr lvl="1"/>
            <a:endParaRPr lang="en-US" sz="1800" dirty="0"/>
          </a:p>
        </p:txBody>
      </p:sp>
      <p:graphicFrame>
        <p:nvGraphicFramePr>
          <p:cNvPr id="7" name="Table 6">
            <a:extLst>
              <a:ext uri="{FF2B5EF4-FFF2-40B4-BE49-F238E27FC236}">
                <a16:creationId xmlns:a16="http://schemas.microsoft.com/office/drawing/2014/main" id="{FDE57C96-89FD-E74C-9D7B-D102E7FFB63D}"/>
              </a:ext>
            </a:extLst>
          </p:cNvPr>
          <p:cNvGraphicFramePr>
            <a:graphicFrameLocks noGrp="1"/>
          </p:cNvGraphicFramePr>
          <p:nvPr>
            <p:extLst>
              <p:ext uri="{D42A27DB-BD31-4B8C-83A1-F6EECF244321}">
                <p14:modId xmlns:p14="http://schemas.microsoft.com/office/powerpoint/2010/main" val="3912824082"/>
              </p:ext>
            </p:extLst>
          </p:nvPr>
        </p:nvGraphicFramePr>
        <p:xfrm>
          <a:off x="455762" y="5164941"/>
          <a:ext cx="4807525" cy="335107"/>
        </p:xfrm>
        <a:graphic>
          <a:graphicData uri="http://schemas.openxmlformats.org/drawingml/2006/table">
            <a:tbl>
              <a:tblPr firstRow="1" bandRow="1">
                <a:tableStyleId>{5C22544A-7EE6-4342-B048-85BDC9FD1C3A}</a:tableStyleId>
              </a:tblPr>
              <a:tblGrid>
                <a:gridCol w="1119033">
                  <a:extLst>
                    <a:ext uri="{9D8B030D-6E8A-4147-A177-3AD203B41FA5}">
                      <a16:colId xmlns:a16="http://schemas.microsoft.com/office/drawing/2014/main" val="255154364"/>
                    </a:ext>
                  </a:extLst>
                </a:gridCol>
                <a:gridCol w="1474845">
                  <a:extLst>
                    <a:ext uri="{9D8B030D-6E8A-4147-A177-3AD203B41FA5}">
                      <a16:colId xmlns:a16="http://schemas.microsoft.com/office/drawing/2014/main" val="2686696868"/>
                    </a:ext>
                  </a:extLst>
                </a:gridCol>
                <a:gridCol w="2213647">
                  <a:extLst>
                    <a:ext uri="{9D8B030D-6E8A-4147-A177-3AD203B41FA5}">
                      <a16:colId xmlns:a16="http://schemas.microsoft.com/office/drawing/2014/main" val="3562153640"/>
                    </a:ext>
                  </a:extLst>
                </a:gridCol>
              </a:tblGrid>
              <a:tr h="335107">
                <a:tc>
                  <a:txBody>
                    <a:bodyPr/>
                    <a:lstStyle/>
                    <a:p>
                      <a:r>
                        <a:rPr lang="en-US" sz="1200"/>
                        <a:t>Preamble</a:t>
                      </a:r>
                    </a:p>
                  </a:txBody>
                  <a:tcPr/>
                </a:tc>
                <a:tc>
                  <a:txBody>
                    <a:bodyPr/>
                    <a:lstStyle/>
                    <a:p>
                      <a:r>
                        <a:rPr lang="en-US" sz="1200"/>
                        <a:t>SW</a:t>
                      </a:r>
                    </a:p>
                  </a:txBody>
                  <a:tcPr/>
                </a:tc>
                <a:tc>
                  <a:txBody>
                    <a:bodyPr/>
                    <a:lstStyle/>
                    <a:p>
                      <a:r>
                        <a:rPr lang="en-US" sz="1200"/>
                        <a:t>SW</a:t>
                      </a:r>
                    </a:p>
                  </a:txBody>
                  <a:tcPr/>
                </a:tc>
                <a:extLst>
                  <a:ext uri="{0D108BD9-81ED-4DB2-BD59-A6C34878D82A}">
                    <a16:rowId xmlns:a16="http://schemas.microsoft.com/office/drawing/2014/main" val="213302434"/>
                  </a:ext>
                </a:extLst>
              </a:tr>
            </a:tbl>
          </a:graphicData>
        </a:graphic>
      </p:graphicFrame>
      <p:sp>
        <p:nvSpPr>
          <p:cNvPr id="8" name="Rectangle 7">
            <a:extLst>
              <a:ext uri="{FF2B5EF4-FFF2-40B4-BE49-F238E27FC236}">
                <a16:creationId xmlns:a16="http://schemas.microsoft.com/office/drawing/2014/main" id="{EFC1BF41-534F-D646-B6AD-A31438116891}"/>
              </a:ext>
            </a:extLst>
          </p:cNvPr>
          <p:cNvSpPr/>
          <p:nvPr/>
        </p:nvSpPr>
        <p:spPr>
          <a:xfrm>
            <a:off x="6019917" y="5833581"/>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A902A49-2C4F-FB49-8D48-4838FD1BA2BC}"/>
              </a:ext>
            </a:extLst>
          </p:cNvPr>
          <p:cNvSpPr/>
          <p:nvPr/>
        </p:nvSpPr>
        <p:spPr>
          <a:xfrm>
            <a:off x="5645844" y="5428092"/>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B251B6-7CBE-EC48-8A4C-6B528850E3C1}"/>
              </a:ext>
            </a:extLst>
          </p:cNvPr>
          <p:cNvSpPr/>
          <p:nvPr/>
        </p:nvSpPr>
        <p:spPr>
          <a:xfrm>
            <a:off x="6393990" y="4702352"/>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3361E23-727B-024F-A40A-A23D5AED2943}"/>
              </a:ext>
            </a:extLst>
          </p:cNvPr>
          <p:cNvSpPr/>
          <p:nvPr/>
        </p:nvSpPr>
        <p:spPr>
          <a:xfrm>
            <a:off x="7157258" y="6065400"/>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A18A2A0-639A-2646-8774-BF0F5ADE4D74}"/>
              </a:ext>
            </a:extLst>
          </p:cNvPr>
          <p:cNvSpPr/>
          <p:nvPr/>
        </p:nvSpPr>
        <p:spPr>
          <a:xfrm>
            <a:off x="6783185" y="5159087"/>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BD205C-2653-CE42-A210-426504F5FB79}"/>
              </a:ext>
            </a:extLst>
          </p:cNvPr>
          <p:cNvSpPr/>
          <p:nvPr/>
        </p:nvSpPr>
        <p:spPr>
          <a:xfrm>
            <a:off x="7895937" y="4924198"/>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46045B0-BFAA-B641-82E8-9AF33B4D9E56}"/>
              </a:ext>
            </a:extLst>
          </p:cNvPr>
          <p:cNvSpPr/>
          <p:nvPr/>
        </p:nvSpPr>
        <p:spPr>
          <a:xfrm>
            <a:off x="7540451" y="5598996"/>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EB3A1D1-D20D-4448-8CD8-E4FD53B62A59}"/>
              </a:ext>
            </a:extLst>
          </p:cNvPr>
          <p:cNvSpPr/>
          <p:nvPr/>
        </p:nvSpPr>
        <p:spPr>
          <a:xfrm>
            <a:off x="8270010" y="4293096"/>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12D4B77-A9F0-CE41-BF79-15DCA41889F3}"/>
              </a:ext>
            </a:extLst>
          </p:cNvPr>
          <p:cNvSpPr/>
          <p:nvPr/>
        </p:nvSpPr>
        <p:spPr>
          <a:xfrm>
            <a:off x="5241871" y="5737984"/>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F03C0C5-0C71-7E4D-B248-BBBB13BD9A02}"/>
              </a:ext>
            </a:extLst>
          </p:cNvPr>
          <p:cNvSpPr/>
          <p:nvPr/>
        </p:nvSpPr>
        <p:spPr>
          <a:xfrm>
            <a:off x="8588664" y="5929178"/>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5403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Text for call for participation</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755576" y="1700808"/>
            <a:ext cx="7764463" cy="4320480"/>
          </a:xfrm>
        </p:spPr>
        <p:txBody>
          <a:bodyPr>
            <a:normAutofit/>
          </a:bodyPr>
          <a:lstStyle/>
          <a:p>
            <a:pPr marL="457200" indent="-457200">
              <a:buFont typeface="+mj-lt"/>
              <a:buAutoNum type="arabicPeriod"/>
            </a:pPr>
            <a:r>
              <a:rPr lang="en-US" altLang="en-US" sz="1200" dirty="0"/>
              <a:t>Additional improvement to the SUN-OFDM specification with special focus on long range communication in highly congested environment.</a:t>
            </a:r>
          </a:p>
          <a:p>
            <a:pPr marL="857250" lvl="1" indent="-457200">
              <a:buFont typeface="+mj-lt"/>
              <a:buAutoNum type="arabicPeriod"/>
            </a:pPr>
            <a:r>
              <a:rPr lang="en-US" altLang="en-US" sz="1200" dirty="0"/>
              <a:t>Data rates of 1 - 50kbps</a:t>
            </a:r>
          </a:p>
          <a:p>
            <a:pPr marL="857250" lvl="1" indent="-457200">
              <a:buFont typeface="+mj-lt"/>
              <a:buAutoNum type="arabicPeriod"/>
            </a:pPr>
            <a:r>
              <a:rPr lang="en-US" altLang="en-US" sz="1200" dirty="0"/>
              <a:t>RX Sensitivity of approximately -120dBm @ 1% PER 64 bytes (payload)</a:t>
            </a:r>
          </a:p>
          <a:p>
            <a:pPr marL="857250" lvl="1" indent="-457200">
              <a:buFont typeface="+mj-lt"/>
              <a:buAutoNum type="arabicPeriod"/>
            </a:pPr>
            <a:r>
              <a:rPr lang="en-US" altLang="en-US" sz="1200" dirty="0"/>
              <a:t>Consider collision mitigation techniques </a:t>
            </a:r>
          </a:p>
          <a:p>
            <a:pPr marL="857250" lvl="1" indent="-457200">
              <a:buFont typeface="+mj-lt"/>
              <a:buAutoNum type="arabicPeriod"/>
            </a:pPr>
            <a:r>
              <a:rPr lang="en-US" altLang="en-US" sz="1200" dirty="0"/>
              <a:t>Compliant to FCC 15.247 “digital modulation techniques”</a:t>
            </a:r>
          </a:p>
          <a:p>
            <a:pPr marL="857250" lvl="1" indent="-457200">
              <a:buFont typeface="+mj-lt"/>
              <a:buAutoNum type="arabicPeriod"/>
            </a:pPr>
            <a:r>
              <a:rPr lang="en-US" altLang="en-US" sz="1200" dirty="0"/>
              <a:t>Focus on symmetrical communication</a:t>
            </a:r>
          </a:p>
          <a:p>
            <a:pPr marL="457200" indent="-457200">
              <a:buFont typeface="+mj-lt"/>
              <a:buAutoNum type="arabicPeriod"/>
            </a:pPr>
            <a:r>
              <a:rPr lang="en-US" altLang="en-US" sz="1200" dirty="0"/>
              <a:t>Additional higher data rate options for SUN-OFDM and improved robustness</a:t>
            </a:r>
          </a:p>
          <a:p>
            <a:pPr marL="857250" lvl="1" indent="-457200">
              <a:buFont typeface="+mj-lt"/>
              <a:buAutoNum type="arabicPeriod"/>
            </a:pPr>
            <a:r>
              <a:rPr lang="en-US" altLang="en-US" sz="1200" dirty="0"/>
              <a:t>Introduction of 64 QAM to the SUN-OFDM specification</a:t>
            </a:r>
          </a:p>
          <a:p>
            <a:pPr marL="857250" lvl="1" indent="-457200">
              <a:buFont typeface="+mj-lt"/>
              <a:buAutoNum type="arabicPeriod"/>
            </a:pPr>
            <a:r>
              <a:rPr lang="en-US" altLang="en-US" sz="1200" dirty="0"/>
              <a:t>Improve performance low data option of existing SUN-OFDM (maybe improving synch)</a:t>
            </a:r>
          </a:p>
          <a:p>
            <a:pPr marL="457200" indent="-457200">
              <a:buFont typeface="+mj-lt"/>
              <a:buAutoNum type="arabicPeriod"/>
            </a:pPr>
            <a:r>
              <a:rPr lang="en-US" altLang="en-US" sz="1200" dirty="0"/>
              <a:t>Additional extension to the SUN-FSK specification</a:t>
            </a:r>
          </a:p>
          <a:p>
            <a:pPr marL="457200" indent="-457200">
              <a:buFont typeface="+mj-lt"/>
              <a:buAutoNum type="arabicPeriod"/>
            </a:pPr>
            <a:endParaRPr lang="en-US" altLang="en-US" sz="1200" dirty="0"/>
          </a:p>
          <a:p>
            <a:pPr marL="457200" indent="-457200">
              <a:buFont typeface="+mj-lt"/>
              <a:buAutoNum type="arabicPeriod"/>
            </a:pPr>
            <a:endParaRPr lang="en-US" altLang="en-US" sz="1200" dirty="0"/>
          </a:p>
          <a:p>
            <a:pPr marL="457200" indent="-457200">
              <a:buFont typeface="+mj-lt"/>
              <a:buAutoNum type="arabicPeriod"/>
            </a:pPr>
            <a:endParaRPr lang="en-US" altLang="en-US" sz="12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31</a:t>
            </a:fld>
            <a:endParaRPr lang="en-US" altLang="en-US">
              <a:solidFill>
                <a:schemeClr val="tx1"/>
              </a:solidFill>
            </a:endParaRPr>
          </a:p>
        </p:txBody>
      </p:sp>
    </p:spTree>
    <p:extLst>
      <p:ext uri="{BB962C8B-B14F-4D97-AF65-F5344CB8AC3E}">
        <p14:creationId xmlns:p14="http://schemas.microsoft.com/office/powerpoint/2010/main" val="1518863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title"/>
          </p:nvPr>
        </p:nvSpPr>
        <p:spPr>
          <a:xfrm>
            <a:off x="1763688" y="2708920"/>
            <a:ext cx="5486400" cy="1160040"/>
          </a:xfrm>
        </p:spPr>
        <p:txBody>
          <a:bodyPr wrap="square" anchor="b">
            <a:normAutofit fontScale="90000"/>
          </a:bodyPr>
          <a:lstStyle/>
          <a:p>
            <a:pPr algn="ctr">
              <a:lnSpc>
                <a:spcPct val="150000"/>
              </a:lnSpc>
            </a:pPr>
            <a:r>
              <a:rPr lang="en-US" altLang="en-US" sz="3200" dirty="0"/>
              <a:t>Adjourned</a:t>
            </a:r>
            <a:br>
              <a:rPr lang="en-US" altLang="en-US" sz="3200" dirty="0"/>
            </a:br>
            <a:r>
              <a:rPr lang="en-US" altLang="en-US" sz="3200" dirty="0"/>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idx="10"/>
          </p:nvPr>
        </p:nvSpPr>
        <p:spPr>
          <a:xfrm>
            <a:off x="4211638" y="6554788"/>
            <a:ext cx="655637"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8172FBCF-0410-4D1E-955A-A95781544AD9}" type="slidenum">
              <a:rPr lang="en-US" altLang="en-US" smtClean="0">
                <a:solidFill>
                  <a:schemeClr val="tx1"/>
                </a:solidFill>
              </a:rPr>
              <a:pPr>
                <a:spcAft>
                  <a:spcPts val="600"/>
                </a:spcAft>
              </a:pPr>
              <a:t>32</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83885</TotalTime>
  <Words>3024</Words>
  <Application>Microsoft Office PowerPoint</Application>
  <PresentationFormat>On-screen Show (4:3)</PresentationFormat>
  <Paragraphs>463</Paragraphs>
  <Slides>32</Slides>
  <Notes>8</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32</vt:i4>
      </vt:variant>
    </vt:vector>
  </HeadingPairs>
  <TitlesOfParts>
    <vt:vector size="47" baseType="lpstr">
      <vt:lpstr>Arial Unicode MS</vt:lpstr>
      <vt:lpstr>MS Gothic</vt:lpstr>
      <vt:lpstr>ＭＳ Ｐゴシック</vt:lpstr>
      <vt:lpstr>ＭＳ Ｐゴシック</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PowerPoint Presentation</vt:lpstr>
      <vt:lpstr>Interest Group OFDM-NG Next Generation SUN OFDM PHY’s</vt:lpstr>
      <vt:lpstr>Proposed Agenda</vt:lpstr>
      <vt:lpstr>Interest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Proposed Agenda</vt:lpstr>
      <vt:lpstr>IEEE 802 Ground Rules</vt:lpstr>
      <vt:lpstr>Proposed Agenda</vt:lpstr>
      <vt:lpstr>High level market needs</vt:lpstr>
      <vt:lpstr>New PHY goals</vt:lpstr>
      <vt:lpstr>PowerPoint Presentation</vt:lpstr>
      <vt:lpstr>Study of existing IEEE PHY’s for long range application</vt:lpstr>
      <vt:lpstr>Proposed scheme</vt:lpstr>
      <vt:lpstr>Proposed scheme</vt:lpstr>
      <vt:lpstr>Proposed scheme</vt:lpstr>
      <vt:lpstr>OFDM-LR data rate flexibility</vt:lpstr>
      <vt:lpstr>RX sensitivity guidelines</vt:lpstr>
      <vt:lpstr>Proposed solution provides:</vt:lpstr>
      <vt:lpstr>Proposed solution provides:</vt:lpstr>
      <vt:lpstr>Proposed Agenda Tuesday PM1</vt:lpstr>
      <vt:lpstr>LR-OFDM Recap</vt:lpstr>
      <vt:lpstr>LR-OFDM Synchronization for 2kbps</vt:lpstr>
      <vt:lpstr>Text for call for participation</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324</cp:revision>
  <cp:lastPrinted>2000-03-07T00:55:37Z</cp:lastPrinted>
  <dcterms:created xsi:type="dcterms:W3CDTF">2016-01-17T22:48:36Z</dcterms:created>
  <dcterms:modified xsi:type="dcterms:W3CDTF">2023-05-17T13:28:35Z</dcterms:modified>
  <cp:category/>
</cp:coreProperties>
</file>