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58" r:id="rId3"/>
    <p:sldId id="271" r:id="rId4"/>
    <p:sldId id="327" r:id="rId5"/>
    <p:sldId id="329" r:id="rId6"/>
    <p:sldId id="318" r:id="rId7"/>
    <p:sldId id="334" r:id="rId8"/>
    <p:sldId id="335" r:id="rId9"/>
    <p:sldId id="337" r:id="rId10"/>
    <p:sldId id="338" r:id="rId11"/>
    <p:sldId id="331" r:id="rId12"/>
    <p:sldId id="333" r:id="rId13"/>
    <p:sldId id="339" r:id="rId14"/>
    <p:sldId id="340" r:id="rId15"/>
    <p:sldId id="341" r:id="rId16"/>
    <p:sldId id="336" r:id="rId17"/>
    <p:sldId id="33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29"/>
            <p14:sldId id="318"/>
            <p14:sldId id="334"/>
            <p14:sldId id="335"/>
            <p14:sldId id="337"/>
            <p14:sldId id="338"/>
            <p14:sldId id="331"/>
            <p14:sldId id="333"/>
            <p14:sldId id="339"/>
            <p14:sldId id="340"/>
            <p14:sldId id="341"/>
            <p14:sldId id="336"/>
            <p14:sldId id="33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7E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xmlns=""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xmlns=""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xmlns=""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xmlns=""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xmlns=""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xmlns=""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a16="http://schemas.microsoft.com/office/drawing/2014/main" xmlns=""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xmlns=""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xmlns=""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xmlns=""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xmlns=""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xmlns=""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xmlns=""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xmlns=""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a16="http://schemas.microsoft.com/office/drawing/2014/main" xmlns="" id="{F8D657B8-E9B5-2646-84B6-245CC2FA6FC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9" name="Slide Number Placeholder 8">
            <a:extLst>
              <a:ext uri="{FF2B5EF4-FFF2-40B4-BE49-F238E27FC236}">
                <a16:creationId xmlns:a16="http://schemas.microsoft.com/office/drawing/2014/main" xmlns=""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a16="http://schemas.microsoft.com/office/drawing/2014/main" xmlns=""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a16="http://schemas.microsoft.com/office/drawing/2014/main" xmlns=""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3" name="Footer Placeholder 2">
            <a:extLst>
              <a:ext uri="{FF2B5EF4-FFF2-40B4-BE49-F238E27FC236}">
                <a16:creationId xmlns:a16="http://schemas.microsoft.com/office/drawing/2014/main" xmlns=""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a16="http://schemas.microsoft.com/office/drawing/2014/main" xmlns=""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a:t>
            </a:r>
            <a:r>
              <a:rPr lang="de-DE" altLang="en-US" dirty="0" smtClean="0"/>
              <a:t>2023</a:t>
            </a:r>
            <a:endParaRPr lang="en-US" altLang="en-US" dirty="0"/>
          </a:p>
        </p:txBody>
      </p:sp>
      <p:sp>
        <p:nvSpPr>
          <p:cNvPr id="1029" name="Rectangle 5">
            <a:extLst>
              <a:ext uri="{FF2B5EF4-FFF2-40B4-BE49-F238E27FC236}">
                <a16:creationId xmlns:a16="http://schemas.microsoft.com/office/drawing/2014/main" xmlns=""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a16="http://schemas.microsoft.com/office/drawing/2014/main" xmlns=""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xmlns=""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15-23-0249-01-04ab</a:t>
            </a:r>
            <a:r>
              <a:rPr lang="en-US" altLang="en-US" sz="1400" b="1" dirty="0"/>
              <a:t>&gt;</a:t>
            </a:r>
          </a:p>
        </p:txBody>
      </p:sp>
      <p:sp>
        <p:nvSpPr>
          <p:cNvPr id="1032" name="Line 8">
            <a:extLst>
              <a:ext uri="{FF2B5EF4-FFF2-40B4-BE49-F238E27FC236}">
                <a16:creationId xmlns:a16="http://schemas.microsoft.com/office/drawing/2014/main" xmlns=""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xmlns="" id="{F0D0F26C-6B68-D64B-ABFD-559C7369AAFF}"/>
              </a:ext>
            </a:extLst>
          </p:cNvPr>
          <p:cNvSpPr>
            <a:spLocks noChangeArrowheads="1"/>
          </p:cNvSpPr>
          <p:nvPr/>
        </p:nvSpPr>
        <p:spPr bwMode="auto">
          <a:xfrm>
            <a:off x="685800" y="6475413"/>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Public advertisement for NBA-MMS-UWB native discovery</a:t>
            </a:r>
            <a:endParaRPr lang="en-US" altLang="en-US" dirty="0"/>
          </a:p>
        </p:txBody>
      </p:sp>
      <p:sp>
        <p:nvSpPr>
          <p:cNvPr id="1034" name="Line 10">
            <a:extLst>
              <a:ext uri="{FF2B5EF4-FFF2-40B4-BE49-F238E27FC236}">
                <a16:creationId xmlns:a16="http://schemas.microsoft.com/office/drawing/2014/main" xmlns=""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luetooth.com/specifications/specs/core-specification-5-4/" TargetMode="External"/><Relationship Id="rId2" Type="http://schemas.openxmlformats.org/officeDocument/2006/relationships/hyperlink" Target="https://groups.firaconsortium.org/wg/Technical/document/24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Hongwon</a:t>
            </a:r>
            <a:r>
              <a:rPr lang="en-US" altLang="en-US" dirty="0" smtClean="0"/>
              <a:t> Lee et al. (LG Electronics)</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[Public </a:t>
            </a:r>
            <a:r>
              <a:rPr lang="en-US" altLang="en-US" sz="1600" dirty="0"/>
              <a:t>advertisement </a:t>
            </a:r>
            <a:r>
              <a:rPr lang="en-US" altLang="en-US" sz="1600" dirty="0" smtClean="0"/>
              <a:t>for NBA-UWB MMS native discovery]</a:t>
            </a:r>
            <a:r>
              <a:rPr lang="en-US" altLang="en-US" sz="1600" dirty="0"/>
              <a:t>	</a:t>
            </a:r>
          </a:p>
          <a:p>
            <a:r>
              <a:rPr lang="en-US" altLang="en-US" sz="1600" b="1" dirty="0"/>
              <a:t>Date Submitted: </a:t>
            </a:r>
            <a:r>
              <a:rPr lang="en-US" altLang="en-US" sz="1600" dirty="0" smtClean="0"/>
              <a:t>[May, 2023]</a:t>
            </a:r>
            <a:r>
              <a:rPr lang="en-US" altLang="en-US" sz="1600" dirty="0"/>
              <a:t>	</a:t>
            </a:r>
          </a:p>
          <a:p>
            <a:r>
              <a:rPr lang="en-US" altLang="en-US" sz="1600" b="1" dirty="0"/>
              <a:t>Source:</a:t>
            </a:r>
            <a:r>
              <a:rPr lang="en-US" altLang="en-US" sz="1600" dirty="0"/>
              <a:t> </a:t>
            </a:r>
            <a:r>
              <a:rPr lang="en-US" altLang="en-US" sz="1600" dirty="0" smtClean="0"/>
              <a:t>[</a:t>
            </a:r>
            <a:r>
              <a:rPr lang="en-US" altLang="en-US" sz="1600" dirty="0" err="1" smtClean="0"/>
              <a:t>Hongwon</a:t>
            </a:r>
            <a:r>
              <a:rPr lang="en-US" altLang="en-US" sz="1600" dirty="0" smtClean="0"/>
              <a:t> Lee, </a:t>
            </a:r>
            <a:r>
              <a:rPr lang="en-US" altLang="en-US" sz="1600" dirty="0" err="1" smtClean="0"/>
              <a:t>Insun</a:t>
            </a:r>
            <a:r>
              <a:rPr lang="en-US" altLang="en-US" sz="1600" dirty="0" smtClean="0"/>
              <a:t> Jang, Jinsoo Choi, HanGyu Cho(</a:t>
            </a:r>
            <a:r>
              <a:rPr lang="en-US" altLang="ko-KR" sz="1600" dirty="0">
                <a:solidFill>
                  <a:srgbClr val="000000"/>
                </a:solidFill>
                <a:ea typeface="굴림" charset="-127"/>
                <a:cs typeface="Times New Roman" pitchFamily="18" charset="0"/>
              </a:rPr>
              <a:t>LG Electronics</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a:t>
            </a:r>
            <a:r>
              <a:rPr lang="en-US" altLang="en-US" sz="1600" dirty="0" smtClean="0"/>
              <a:t>[]</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[Public advertisement for </a:t>
            </a:r>
            <a:r>
              <a:rPr lang="en-US" altLang="en-US" sz="1600" dirty="0"/>
              <a:t>NBA-UWB MMS </a:t>
            </a:r>
            <a:r>
              <a:rPr lang="en-US" altLang="en-US" sz="1600" dirty="0" smtClean="0"/>
              <a:t>native discovery to support various use cases]</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그림 10"/>
          <p:cNvPicPr>
            <a:picLocks noChangeAspect="1"/>
          </p:cNvPicPr>
          <p:nvPr/>
        </p:nvPicPr>
        <p:blipFill>
          <a:blip r:embed="rId2"/>
          <a:stretch>
            <a:fillRect/>
          </a:stretch>
        </p:blipFill>
        <p:spPr>
          <a:xfrm>
            <a:off x="559329" y="1295401"/>
            <a:ext cx="8004527" cy="1303866"/>
          </a:xfrm>
          <a:prstGeom prst="rect">
            <a:avLst/>
          </a:prstGeom>
        </p:spPr>
      </p:pic>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00" dirty="0" smtClean="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700" dirty="0"/>
          </a:p>
          <a:p>
            <a:pPr marL="342900" lvl="2" indent="-342900">
              <a:spcBef>
                <a:spcPts val="600"/>
              </a:spcBef>
              <a:spcAft>
                <a:spcPts val="600"/>
              </a:spcAft>
              <a:buFont typeface="Arial" panose="020B0604020202020204" pitchFamily="34" charset="0"/>
              <a:buChar char="•"/>
            </a:pPr>
            <a:r>
              <a:rPr lang="en-US" altLang="ko-KR" sz="1600" dirty="0"/>
              <a:t>1-octet message ID (0x23: “PUBLIC-SOR”)</a:t>
            </a:r>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3-octet Advertiser Address known from PUBLIC-ADV-POLL – source address</a:t>
            </a:r>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2-octet Responder Address(generated by Responder) – destination address</a:t>
            </a:r>
          </a:p>
          <a:p>
            <a:pPr marL="457200" lvl="1" indent="0">
              <a:spcBef>
                <a:spcPts val="600"/>
              </a:spcBef>
              <a:spcAft>
                <a:spcPts val="600"/>
              </a:spcAft>
              <a:buNone/>
            </a:pPr>
            <a:r>
              <a:rPr lang="en-US" altLang="ko-KR" sz="1200" dirty="0" smtClean="0">
                <a:sym typeface="Wingdings" panose="05000000000000000000" pitchFamily="2" charset="2"/>
              </a:rPr>
              <a:t> </a:t>
            </a:r>
            <a:r>
              <a:rPr lang="en-US" altLang="ko-KR" sz="1200" dirty="0" smtClean="0"/>
              <a:t>If Responder Address is conflicted with others in a network, than PUBLIC-SOR is not be transmitted</a:t>
            </a:r>
            <a:endParaRPr lang="en-US" altLang="ko-KR" sz="1500" dirty="0" smtClean="0"/>
          </a:p>
          <a:p>
            <a:pPr marL="342900" lvl="2" indent="-342900">
              <a:spcBef>
                <a:spcPts val="600"/>
              </a:spcBef>
              <a:spcAft>
                <a:spcPts val="600"/>
              </a:spcAft>
              <a:buFont typeface="Arial" panose="020B0604020202020204" pitchFamily="34" charset="0"/>
              <a:buChar char="•"/>
            </a:pPr>
            <a:r>
              <a:rPr lang="en-US" altLang="ko-KR" sz="1600" dirty="0"/>
              <a:t>1-octed message control, setting the following message content</a:t>
            </a:r>
          </a:p>
          <a:p>
            <a:pPr lvl="1">
              <a:spcBef>
                <a:spcPts val="600"/>
              </a:spcBef>
              <a:spcAft>
                <a:spcPts val="600"/>
              </a:spcAft>
              <a:buFont typeface="Arial" panose="020B0604020202020204" pitchFamily="34" charset="0"/>
              <a:buChar char="•"/>
            </a:pPr>
            <a:r>
              <a:rPr lang="en-US" altLang="ko-KR" sz="1400" dirty="0"/>
              <a:t>0x00 (Setup): same fields as ADV-RESP, but prepended by </a:t>
            </a:r>
            <a:r>
              <a:rPr lang="en-US" altLang="ko-KR" sz="1400" dirty="0" err="1"/>
              <a:t>TimeOffset</a:t>
            </a:r>
            <a:r>
              <a:rPr lang="en-US" altLang="ko-KR" sz="1400" dirty="0"/>
              <a:t>[2] and </a:t>
            </a:r>
            <a:r>
              <a:rPr lang="en-US" altLang="ko-KR" sz="1400" dirty="0" err="1"/>
              <a:t>ChannelSeed</a:t>
            </a:r>
            <a:r>
              <a:rPr lang="en-US" altLang="ko-KR" sz="1400" dirty="0"/>
              <a:t>[1]</a:t>
            </a:r>
          </a:p>
          <a:p>
            <a:pPr lvl="1">
              <a:spcBef>
                <a:spcPts val="600"/>
              </a:spcBef>
              <a:spcAft>
                <a:spcPts val="600"/>
              </a:spcAft>
              <a:buFont typeface="Arial" panose="020B0604020202020204" pitchFamily="34" charset="0"/>
              <a:buChar char="•"/>
            </a:pPr>
            <a:r>
              <a:rPr lang="en-US" altLang="ko-KR" sz="1400" dirty="0" err="1"/>
              <a:t>TimeOffset</a:t>
            </a:r>
            <a:r>
              <a:rPr lang="en-US" altLang="ko-KR" sz="1400" dirty="0"/>
              <a:t> is 0-65535us from end of PUBLIC-SOR to beginning of first ranging block (POLL)</a:t>
            </a:r>
          </a:p>
          <a:p>
            <a:pPr lvl="1">
              <a:spcBef>
                <a:spcPts val="600"/>
              </a:spcBef>
              <a:spcAft>
                <a:spcPts val="600"/>
              </a:spcAft>
              <a:buFont typeface="Arial" panose="020B0604020202020204" pitchFamily="34" charset="0"/>
              <a:buChar char="•"/>
            </a:pPr>
            <a:r>
              <a:rPr lang="en-US" altLang="ko-KR" sz="1400" dirty="0" err="1"/>
              <a:t>ChannelSeed</a:t>
            </a:r>
            <a:r>
              <a:rPr lang="en-US" altLang="ko-KR" sz="1400" dirty="0"/>
              <a:t> initializes channel switching function</a:t>
            </a:r>
          </a:p>
          <a:p>
            <a:pPr marL="342900" lvl="2" indent="-342900">
              <a:spcBef>
                <a:spcPts val="600"/>
              </a:spcBef>
              <a:spcAft>
                <a:spcPts val="600"/>
              </a:spcAft>
              <a:buFont typeface="Arial" panose="020B0604020202020204" pitchFamily="34" charset="0"/>
              <a:buChar char="•"/>
            </a:pPr>
            <a:r>
              <a:rPr lang="en-US" altLang="ko-KR" sz="1600" dirty="0"/>
              <a:t>2-octet CRC16</a:t>
            </a:r>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10</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PUBLIC-SOR</a:t>
            </a:r>
            <a:endParaRPr lang="en-US" sz="2400" dirty="0"/>
          </a:p>
        </p:txBody>
      </p:sp>
      <p:sp>
        <p:nvSpPr>
          <p:cNvPr id="12" name="모서리가 둥근 직사각형 11"/>
          <p:cNvSpPr/>
          <p:nvPr/>
        </p:nvSpPr>
        <p:spPr bwMode="auto">
          <a:xfrm>
            <a:off x="609600" y="1364472"/>
            <a:ext cx="2286000" cy="357630"/>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108161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11</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Summary</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19200"/>
            <a:ext cx="8001000" cy="4953000"/>
          </a:xfrm>
        </p:spPr>
        <p:txBody>
          <a:bodyPr/>
          <a:lstStyle/>
          <a:p>
            <a:pPr marL="0" lvl="1" indent="0">
              <a:spcBef>
                <a:spcPts val="600"/>
              </a:spcBef>
              <a:spcAft>
                <a:spcPts val="600"/>
              </a:spcAft>
              <a:buNone/>
            </a:pPr>
            <a:r>
              <a:rPr lang="en-US" altLang="ko-KR" sz="1800" dirty="0" smtClean="0"/>
              <a:t>In NBA-MMS-UWB native discovery, we think both private and public(non-private) advertisement methods are needed to support</a:t>
            </a:r>
          </a:p>
          <a:p>
            <a:pPr marL="0" lvl="1" indent="0">
              <a:spcBef>
                <a:spcPts val="600"/>
              </a:spcBef>
              <a:spcAft>
                <a:spcPts val="600"/>
              </a:spcAft>
              <a:buNone/>
            </a:pPr>
            <a:r>
              <a:rPr lang="en-US" altLang="ko-KR" sz="1800" dirty="0" smtClean="0"/>
              <a:t>Private advertisement is </a:t>
            </a:r>
            <a:r>
              <a:rPr lang="en-US" altLang="ko-KR" sz="1800" dirty="0"/>
              <a:t>good method to protect device fingerprint like information owned by a person</a:t>
            </a:r>
          </a:p>
          <a:p>
            <a:pPr marL="0" lvl="1" indent="0">
              <a:spcBef>
                <a:spcPts val="600"/>
              </a:spcBef>
              <a:spcAft>
                <a:spcPts val="600"/>
              </a:spcAft>
              <a:buNone/>
            </a:pPr>
            <a:r>
              <a:rPr lang="en-US" altLang="ko-KR" sz="1800" dirty="0" smtClean="0"/>
              <a:t>For public use case like mobile payment, public(non-private) advertisement method shall be supported as well because everybody wants to know information in the below:</a:t>
            </a:r>
          </a:p>
          <a:p>
            <a:pPr marL="342900" lvl="1" indent="-342900">
              <a:spcBef>
                <a:spcPts val="600"/>
              </a:spcBef>
              <a:spcAft>
                <a:spcPts val="600"/>
              </a:spcAft>
              <a:buFont typeface="Arial" panose="020B0604020202020204" pitchFamily="34" charset="0"/>
              <a:buChar char="•"/>
            </a:pPr>
            <a:r>
              <a:rPr lang="en-US" altLang="ko-KR" sz="1800" dirty="0"/>
              <a:t>To discover device which supports proper service intended by an initiator</a:t>
            </a:r>
          </a:p>
          <a:p>
            <a:pPr marL="342900" lvl="1" indent="-342900">
              <a:spcBef>
                <a:spcPts val="600"/>
              </a:spcBef>
              <a:spcAft>
                <a:spcPts val="600"/>
              </a:spcAft>
              <a:buFont typeface="Arial" panose="020B0604020202020204" pitchFamily="34" charset="0"/>
              <a:buChar char="•"/>
            </a:pPr>
            <a:r>
              <a:rPr lang="en-US" altLang="ko-KR" sz="1800" dirty="0"/>
              <a:t>To discover device which intents to join a service which is </a:t>
            </a:r>
            <a:r>
              <a:rPr lang="en-US" altLang="ko-KR" sz="1800" dirty="0" smtClean="0"/>
              <a:t>announced</a:t>
            </a:r>
          </a:p>
          <a:p>
            <a:pPr marL="0" lvl="1" indent="0">
              <a:spcBef>
                <a:spcPts val="600"/>
              </a:spcBef>
              <a:spcAft>
                <a:spcPts val="600"/>
              </a:spcAft>
              <a:buNone/>
            </a:pPr>
            <a:r>
              <a:rPr lang="en-US" altLang="ko-KR" sz="1800" dirty="0" smtClean="0"/>
              <a:t>In this proposal, public(non-private) advertisement option which are PUBLIC-ADV-POLL, PUBLIC-ADV-RESP and PUBLIC-SOR including random address and random delay to avoid collision in crowded environment is proposed</a:t>
            </a:r>
            <a:endParaRPr lang="en-US" altLang="ko-KR" sz="1800" dirty="0"/>
          </a:p>
          <a:p>
            <a:pPr marL="0" lvl="1" indent="0">
              <a:spcBef>
                <a:spcPts val="600"/>
              </a:spcBef>
              <a:spcAft>
                <a:spcPts val="600"/>
              </a:spcAft>
              <a:buNone/>
            </a:pPr>
            <a:endParaRPr lang="en-US" altLang="ko-KR" sz="1800" dirty="0"/>
          </a:p>
        </p:txBody>
      </p:sp>
    </p:spTree>
    <p:extLst>
      <p:ext uri="{BB962C8B-B14F-4D97-AF65-F5344CB8AC3E}">
        <p14:creationId xmlns:p14="http://schemas.microsoft.com/office/powerpoint/2010/main" val="334783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sz="1800" dirty="0" smtClean="0"/>
              <a:t>A. </a:t>
            </a:r>
            <a:r>
              <a:rPr lang="en-US" sz="1800" dirty="0" err="1" smtClean="0"/>
              <a:t>Kreb</a:t>
            </a:r>
            <a:r>
              <a:rPr lang="en-US" sz="1800" dirty="0" smtClean="0"/>
              <a:t> </a:t>
            </a:r>
            <a:r>
              <a:rPr lang="en-US" altLang="ko-KR" sz="1800" dirty="0" smtClean="0"/>
              <a:t>et </a:t>
            </a:r>
            <a:r>
              <a:rPr lang="en-US" altLang="ko-KR" sz="1800" dirty="0"/>
              <a:t>al., </a:t>
            </a:r>
            <a:r>
              <a:rPr lang="en-US" altLang="ko-KR" sz="1800" dirty="0" smtClean="0"/>
              <a:t>“NBA-MMS-UWB </a:t>
            </a:r>
            <a:r>
              <a:rPr lang="en-US" altLang="en-US" sz="1800" dirty="0" smtClean="0">
                <a:solidFill>
                  <a:schemeClr val="tx2"/>
                </a:solidFill>
              </a:rPr>
              <a:t>Native Discovery Concept</a:t>
            </a:r>
            <a:r>
              <a:rPr lang="en-US" altLang="en-US" sz="1800" dirty="0" smtClean="0"/>
              <a:t>”, 15-23-0033-02-04ab.</a:t>
            </a:r>
          </a:p>
          <a:p>
            <a:pPr marL="0" indent="0">
              <a:spcBef>
                <a:spcPts val="600"/>
              </a:spcBef>
              <a:spcAft>
                <a:spcPts val="600"/>
              </a:spcAft>
              <a:buNone/>
            </a:pPr>
            <a:r>
              <a:rPr lang="en-US" sz="1800" dirty="0" smtClean="0"/>
              <a:t>[2</a:t>
            </a:r>
            <a:r>
              <a:rPr lang="en-US" sz="1800" dirty="0"/>
              <a:t>] </a:t>
            </a:r>
            <a:r>
              <a:rPr lang="en-US" altLang="ko-KR" sz="1800" dirty="0"/>
              <a:t>A. </a:t>
            </a:r>
            <a:r>
              <a:rPr lang="en-US" altLang="ko-KR" sz="1800" dirty="0" err="1"/>
              <a:t>Kreb</a:t>
            </a:r>
            <a:r>
              <a:rPr lang="en-US" altLang="ko-KR" sz="1800" dirty="0"/>
              <a:t> et al., </a:t>
            </a:r>
            <a:r>
              <a:rPr lang="en-US" altLang="ko-KR" sz="1800" dirty="0" smtClean="0"/>
              <a:t>“</a:t>
            </a:r>
            <a:r>
              <a:rPr lang="en-US" altLang="ko-KR" sz="1800" dirty="0"/>
              <a:t>NBA-MMS-UWB ranging text proposal for 15.4ab TFD</a:t>
            </a:r>
            <a:r>
              <a:rPr lang="en-US" altLang="en-US" sz="1800" dirty="0" smtClean="0"/>
              <a:t>”, 15-22-0381-02-04ab.</a:t>
            </a:r>
          </a:p>
          <a:p>
            <a:pPr marL="0" indent="0">
              <a:spcBef>
                <a:spcPts val="600"/>
              </a:spcBef>
              <a:spcAft>
                <a:spcPts val="600"/>
              </a:spcAft>
              <a:buNone/>
            </a:pPr>
            <a:r>
              <a:rPr lang="en-US" altLang="en-US" sz="1800" dirty="0" smtClean="0"/>
              <a:t>[3] </a:t>
            </a:r>
            <a:r>
              <a:rPr lang="en-US" altLang="en-US" sz="1800" dirty="0" err="1" smtClean="0"/>
              <a:t>A.Kreb</a:t>
            </a:r>
            <a:r>
              <a:rPr lang="en-US" altLang="en-US" sz="1800" dirty="0" smtClean="0"/>
              <a:t> et al., “NBA-MMS-UWB compressed </a:t>
            </a:r>
            <a:r>
              <a:rPr lang="en-US" altLang="en-US" sz="1800" dirty="0" err="1" smtClean="0"/>
              <a:t>psdu</a:t>
            </a:r>
            <a:r>
              <a:rPr lang="en-US" altLang="en-US" sz="1800" dirty="0" smtClean="0"/>
              <a:t> details”, 15-23-0258-01-04ab.</a:t>
            </a:r>
          </a:p>
          <a:p>
            <a:pPr marL="0" lvl="0" indent="0">
              <a:spcBef>
                <a:spcPts val="600"/>
              </a:spcBef>
              <a:spcAft>
                <a:spcPts val="600"/>
              </a:spcAft>
              <a:buNone/>
            </a:pPr>
            <a:r>
              <a:rPr lang="en-US" sz="1800" dirty="0" smtClean="0"/>
              <a:t>[4] </a:t>
            </a:r>
            <a:r>
              <a:rPr lang="en-US" sz="1800" dirty="0" err="1"/>
              <a:t>FiRa</a:t>
            </a:r>
            <a:r>
              <a:rPr lang="en-US" sz="1800" dirty="0"/>
              <a:t> Consortium Bluetooth Low Energy OOB Channel Technical Specification </a:t>
            </a:r>
            <a:r>
              <a:rPr lang="en-US" sz="1800" dirty="0" smtClean="0"/>
              <a:t>v1.0.0.docx, </a:t>
            </a:r>
            <a:r>
              <a:rPr lang="en-US" sz="1800" dirty="0" smtClean="0">
                <a:hlinkClick r:id="rId2"/>
              </a:rPr>
              <a:t>https</a:t>
            </a:r>
            <a:r>
              <a:rPr lang="en-US" sz="1800" dirty="0">
                <a:hlinkClick r:id="rId2"/>
              </a:rPr>
              <a:t>://</a:t>
            </a:r>
            <a:r>
              <a:rPr lang="en-US" sz="1800" dirty="0" smtClean="0">
                <a:hlinkClick r:id="rId2"/>
              </a:rPr>
              <a:t>groups.firaconsortium.org/wg/Technical/document/2424</a:t>
            </a:r>
            <a:r>
              <a:rPr lang="en-US" sz="1800" dirty="0" smtClean="0"/>
              <a:t>.</a:t>
            </a:r>
          </a:p>
          <a:p>
            <a:pPr marL="0" lvl="0" indent="0">
              <a:spcBef>
                <a:spcPts val="600"/>
              </a:spcBef>
              <a:spcAft>
                <a:spcPts val="600"/>
              </a:spcAft>
              <a:buNone/>
            </a:pPr>
            <a:r>
              <a:rPr lang="en-US" sz="1800" dirty="0" smtClean="0"/>
              <a:t>[5] </a:t>
            </a:r>
            <a:r>
              <a:rPr lang="en-US" altLang="ko-KR" sz="1800" dirty="0"/>
              <a:t>Bluetooth Core Specification </a:t>
            </a:r>
            <a:r>
              <a:rPr lang="en-US" altLang="ko-KR" sz="1800" dirty="0" smtClean="0"/>
              <a:t>5.4, </a:t>
            </a:r>
            <a:r>
              <a:rPr lang="en-US" altLang="ko-KR" sz="1800" dirty="0" err="1" smtClean="0"/>
              <a:t>Vol</a:t>
            </a:r>
            <a:r>
              <a:rPr lang="en-US" altLang="ko-KR" sz="1800" dirty="0" smtClean="0"/>
              <a:t> 6, Part B, </a:t>
            </a:r>
            <a:r>
              <a:rPr lang="en-US" altLang="ko-KR" sz="1800" u="sng" dirty="0" smtClean="0">
                <a:hlinkClick r:id="rId3"/>
              </a:rPr>
              <a:t>https</a:t>
            </a:r>
            <a:r>
              <a:rPr lang="en-US" altLang="ko-KR" sz="1800" u="sng" dirty="0">
                <a:hlinkClick r:id="rId3"/>
              </a:rPr>
              <a:t>://www.bluetooth.com/specifications/specs/core-specification-5-4</a:t>
            </a:r>
            <a:r>
              <a:rPr lang="en-US" altLang="ko-KR" sz="1800" u="sng" dirty="0" smtClean="0">
                <a:hlinkClick r:id="rId3"/>
              </a:rPr>
              <a:t>/</a:t>
            </a:r>
            <a:r>
              <a:rPr lang="en-US" altLang="ko-KR" sz="1800" dirty="0" smtClean="0"/>
              <a:t>.</a:t>
            </a:r>
            <a:endParaRPr lang="ko-KR" altLang="ko-KR" sz="1800"/>
          </a:p>
          <a:p>
            <a:pPr marL="0" indent="0">
              <a:spcBef>
                <a:spcPts val="600"/>
              </a:spcBef>
              <a:spcAft>
                <a:spcPts val="600"/>
              </a:spcAft>
              <a:buNone/>
            </a:pPr>
            <a:endParaRPr lang="en-US" sz="1800" dirty="0" smtClean="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166440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sz="2800" dirty="0" smtClean="0"/>
              <a:t>Appendix: </a:t>
            </a:r>
            <a:r>
              <a:rPr lang="en-US" altLang="ko-KR" sz="2800" dirty="0"/>
              <a:t>Advertising Poll (</a:t>
            </a:r>
            <a:r>
              <a:rPr lang="en-US" altLang="ko-KR" sz="2800" dirty="0" err="1"/>
              <a:t>MsgCtl</a:t>
            </a:r>
            <a:r>
              <a:rPr lang="en-US" altLang="ko-KR" sz="2800" dirty="0"/>
              <a:t>=0x00</a:t>
            </a:r>
            <a:r>
              <a:rPr lang="en-US" altLang="ko-KR" sz="2800" dirty="0" smtClean="0"/>
              <a:t>) [3]</a:t>
            </a:r>
            <a:endParaRPr lang="en-US" sz="2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11"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3748088"/>
            <a:ext cx="7772400" cy="2576512"/>
          </a:xfrm>
        </p:spPr>
        <p:txBody>
          <a:bodyPr/>
          <a:lstStyle/>
          <a:p>
            <a:pPr>
              <a:spcBef>
                <a:spcPts val="600"/>
              </a:spcBef>
              <a:spcAft>
                <a:spcPts val="600"/>
              </a:spcAft>
              <a:buFont typeface="Arial" panose="020B0604020202020204" pitchFamily="34" charset="0"/>
              <a:buChar char="•"/>
            </a:pPr>
            <a:r>
              <a:rPr lang="en-US" sz="1800" dirty="0"/>
              <a:t>1-octet message ID (0x01: ”ADV-POLL”)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Len[</a:t>
            </a:r>
            <a:r>
              <a:rPr lang="en-US" sz="1400" dirty="0" err="1"/>
              <a:t>SupportedMessageControlList</a:t>
            </a:r>
            <a:r>
              <a:rPr lang="en-US" sz="1400" dirty="0"/>
              <a:t>] and </a:t>
            </a:r>
            <a:r>
              <a:rPr lang="en-US" sz="1400" dirty="0" err="1"/>
              <a:t>SupportedMessageControlList</a:t>
            </a:r>
            <a:r>
              <a:rPr lang="en-US" sz="1400" dirty="0"/>
              <a:t>=[0x00]</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4" name="Picture 6">
            <a:extLst>
              <a:ext uri="{FF2B5EF4-FFF2-40B4-BE49-F238E27FC236}">
                <a16:creationId xmlns:a16="http://schemas.microsoft.com/office/drawing/2014/main" xmlns="" id="{5DCAA7B3-F660-8078-8098-1D6F17A14CAE}"/>
              </a:ext>
            </a:extLst>
          </p:cNvPr>
          <p:cNvPicPr>
            <a:picLocks noChangeAspect="1"/>
          </p:cNvPicPr>
          <p:nvPr/>
        </p:nvPicPr>
        <p:blipFill>
          <a:blip r:embed="rId2"/>
          <a:stretch>
            <a:fillRect/>
          </a:stretch>
        </p:blipFill>
        <p:spPr>
          <a:xfrm>
            <a:off x="1600200" y="1903412"/>
            <a:ext cx="5791200" cy="1206500"/>
          </a:xfrm>
          <a:prstGeom prst="rect">
            <a:avLst/>
          </a:prstGeom>
        </p:spPr>
      </p:pic>
    </p:spTree>
    <p:extLst>
      <p:ext uri="{BB962C8B-B14F-4D97-AF65-F5344CB8AC3E}">
        <p14:creationId xmlns:p14="http://schemas.microsoft.com/office/powerpoint/2010/main" val="1757591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sz="2800" dirty="0"/>
              <a:t>Appendix: Advertising Response (</a:t>
            </a:r>
            <a:r>
              <a:rPr lang="en-US" sz="2800" dirty="0" err="1"/>
              <a:t>MsgCtl</a:t>
            </a:r>
            <a:r>
              <a:rPr lang="en-US" sz="2800" dirty="0"/>
              <a:t>=0x00</a:t>
            </a:r>
            <a:r>
              <a:rPr lang="en-US" sz="2800" dirty="0" smtClean="0"/>
              <a:t>) </a:t>
            </a:r>
            <a:r>
              <a:rPr lang="en-US" altLang="ko-KR" sz="2800" dirty="0"/>
              <a:t>[3]</a:t>
            </a:r>
            <a:endParaRPr lang="en-US" sz="2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10"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4038600"/>
            <a:ext cx="7772400" cy="2286000"/>
          </a:xfrm>
        </p:spPr>
        <p:txBody>
          <a:bodyPr/>
          <a:lstStyle/>
          <a:p>
            <a:pPr>
              <a:spcBef>
                <a:spcPts val="600"/>
              </a:spcBef>
              <a:spcAft>
                <a:spcPts val="600"/>
              </a:spcAft>
              <a:buFont typeface="Arial" panose="020B0604020202020204" pitchFamily="34" charset="0"/>
              <a:buChar char="•"/>
            </a:pPr>
            <a:r>
              <a:rPr lang="en-US" sz="1800" dirty="0"/>
              <a:t>1-octet message ID (0x02: “ADV-RESP”)</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Request): Responder requests set of MMS ranging parameters</a:t>
            </a:r>
            <a:endParaRPr lang="en-US" sz="1000" dirty="0"/>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pic>
        <p:nvPicPr>
          <p:cNvPr id="12" name="Picture 6">
            <a:extLst>
              <a:ext uri="{FF2B5EF4-FFF2-40B4-BE49-F238E27FC236}">
                <a16:creationId xmlns:a16="http://schemas.microsoft.com/office/drawing/2014/main" xmlns="" id="{9FB12332-642C-9741-3310-C76D2B715201}"/>
              </a:ext>
            </a:extLst>
          </p:cNvPr>
          <p:cNvPicPr>
            <a:picLocks noChangeAspect="1"/>
          </p:cNvPicPr>
          <p:nvPr/>
        </p:nvPicPr>
        <p:blipFill>
          <a:blip r:embed="rId2"/>
          <a:stretch>
            <a:fillRect/>
          </a:stretch>
        </p:blipFill>
        <p:spPr>
          <a:xfrm>
            <a:off x="228600" y="2133600"/>
            <a:ext cx="8458200" cy="1099219"/>
          </a:xfrm>
          <a:prstGeom prst="rect">
            <a:avLst/>
          </a:prstGeom>
        </p:spPr>
      </p:pic>
    </p:spTree>
    <p:extLst>
      <p:ext uri="{BB962C8B-B14F-4D97-AF65-F5344CB8AC3E}">
        <p14:creationId xmlns:p14="http://schemas.microsoft.com/office/powerpoint/2010/main" val="2787842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sz="2800" dirty="0"/>
              <a:t>Appendix: Start of </a:t>
            </a:r>
            <a:r>
              <a:rPr lang="en-US" sz="2800" dirty="0" smtClean="0"/>
              <a:t>Ranging</a:t>
            </a:r>
            <a:r>
              <a:rPr lang="en-US" altLang="ko-KR" sz="2800" dirty="0"/>
              <a:t> (</a:t>
            </a:r>
            <a:r>
              <a:rPr lang="en-US" altLang="ko-KR" sz="2800" dirty="0" err="1"/>
              <a:t>MsgCtl</a:t>
            </a:r>
            <a:r>
              <a:rPr lang="en-US" altLang="ko-KR" sz="2800" dirty="0"/>
              <a:t>=0x00</a:t>
            </a:r>
            <a:r>
              <a:rPr lang="en-US" altLang="ko-KR" sz="2800" dirty="0" smtClean="0"/>
              <a:t>) </a:t>
            </a:r>
            <a:r>
              <a:rPr lang="en-US" altLang="ko-KR" sz="2800" dirty="0"/>
              <a:t>[3]</a:t>
            </a:r>
            <a:endParaRPr lang="en-US" sz="2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
        <p:nvSpPr>
          <p:cNvPr id="11"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3124200"/>
            <a:ext cx="7772400" cy="3200400"/>
          </a:xfrm>
        </p:spPr>
        <p:txBody>
          <a:bodyPr/>
          <a:lstStyle/>
          <a:p>
            <a:pPr>
              <a:spcBef>
                <a:spcPts val="600"/>
              </a:spcBef>
              <a:spcAft>
                <a:spcPts val="600"/>
              </a:spcAft>
              <a:buFont typeface="Arial" panose="020B0604020202020204" pitchFamily="34" charset="0"/>
              <a:buChar char="•"/>
            </a:pPr>
            <a:r>
              <a:rPr lang="en-US" sz="1800" dirty="0"/>
              <a:t>1-octet message ID (0x03: “SOR”)</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Response): Initiator sets full set of MMS configuration parameters (same fields as ADV-RESP)</a:t>
            </a:r>
          </a:p>
          <a:p>
            <a:pPr lvl="1">
              <a:spcBef>
                <a:spcPts val="600"/>
              </a:spcBef>
              <a:spcAft>
                <a:spcPts val="600"/>
              </a:spcAft>
              <a:buFont typeface="Arial" panose="020B0604020202020204" pitchFamily="34" charset="0"/>
              <a:buChar char="•"/>
            </a:pPr>
            <a:r>
              <a:rPr lang="en-US" sz="1400" dirty="0"/>
              <a:t>Time Offset: Number of chips between end of SOR and beginning of first ranging block </a:t>
            </a:r>
          </a:p>
          <a:p>
            <a:pPr lvl="1">
              <a:spcBef>
                <a:spcPts val="600"/>
              </a:spcBef>
              <a:spcAft>
                <a:spcPts val="600"/>
              </a:spcAft>
              <a:buFont typeface="Arial" panose="020B0604020202020204" pitchFamily="34" charset="0"/>
              <a:buChar char="•"/>
            </a:pPr>
            <a:r>
              <a:rPr lang="en-US" sz="1400" dirty="0"/>
              <a:t>Channel Seed: initializes channel switching function</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12" name="TextBox 11">
            <a:extLst>
              <a:ext uri="{FF2B5EF4-FFF2-40B4-BE49-F238E27FC236}">
                <a16:creationId xmlns:a16="http://schemas.microsoft.com/office/drawing/2014/main" xmlns="" id="{A2E2A87D-5CBE-0860-4E0E-9514936249A0}"/>
              </a:ext>
            </a:extLst>
          </p:cNvPr>
          <p:cNvSpPr txBox="1"/>
          <p:nvPr/>
        </p:nvSpPr>
        <p:spPr>
          <a:xfrm>
            <a:off x="6147876" y="1722837"/>
            <a:ext cx="2081724" cy="276999"/>
          </a:xfrm>
          <a:prstGeom prst="rect">
            <a:avLst/>
          </a:prstGeom>
          <a:noFill/>
        </p:spPr>
        <p:txBody>
          <a:bodyPr wrap="none" rtlCol="0">
            <a:spAutoFit/>
          </a:bodyPr>
          <a:lstStyle/>
          <a:p>
            <a:r>
              <a:rPr lang="en-US" dirty="0">
                <a:latin typeface="+mn-lt"/>
              </a:rPr>
              <a:t>Same format as ADV-RESP</a:t>
            </a:r>
          </a:p>
        </p:txBody>
      </p:sp>
      <p:pic>
        <p:nvPicPr>
          <p:cNvPr id="17" name="Picture 6">
            <a:extLst>
              <a:ext uri="{FF2B5EF4-FFF2-40B4-BE49-F238E27FC236}">
                <a16:creationId xmlns:a16="http://schemas.microsoft.com/office/drawing/2014/main" xmlns="" id="{C75F32F6-4822-785F-184E-06185E15F23C}"/>
              </a:ext>
            </a:extLst>
          </p:cNvPr>
          <p:cNvPicPr>
            <a:picLocks noChangeAspect="1"/>
          </p:cNvPicPr>
          <p:nvPr/>
        </p:nvPicPr>
        <p:blipFill>
          <a:blip r:embed="rId2"/>
          <a:stretch>
            <a:fillRect/>
          </a:stretch>
        </p:blipFill>
        <p:spPr>
          <a:xfrm>
            <a:off x="762000" y="2075243"/>
            <a:ext cx="7924800" cy="808653"/>
          </a:xfrm>
          <a:prstGeom prst="rect">
            <a:avLst/>
          </a:prstGeom>
        </p:spPr>
      </p:pic>
      <p:sp>
        <p:nvSpPr>
          <p:cNvPr id="18" name="Rectangle 11">
            <a:extLst>
              <a:ext uri="{FF2B5EF4-FFF2-40B4-BE49-F238E27FC236}">
                <a16:creationId xmlns:a16="http://schemas.microsoft.com/office/drawing/2014/main" xmlns="" id="{8B1AAE9D-F3CE-7BAA-BC0C-211E379CB984}"/>
              </a:ext>
            </a:extLst>
          </p:cNvPr>
          <p:cNvSpPr/>
          <p:nvPr/>
        </p:nvSpPr>
        <p:spPr bwMode="auto">
          <a:xfrm>
            <a:off x="4572000" y="1722836"/>
            <a:ext cx="3657600" cy="902467"/>
          </a:xfrm>
          <a:prstGeom prst="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36838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16</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Appendix</a:t>
            </a:r>
            <a:r>
              <a:rPr lang="en-US" sz="2800" dirty="0" smtClean="0"/>
              <a:t>: </a:t>
            </a:r>
            <a:r>
              <a:rPr lang="en-US" altLang="ko-KR" sz="2800" dirty="0" smtClean="0"/>
              <a:t>Discovery Channels for NB [1]</a:t>
            </a:r>
            <a:endParaRPr lang="en-US" sz="2800" dirty="0"/>
          </a:p>
        </p:txBody>
      </p:sp>
      <p:sp>
        <p:nvSpPr>
          <p:cNvPr id="1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altLang="ko-KR" sz="1800" dirty="0"/>
              <a:t>Both native discovery and channel usage coordination use discovery channel for NB</a:t>
            </a:r>
          </a:p>
          <a:p>
            <a:pPr>
              <a:spcBef>
                <a:spcPts val="600"/>
              </a:spcBef>
              <a:spcAft>
                <a:spcPts val="600"/>
              </a:spcAft>
              <a:buFont typeface="Arial" panose="020B0604020202020204" pitchFamily="34" charset="0"/>
              <a:buChar char="•"/>
            </a:pPr>
            <a:r>
              <a:rPr lang="en-US" altLang="ko-KR" sz="1800" dirty="0"/>
              <a:t>2 possible NB channels in UNII-3 non-overlapping with 802.11</a:t>
            </a:r>
          </a:p>
          <a:p>
            <a:pPr marL="804863" lvl="2" indent="-263525">
              <a:spcBef>
                <a:spcPts val="600"/>
              </a:spcBef>
              <a:spcAft>
                <a:spcPts val="600"/>
              </a:spcAft>
              <a:buFont typeface="Arial" panose="020B0604020202020204" pitchFamily="34" charset="0"/>
              <a:buChar char="•"/>
            </a:pPr>
            <a:r>
              <a:rPr lang="en-US" altLang="ko-KR" sz="1600" dirty="0"/>
              <a:t>Good candidate as default channel for discovery</a:t>
            </a:r>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pic>
        <p:nvPicPr>
          <p:cNvPr id="14" name="Picture 7">
            <a:extLst>
              <a:ext uri="{FF2B5EF4-FFF2-40B4-BE49-F238E27FC236}">
                <a16:creationId xmlns:a16="http://schemas.microsoft.com/office/drawing/2014/main" xmlns="" id="{B8A9B796-5586-1D6E-B412-BFF660ABCCD4}"/>
              </a:ext>
            </a:extLst>
          </p:cNvPr>
          <p:cNvPicPr>
            <a:picLocks noChangeAspect="1"/>
          </p:cNvPicPr>
          <p:nvPr/>
        </p:nvPicPr>
        <p:blipFill>
          <a:blip r:embed="rId2"/>
          <a:stretch>
            <a:fillRect/>
          </a:stretch>
        </p:blipFill>
        <p:spPr>
          <a:xfrm>
            <a:off x="992188" y="2940340"/>
            <a:ext cx="6705600" cy="1894893"/>
          </a:xfrm>
          <a:prstGeom prst="rect">
            <a:avLst/>
          </a:prstGeom>
        </p:spPr>
      </p:pic>
      <p:sp>
        <p:nvSpPr>
          <p:cNvPr id="15" name="Oval 9">
            <a:extLst>
              <a:ext uri="{FF2B5EF4-FFF2-40B4-BE49-F238E27FC236}">
                <a16:creationId xmlns:a16="http://schemas.microsoft.com/office/drawing/2014/main" xmlns="" id="{42857E74-6B1F-A7C1-0789-655397FC1B10}"/>
              </a:ext>
            </a:extLst>
          </p:cNvPr>
          <p:cNvSpPr/>
          <p:nvPr/>
        </p:nvSpPr>
        <p:spPr bwMode="auto">
          <a:xfrm>
            <a:off x="3352800" y="3768433"/>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x-non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565979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17</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Appendix; </a:t>
            </a:r>
            <a:r>
              <a:rPr lang="en-US" sz="2800" dirty="0" err="1" smtClean="0"/>
              <a:t>FiRa</a:t>
            </a:r>
            <a:r>
              <a:rPr lang="en-US" sz="2800" dirty="0" smtClean="0"/>
              <a:t> BLE OOB technical spec. summary</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371600"/>
            <a:ext cx="8001000" cy="4953000"/>
          </a:xfrm>
        </p:spPr>
        <p:txBody>
          <a:bodyPr/>
          <a:lstStyle/>
          <a:p>
            <a:pPr marL="0" lvl="1" indent="0">
              <a:spcBef>
                <a:spcPts val="200"/>
              </a:spcBef>
              <a:spcAft>
                <a:spcPts val="600"/>
              </a:spcAft>
              <a:buNone/>
            </a:pPr>
            <a:r>
              <a:rPr lang="en-US" altLang="ko-KR" sz="1800" dirty="0" smtClean="0"/>
              <a:t>In BLE OOB Channel Technical Specification by </a:t>
            </a:r>
            <a:r>
              <a:rPr lang="en-US" altLang="ko-KR" sz="1800" dirty="0" err="1" smtClean="0"/>
              <a:t>FiRa</a:t>
            </a:r>
            <a:r>
              <a:rPr lang="en-US" altLang="ko-KR" sz="1800" dirty="0" smtClean="0"/>
              <a:t>, advertisement physical channel PDU type “ADV_IND” is used [4]</a:t>
            </a:r>
          </a:p>
          <a:p>
            <a:pPr marL="342900" lvl="1" indent="-342900">
              <a:spcBef>
                <a:spcPts val="200"/>
              </a:spcBef>
              <a:spcAft>
                <a:spcPts val="600"/>
              </a:spcAft>
              <a:buFont typeface="Arial" panose="020B0604020202020204" pitchFamily="34" charset="0"/>
              <a:buChar char="•"/>
            </a:pPr>
            <a:r>
              <a:rPr lang="en-US" altLang="ko-KR" sz="1800" dirty="0"/>
              <a:t>ADV_IND </a:t>
            </a:r>
            <a:r>
              <a:rPr lang="en-US" altLang="ko-KR" sz="1800" dirty="0" smtClean="0"/>
              <a:t>packet format is described in the below [5]</a:t>
            </a:r>
          </a:p>
          <a:p>
            <a:pPr marL="342900" lvl="1" indent="-342900">
              <a:spcBef>
                <a:spcPts val="200"/>
              </a:spcBef>
              <a:spcAft>
                <a:spcPts val="600"/>
              </a:spcAft>
              <a:buFont typeface="Arial" panose="020B0604020202020204" pitchFamily="34" charset="0"/>
              <a:buChar char="•"/>
            </a:pPr>
            <a:endParaRPr lang="en-US" altLang="ko-KR" sz="1800" dirty="0"/>
          </a:p>
          <a:p>
            <a:pPr marL="342900" lvl="1" indent="-342900">
              <a:spcBef>
                <a:spcPts val="200"/>
              </a:spcBef>
              <a:spcAft>
                <a:spcPts val="600"/>
              </a:spcAft>
              <a:buFont typeface="Arial" panose="020B0604020202020204" pitchFamily="34" charset="0"/>
              <a:buChar char="•"/>
            </a:pPr>
            <a:endParaRPr lang="en-US" altLang="ko-KR" sz="1800" dirty="0" smtClean="0"/>
          </a:p>
          <a:p>
            <a:pPr marL="342900" lvl="1" indent="-342900">
              <a:spcBef>
                <a:spcPts val="200"/>
              </a:spcBef>
              <a:spcAft>
                <a:spcPts val="600"/>
              </a:spcAft>
              <a:buFont typeface="Arial" panose="020B0604020202020204" pitchFamily="34" charset="0"/>
              <a:buChar char="•"/>
            </a:pPr>
            <a:endParaRPr lang="en-US" altLang="ko-KR" sz="1800" dirty="0"/>
          </a:p>
          <a:p>
            <a:pPr marL="685800" lvl="2" indent="-342900">
              <a:spcBef>
                <a:spcPts val="200"/>
              </a:spcBef>
              <a:spcAft>
                <a:spcPts val="600"/>
              </a:spcAft>
              <a:buFont typeface="Arial" panose="020B0604020202020204" pitchFamily="34" charset="0"/>
              <a:buChar char="•"/>
            </a:pPr>
            <a:r>
              <a:rPr lang="en-US" altLang="ko-KR" sz="1400" dirty="0" err="1" smtClean="0"/>
              <a:t>AdvA</a:t>
            </a:r>
            <a:r>
              <a:rPr lang="en-US" altLang="ko-KR" sz="1400" dirty="0" smtClean="0"/>
              <a:t> field shall contains the advertiser’s public address or random address</a:t>
            </a:r>
          </a:p>
          <a:p>
            <a:pPr marL="685800" lvl="2" indent="-342900">
              <a:spcBef>
                <a:spcPts val="200"/>
              </a:spcBef>
              <a:spcAft>
                <a:spcPts val="600"/>
              </a:spcAft>
              <a:buFont typeface="Arial" panose="020B0604020202020204" pitchFamily="34" charset="0"/>
              <a:buChar char="•"/>
            </a:pPr>
            <a:r>
              <a:rPr lang="en-US" altLang="ko-KR" sz="1400" dirty="0" err="1" smtClean="0"/>
              <a:t>AdvData</a:t>
            </a:r>
            <a:r>
              <a:rPr lang="en-US" altLang="ko-KR" sz="1400" dirty="0" smtClean="0"/>
              <a:t> field, if not empty, shall contain Advertising Data from the advertiser’s Host</a:t>
            </a:r>
          </a:p>
          <a:p>
            <a:pPr marL="342900" lvl="1" indent="-342900">
              <a:spcBef>
                <a:spcPts val="200"/>
              </a:spcBef>
              <a:spcAft>
                <a:spcPts val="600"/>
              </a:spcAft>
              <a:buFont typeface="Arial" panose="020B0604020202020204" pitchFamily="34" charset="0"/>
              <a:buChar char="•"/>
            </a:pPr>
            <a:r>
              <a:rPr lang="en-US" altLang="ko-KR" sz="1800" dirty="0" err="1" smtClean="0"/>
              <a:t>AdvData</a:t>
            </a:r>
            <a:r>
              <a:rPr lang="en-US" altLang="ko-KR" sz="1800" dirty="0" smtClean="0"/>
              <a:t> in ADV_IND may contain advertising data such as device friendly name, service UUID, vendor specific data and so on</a:t>
            </a:r>
          </a:p>
          <a:p>
            <a:pPr marL="342900" lvl="1" indent="-342900">
              <a:spcBef>
                <a:spcPts val="200"/>
              </a:spcBef>
              <a:spcAft>
                <a:spcPts val="600"/>
              </a:spcAft>
              <a:buFont typeface="Arial" panose="020B0604020202020204" pitchFamily="34" charset="0"/>
              <a:buChar char="•"/>
            </a:pPr>
            <a:r>
              <a:rPr lang="en-US" altLang="ko-KR" sz="1800" dirty="0" smtClean="0"/>
              <a:t>ADV_IND packet is not transmitted as peer-to-peer but broadcasted in advertisement channel</a:t>
            </a:r>
          </a:p>
          <a:p>
            <a:pPr marL="342900" lvl="1" indent="-342900">
              <a:spcBef>
                <a:spcPts val="200"/>
              </a:spcBef>
              <a:spcAft>
                <a:spcPts val="600"/>
              </a:spcAft>
              <a:buFont typeface="Arial" panose="020B0604020202020204" pitchFamily="34" charset="0"/>
              <a:buChar char="•"/>
            </a:pPr>
            <a:r>
              <a:rPr lang="en-US" altLang="ko-KR" sz="1800" dirty="0" smtClean="0"/>
              <a:t>Through this, </a:t>
            </a:r>
            <a:r>
              <a:rPr lang="en-US" altLang="ko-KR" sz="1800" dirty="0" err="1" smtClean="0"/>
              <a:t>FiRa</a:t>
            </a:r>
            <a:r>
              <a:rPr lang="en-US" altLang="ko-KR" sz="1800" dirty="0" smtClean="0"/>
              <a:t> would cover various use cases for initialization and session setup</a:t>
            </a:r>
            <a:endParaRPr lang="en-US" altLang="ko-KR" sz="1800" dirty="0"/>
          </a:p>
        </p:txBody>
      </p:sp>
      <p:pic>
        <p:nvPicPr>
          <p:cNvPr id="2" name="그림 1"/>
          <p:cNvPicPr>
            <a:picLocks noChangeAspect="1"/>
          </p:cNvPicPr>
          <p:nvPr/>
        </p:nvPicPr>
        <p:blipFill>
          <a:blip r:embed="rId2"/>
          <a:stretch>
            <a:fillRect/>
          </a:stretch>
        </p:blipFill>
        <p:spPr>
          <a:xfrm>
            <a:off x="1371599" y="2350008"/>
            <a:ext cx="2617009" cy="1219200"/>
          </a:xfrm>
          <a:prstGeom prst="rect">
            <a:avLst/>
          </a:prstGeom>
        </p:spPr>
      </p:pic>
    </p:spTree>
    <p:extLst>
      <p:ext uri="{BB962C8B-B14F-4D97-AF65-F5344CB8AC3E}">
        <p14:creationId xmlns:p14="http://schemas.microsoft.com/office/powerpoint/2010/main" val="338451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433491710"/>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smtClean="0"/>
                        <a:t>Public advertisement for NBA-MMS-UWB native discovery to support various use cases</a:t>
                      </a: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2" name="Date Placeholder 1">
            <a:extLst>
              <a:ext uri="{FF2B5EF4-FFF2-40B4-BE49-F238E27FC236}">
                <a16:creationId xmlns:a16="http://schemas.microsoft.com/office/drawing/2014/main" xmlns="" id="{16805F27-FE2C-C4AA-57DA-088CCF284B7D}"/>
              </a:ext>
            </a:extLst>
          </p:cNvPr>
          <p:cNvSpPr>
            <a:spLocks noGrp="1"/>
          </p:cNvSpPr>
          <p:nvPr>
            <p:ph type="dt" sz="half" idx="10"/>
          </p:nvPr>
        </p:nvSpPr>
        <p:spPr/>
        <p:txBody>
          <a:bodyPr/>
          <a:lstStyle/>
          <a:p>
            <a:r>
              <a:rPr lang="de-DE" altLang="en-US" dirty="0"/>
              <a:t>May 2023</a:t>
            </a:r>
            <a:endParaRPr lang="en-US" altLang="en-US" dirty="0"/>
          </a:p>
        </p:txBody>
      </p:sp>
      <p:sp>
        <p:nvSpPr>
          <p:cNvPr id="3" name="Footer Placeholder 2">
            <a:extLst>
              <a:ext uri="{FF2B5EF4-FFF2-40B4-BE49-F238E27FC236}">
                <a16:creationId xmlns:a16="http://schemas.microsoft.com/office/drawing/2014/main" xmlns=""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a16="http://schemas.microsoft.com/office/drawing/2014/main" xmlns=""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altLang="ko-KR" sz="1800" dirty="0" smtClean="0"/>
              <a:t>[1] </a:t>
            </a:r>
            <a:r>
              <a:rPr lang="en-US" altLang="en-US" sz="1800" dirty="0"/>
              <a:t>NBA-MMS-UWB Native Discovery Concept</a:t>
            </a:r>
            <a:endParaRPr lang="en-US" altLang="ko-KR" sz="1800" dirty="0"/>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Jan. 2023</a:t>
            </a:r>
          </a:p>
          <a:p>
            <a:pPr marL="342900" lvl="1" indent="-342900">
              <a:spcBef>
                <a:spcPts val="600"/>
              </a:spcBef>
              <a:spcAft>
                <a:spcPts val="600"/>
              </a:spcAft>
              <a:buFont typeface="Arial" panose="020B0604020202020204" pitchFamily="34" charset="0"/>
              <a:buChar char="•"/>
            </a:pPr>
            <a:r>
              <a:rPr lang="en-US" sz="1800" dirty="0"/>
              <a:t>[2] NBA-MMS-UWB ranging text proposal for 15.4ab TFD</a:t>
            </a:r>
          </a:p>
          <a:p>
            <a:pPr lvl="1">
              <a:spcBef>
                <a:spcPts val="600"/>
              </a:spcBef>
              <a:spcAft>
                <a:spcPts val="600"/>
              </a:spcAft>
              <a:buFont typeface="Arial" panose="020B0604020202020204" pitchFamily="34" charset="0"/>
              <a:buChar char="•"/>
            </a:pPr>
            <a:r>
              <a:rPr lang="en-US" altLang="ko-KR" sz="1400" dirty="0" smtClean="0"/>
              <a:t>A. Krebs (Apple) et </a:t>
            </a:r>
            <a:r>
              <a:rPr lang="en-US" altLang="ko-KR" sz="1400" dirty="0"/>
              <a:t>al., Nov. </a:t>
            </a:r>
            <a:r>
              <a:rPr lang="en-US" altLang="ko-KR" sz="1400" dirty="0" smtClean="0"/>
              <a:t>2022</a:t>
            </a:r>
          </a:p>
          <a:p>
            <a:pPr marL="342900" lvl="1" indent="-342900">
              <a:spcBef>
                <a:spcPts val="600"/>
              </a:spcBef>
              <a:spcAft>
                <a:spcPts val="600"/>
              </a:spcAft>
              <a:buFont typeface="Arial" panose="020B0604020202020204" pitchFamily="34" charset="0"/>
              <a:buChar char="•"/>
            </a:pPr>
            <a:r>
              <a:rPr lang="en-US" altLang="ko-KR" sz="1800" dirty="0"/>
              <a:t>[3] </a:t>
            </a:r>
            <a:r>
              <a:rPr lang="en-US" altLang="ko-KR" sz="1800" dirty="0" smtClean="0"/>
              <a:t>NBA-MMS-UWB compressed </a:t>
            </a:r>
            <a:r>
              <a:rPr lang="en-US" altLang="ko-KR" sz="1800" dirty="0" err="1" smtClean="0"/>
              <a:t>psdu</a:t>
            </a:r>
            <a:r>
              <a:rPr lang="en-US" altLang="ko-KR" sz="1800" dirty="0" smtClean="0"/>
              <a:t> details</a:t>
            </a:r>
          </a:p>
          <a:p>
            <a:pPr lvl="1">
              <a:spcBef>
                <a:spcPts val="600"/>
              </a:spcBef>
              <a:spcAft>
                <a:spcPts val="600"/>
              </a:spcAft>
              <a:buFont typeface="Arial" panose="020B0604020202020204" pitchFamily="34" charset="0"/>
              <a:buChar char="•"/>
            </a:pPr>
            <a:r>
              <a:rPr lang="en-US" altLang="ko-KR" sz="1400" dirty="0"/>
              <a:t>A. Krebs (Apple) et al., </a:t>
            </a:r>
            <a:r>
              <a:rPr lang="en-US" altLang="ko-KR" sz="1400" dirty="0" smtClean="0"/>
              <a:t>May. 2023</a:t>
            </a:r>
            <a:endParaRPr lang="en-US" altLang="ko-KR" sz="1800" dirty="0"/>
          </a:p>
          <a:p>
            <a:pPr marL="457200" lvl="1" indent="0">
              <a:spcBef>
                <a:spcPts val="600"/>
              </a:spcBef>
              <a:spcAft>
                <a:spcPts val="600"/>
              </a:spcAft>
              <a:buNone/>
            </a:pPr>
            <a:endParaRPr lang="en-US" sz="14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447800"/>
            <a:ext cx="8001000" cy="4953000"/>
          </a:xfrm>
        </p:spPr>
        <p:txBody>
          <a:bodyPr/>
          <a:lstStyle/>
          <a:p>
            <a:pPr marL="0" lvl="1" indent="0">
              <a:spcBef>
                <a:spcPts val="200"/>
              </a:spcBef>
              <a:spcAft>
                <a:spcPts val="600"/>
              </a:spcAft>
              <a:buNone/>
            </a:pPr>
            <a:r>
              <a:rPr lang="en-US" altLang="ko-KR" sz="1800" dirty="0" smtClean="0"/>
              <a:t>According to NBA-MMS-UWB compressed </a:t>
            </a:r>
            <a:r>
              <a:rPr lang="en-US" altLang="ko-KR" sz="1800" dirty="0" err="1" smtClean="0"/>
              <a:t>psdu</a:t>
            </a:r>
            <a:r>
              <a:rPr lang="en-US" altLang="ko-KR" sz="1800" dirty="0" smtClean="0"/>
              <a:t> details[3], it is mentioned that ADV-POLL is used only for private advertisement</a:t>
            </a:r>
          </a:p>
          <a:p>
            <a:pPr marL="342900" lvl="1" indent="-342900">
              <a:spcBef>
                <a:spcPts val="200"/>
              </a:spcBef>
              <a:spcAft>
                <a:spcPts val="600"/>
              </a:spcAft>
              <a:buFont typeface="Arial" panose="020B0604020202020204" pitchFamily="34" charset="0"/>
              <a:buChar char="•"/>
            </a:pPr>
            <a:r>
              <a:rPr lang="en-US" altLang="ko-KR" sz="1800" dirty="0" smtClean="0"/>
              <a:t>This </a:t>
            </a:r>
            <a:r>
              <a:rPr lang="en-US" altLang="ko-KR" sz="1800" dirty="0"/>
              <a:t>is good method to </a:t>
            </a:r>
            <a:r>
              <a:rPr lang="en-US" altLang="ko-KR" sz="1800" dirty="0" smtClean="0"/>
              <a:t>protect </a:t>
            </a:r>
            <a:r>
              <a:rPr lang="en-US" altLang="ko-KR" sz="1800" dirty="0"/>
              <a:t>device fingerprint like information owned by a </a:t>
            </a:r>
            <a:r>
              <a:rPr lang="en-US" altLang="ko-KR" sz="1800" dirty="0" smtClean="0"/>
              <a:t>person</a:t>
            </a:r>
          </a:p>
          <a:p>
            <a:pPr marL="342900" lvl="1" indent="-342900">
              <a:spcBef>
                <a:spcPts val="200"/>
              </a:spcBef>
              <a:spcAft>
                <a:spcPts val="600"/>
              </a:spcAft>
              <a:buFont typeface="Arial" panose="020B0604020202020204" pitchFamily="34" charset="0"/>
              <a:buChar char="•"/>
            </a:pPr>
            <a:r>
              <a:rPr lang="en-US" altLang="ko-KR" sz="1800" dirty="0" smtClean="0"/>
              <a:t>However, some public infrastructure use cases such as mobile payment, social distancing, and so on cannot be covered by</a:t>
            </a:r>
            <a:r>
              <a:rPr lang="ko-KR" altLang="en-US" sz="1800" smtClean="0"/>
              <a:t> </a:t>
            </a:r>
            <a:r>
              <a:rPr lang="en-US" altLang="ko-KR" sz="1800" dirty="0" smtClean="0"/>
              <a:t>using this private advertisement</a:t>
            </a:r>
          </a:p>
          <a:p>
            <a:pPr marL="0" lvl="1" indent="0">
              <a:spcBef>
                <a:spcPts val="200"/>
              </a:spcBef>
              <a:spcAft>
                <a:spcPts val="600"/>
              </a:spcAft>
              <a:buNone/>
            </a:pPr>
            <a:r>
              <a:rPr lang="en-US" altLang="ko-KR" sz="1800" dirty="0"/>
              <a:t>We believe </a:t>
            </a:r>
            <a:r>
              <a:rPr lang="en-US" altLang="ko-KR" sz="1800" dirty="0" smtClean="0"/>
              <a:t>public(non-private) advertisement </a:t>
            </a:r>
            <a:r>
              <a:rPr lang="en-US" altLang="ko-KR" sz="1800" dirty="0"/>
              <a:t>method is optionally necessary for various use cases</a:t>
            </a:r>
          </a:p>
          <a:p>
            <a:pPr marL="342900" lvl="1" indent="-342900">
              <a:spcBef>
                <a:spcPts val="200"/>
              </a:spcBef>
              <a:spcAft>
                <a:spcPts val="200"/>
              </a:spcAft>
              <a:buFont typeface="Arial" panose="020B0604020202020204" pitchFamily="34" charset="0"/>
              <a:buChar char="•"/>
            </a:pPr>
            <a:r>
              <a:rPr lang="en-US" altLang="ko-KR" sz="1800" dirty="0" smtClean="0"/>
              <a:t>If we see </a:t>
            </a:r>
            <a:r>
              <a:rPr lang="en-US" altLang="ko-KR" sz="1800" dirty="0" err="1" smtClean="0"/>
              <a:t>FiRa</a:t>
            </a:r>
            <a:r>
              <a:rPr lang="en-US" altLang="ko-KR" sz="1800" dirty="0" smtClean="0"/>
              <a:t> which is UWB application standard, “Bluetooth </a:t>
            </a:r>
            <a:r>
              <a:rPr lang="en-US" altLang="ko-KR" sz="1800" dirty="0"/>
              <a:t>Low Energy OOB Channel Technical </a:t>
            </a:r>
            <a:r>
              <a:rPr lang="en-US" altLang="ko-KR" sz="1800" dirty="0" smtClean="0"/>
              <a:t>Specification” to support initialization and session setup is defined and this standard supports public advertisement method to cover use cases that are popularized [4]</a:t>
            </a:r>
            <a:endParaRPr lang="en-US" sz="1800" dirty="0" smtClean="0"/>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Native Discovery Use cases – public advertisement</a:t>
            </a:r>
            <a:endParaRPr lang="en-US" sz="2800" dirty="0"/>
          </a:p>
        </p:txBody>
      </p:sp>
      <p:sp>
        <p:nvSpPr>
          <p:cNvPr id="8" name="타원 7"/>
          <p:cNvSpPr/>
          <p:nvPr/>
        </p:nvSpPr>
        <p:spPr bwMode="auto">
          <a:xfrm>
            <a:off x="2057400" y="2438400"/>
            <a:ext cx="4876800" cy="3886200"/>
          </a:xfrm>
          <a:prstGeom prst="ellipse">
            <a:avLst/>
          </a:prstGeom>
          <a:solidFill>
            <a:srgbClr val="E6E7E8"/>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10" name="그림 9"/>
          <p:cNvPicPr>
            <a:picLocks noChangeAspect="1"/>
          </p:cNvPicPr>
          <p:nvPr/>
        </p:nvPicPr>
        <p:blipFill>
          <a:blip r:embed="rId2"/>
          <a:stretch>
            <a:fillRect/>
          </a:stretch>
        </p:blipFill>
        <p:spPr>
          <a:xfrm>
            <a:off x="3833812" y="2880310"/>
            <a:ext cx="1552575" cy="876300"/>
          </a:xfrm>
          <a:prstGeom prst="rect">
            <a:avLst/>
          </a:prstGeom>
        </p:spPr>
      </p:pic>
      <p:cxnSp>
        <p:nvCxnSpPr>
          <p:cNvPr id="12" name="직선 연결선 11"/>
          <p:cNvCxnSpPr/>
          <p:nvPr/>
        </p:nvCxnSpPr>
        <p:spPr bwMode="auto">
          <a:xfrm>
            <a:off x="2785809" y="3007521"/>
            <a:ext cx="1724209" cy="1514208"/>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직선 연결선 13"/>
          <p:cNvCxnSpPr>
            <a:endCxn id="8" idx="7"/>
          </p:cNvCxnSpPr>
          <p:nvPr/>
        </p:nvCxnSpPr>
        <p:spPr bwMode="auto">
          <a:xfrm flipV="1">
            <a:off x="4495800" y="3007521"/>
            <a:ext cx="1724209" cy="1514208"/>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a:endCxn id="8" idx="4"/>
          </p:cNvCxnSpPr>
          <p:nvPr/>
        </p:nvCxnSpPr>
        <p:spPr bwMode="auto">
          <a:xfrm flipH="1">
            <a:off x="4495800" y="4521729"/>
            <a:ext cx="14218" cy="1802871"/>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2" name="그림 21"/>
          <p:cNvPicPr>
            <a:picLocks noChangeAspect="1"/>
          </p:cNvPicPr>
          <p:nvPr/>
        </p:nvPicPr>
        <p:blipFill>
          <a:blip r:embed="rId3"/>
          <a:stretch>
            <a:fillRect/>
          </a:stretch>
        </p:blipFill>
        <p:spPr>
          <a:xfrm>
            <a:off x="2738621" y="4325731"/>
            <a:ext cx="1095375" cy="952500"/>
          </a:xfrm>
          <a:prstGeom prst="rect">
            <a:avLst/>
          </a:prstGeom>
        </p:spPr>
      </p:pic>
      <p:pic>
        <p:nvPicPr>
          <p:cNvPr id="23" name="그림 22"/>
          <p:cNvPicPr>
            <a:picLocks noChangeAspect="1"/>
          </p:cNvPicPr>
          <p:nvPr/>
        </p:nvPicPr>
        <p:blipFill>
          <a:blip r:embed="rId4"/>
          <a:stretch>
            <a:fillRect/>
          </a:stretch>
        </p:blipFill>
        <p:spPr>
          <a:xfrm rot="5400000">
            <a:off x="5126221" y="4187619"/>
            <a:ext cx="981075" cy="1257300"/>
          </a:xfrm>
          <a:prstGeom prst="rect">
            <a:avLst/>
          </a:prstGeom>
        </p:spPr>
      </p:pic>
      <p:sp>
        <p:nvSpPr>
          <p:cNvPr id="24"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447800"/>
            <a:ext cx="8001000" cy="4953000"/>
          </a:xfrm>
        </p:spPr>
        <p:txBody>
          <a:bodyPr/>
          <a:lstStyle/>
          <a:p>
            <a:pPr marL="0" lvl="1" indent="0">
              <a:spcBef>
                <a:spcPts val="200"/>
              </a:spcBef>
              <a:spcAft>
                <a:spcPts val="600"/>
              </a:spcAft>
              <a:buNone/>
            </a:pPr>
            <a:r>
              <a:rPr lang="en-US" altLang="ko-KR" sz="1800" dirty="0" smtClean="0"/>
              <a:t>There are several use cases using public(non-private) advertisement for public infrastructure such as mobile payment, social distancing, transportation payment and so on</a:t>
            </a:r>
            <a:endParaRPr lang="en-US" sz="1800" dirty="0" smtClean="0"/>
          </a:p>
        </p:txBody>
      </p:sp>
    </p:spTree>
    <p:extLst>
      <p:ext uri="{BB962C8B-B14F-4D97-AF65-F5344CB8AC3E}">
        <p14:creationId xmlns:p14="http://schemas.microsoft.com/office/powerpoint/2010/main" val="1136534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a:xfrm>
            <a:off x="685800" y="685800"/>
            <a:ext cx="7772400" cy="533400"/>
          </a:xfrm>
        </p:spPr>
        <p:txBody>
          <a:bodyPr/>
          <a:lstStyle/>
          <a:p>
            <a:r>
              <a:rPr lang="en-US" sz="2800" dirty="0" smtClean="0"/>
              <a:t>Recap: Native Discovery Concept [1][2]</a:t>
            </a:r>
            <a:endParaRPr lang="en-US" sz="2800" dirty="0"/>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91135"/>
            <a:ext cx="80772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r>
              <a:rPr lang="en-US" sz="1800" dirty="0" smtClean="0"/>
              <a:t>In [1], Native Discovery Concept is introduced</a:t>
            </a:r>
          </a:p>
          <a:p>
            <a:pPr>
              <a:spcBef>
                <a:spcPts val="600"/>
              </a:spcBef>
              <a:spcAft>
                <a:spcPts val="600"/>
              </a:spcAft>
              <a:buFont typeface="Arial" panose="020B0604020202020204" pitchFamily="34" charset="0"/>
              <a:buChar char="•"/>
            </a:pPr>
            <a:r>
              <a:rPr lang="en-US" sz="1800" dirty="0" smtClean="0"/>
              <a:t>To start an NBA-MMS-UWB ranging session, a pair of initiator and responder devices may engage in a initialization and setup phase [2]</a:t>
            </a:r>
          </a:p>
          <a:p>
            <a:pPr marL="804863" lvl="2" indent="-263525">
              <a:spcBef>
                <a:spcPts val="600"/>
              </a:spcBef>
              <a:spcAft>
                <a:spcPts val="600"/>
              </a:spcAft>
              <a:buFont typeface="Arial" panose="020B0604020202020204" pitchFamily="34" charset="0"/>
              <a:buChar char="•"/>
            </a:pPr>
            <a:r>
              <a:rPr lang="en-US" sz="1600" dirty="0"/>
              <a:t>To negotiate a ranging configuration different from the default set of parameters</a:t>
            </a:r>
          </a:p>
          <a:p>
            <a:pPr>
              <a:spcBef>
                <a:spcPts val="600"/>
              </a:spcBef>
              <a:spcAft>
                <a:spcPts val="600"/>
              </a:spcAft>
              <a:buFont typeface="Arial" panose="020B0604020202020204" pitchFamily="34" charset="0"/>
              <a:buChar char="•"/>
            </a:pPr>
            <a:r>
              <a:rPr lang="en-US" sz="1800" dirty="0" smtClean="0"/>
              <a:t>To establish in-band initialization, ERDEVs shall opportunistically transmit and receive on the dedicated initialization channel and PHY modulation [2]</a:t>
            </a:r>
          </a:p>
          <a:p>
            <a:pPr marL="804863" lvl="2" indent="-263525">
              <a:spcBef>
                <a:spcPts val="600"/>
              </a:spcBef>
              <a:spcAft>
                <a:spcPts val="600"/>
              </a:spcAft>
              <a:buFont typeface="Arial" panose="020B0604020202020204" pitchFamily="34" charset="0"/>
              <a:buChar char="•"/>
            </a:pPr>
            <a:r>
              <a:rPr lang="en-US" sz="1600" dirty="0"/>
              <a:t>ADV-POLL shall </a:t>
            </a:r>
            <a:r>
              <a:rPr lang="en-US" sz="1600" dirty="0" smtClean="0"/>
              <a:t>be opportunistically </a:t>
            </a:r>
            <a:r>
              <a:rPr lang="en-US" sz="1600" dirty="0"/>
              <a:t>broadcasted at initialization </a:t>
            </a:r>
            <a:r>
              <a:rPr lang="en-US" sz="1600" dirty="0" smtClean="0"/>
              <a:t>channel for ranging session setup</a:t>
            </a:r>
            <a:endParaRPr lang="en-US" sz="16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9" name="Picture 9"/>
          <p:cNvPicPr/>
          <p:nvPr/>
        </p:nvPicPr>
        <p:blipFill>
          <a:blip r:embed="rId2"/>
          <a:stretch>
            <a:fillRect/>
          </a:stretch>
        </p:blipFill>
        <p:spPr>
          <a:xfrm>
            <a:off x="609600" y="1447800"/>
            <a:ext cx="7239000" cy="1736725"/>
          </a:xfrm>
          <a:prstGeom prst="rect">
            <a:avLst/>
          </a:prstGeom>
        </p:spPr>
      </p:pic>
    </p:spTree>
    <p:extLst>
      <p:ext uri="{BB962C8B-B14F-4D97-AF65-F5344CB8AC3E}">
        <p14:creationId xmlns:p14="http://schemas.microsoft.com/office/powerpoint/2010/main" val="7288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Proposal</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Public(non-private) advertisement method is consisted of:</a:t>
            </a:r>
            <a:endParaRPr lang="en-US" altLang="ko-KR" sz="1800" dirty="0"/>
          </a:p>
          <a:p>
            <a:pPr marL="804863" lvl="2" indent="-263525">
              <a:spcBef>
                <a:spcPts val="600"/>
              </a:spcBef>
              <a:spcAft>
                <a:spcPts val="600"/>
              </a:spcAft>
              <a:buFont typeface="Arial" panose="020B0604020202020204" pitchFamily="34" charset="0"/>
              <a:buChar char="•"/>
            </a:pPr>
            <a:r>
              <a:rPr lang="en-US" altLang="ko-KR" sz="1600" dirty="0" smtClean="0"/>
              <a:t>New Compressed PSDU message ID: PUBLIC-ADV-POLL, PUBLIC-ADV-RESP, PUBLIC-SOR</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smtClean="0"/>
              <a:t>Packet format for PUBLIC-ADV-POLL</a:t>
            </a:r>
            <a:r>
              <a:rPr lang="en-US" altLang="ko-KR" sz="1600" dirty="0"/>
              <a:t>, </a:t>
            </a:r>
            <a:r>
              <a:rPr lang="en-US" altLang="ko-KR" sz="1600" dirty="0" smtClean="0"/>
              <a:t>PUBLIC-ADV-RESP</a:t>
            </a:r>
            <a:r>
              <a:rPr lang="en-US" altLang="ko-KR" sz="1600" dirty="0"/>
              <a:t>, </a:t>
            </a:r>
            <a:r>
              <a:rPr lang="en-US" altLang="ko-KR" sz="1600" dirty="0" smtClean="0"/>
              <a:t>PUBLIC-SOR</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smtClean="0"/>
              <a:t>Random delay to avoid collision if there are lots of devices which try to establish session setup with an advertiser</a:t>
            </a:r>
          </a:p>
          <a:p>
            <a:pPr marL="342900" lvl="1" indent="-342900">
              <a:spcBef>
                <a:spcPts val="600"/>
              </a:spcBef>
              <a:spcAft>
                <a:spcPts val="600"/>
              </a:spcAft>
              <a:buFont typeface="Arial" panose="020B0604020202020204" pitchFamily="34" charset="0"/>
              <a:buChar char="•"/>
            </a:pPr>
            <a:r>
              <a:rPr lang="en-US" altLang="ko-KR" sz="1800" dirty="0"/>
              <a:t>Secured contents would be excluded in the </a:t>
            </a:r>
            <a:r>
              <a:rPr lang="en-US" altLang="ko-KR" sz="1800" dirty="0" smtClean="0"/>
              <a:t>PUBLIC-ADV-POLL</a:t>
            </a:r>
            <a:endParaRPr lang="en-US" altLang="ko-KR" sz="1800" dirty="0"/>
          </a:p>
          <a:p>
            <a:pPr marL="804863" lvl="2" indent="-263525">
              <a:spcBef>
                <a:spcPts val="600"/>
              </a:spcBef>
              <a:spcAft>
                <a:spcPts val="600"/>
              </a:spcAft>
              <a:buFont typeface="Arial" panose="020B0604020202020204" pitchFamily="34" charset="0"/>
              <a:buChar char="•"/>
            </a:pPr>
            <a:endParaRPr lang="en-US" altLang="ko-KR" sz="1600" dirty="0"/>
          </a:p>
        </p:txBody>
      </p:sp>
    </p:spTree>
    <p:extLst>
      <p:ext uri="{BB962C8B-B14F-4D97-AF65-F5344CB8AC3E}">
        <p14:creationId xmlns:p14="http://schemas.microsoft.com/office/powerpoint/2010/main" val="1557220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p:cNvPicPr>
            <a:picLocks noChangeAspect="1"/>
          </p:cNvPicPr>
          <p:nvPr/>
        </p:nvPicPr>
        <p:blipFill>
          <a:blip r:embed="rId2"/>
          <a:stretch>
            <a:fillRect/>
          </a:stretch>
        </p:blipFill>
        <p:spPr>
          <a:xfrm>
            <a:off x="1655233" y="1127125"/>
            <a:ext cx="5867400" cy="1891146"/>
          </a:xfrm>
          <a:prstGeom prst="rect">
            <a:avLst/>
          </a:prstGeom>
        </p:spPr>
      </p:pic>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117596"/>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dirty="0" smtClean="0"/>
          </a:p>
          <a:p>
            <a:pPr marL="685800" lvl="2" indent="-342900">
              <a:spcBef>
                <a:spcPts val="0"/>
              </a:spcBef>
              <a:spcAft>
                <a:spcPts val="600"/>
              </a:spcAft>
              <a:buFont typeface="Arial" panose="020B0604020202020204" pitchFamily="34" charset="0"/>
              <a:buChar char="•"/>
            </a:pPr>
            <a:endParaRPr lang="en-US" altLang="ko-KR" sz="1400" dirty="0"/>
          </a:p>
          <a:p>
            <a:pPr marL="342900" lvl="2" indent="-342900">
              <a:spcBef>
                <a:spcPts val="600"/>
              </a:spcBef>
              <a:spcAft>
                <a:spcPts val="0"/>
              </a:spcAft>
              <a:buFont typeface="Arial" panose="020B0604020202020204" pitchFamily="34" charset="0"/>
              <a:buChar char="•"/>
            </a:pPr>
            <a:r>
              <a:rPr lang="en-US" altLang="ko-KR" sz="1600" dirty="0"/>
              <a:t>1-octet message ID (</a:t>
            </a:r>
            <a:r>
              <a:rPr lang="en-US" altLang="ko-KR" sz="1600" dirty="0" smtClean="0">
                <a:solidFill>
                  <a:srgbClr val="FF0000"/>
                </a:solidFill>
              </a:rPr>
              <a:t>0x21: P</a:t>
            </a:r>
            <a:r>
              <a:rPr lang="en-US" altLang="ko-KR" sz="1600" dirty="0" smtClean="0">
                <a:solidFill>
                  <a:srgbClr val="FF0000"/>
                </a:solidFill>
                <a:sym typeface="Wingdings" panose="05000000000000000000" pitchFamily="2" charset="2"/>
              </a:rPr>
              <a:t>UBLIC-ADV-POLL</a:t>
            </a:r>
            <a:r>
              <a:rPr lang="en-US" altLang="ko-KR" sz="1600" dirty="0" smtClean="0">
                <a:sym typeface="Wingdings" panose="05000000000000000000" pitchFamily="2" charset="2"/>
              </a:rPr>
              <a:t>)</a:t>
            </a:r>
            <a:endParaRPr lang="en-US" altLang="ko-KR" sz="1600" dirty="0"/>
          </a:p>
          <a:p>
            <a:pPr marL="342900" lvl="2" indent="-342900">
              <a:spcBef>
                <a:spcPts val="600"/>
              </a:spcBef>
              <a:spcAft>
                <a:spcPts val="0"/>
              </a:spcAft>
              <a:buFont typeface="Arial" panose="020B0604020202020204" pitchFamily="34" charset="0"/>
              <a:buChar char="•"/>
            </a:pPr>
            <a:r>
              <a:rPr lang="en-US" altLang="ko-KR" sz="1600" dirty="0">
                <a:solidFill>
                  <a:srgbClr val="FF0000"/>
                </a:solidFill>
              </a:rPr>
              <a:t>3-octet Advertiser </a:t>
            </a:r>
            <a:r>
              <a:rPr lang="en-US" altLang="ko-KR" sz="1600" dirty="0" smtClean="0">
                <a:solidFill>
                  <a:srgbClr val="FF0000"/>
                </a:solidFill>
              </a:rPr>
              <a:t>Address</a:t>
            </a:r>
            <a:r>
              <a:rPr lang="en-US" altLang="ko-KR" sz="1800" dirty="0" smtClean="0"/>
              <a:t/>
            </a:r>
            <a:br>
              <a:rPr lang="en-US" altLang="ko-KR" sz="1800" dirty="0" smtClean="0"/>
            </a:br>
            <a:r>
              <a:rPr lang="en-US" altLang="ko-KR" sz="1200" dirty="0">
                <a:sym typeface="Wingdings" panose="05000000000000000000" pitchFamily="2" charset="2"/>
              </a:rPr>
              <a:t> </a:t>
            </a:r>
            <a:r>
              <a:rPr lang="en-US" altLang="ko-KR" sz="1200" dirty="0"/>
              <a:t>This may be random address and Advertiser Address can be changed periodically(e.g. every 5 min.). Advertiser Address shall be generated uniquely in a RAN and maintained during a session temporarily by an initiator</a:t>
            </a:r>
          </a:p>
          <a:p>
            <a:pPr marL="342900" lvl="2" indent="-342900">
              <a:spcBef>
                <a:spcPts val="600"/>
              </a:spcBef>
              <a:spcAft>
                <a:spcPts val="0"/>
              </a:spcAft>
              <a:buFont typeface="Arial" panose="020B0604020202020204" pitchFamily="34" charset="0"/>
              <a:buChar char="•"/>
            </a:pPr>
            <a:r>
              <a:rPr lang="en-US" altLang="ko-KR" sz="1600" dirty="0" smtClean="0"/>
              <a:t>1-octe</a:t>
            </a:r>
            <a:r>
              <a:rPr lang="en-US" altLang="ko-KR" sz="1600" dirty="0"/>
              <a:t>t</a:t>
            </a:r>
            <a:r>
              <a:rPr lang="en-US" altLang="ko-KR" sz="1600" dirty="0" smtClean="0"/>
              <a:t> </a:t>
            </a:r>
            <a:r>
              <a:rPr lang="en-US" altLang="ko-KR" sz="1600" dirty="0"/>
              <a:t>message control, setting the following message content</a:t>
            </a:r>
          </a:p>
          <a:p>
            <a:pPr lvl="1">
              <a:spcBef>
                <a:spcPts val="600"/>
              </a:spcBef>
              <a:spcAft>
                <a:spcPts val="0"/>
              </a:spcAft>
              <a:buFont typeface="Arial" panose="020B0604020202020204" pitchFamily="34" charset="0"/>
              <a:buChar char="•"/>
            </a:pPr>
            <a:r>
              <a:rPr lang="en-US" altLang="ko-KR" sz="1400" dirty="0">
                <a:solidFill>
                  <a:srgbClr val="FF0000"/>
                </a:solidFill>
              </a:rPr>
              <a:t>0x20: </a:t>
            </a:r>
            <a:r>
              <a:rPr lang="en-US" altLang="ko-KR" sz="1400" dirty="0" err="1">
                <a:solidFill>
                  <a:srgbClr val="FF0000"/>
                </a:solidFill>
              </a:rPr>
              <a:t>MessageContent</a:t>
            </a:r>
            <a:r>
              <a:rPr lang="en-US" altLang="ko-KR" sz="1400" dirty="0">
                <a:solidFill>
                  <a:srgbClr val="FF0000"/>
                </a:solidFill>
              </a:rPr>
              <a:t> = Len[</a:t>
            </a:r>
            <a:r>
              <a:rPr lang="en-US" altLang="ko-KR" sz="1400" dirty="0" err="1">
                <a:solidFill>
                  <a:srgbClr val="FF0000"/>
                </a:solidFill>
              </a:rPr>
              <a:t>SupportedMessageControlList</a:t>
            </a:r>
            <a:r>
              <a:rPr lang="en-US" altLang="ko-KR" sz="1400" dirty="0">
                <a:solidFill>
                  <a:srgbClr val="FF0000"/>
                </a:solidFill>
              </a:rPr>
              <a:t>] and </a:t>
            </a:r>
            <a:r>
              <a:rPr lang="en-US" altLang="ko-KR" sz="1400" dirty="0" err="1">
                <a:solidFill>
                  <a:srgbClr val="FF0000"/>
                </a:solidFill>
              </a:rPr>
              <a:t>SupportedMessageControlList</a:t>
            </a:r>
            <a:r>
              <a:rPr lang="en-US" altLang="ko-KR" sz="1400" dirty="0">
                <a:solidFill>
                  <a:srgbClr val="FF0000"/>
                </a:solidFill>
              </a:rPr>
              <a:t>=[0x00] + </a:t>
            </a:r>
            <a:r>
              <a:rPr lang="en-US" altLang="ko-KR" sz="1400" dirty="0" err="1">
                <a:solidFill>
                  <a:srgbClr val="FF0000"/>
                </a:solidFill>
              </a:rPr>
              <a:t>RandomDelay</a:t>
            </a:r>
            <a:r>
              <a:rPr lang="en-US" altLang="ko-KR" sz="1400" dirty="0">
                <a:solidFill>
                  <a:srgbClr val="FF0000"/>
                </a:solidFill>
              </a:rPr>
              <a:t>[1] + </a:t>
            </a:r>
            <a:r>
              <a:rPr lang="en-US" altLang="ko-KR" sz="1400" dirty="0" err="1">
                <a:solidFill>
                  <a:srgbClr val="FF0000"/>
                </a:solidFill>
              </a:rPr>
              <a:t>AdvData</a:t>
            </a:r>
            <a:r>
              <a:rPr lang="en-US" altLang="ko-KR" sz="1400" dirty="0">
                <a:solidFill>
                  <a:srgbClr val="FF0000"/>
                </a:solidFill>
              </a:rPr>
              <a:t>[]</a:t>
            </a:r>
          </a:p>
          <a:p>
            <a:pPr lvl="1">
              <a:spcBef>
                <a:spcPts val="600"/>
              </a:spcBef>
              <a:spcAft>
                <a:spcPts val="0"/>
              </a:spcAft>
              <a:buFont typeface="Arial" panose="020B0604020202020204" pitchFamily="34" charset="0"/>
              <a:buChar char="•"/>
            </a:pPr>
            <a:r>
              <a:rPr lang="en-US" altLang="ko-KR" sz="1400" dirty="0">
                <a:solidFill>
                  <a:srgbClr val="FF0000"/>
                </a:solidFill>
              </a:rPr>
              <a:t>Random </a:t>
            </a:r>
            <a:r>
              <a:rPr lang="en-US" altLang="ko-KR" sz="1400" dirty="0" smtClean="0">
                <a:solidFill>
                  <a:srgbClr val="FF0000"/>
                </a:solidFill>
              </a:rPr>
              <a:t>Delay: To </a:t>
            </a:r>
            <a:r>
              <a:rPr lang="en-US" altLang="ko-KR" sz="1400" dirty="0">
                <a:solidFill>
                  <a:srgbClr val="FF0000"/>
                </a:solidFill>
              </a:rPr>
              <a:t>determine </a:t>
            </a:r>
            <a:r>
              <a:rPr lang="en-US" altLang="ko-KR" sz="1400">
                <a:solidFill>
                  <a:srgbClr val="FF0000"/>
                </a:solidFill>
              </a:rPr>
              <a:t>when </a:t>
            </a:r>
            <a:r>
              <a:rPr lang="en-US" altLang="ko-KR" sz="1400" smtClean="0">
                <a:solidFill>
                  <a:srgbClr val="FF0000"/>
                </a:solidFill>
              </a:rPr>
              <a:t>PUBLIC-ADV-RESP </a:t>
            </a:r>
            <a:r>
              <a:rPr lang="en-US" altLang="ko-KR" sz="1400" dirty="0">
                <a:solidFill>
                  <a:srgbClr val="FF0000"/>
                </a:solidFill>
              </a:rPr>
              <a:t>is transmitted by a responder.</a:t>
            </a:r>
            <a:r>
              <a:rPr lang="en-US" altLang="ko-KR" sz="1400" dirty="0"/>
              <a:t> </a:t>
            </a:r>
            <a:r>
              <a:rPr lang="en-US" altLang="ko-KR" sz="1400" dirty="0" smtClean="0"/>
              <a:t/>
            </a:r>
            <a:br>
              <a:rPr lang="en-US" altLang="ko-KR" sz="1400" dirty="0" smtClean="0"/>
            </a:br>
            <a:r>
              <a:rPr lang="en-US" altLang="ko-KR" sz="1200" dirty="0">
                <a:sym typeface="Wingdings" panose="05000000000000000000" pitchFamily="2" charset="2"/>
              </a:rPr>
              <a:t> </a:t>
            </a:r>
            <a:r>
              <a:rPr lang="en-US" altLang="ko-KR" sz="1200" dirty="0"/>
              <a:t>The unit of Random Delay value is RSTU and Random value in range from zero to {Random Delay value - 1} can be created. This field is used to avoid collision in crowded environment</a:t>
            </a:r>
          </a:p>
          <a:p>
            <a:pPr lvl="1">
              <a:spcBef>
                <a:spcPts val="600"/>
              </a:spcBef>
              <a:spcAft>
                <a:spcPts val="0"/>
              </a:spcAft>
              <a:buFont typeface="Arial" panose="020B0604020202020204" pitchFamily="34" charset="0"/>
              <a:buChar char="•"/>
            </a:pPr>
            <a:r>
              <a:rPr lang="en-US" altLang="ko-KR" sz="1400" dirty="0" err="1">
                <a:solidFill>
                  <a:srgbClr val="FF0000"/>
                </a:solidFill>
              </a:rPr>
              <a:t>AdvData</a:t>
            </a:r>
            <a:r>
              <a:rPr lang="en-US" altLang="ko-KR" sz="1400" dirty="0">
                <a:solidFill>
                  <a:srgbClr val="FF0000"/>
                </a:solidFill>
              </a:rPr>
              <a:t> contains a sequence of AD </a:t>
            </a:r>
            <a:r>
              <a:rPr lang="en-US" altLang="ko-KR" sz="1400" dirty="0" smtClean="0">
                <a:solidFill>
                  <a:srgbClr val="FF0000"/>
                </a:solidFill>
              </a:rPr>
              <a:t>structures(Length-Type-Value)</a:t>
            </a:r>
            <a:r>
              <a:rPr lang="en-US" altLang="ko-KR" sz="1400" dirty="0" smtClean="0"/>
              <a:t/>
            </a:r>
            <a:br>
              <a:rPr lang="en-US" altLang="ko-KR" sz="1400" dirty="0" smtClean="0"/>
            </a:br>
            <a:r>
              <a:rPr lang="en-US" altLang="ko-KR" sz="1200" dirty="0">
                <a:sym typeface="Wingdings" panose="05000000000000000000" pitchFamily="2" charset="2"/>
              </a:rPr>
              <a:t> </a:t>
            </a:r>
            <a:r>
              <a:rPr lang="en-US" altLang="ko-KR" sz="1200" dirty="0" smtClean="0"/>
              <a:t>The </a:t>
            </a:r>
            <a:r>
              <a:rPr lang="en-US" altLang="ko-KR" sz="1200" dirty="0"/>
              <a:t>AD Structure may contain information which an initiator wants to announce such as service representation, friendly name, advertising interval, vendor specific and so on</a:t>
            </a:r>
            <a:r>
              <a:rPr lang="en-US" altLang="ko-KR" sz="1200" dirty="0" smtClean="0"/>
              <a:t>.</a:t>
            </a:r>
            <a:endParaRPr lang="en-US" altLang="ko-KR" sz="1200" dirty="0"/>
          </a:p>
          <a:p>
            <a:pPr marL="342900" lvl="2" indent="-342900">
              <a:spcBef>
                <a:spcPts val="600"/>
              </a:spcBef>
              <a:spcAft>
                <a:spcPts val="0"/>
              </a:spcAft>
              <a:buFont typeface="Arial" panose="020B0604020202020204" pitchFamily="34" charset="0"/>
              <a:buChar char="•"/>
            </a:pPr>
            <a:r>
              <a:rPr lang="en-US" altLang="ko-KR" sz="1600" dirty="0"/>
              <a:t>2-octet CRC16</a:t>
            </a:r>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8001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smtClean="0"/>
              <a:t>Proposed advertisement packet format – </a:t>
            </a:r>
            <a:r>
              <a:rPr lang="en-US" altLang="ko-KR" sz="2400" dirty="0" smtClean="0"/>
              <a:t>PUBLIC-</a:t>
            </a:r>
            <a:r>
              <a:rPr lang="en-US" sz="2400" dirty="0" smtClean="0"/>
              <a:t>ADV-POLL</a:t>
            </a:r>
            <a:endParaRPr lang="en-US" sz="2400" dirty="0"/>
          </a:p>
        </p:txBody>
      </p:sp>
      <p:sp>
        <p:nvSpPr>
          <p:cNvPr id="12" name="모서리가 둥근 직사각형 11"/>
          <p:cNvSpPr/>
          <p:nvPr/>
        </p:nvSpPr>
        <p:spPr bwMode="auto">
          <a:xfrm>
            <a:off x="1655232" y="1151467"/>
            <a:ext cx="2992967" cy="392907"/>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모서리가 둥근 직사각형 12"/>
          <p:cNvSpPr/>
          <p:nvPr/>
        </p:nvSpPr>
        <p:spPr bwMode="auto">
          <a:xfrm>
            <a:off x="5571237" y="2328979"/>
            <a:ext cx="1286763" cy="311457"/>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8710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그림 12"/>
          <p:cNvPicPr>
            <a:picLocks noChangeAspect="1"/>
          </p:cNvPicPr>
          <p:nvPr/>
        </p:nvPicPr>
        <p:blipFill>
          <a:blip r:embed="rId2"/>
          <a:stretch>
            <a:fillRect/>
          </a:stretch>
        </p:blipFill>
        <p:spPr>
          <a:xfrm>
            <a:off x="495300" y="1219200"/>
            <a:ext cx="8229600" cy="1432267"/>
          </a:xfrm>
          <a:prstGeom prst="rect">
            <a:avLst/>
          </a:prstGeom>
        </p:spPr>
      </p:pic>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19200"/>
            <a:ext cx="8305800" cy="49530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00" dirty="0" smtClean="0"/>
          </a:p>
          <a:p>
            <a:pPr marL="342900" lvl="1" indent="-342900">
              <a:spcBef>
                <a:spcPts val="600"/>
              </a:spcBef>
              <a:spcAft>
                <a:spcPts val="600"/>
              </a:spcAft>
              <a:buFont typeface="Arial" panose="020B0604020202020204" pitchFamily="34" charset="0"/>
              <a:buChar char="•"/>
            </a:pPr>
            <a:endParaRPr lang="en-US" altLang="ko-KR" sz="500" dirty="0" smtClean="0"/>
          </a:p>
          <a:p>
            <a:pPr marL="685800" lvl="2" indent="-342900">
              <a:spcBef>
                <a:spcPts val="0"/>
              </a:spcBef>
              <a:spcAft>
                <a:spcPts val="600"/>
              </a:spcAft>
              <a:buFont typeface="Arial" panose="020B0604020202020204" pitchFamily="34" charset="0"/>
              <a:buChar char="•"/>
            </a:pPr>
            <a:endParaRPr lang="en-US" altLang="ko-KR" sz="1400" dirty="0"/>
          </a:p>
          <a:p>
            <a:pPr marL="342900" lvl="2" indent="-342900">
              <a:spcBef>
                <a:spcPts val="600"/>
              </a:spcBef>
              <a:spcAft>
                <a:spcPts val="600"/>
              </a:spcAft>
              <a:buFont typeface="Arial" panose="020B0604020202020204" pitchFamily="34" charset="0"/>
              <a:buChar char="•"/>
            </a:pPr>
            <a:r>
              <a:rPr lang="en-US" altLang="ko-KR" sz="1600" dirty="0"/>
              <a:t>1-octet message ID (</a:t>
            </a:r>
            <a:r>
              <a:rPr lang="en-US" altLang="ko-KR" sz="1600" dirty="0" smtClean="0"/>
              <a:t>0x22: </a:t>
            </a:r>
            <a:r>
              <a:rPr lang="en-US" altLang="ko-KR" sz="1600" dirty="0" smtClean="0">
                <a:sym typeface="Wingdings" panose="05000000000000000000" pitchFamily="2" charset="2"/>
              </a:rPr>
              <a:t>PUBLIC-ADV-RESP)</a:t>
            </a:r>
            <a:endParaRPr lang="en-US" altLang="ko-KR" sz="1600" dirty="0"/>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3-octet Advertiser Address known from PUBLIC-ADV-POLL - destination address</a:t>
            </a:r>
          </a:p>
          <a:p>
            <a:pPr marL="342900" lvl="2" indent="-342900">
              <a:spcBef>
                <a:spcPts val="600"/>
              </a:spcBef>
              <a:spcAft>
                <a:spcPts val="600"/>
              </a:spcAft>
              <a:buFont typeface="Arial" panose="020B0604020202020204" pitchFamily="34" charset="0"/>
              <a:buChar char="•"/>
            </a:pPr>
            <a:r>
              <a:rPr lang="en-US" altLang="ko-KR" sz="1600" dirty="0">
                <a:solidFill>
                  <a:srgbClr val="FF0000"/>
                </a:solidFill>
              </a:rPr>
              <a:t>2-octet Responder Address generated by a responder – source address</a:t>
            </a:r>
          </a:p>
          <a:p>
            <a:pPr marL="342900" lvl="2" indent="-342900">
              <a:spcBef>
                <a:spcPts val="600"/>
              </a:spcBef>
              <a:spcAft>
                <a:spcPts val="600"/>
              </a:spcAft>
              <a:buFont typeface="Arial" panose="020B0604020202020204" pitchFamily="34" charset="0"/>
              <a:buChar char="•"/>
            </a:pPr>
            <a:r>
              <a:rPr lang="en-US" altLang="ko-KR" sz="1600" dirty="0"/>
              <a:t>1-octed message control, setting the following message content</a:t>
            </a:r>
          </a:p>
          <a:p>
            <a:pPr lvl="1">
              <a:spcBef>
                <a:spcPts val="600"/>
              </a:spcBef>
              <a:spcAft>
                <a:spcPts val="600"/>
              </a:spcAft>
              <a:buFont typeface="Arial" panose="020B0604020202020204" pitchFamily="34" charset="0"/>
              <a:buChar char="•"/>
            </a:pPr>
            <a:r>
              <a:rPr lang="en-US" altLang="ko-KR" sz="1400" dirty="0"/>
              <a:t>0x00 (Setup Request): </a:t>
            </a:r>
            <a:r>
              <a:rPr lang="en-US" altLang="ko-KR" sz="1400" dirty="0" err="1"/>
              <a:t>MessageContent</a:t>
            </a:r>
            <a:r>
              <a:rPr lang="en-US" altLang="ko-KR" sz="1400" dirty="0"/>
              <a:t> = [</a:t>
            </a:r>
            <a:r>
              <a:rPr lang="en-US" altLang="ko-KR" sz="1400" dirty="0" err="1"/>
              <a:t>NBChannelSelect</a:t>
            </a:r>
            <a:r>
              <a:rPr lang="en-US" altLang="ko-KR" sz="1400" dirty="0"/>
              <a:t>[2] + </a:t>
            </a:r>
            <a:r>
              <a:rPr lang="en-US" altLang="ko-KR" sz="1400" dirty="0" err="1"/>
              <a:t>UWBPhyCfg</a:t>
            </a:r>
            <a:r>
              <a:rPr lang="en-US" altLang="ko-KR" sz="1400" dirty="0"/>
              <a:t>[3] + </a:t>
            </a:r>
            <a:r>
              <a:rPr lang="en-US" altLang="ko-KR" sz="1400" dirty="0" err="1"/>
              <a:t>UWBMACfg</a:t>
            </a:r>
            <a:r>
              <a:rPr lang="en-US" altLang="ko-KR" sz="1400" dirty="0"/>
              <a:t>[2] + </a:t>
            </a:r>
            <a:r>
              <a:rPr lang="en-US" altLang="ko-KR" sz="1400" dirty="0" err="1"/>
              <a:t>NBPHYCfg</a:t>
            </a:r>
            <a:r>
              <a:rPr lang="en-US" altLang="ko-KR" sz="1400" dirty="0"/>
              <a:t>[1] + </a:t>
            </a:r>
            <a:r>
              <a:rPr lang="en-US" altLang="ko-KR" sz="1400" dirty="0" err="1"/>
              <a:t>NBMACCfg</a:t>
            </a:r>
            <a:r>
              <a:rPr lang="en-US" altLang="ko-KR" sz="1400" dirty="0"/>
              <a:t>[7]</a:t>
            </a:r>
          </a:p>
          <a:p>
            <a:pPr marL="342900" lvl="2" indent="-342900">
              <a:spcBef>
                <a:spcPts val="600"/>
              </a:spcBef>
              <a:spcAft>
                <a:spcPts val="600"/>
              </a:spcAft>
              <a:buFont typeface="Arial" panose="020B0604020202020204" pitchFamily="34" charset="0"/>
              <a:buChar char="•"/>
            </a:pPr>
            <a:r>
              <a:rPr lang="en-US" altLang="ko-KR" sz="1600" dirty="0"/>
              <a:t>2-octet CRC16</a:t>
            </a:r>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9</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848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400" dirty="0"/>
              <a:t>Proposed advertisement packet format – PUBLIC-ADV-RESP</a:t>
            </a:r>
          </a:p>
        </p:txBody>
      </p:sp>
      <p:sp>
        <p:nvSpPr>
          <p:cNvPr id="12" name="모서리가 둥근 직사각형 11"/>
          <p:cNvSpPr/>
          <p:nvPr/>
        </p:nvSpPr>
        <p:spPr bwMode="auto">
          <a:xfrm>
            <a:off x="495300" y="1352550"/>
            <a:ext cx="3009900" cy="366480"/>
          </a:xfrm>
          <a:prstGeom prst="round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1567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151002</TotalTime>
  <Words>1463</Words>
  <Application>Microsoft Office PowerPoint</Application>
  <PresentationFormat>화면 슬라이드 쇼(4:3)</PresentationFormat>
  <Paragraphs>222</Paragraphs>
  <Slides>17</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굴림</vt:lpstr>
      <vt:lpstr>Arial</vt:lpstr>
      <vt:lpstr>Calibri</vt:lpstr>
      <vt:lpstr>Times New Roman</vt:lpstr>
      <vt:lpstr>Wingdings</vt:lpstr>
      <vt:lpstr>Office Theme</vt:lpstr>
      <vt:lpstr>PowerPoint 프레젠테이션</vt:lpstr>
      <vt:lpstr>PowerPoint 프레젠테이션</vt:lpstr>
      <vt:lpstr>Related Contributions</vt:lpstr>
      <vt:lpstr>PowerPoint 프레젠테이션</vt:lpstr>
      <vt:lpstr>PowerPoint 프레젠테이션</vt:lpstr>
      <vt:lpstr>Recap: Native Discovery Concept [1][2]</vt:lpstr>
      <vt:lpstr>PowerPoint 프레젠테이션</vt:lpstr>
      <vt:lpstr>PowerPoint 프레젠테이션</vt:lpstr>
      <vt:lpstr>PowerPoint 프레젠테이션</vt:lpstr>
      <vt:lpstr>PowerPoint 프레젠테이션</vt:lpstr>
      <vt:lpstr>PowerPoint 프레젠테이션</vt:lpstr>
      <vt:lpstr>References</vt:lpstr>
      <vt:lpstr>Appendix: Advertising Poll (MsgCtl=0x00) [3]</vt:lpstr>
      <vt:lpstr>Appendix: Advertising Response (MsgCtl=0x00) [3]</vt:lpstr>
      <vt:lpstr>Appendix: Start of Ranging (MsgCtl=0x00) [3]</vt:lpstr>
      <vt:lpstr>PowerPoint 프레젠테이션</vt:lpstr>
      <vt:lpstr>PowerPoint 프레젠테이션</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1128</cp:revision>
  <cp:lastPrinted>1998-02-10T13:28:06Z</cp:lastPrinted>
  <dcterms:created xsi:type="dcterms:W3CDTF">2021-07-16T20:39:58Z</dcterms:created>
  <dcterms:modified xsi:type="dcterms:W3CDTF">2023-05-17T16:17:02Z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