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300" r:id="rId3"/>
    <p:sldId id="595" r:id="rId4"/>
    <p:sldId id="693" r:id="rId5"/>
    <p:sldId id="751" r:id="rId6"/>
    <p:sldId id="560" r:id="rId7"/>
    <p:sldId id="767" r:id="rId8"/>
    <p:sldId id="757" r:id="rId9"/>
    <p:sldId id="776" r:id="rId10"/>
    <p:sldId id="777" r:id="rId11"/>
    <p:sldId id="778" r:id="rId12"/>
    <p:sldId id="779" r:id="rId13"/>
    <p:sldId id="780" r:id="rId14"/>
    <p:sldId id="782" r:id="rId15"/>
    <p:sldId id="783" r:id="rId16"/>
    <p:sldId id="593" r:id="rId17"/>
    <p:sldId id="327" r:id="rId18"/>
    <p:sldId id="482" r:id="rId19"/>
    <p:sldId id="749" r:id="rId20"/>
    <p:sldId id="596" r:id="rId21"/>
    <p:sldId id="590" r:id="rId22"/>
    <p:sldId id="694"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52" d="100"/>
          <a:sy n="52" d="100"/>
        </p:scale>
        <p:origin x="169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2024/3/13</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3/13/2024</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19</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20</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21</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22</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241015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802.15-22-0562-08-06ma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802.15-22-0562-08-06ma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802.15-22-0562-08-06ma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[13 March 2024]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CE66-B0C3-F663-102A-1A9705024F3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2358D4C2-0D3D-F124-C216-B2545E1B376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527B5335-450A-8C45-3AD0-1E2C6F24C37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64F80EE-3330-39D0-0ADD-FF7C16FF2E3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87F4BA30-B949-521D-B85F-20E7C87AAA49}"/>
              </a:ext>
            </a:extLst>
          </p:cNvPr>
          <p:cNvPicPr>
            <a:picLocks noChangeAspect="1"/>
          </p:cNvPicPr>
          <p:nvPr/>
        </p:nvPicPr>
        <p:blipFill>
          <a:blip r:embed="rId2"/>
          <a:stretch>
            <a:fillRect/>
          </a:stretch>
        </p:blipFill>
        <p:spPr>
          <a:xfrm>
            <a:off x="98039" y="1412776"/>
            <a:ext cx="4473961" cy="2520280"/>
          </a:xfrm>
          <a:prstGeom prst="rect">
            <a:avLst/>
          </a:prstGeom>
        </p:spPr>
      </p:pic>
      <p:sp>
        <p:nvSpPr>
          <p:cNvPr id="7" name="テキスト ボックス 6">
            <a:extLst>
              <a:ext uri="{FF2B5EF4-FFF2-40B4-BE49-F238E27FC236}">
                <a16:creationId xmlns:a16="http://schemas.microsoft.com/office/drawing/2014/main" id="{CB966686-F099-6687-510E-B5213304A7E4}"/>
              </a:ext>
            </a:extLst>
          </p:cNvPr>
          <p:cNvSpPr txBox="1"/>
          <p:nvPr/>
        </p:nvSpPr>
        <p:spPr>
          <a:xfrm>
            <a:off x="323528" y="4316468"/>
            <a:ext cx="8352035"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PSDU length and </a:t>
            </a:r>
            <a:r>
              <a:rPr kumimoji="1" lang="en-US" altLang="ja-JP" sz="1800" baseline="0" dirty="0">
                <a:latin typeface="+mj-lt"/>
              </a:rPr>
              <a:t>Time slot length</a:t>
            </a:r>
            <a:r>
              <a:rPr kumimoji="1" lang="en-US" altLang="ja-JP" dirty="0">
                <a:latin typeface="+mj-lt"/>
              </a:rPr>
              <a:t> is fixed</a:t>
            </a:r>
          </a:p>
          <a:p>
            <a:pPr marL="742950" lvl="1" indent="-285750">
              <a:buFont typeface="Wingdings" panose="05000000000000000000" pitchFamily="2" charset="2"/>
              <a:buChar char="Ø"/>
            </a:pPr>
            <a:r>
              <a:rPr lang="en-US" altLang="ja-JP" dirty="0">
                <a:latin typeface="+mj-lt"/>
              </a:rPr>
              <a:t>The smaller coding rate is, the shorter information bits including PSDU is</a:t>
            </a:r>
          </a:p>
          <a:p>
            <a:pPr marL="742950" lvl="1" indent="-285750">
              <a:buFont typeface="Wingdings" panose="05000000000000000000" pitchFamily="2" charset="2"/>
              <a:buChar char="Ø"/>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 ratio of each link type is as follows: LD:MD:HD = 3:2:1</a:t>
            </a:r>
          </a:p>
          <a:p>
            <a:pPr marL="285750" indent="-285750">
              <a:buFont typeface="Arial" panose="020B0604020202020204" pitchFamily="34" charset="0"/>
              <a:buChar char="•"/>
            </a:pPr>
            <a:r>
              <a:rPr kumimoji="1" lang="en-US" altLang="ja-JP" dirty="0">
                <a:latin typeface="+mj-lt"/>
              </a:rPr>
              <a:t>The ratio of the lengths of MAP and RAP is as follows: MAP:RAP = 4:1</a:t>
            </a:r>
          </a:p>
          <a:p>
            <a:pPr marL="285750" indent="-285750">
              <a:buFont typeface="Arial" panose="020B0604020202020204" pitchFamily="34" charset="0"/>
              <a:buChar char="•"/>
            </a:pPr>
            <a:r>
              <a:rPr kumimoji="1" lang="en-US" altLang="ja-JP" dirty="0">
                <a:latin typeface="+mj-lt"/>
              </a:rPr>
              <a:t>The same number of time slots are assigned to each sensor in MAP</a:t>
            </a:r>
          </a:p>
          <a:p>
            <a:pPr marL="285750" indent="-285750">
              <a:buFont typeface="Arial" panose="020B0604020202020204" pitchFamily="34" charset="0"/>
              <a:buChar char="•"/>
            </a:pPr>
            <a:r>
              <a:rPr kumimoji="1" lang="en-US" altLang="ja-JP" dirty="0">
                <a:latin typeface="+mj-lt"/>
              </a:rPr>
              <a:t>PHY packet errors at each link type refer to previous results</a:t>
            </a:r>
            <a:endParaRPr kumimoji="1" lang="ja-JP" altLang="en-US" dirty="0">
              <a:latin typeface="+mj-lt"/>
            </a:endParaRPr>
          </a:p>
        </p:txBody>
      </p:sp>
      <p:pic>
        <p:nvPicPr>
          <p:cNvPr id="8" name="図 7" descr="Table&#10;&#10;Description automatically generated">
            <a:extLst>
              <a:ext uri="{FF2B5EF4-FFF2-40B4-BE49-F238E27FC236}">
                <a16:creationId xmlns:a16="http://schemas.microsoft.com/office/drawing/2014/main" id="{A2B8F678-E088-FDDA-B152-EFB5C4E4E7E8}"/>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4716016" y="1608997"/>
            <a:ext cx="3888432" cy="2337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835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DB2C1-2159-5316-B5E6-704F78FB5A6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6CEEC6BF-30D0-1EC4-5BCC-55FC8AFEFC47}"/>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77F007A8-A65B-21B5-9D39-A1F76901A6F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872A926-DDB7-10A5-AAB6-3C6A1D163A60}"/>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extLst>
                  <p:ext uri="{D42A27DB-BD31-4B8C-83A1-F6EECF244321}">
                    <p14:modId xmlns:p14="http://schemas.microsoft.com/office/powerpoint/2010/main" val="2298417007"/>
                  </p:ext>
                </p:extLst>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288032">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2160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Data rate of each sensor (</a:t>
                          </a:r>
                          <a14:m>
                            <m:oMath xmlns:m="http://schemas.openxmlformats.org/officeDocument/2006/math">
                              <m:sSub>
                                <m:sSubPr>
                                  <m:ctrlPr>
                                    <a:rPr kumimoji="1" lang="en-US" altLang="ja-JP" sz="1800" i="1" baseline="0" smtClean="0">
                                      <a:latin typeface="+mj-lt"/>
                                    </a:rPr>
                                  </m:ctrlPr>
                                </m:sSubPr>
                                <m:e>
                                  <m:r>
                                    <a:rPr kumimoji="1" lang="en-US" altLang="ja-JP" sz="1800" b="0" i="1" baseline="0" smtClean="0">
                                      <a:latin typeface="+mj-lt"/>
                                    </a:rPr>
                                    <m:t>𝑅</m:t>
                                  </m:r>
                                </m:e>
                                <m:sub>
                                  <m:r>
                                    <a:rPr kumimoji="1" lang="en-US" altLang="ja-JP" sz="1800" b="0" i="1" baseline="0" smtClean="0">
                                      <a:latin typeface="+mj-lt"/>
                                    </a:rPr>
                                    <m:t>𝑑</m:t>
                                  </m:r>
                                </m:sub>
                              </m:sSub>
                            </m:oMath>
                          </a14:m>
                          <a:r>
                            <a:rPr kumimoji="1" lang="en-US" altLang="ja-JP" sz="1800" dirty="0">
                              <a:latin typeface="+mj-lt"/>
                            </a:rPr>
                            <a:t>)</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PSDU length (</a:t>
                          </a:r>
                          <a14:m>
                            <m:oMath xmlns:m="http://schemas.openxmlformats.org/officeDocument/2006/math">
                              <m:sSub>
                                <m:sSubPr>
                                  <m:ctrlPr>
                                    <a:rPr kumimoji="1" lang="en-US" altLang="ja-JP" sz="1800" i="1" baseline="0" smtClean="0">
                                      <a:latin typeface="+mj-lt"/>
                                    </a:rPr>
                                  </m:ctrlPr>
                                </m:sSubPr>
                                <m:e>
                                  <m:r>
                                    <a:rPr kumimoji="1" lang="en-US" altLang="ja-JP" sz="1800" b="0" i="1" baseline="0" smtClean="0">
                                      <a:latin typeface="+mj-lt"/>
                                    </a:rPr>
                                    <m:t>𝐿</m:t>
                                  </m:r>
                                </m:e>
                                <m:sub>
                                  <m:r>
                                    <a:rPr kumimoji="1" lang="en-US" altLang="ja-JP" sz="1800" b="0" i="1" baseline="0" smtClean="0">
                                      <a:latin typeface="+mj-lt"/>
                                    </a:rPr>
                                    <m:t>𝑃𝑆𝐷𝑈</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ACK length (</a:t>
                          </a:r>
                          <a14:m>
                            <m:oMath xmlns:m="http://schemas.openxmlformats.org/officeDocument/2006/math">
                              <m:sSub>
                                <m:sSubPr>
                                  <m:ctrlPr>
                                    <a:rPr kumimoji="1" lang="en-US" altLang="ja-JP" sz="1800" i="1" baseline="0" smtClean="0">
                                      <a:latin typeface="+mj-lt"/>
                                    </a:rPr>
                                  </m:ctrlPr>
                                </m:sSubPr>
                                <m:e>
                                  <m:r>
                                    <a:rPr kumimoji="1" lang="en-US" altLang="ja-JP" sz="1800" b="0" i="1" baseline="0" smtClean="0">
                                      <a:latin typeface="+mj-lt"/>
                                    </a:rPr>
                                    <m:t>𝐿</m:t>
                                  </m:r>
                                </m:e>
                                <m:sub>
                                  <m:r>
                                    <a:rPr kumimoji="1" lang="en-US" altLang="ja-JP" sz="1800" b="0" i="1" baseline="0" smtClean="0">
                                      <a:latin typeface="+mj-lt"/>
                                    </a:rPr>
                                    <m:t>𝐴𝐶𝐾</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Choice>
        <mc:Fallback>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extLst>
                  <p:ext uri="{D42A27DB-BD31-4B8C-83A1-F6EECF244321}">
                    <p14:modId xmlns:p14="http://schemas.microsoft.com/office/powerpoint/2010/main" val="2298417007"/>
                  </p:ext>
                </p:extLst>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365760">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208333" r="-76781" b="-1026667"/>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710000" r="-76781" b="-5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810000" r="-76781" b="-4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11008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12</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A908D647-BECB-D995-686B-36B0411C59A4}"/>
              </a:ext>
            </a:extLst>
          </p:cNvPr>
          <p:cNvPicPr>
            <a:picLocks noChangeAspect="1"/>
          </p:cNvPicPr>
          <p:nvPr/>
        </p:nvPicPr>
        <p:blipFill>
          <a:blip r:embed="rId2"/>
          <a:stretch>
            <a:fillRect/>
          </a:stretch>
        </p:blipFill>
        <p:spPr>
          <a:xfrm>
            <a:off x="3851920" y="1752600"/>
            <a:ext cx="4975640" cy="2180456"/>
          </a:xfrm>
          <a:prstGeom prst="rect">
            <a:avLst/>
          </a:prstGeom>
        </p:spPr>
      </p:pic>
      <p:pic>
        <p:nvPicPr>
          <p:cNvPr id="7" name="図 6">
            <a:extLst>
              <a:ext uri="{FF2B5EF4-FFF2-40B4-BE49-F238E27FC236}">
                <a16:creationId xmlns:a16="http://schemas.microsoft.com/office/drawing/2014/main" id="{E6FDF3A0-F1E4-6218-9139-299054B9ABDB}"/>
              </a:ext>
            </a:extLst>
          </p:cNvPr>
          <p:cNvPicPr>
            <a:picLocks noChangeAspect="1"/>
          </p:cNvPicPr>
          <p:nvPr/>
        </p:nvPicPr>
        <p:blipFill>
          <a:blip r:embed="rId3"/>
          <a:stretch>
            <a:fillRect/>
          </a:stretch>
        </p:blipFill>
        <p:spPr>
          <a:xfrm>
            <a:off x="3995936" y="4189422"/>
            <a:ext cx="4753034" cy="1985366"/>
          </a:xfrm>
          <a:prstGeom prst="rect">
            <a:avLst/>
          </a:prstGeom>
        </p:spPr>
      </p:pic>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successful transmission ratio</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mj-lt"/>
                          </a:rPr>
                        </m:ctrlPr>
                      </m:sSubPr>
                      <m:e>
                        <m:r>
                          <a:rPr kumimoji="1" lang="en-US" altLang="ja-JP" sz="1600" b="0" i="1" baseline="0" smtClean="0">
                            <a:latin typeface="+mj-lt"/>
                          </a:rPr>
                          <m:t>𝑅</m:t>
                        </m:r>
                      </m:e>
                      <m:sub>
                        <m:r>
                          <a:rPr kumimoji="1" lang="en-US" altLang="ja-JP" sz="1600" b="0" i="1" baseline="0" smtClean="0">
                            <a:latin typeface="+mj-lt"/>
                          </a:rPr>
                          <m:t>𝑑</m:t>
                        </m:r>
                      </m:sub>
                    </m:sSub>
                    <m:r>
                      <a:rPr kumimoji="1" lang="en-US" altLang="ja-JP" sz="1600" b="0" i="1" baseline="0" smtClean="0">
                        <a:latin typeface="+mj-lt"/>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mj-lt"/>
                          </a:rPr>
                        </m:ctrlPr>
                      </m:sSubPr>
                      <m:e>
                        <m:r>
                          <a:rPr kumimoji="1" lang="en-US" altLang="ja-JP" sz="1600" b="0" i="1" baseline="0" smtClean="0">
                            <a:latin typeface="+mj-lt"/>
                          </a:rPr>
                          <m:t>𝑅</m:t>
                        </m:r>
                      </m:e>
                      <m:sub>
                        <m:r>
                          <a:rPr kumimoji="1" lang="en-US" altLang="ja-JP" sz="1600" b="0" i="1" baseline="0" smtClean="0">
                            <a:latin typeface="+mj-lt"/>
                          </a:rPr>
                          <m:t>𝑑</m:t>
                        </m:r>
                      </m:sub>
                    </m:sSub>
                    <m:r>
                      <a:rPr kumimoji="1" lang="en-US" altLang="ja-JP" sz="1600" b="0" i="1" baseline="0" smtClean="0">
                        <a:latin typeface="+mj-lt"/>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4"/>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spTree>
    <p:extLst>
      <p:ext uri="{BB962C8B-B14F-4D97-AF65-F5344CB8AC3E}">
        <p14:creationId xmlns:p14="http://schemas.microsoft.com/office/powerpoint/2010/main" val="391788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Latency [</a:t>
                </a:r>
                <a:r>
                  <a:rPr kumimoji="1" lang="en-US" altLang="ja-JP" sz="1600" dirty="0" err="1">
                    <a:latin typeface="+mj-lt"/>
                  </a:rPr>
                  <a:t>ms</a:t>
                </a:r>
                <a:r>
                  <a:rPr kumimoji="1" lang="en-US" altLang="ja-JP" sz="1600" dirty="0">
                    <a:latin typeface="+mj-lt"/>
                  </a:rPr>
                  <a:t>]</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11" name="図 10">
            <a:extLst>
              <a:ext uri="{FF2B5EF4-FFF2-40B4-BE49-F238E27FC236}">
                <a16:creationId xmlns:a16="http://schemas.microsoft.com/office/drawing/2014/main" id="{8F0C234F-C6BA-05C8-721D-342FB3094533}"/>
              </a:ext>
            </a:extLst>
          </p:cNvPr>
          <p:cNvPicPr>
            <a:picLocks noChangeAspect="1"/>
          </p:cNvPicPr>
          <p:nvPr/>
        </p:nvPicPr>
        <p:blipFill>
          <a:blip r:embed="rId3"/>
          <a:stretch>
            <a:fillRect/>
          </a:stretch>
        </p:blipFill>
        <p:spPr>
          <a:xfrm>
            <a:off x="3855125" y="1692522"/>
            <a:ext cx="4856822" cy="2128385"/>
          </a:xfrm>
          <a:prstGeom prst="rect">
            <a:avLst/>
          </a:prstGeom>
        </p:spPr>
      </p:pic>
      <p:pic>
        <p:nvPicPr>
          <p:cNvPr id="12" name="図 11">
            <a:extLst>
              <a:ext uri="{FF2B5EF4-FFF2-40B4-BE49-F238E27FC236}">
                <a16:creationId xmlns:a16="http://schemas.microsoft.com/office/drawing/2014/main" id="{7DADA17B-1B58-8F85-3368-A0BDE18794F2}"/>
              </a:ext>
            </a:extLst>
          </p:cNvPr>
          <p:cNvPicPr>
            <a:picLocks noChangeAspect="1"/>
          </p:cNvPicPr>
          <p:nvPr/>
        </p:nvPicPr>
        <p:blipFill>
          <a:blip r:embed="rId4"/>
          <a:stretch>
            <a:fillRect/>
          </a:stretch>
        </p:blipFill>
        <p:spPr>
          <a:xfrm>
            <a:off x="3965795" y="4173430"/>
            <a:ext cx="4635482" cy="2031388"/>
          </a:xfrm>
          <a:prstGeom prst="rect">
            <a:avLst/>
          </a:prstGeom>
        </p:spPr>
      </p:pic>
    </p:spTree>
    <p:extLst>
      <p:ext uri="{BB962C8B-B14F-4D97-AF65-F5344CB8AC3E}">
        <p14:creationId xmlns:p14="http://schemas.microsoft.com/office/powerpoint/2010/main" val="65513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14</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Network throughput [Kbps]</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6" name="図 5">
            <a:extLst>
              <a:ext uri="{FF2B5EF4-FFF2-40B4-BE49-F238E27FC236}">
                <a16:creationId xmlns:a16="http://schemas.microsoft.com/office/drawing/2014/main" id="{57C0B2F6-9C95-EF4B-B7BB-26D79A2EFCA4}"/>
              </a:ext>
            </a:extLst>
          </p:cNvPr>
          <p:cNvPicPr>
            <a:picLocks noChangeAspect="1"/>
          </p:cNvPicPr>
          <p:nvPr/>
        </p:nvPicPr>
        <p:blipFill>
          <a:blip r:embed="rId3"/>
          <a:stretch>
            <a:fillRect/>
          </a:stretch>
        </p:blipFill>
        <p:spPr>
          <a:xfrm>
            <a:off x="3865597" y="1701855"/>
            <a:ext cx="4835878" cy="2119207"/>
          </a:xfrm>
          <a:prstGeom prst="rect">
            <a:avLst/>
          </a:prstGeom>
        </p:spPr>
      </p:pic>
      <p:pic>
        <p:nvPicPr>
          <p:cNvPr id="7" name="図 6">
            <a:extLst>
              <a:ext uri="{FF2B5EF4-FFF2-40B4-BE49-F238E27FC236}">
                <a16:creationId xmlns:a16="http://schemas.microsoft.com/office/drawing/2014/main" id="{88F95CF1-A06B-8548-8F94-B70F49BCDFB8}"/>
              </a:ext>
            </a:extLst>
          </p:cNvPr>
          <p:cNvPicPr>
            <a:picLocks noChangeAspect="1"/>
          </p:cNvPicPr>
          <p:nvPr/>
        </p:nvPicPr>
        <p:blipFill>
          <a:blip r:embed="rId4"/>
          <a:stretch>
            <a:fillRect/>
          </a:stretch>
        </p:blipFill>
        <p:spPr>
          <a:xfrm>
            <a:off x="4048570" y="4196590"/>
            <a:ext cx="4604282" cy="2017716"/>
          </a:xfrm>
          <a:prstGeom prst="rect">
            <a:avLst/>
          </a:prstGeom>
        </p:spPr>
      </p:pic>
    </p:spTree>
    <p:extLst>
      <p:ext uri="{BB962C8B-B14F-4D97-AF65-F5344CB8AC3E}">
        <p14:creationId xmlns:p14="http://schemas.microsoft.com/office/powerpoint/2010/main" val="21977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F0306-8D2A-5472-87F8-CFDCA5D95B54}"/>
              </a:ext>
            </a:extLst>
          </p:cNvPr>
          <p:cNvSpPr>
            <a:spLocks noGrp="1"/>
          </p:cNvSpPr>
          <p:nvPr>
            <p:ph type="title"/>
          </p:nvPr>
        </p:nvSpPr>
        <p:spPr/>
        <p:txBody>
          <a:bodyPr/>
          <a:lstStyle/>
          <a:p>
            <a:r>
              <a:rPr lang="en-US" altLang="ja-JP" sz="3600" kern="0" dirty="0"/>
              <a:t>Cross-layer Evaluation - Discussion</a:t>
            </a:r>
            <a:endParaRPr kumimoji="1" lang="ja-JP" altLang="en-US" dirty="0"/>
          </a:p>
        </p:txBody>
      </p:sp>
      <p:sp>
        <p:nvSpPr>
          <p:cNvPr id="3" name="スライド番号プレースホルダー 2">
            <a:extLst>
              <a:ext uri="{FF2B5EF4-FFF2-40B4-BE49-F238E27FC236}">
                <a16:creationId xmlns:a16="http://schemas.microsoft.com/office/drawing/2014/main" id="{812D99B7-C662-483E-E0AF-149B760617A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15</a:t>
            </a:fld>
            <a:endParaRPr lang="en-US">
              <a:solidFill>
                <a:srgbClr val="000000"/>
              </a:solidFill>
            </a:endParaRPr>
          </a:p>
        </p:txBody>
      </p:sp>
      <p:sp>
        <p:nvSpPr>
          <p:cNvPr id="4" name="日付プレースホルダー 3">
            <a:extLst>
              <a:ext uri="{FF2B5EF4-FFF2-40B4-BE49-F238E27FC236}">
                <a16:creationId xmlns:a16="http://schemas.microsoft.com/office/drawing/2014/main" id="{486CADFF-14BE-90D8-EB0E-45162AC4CD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24FA914-D07A-7167-AF03-8DE4813C588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DF8F6C60-34D8-2724-8632-5A34692220B2}"/>
                  </a:ext>
                </a:extLst>
              </p:cNvPr>
              <p:cNvSpPr txBox="1"/>
              <p:nvPr/>
            </p:nvSpPr>
            <p:spPr>
              <a:xfrm>
                <a:off x="284956" y="1647885"/>
                <a:ext cx="8574087"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the same coding rate cases for all links, each performance deteriorates when the coding rate is too low</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mj-lt"/>
                          </a:rPr>
                        </m:ctrlPr>
                      </m:sSubPr>
                      <m:e>
                        <m:r>
                          <a:rPr kumimoji="1" lang="en-US" altLang="ja-JP" b="0" i="1" baseline="0" smtClean="0">
                            <a:latin typeface="+mj-lt"/>
                          </a:rPr>
                          <m:t>𝑅</m:t>
                        </m:r>
                      </m:e>
                      <m:sub>
                        <m:r>
                          <a:rPr kumimoji="1" lang="en-US" altLang="ja-JP" b="0" i="1" baseline="0" smtClean="0">
                            <a:latin typeface="+mj-lt"/>
                          </a:rPr>
                          <m:t>𝑑</m:t>
                        </m:r>
                      </m:sub>
                    </m:sSub>
                    <m:r>
                      <a:rPr kumimoji="1" lang="en-US" altLang="ja-JP" b="0" i="1" baseline="0" smtClean="0">
                        <a:latin typeface="+mj-lt"/>
                      </a:rPr>
                      <m:t> </m:t>
                    </m:r>
                  </m:oMath>
                </a14:m>
                <a:r>
                  <a:rPr kumimoji="1" lang="en-US" altLang="ja-JP" dirty="0">
                    <a:latin typeface="+mj-lt"/>
                  </a:rPr>
                  <a:t>is </a:t>
                </a:r>
                <a:r>
                  <a:rPr lang="en-US" altLang="ja-JP" dirty="0">
                    <a:latin typeface="+mj-lt"/>
                  </a:rPr>
                  <a:t>100 Kbps, that is more than SOCC coding rate 1/8</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mj-lt"/>
                          </a:rPr>
                        </m:ctrlPr>
                      </m:sSubPr>
                      <m:e>
                        <m:r>
                          <a:rPr kumimoji="1" lang="en-US" altLang="ja-JP" b="0" i="1" baseline="0" smtClean="0">
                            <a:latin typeface="+mj-lt"/>
                          </a:rPr>
                          <m:t>𝑅</m:t>
                        </m:r>
                      </m:e>
                      <m:sub>
                        <m:r>
                          <a:rPr kumimoji="1" lang="en-US" altLang="ja-JP" b="0" i="1" baseline="0" smtClean="0">
                            <a:latin typeface="+mj-lt"/>
                          </a:rPr>
                          <m:t>𝑑</m:t>
                        </m:r>
                      </m:sub>
                    </m:sSub>
                    <m:r>
                      <a:rPr kumimoji="1" lang="en-US" altLang="ja-JP" b="0" i="1" baseline="0" smtClean="0">
                        <a:latin typeface="+mj-lt"/>
                      </a:rPr>
                      <m:t> </m:t>
                    </m:r>
                  </m:oMath>
                </a14:m>
                <a:r>
                  <a:rPr kumimoji="1" lang="en-US" altLang="ja-JP" dirty="0">
                    <a:latin typeface="+mj-lt"/>
                  </a:rPr>
                  <a:t>is </a:t>
                </a:r>
                <a:r>
                  <a:rPr lang="en-US" altLang="ja-JP" dirty="0">
                    <a:latin typeface="+mj-lt"/>
                  </a:rPr>
                  <a:t>200 Kbps, that is more than SOCC coding rate 1/4</a:t>
                </a:r>
              </a:p>
              <a:p>
                <a:pPr marL="742950" lvl="1" indent="-285750">
                  <a:buFont typeface="Wingdings" panose="05000000000000000000" pitchFamily="2" charset="2"/>
                  <a:buChar char="Ø"/>
                </a:pP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 reason is that it increases the number of packets transmitted out to the network to transmit the same amount of data due to fixed PSDU and </a:t>
                </a:r>
                <a:r>
                  <a:rPr lang="en-US" altLang="ja-JP" dirty="0">
                    <a:latin typeface="+mj-lt"/>
                  </a:rPr>
                  <a:t>t</a:t>
                </a:r>
                <a:r>
                  <a:rPr kumimoji="1" lang="en-US" altLang="ja-JP" baseline="0" dirty="0">
                    <a:latin typeface="+mj-lt"/>
                  </a:rPr>
                  <a:t>ime slot length</a:t>
                </a: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Therefore, it increases the number of packet collisions in RAP and waiting packets in queue from the above reason</a:t>
                </a:r>
              </a:p>
              <a:p>
                <a:pPr marL="742950" lvl="1" indent="-285750">
                  <a:buFont typeface="Wingdings" panose="05000000000000000000" pitchFamily="2" charset="2"/>
                  <a:buChar char="Ø"/>
                </a:pPr>
                <a:endParaRPr lang="en-US" altLang="ja-JP" dirty="0">
                  <a:latin typeface="+mj-lt"/>
                </a:endParaRPr>
              </a:p>
              <a:p>
                <a:pPr marL="342900" indent="-342900">
                  <a:buFont typeface="Arial" panose="020B0604020202020204" pitchFamily="34" charset="0"/>
                  <a:buChar char="•"/>
                </a:pPr>
                <a:r>
                  <a:rPr kumimoji="1" lang="en-US" altLang="ja-JP" dirty="0">
                    <a:latin typeface="+mj-lt"/>
                  </a:rPr>
                  <a:t>Each performance can be balanced by adjusting the coding rate according to the link type</a:t>
                </a:r>
              </a:p>
              <a:p>
                <a:pPr marL="800100" lvl="1" indent="-342900">
                  <a:buFont typeface="Wingdings" panose="05000000000000000000" pitchFamily="2" charset="2"/>
                  <a:buChar char="Ø"/>
                </a:pPr>
                <a:r>
                  <a:rPr kumimoji="1" lang="en-US" altLang="ja-JP" dirty="0">
                    <a:latin typeface="+mj-lt"/>
                  </a:rPr>
                  <a:t>Because of the same number of time slots assigned to each sensor in MAP, the best performance are not achieved</a:t>
                </a:r>
              </a:p>
              <a:p>
                <a:pPr marL="800100" lvl="1" indent="-342900">
                  <a:buFont typeface="Wingdings" panose="05000000000000000000" pitchFamily="2" charset="2"/>
                  <a:buChar char="Ø"/>
                </a:pPr>
                <a:r>
                  <a:rPr kumimoji="1" lang="en-US" altLang="ja-JP" dirty="0">
                    <a:latin typeface="+mj-lt"/>
                  </a:rPr>
                  <a:t>It is necessary to adjust the number of allocated slots in the MAP according to the coding rate</a:t>
                </a:r>
                <a:endParaRPr kumimoji="1" lang="ja-JP" altLang="en-US" dirty="0">
                  <a:latin typeface="+mj-lt"/>
                </a:endParaRPr>
              </a:p>
            </p:txBody>
          </p:sp>
        </mc:Choice>
        <mc:Fallback>
          <p:sp>
            <p:nvSpPr>
              <p:cNvPr id="6" name="テキスト ボックス 5">
                <a:extLst>
                  <a:ext uri="{FF2B5EF4-FFF2-40B4-BE49-F238E27FC236}">
                    <a16:creationId xmlns:a16="http://schemas.microsoft.com/office/drawing/2014/main" id="{DF8F6C60-34D8-2724-8632-5A34692220B2}"/>
                  </a:ext>
                </a:extLst>
              </p:cNvPr>
              <p:cNvSpPr txBox="1">
                <a:spLocks noRot="1" noChangeAspect="1" noMove="1" noResize="1" noEditPoints="1" noAdjustHandles="1" noChangeArrowheads="1" noChangeShapeType="1" noTextEdit="1"/>
              </p:cNvSpPr>
              <p:nvPr/>
            </p:nvSpPr>
            <p:spPr>
              <a:xfrm>
                <a:off x="284956" y="1647885"/>
                <a:ext cx="8574087" cy="4524315"/>
              </a:xfrm>
              <a:prstGeom prst="rect">
                <a:avLst/>
              </a:prstGeom>
              <a:blipFill>
                <a:blip r:embed="rId2"/>
                <a:stretch>
                  <a:fillRect l="-498" t="-673" r="-640" b="-1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6509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kumimoji="1" lang="en-US" altLang="ja-JP" sz="2400" b="1" dirty="0">
                <a:latin typeface="+mj-lt"/>
              </a:rPr>
              <a:t>SOCC has potential to be applied to more important user priority case because of the powerful error correcting capability but very low coding rate</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51340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90077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18</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18</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19</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97798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March 2024,</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Hyatt Regency Convention Center - Denver, Co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20</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08679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21</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64791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22</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3570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3. 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5</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0877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31629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a:t>
            </a:r>
            <a:r>
              <a:rPr lang="en-US" altLang="ja-JP" sz="3200"/>
              <a:t>Result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8</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21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848287394"/>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6761</TotalTime>
  <Words>2916</Words>
  <Application>Microsoft Office PowerPoint</Application>
  <PresentationFormat>画面に合わせる (4:3)</PresentationFormat>
  <Paragraphs>367</Paragraphs>
  <Slides>22</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1. Motivation and Aim of study</vt:lpstr>
      <vt:lpstr>3. SOCC</vt:lpstr>
      <vt:lpstr>3. Application of SOCCs to IEEE 802.15.6 UWB PHY</vt:lpstr>
      <vt:lpstr>4. Evaluation</vt:lpstr>
      <vt:lpstr>4. Evaluation </vt:lpstr>
      <vt:lpstr>4. Result </vt:lpstr>
      <vt:lpstr>4. Discussion – Single Pulse Option </vt:lpstr>
      <vt:lpstr>Cross-layer Evaluation</vt:lpstr>
      <vt:lpstr>Cross-layer Evaluation</vt:lpstr>
      <vt:lpstr>Cross-layer Evaluation</vt:lpstr>
      <vt:lpstr>Cross-layer Evaluation</vt:lpstr>
      <vt:lpstr>Cross-layer Evaluation</vt:lpstr>
      <vt:lpstr>Cross-layer Evaluation - Discussion</vt:lpstr>
      <vt:lpstr>5. Conclusion</vt:lpstr>
      <vt:lpstr>Reference</vt:lpstr>
      <vt:lpstr>PowerPoint プレゼンテーション</vt:lpstr>
      <vt:lpstr>2. IEEE 802.15.6 UWB PHY</vt:lpstr>
      <vt:lpstr>2. IEEE 802.15.6 UWB PHY</vt:lpstr>
      <vt:lpstr>2. IEEE 802.15.6 UWB PHY</vt:lpstr>
      <vt:lpstr>2. IEEE 802.15.6 UWB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389</cp:revision>
  <dcterms:created xsi:type="dcterms:W3CDTF">2014-03-17T07:14:24Z</dcterms:created>
  <dcterms:modified xsi:type="dcterms:W3CDTF">2024-03-12T16:19:12Z</dcterms:modified>
</cp:coreProperties>
</file>