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59" r:id="rId2"/>
    <p:sldId id="258" r:id="rId3"/>
    <p:sldId id="284" r:id="rId4"/>
    <p:sldId id="281" r:id="rId5"/>
    <p:sldId id="271" r:id="rId6"/>
    <p:sldId id="273" r:id="rId7"/>
    <p:sldId id="274" r:id="rId8"/>
    <p:sldId id="282" r:id="rId9"/>
    <p:sldId id="276" r:id="rId10"/>
    <p:sldId id="256" r:id="rId11"/>
    <p:sldId id="288" r:id="rId12"/>
    <p:sldId id="289" r:id="rId13"/>
    <p:sldId id="290" r:id="rId14"/>
    <p:sldId id="28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showGuides="1">
      <p:cViewPr>
        <p:scale>
          <a:sx n="51" d="100"/>
          <a:sy n="51" d="100"/>
        </p:scale>
        <p:origin x="1480" y="208"/>
      </p:cViewPr>
      <p:guideLst>
        <p:guide orient="horz" pos="2160"/>
        <p:guide pos="2880"/>
      </p:guideLst>
    </p:cSldViewPr>
  </p:slideViewPr>
  <p:notesTextViewPr>
    <p:cViewPr>
      <p:scale>
        <a:sx n="1" d="1"/>
        <a:sy n="1" d="1"/>
      </p:scale>
      <p:origin x="0" y="0"/>
    </p:cViewPr>
  </p:notesTextViewPr>
  <p:sorterViewPr>
    <p:cViewPr>
      <p:scale>
        <a:sx n="100" d="100"/>
        <a:sy n="100" d="100"/>
      </p:scale>
      <p:origin x="0" y="-11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17226C-9B8F-4835-A7EC-48E95E209A76}" type="datetimeFigureOut">
              <a:rPr kumimoji="1" lang="ja-JP" altLang="en-US" smtClean="0"/>
              <a:t>2021/3/8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69402F-1F42-4764-9FFD-50056DC8779C}" type="slidenum">
              <a:rPr kumimoji="1" lang="ja-JP" altLang="en-US" smtClean="0"/>
              <a:t>‹#›</a:t>
            </a:fld>
            <a:endParaRPr kumimoji="1" lang="ja-JP" altLang="en-US"/>
          </a:p>
        </p:txBody>
      </p:sp>
    </p:spTree>
    <p:extLst>
      <p:ext uri="{BB962C8B-B14F-4D97-AF65-F5344CB8AC3E}">
        <p14:creationId xmlns:p14="http://schemas.microsoft.com/office/powerpoint/2010/main" val="29230221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3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doc.: IEEE 802.15-&lt;doc#&gt;</a:t>
            </a:r>
            <a:endParaRPr kumimoji="0" lang="en-US" altLang="ja-JP"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1828800" marR="0" lvl="4" indent="0" algn="l" defTabSz="457200" rtl="0" eaLnBrk="1" fontAlgn="auto" latinLnBrk="0" hangingPunct="1">
              <a:lnSpc>
                <a:spcPct val="100000"/>
              </a:lnSpc>
              <a:spcBef>
                <a:spcPts val="0"/>
              </a:spcBef>
              <a:spcAft>
                <a:spcPts val="0"/>
              </a:spcAft>
              <a:buClrTx/>
              <a:buSzTx/>
              <a:buFontTx/>
              <a:buNone/>
              <a:tabLst/>
              <a:defRPr/>
            </a:pPr>
            <a:r>
              <a:rPr kumimoji="0" lang="en-US" altLang="ja-JP" sz="18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Shoichi Kitazawa (ATR)</a:t>
            </a:r>
            <a:endParaRPr kumimoji="0" lang="en-US" altLang="ja-JP" sz="18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CD6D2E3F-5094-4468-9CC9-C689E0F636B7}" type="slidenum">
              <a:rPr kumimoji="1" lang="ja-JP" altLang="en-US" sz="13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1" lang="ja-JP" altLang="en-US" sz="13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3598123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14</a:t>
            </a:fld>
            <a:endParaRPr kumimoji="1" lang="ja-JP" altLang="en-US" dirty="0"/>
          </a:p>
        </p:txBody>
      </p:sp>
    </p:spTree>
    <p:extLst>
      <p:ext uri="{BB962C8B-B14F-4D97-AF65-F5344CB8AC3E}">
        <p14:creationId xmlns:p14="http://schemas.microsoft.com/office/powerpoint/2010/main" val="2511586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a:xfrm>
            <a:off x="3295873" y="9552401"/>
            <a:ext cx="2734092" cy="184666"/>
          </a:xfrm>
        </p:spPr>
        <p:txBody>
          <a:bodyPr/>
          <a:lstStyle/>
          <a:p>
            <a:pPr lvl="4"/>
            <a:r>
              <a:rPr lang="en-US" altLang="ja-JP" dirty="0"/>
              <a:t>Ryuji Kohno(YNU/CWC </a:t>
            </a:r>
            <a:r>
              <a:rPr lang="en-US" altLang="ja-JP" dirty="0" err="1"/>
              <a:t>UofOulu</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1537982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22811254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7</a:t>
            </a:fld>
            <a:endParaRPr kumimoji="1" lang="ja-JP" altLang="en-US" dirty="0"/>
          </a:p>
        </p:txBody>
      </p:sp>
    </p:spTree>
    <p:extLst>
      <p:ext uri="{BB962C8B-B14F-4D97-AF65-F5344CB8AC3E}">
        <p14:creationId xmlns:p14="http://schemas.microsoft.com/office/powerpoint/2010/main" val="347397142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20506409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9</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5"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xfrm>
            <a:off x="635333" y="115346"/>
            <a:ext cx="2658529" cy="215444"/>
          </a:xfrm>
          <a:prstGeom prst="rect">
            <a:avLst/>
          </a:prstGeom>
          <a:ln/>
        </p:spPr>
        <p:txBody>
          <a:bodyPr/>
          <a:lstStyle/>
          <a:p>
            <a:r>
              <a:rPr lang="en-US" altLang="ja-JP" dirty="0"/>
              <a:t>April 2013</a:t>
            </a:r>
          </a:p>
        </p:txBody>
      </p:sp>
      <p:sp>
        <p:nvSpPr>
          <p:cNvPr id="6" name="Rectangle 6"/>
          <p:cNvSpPr>
            <a:spLocks noGrp="1" noChangeArrowheads="1"/>
          </p:cNvSpPr>
          <p:nvPr>
            <p:ph type="ftr" sz="quarter" idx="4"/>
          </p:nvPr>
        </p:nvSpPr>
        <p:spPr>
          <a:ln/>
        </p:spPr>
        <p:txBody>
          <a:bodyPr/>
          <a:lstStyle/>
          <a:p>
            <a:pPr lvl="4"/>
            <a:r>
              <a:rPr lang="en-US" altLang="ja-JP" dirty="0"/>
              <a:t>Shoichi Kitazawa (ATR)</a:t>
            </a:r>
          </a:p>
        </p:txBody>
      </p:sp>
      <p:sp>
        <p:nvSpPr>
          <p:cNvPr id="7" name="Rectangle 7"/>
          <p:cNvSpPr>
            <a:spLocks noGrp="1" noChangeArrowheads="1"/>
          </p:cNvSpPr>
          <p:nvPr>
            <p:ph type="sldNum" sz="quarter" idx="5"/>
          </p:nvPr>
        </p:nvSpPr>
        <p:spPr>
          <a:xfrm>
            <a:off x="2849746" y="9552401"/>
            <a:ext cx="778746" cy="184666"/>
          </a:xfrm>
          <a:prstGeom prst="rect">
            <a:avLst/>
          </a:prstGeom>
          <a:ln/>
        </p:spPr>
        <p:txBody>
          <a:bodyPr/>
          <a:lstStyle/>
          <a:p>
            <a:r>
              <a:rPr lang="en-US" altLang="ja-JP" dirty="0"/>
              <a:t>Page </a:t>
            </a:r>
            <a:fld id="{77570724-D4C2-4805-9F96-77169DE31113}" type="slidenum">
              <a:rPr lang="en-US" altLang="ja-JP"/>
              <a:pPr/>
              <a:t>10</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a:xfrm>
            <a:off x="897485" y="4686752"/>
            <a:ext cx="4940793" cy="4440347"/>
          </a:xfrm>
          <a:prstGeom prst="rect">
            <a:avLst/>
          </a:prstGeom>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176542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3840149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37952322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5860171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4109252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2566384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241115426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003213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802.15-21-0141-01-0dep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836033" cy="307777"/>
          </a:xfrm>
          <a:prstGeom prst="rect">
            <a:avLst/>
          </a:prstGeom>
        </p:spPr>
        <p:txBody>
          <a:bodyPr wrap="none">
            <a:spAutoFit/>
          </a:bodyPr>
          <a:lstStyle/>
          <a:p>
            <a:r>
              <a:rPr lang="en-US" altLang="ja-JP" sz="1400" dirty="0"/>
              <a:t>Ryuji Kohno(YNU/CWC </a:t>
            </a:r>
            <a:r>
              <a:rPr lang="en-US" altLang="ja-JP" sz="1400" dirty="0" err="1"/>
              <a:t>UofOulu</a:t>
            </a:r>
            <a:r>
              <a:rPr lang="en-US" altLang="ja-JP" sz="1400" dirty="0"/>
              <a:t>)</a:t>
            </a:r>
          </a:p>
        </p:txBody>
      </p:sp>
    </p:spTree>
    <p:extLst>
      <p:ext uri="{BB962C8B-B14F-4D97-AF65-F5344CB8AC3E}">
        <p14:creationId xmlns:p14="http://schemas.microsoft.com/office/powerpoint/2010/main" val="1372600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57861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Opening Information for March 2021]	</a:t>
            </a:r>
          </a:p>
          <a:p>
            <a:r>
              <a:rPr lang="en-US" altLang="ja-JP" sz="1600" b="1" dirty="0">
                <a:ea typeface="ＭＳ Ｐゴシック" charset="-128"/>
              </a:rPr>
              <a:t>Date Submitted: </a:t>
            </a:r>
            <a:r>
              <a:rPr lang="en-US" altLang="ja-JP" sz="1600" dirty="0">
                <a:ea typeface="ＭＳ Ｐゴシック" charset="-128"/>
              </a:rPr>
              <a:t>[10</a:t>
            </a:r>
            <a:r>
              <a:rPr lang="en-US" altLang="ja-JP" sz="1600" baseline="30000" dirty="0">
                <a:ea typeface="ＭＳ Ｐゴシック" charset="-128"/>
              </a:rPr>
              <a:t>th</a:t>
            </a:r>
            <a:r>
              <a:rPr lang="en-US" altLang="ja-JP" sz="1600" dirty="0">
                <a:ea typeface="ＭＳ Ｐゴシック" charset="-128"/>
              </a:rPr>
              <a:t> March 2021]	</a:t>
            </a:r>
          </a:p>
          <a:p>
            <a:r>
              <a:rPr lang="en-US" altLang="ja-JP" sz="1600" b="1" dirty="0">
                <a:ea typeface="ＭＳ Ｐゴシック" charset="-128"/>
              </a:rPr>
              <a:t>Source:</a:t>
            </a:r>
            <a:r>
              <a:rPr lang="en-US" altLang="ja-JP" sz="1600" dirty="0">
                <a:ea typeface="ＭＳ Ｐゴシック" charset="-128"/>
              </a:rPr>
              <a:t>  [Ryuji Kohno1,2, Takumi Kobayashi1] [1;Yokohama National University, 2;Centre for Wireless Communications(CWC), University of Oulu]                                  </a:t>
            </a:r>
          </a:p>
          <a:p>
            <a:r>
              <a:rPr lang="en-US" altLang="ja-JP" sz="1600" dirty="0">
                <a:ea typeface="ＭＳ Ｐゴシック" charset="-128"/>
              </a:rPr>
              <a:t>Address [1; 79-5 </a:t>
            </a:r>
            <a:r>
              <a:rPr lang="en-US" altLang="ja-JP" sz="1600" dirty="0" err="1">
                <a:ea typeface="ＭＳ Ｐゴシック" charset="-128"/>
              </a:rPr>
              <a:t>Tokiwadai</a:t>
            </a:r>
            <a:r>
              <a:rPr lang="en-US" altLang="ja-JP" sz="1600" dirty="0">
                <a:ea typeface="ＭＳ Ｐゴシック" charset="-128"/>
              </a:rPr>
              <a:t>, Hodogaya-</a:t>
            </a:r>
            <a:r>
              <a:rPr lang="en-US" altLang="ja-JP" sz="1600" dirty="0" err="1">
                <a:ea typeface="ＭＳ Ｐゴシック" charset="-128"/>
              </a:rPr>
              <a:t>ku</a:t>
            </a:r>
            <a:r>
              <a:rPr lang="en-US" altLang="ja-JP" sz="1600" dirty="0">
                <a:ea typeface="ＭＳ Ｐゴシック" charset="-128"/>
              </a:rPr>
              <a:t>, Yokohama, Japan 240-8501</a:t>
            </a:r>
          </a:p>
          <a:p>
            <a:r>
              <a:rPr lang="en-US" altLang="ja-JP" sz="1600" dirty="0">
                <a:ea typeface="ＭＳ Ｐゴシック" charset="-128"/>
              </a:rPr>
              <a:t>                2; </a:t>
            </a:r>
            <a:r>
              <a:rPr lang="en-US" altLang="ja-JP" sz="1600" dirty="0" err="1">
                <a:ea typeface="ＭＳ Ｐゴシック" charset="-128"/>
              </a:rPr>
              <a:t>Linnanmaa</a:t>
            </a:r>
            <a:r>
              <a:rPr lang="en-US" altLang="ja-JP" sz="1600" dirty="0">
                <a:ea typeface="ＭＳ Ｐゴシック" charset="-128"/>
              </a:rPr>
              <a:t>, P.O. Box 4500, FIN-90570 Oulu, Finland FI-90014]</a:t>
            </a:r>
          </a:p>
          <a:p>
            <a:r>
              <a:rPr lang="en-US" altLang="ja-JP" sz="1600" dirty="0">
                <a:ea typeface="ＭＳ Ｐゴシック" charset="-128"/>
              </a:rPr>
              <a:t>Voice:[1; +81-45-339-4115, 2:+358-8-553-2849], FAX: [+81-45-338-1157], </a:t>
            </a:r>
          </a:p>
          <a:p>
            <a:r>
              <a:rPr lang="en-US" altLang="ja-JP" sz="1600" dirty="0">
                <a:ea typeface="ＭＳ Ｐゴシック" charset="-128"/>
              </a:rPr>
              <a:t>Email:[1: kohno@ynu.ac.jp,  kobayashi-takumi-ch@ynu.ac.jp, 2: Ryuji.Kohno@oulu.fi] Re: []</a:t>
            </a:r>
          </a:p>
          <a:p>
            <a:pPr>
              <a:spcBef>
                <a:spcPts val="600"/>
              </a:spcBef>
              <a:spcAft>
                <a:spcPts val="600"/>
              </a:spcAft>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opening information and meeting agenda for the IG DEP meeting.]</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107504" y="1034606"/>
            <a:ext cx="8928992" cy="5544616"/>
          </a:xfrm>
          <a:ln/>
        </p:spPr>
        <p:txBody>
          <a:bodyPr>
            <a:noAutofit/>
          </a:bodyPr>
          <a:lstStyle/>
          <a:p>
            <a:pPr>
              <a:lnSpc>
                <a:spcPts val="1100"/>
              </a:lnSpc>
            </a:pPr>
            <a:r>
              <a:rPr lang="en-US" altLang="ja-JP" sz="1300" dirty="0"/>
              <a:t>IG DEP meeting call to order</a:t>
            </a:r>
          </a:p>
          <a:p>
            <a:pPr>
              <a:lnSpc>
                <a:spcPts val="1100"/>
              </a:lnSpc>
            </a:pPr>
            <a:r>
              <a:rPr lang="en-US" altLang="ja-JP" sz="1300" dirty="0"/>
              <a:t>Call for essential patents and policies &amp; procedures reminder </a:t>
            </a:r>
          </a:p>
          <a:p>
            <a:pPr>
              <a:lnSpc>
                <a:spcPts val="1100"/>
              </a:lnSpc>
            </a:pPr>
            <a:r>
              <a:rPr lang="en-US" altLang="ja-JP" sz="1300" dirty="0"/>
              <a:t>Approve last meeting minutes: 15-21-0055-00-0dep-ig-dependability-January-2021-meeting-minutes</a:t>
            </a:r>
          </a:p>
          <a:p>
            <a:pPr>
              <a:lnSpc>
                <a:spcPts val="1100"/>
              </a:lnSpc>
            </a:pPr>
            <a:r>
              <a:rPr lang="en-US" altLang="ja-JP" sz="1300" dirty="0"/>
              <a:t>Review</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IG DEP Activity for Amendment of IEEE802.15.6 Wireless BAN with Enhanced Dependability      doc.#15-21-0023-00-0dep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lang="en-US" altLang="ja-JP" sz="1200" dirty="0">
                <a:solidFill>
                  <a:srgbClr val="000000"/>
                </a:solidFill>
                <a:latin typeface="Arial"/>
                <a:cs typeface="Times New Roman" pitchFamily="18" charset="0"/>
              </a:rPr>
              <a:t>Latest draft of PAR for amendment of IEEE802.15.6-2012</a:t>
            </a: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 WBAN with Enhanced Dependability   doc.#15-21-0030-01-0dep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Latest draft of CSD for amendment of IEEE802.15.6-2012 WBAN with Enhanced Dependability     doc.#15-21-0088-00-0dep</a:t>
            </a: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Revised technical requirement focused on Amendment of IEEE802.15.6 WBAN                   doc.#15-21-0023-00-0dep</a:t>
            </a:r>
            <a:endParaRPr lang="en-US" altLang="ja-JP" sz="1200" dirty="0">
              <a:solidFill>
                <a:srgbClr val="000000"/>
              </a:solidFill>
              <a:latin typeface="Arial"/>
              <a:cs typeface="Times New Roman" pitchFamily="18" charset="0"/>
            </a:endParaRPr>
          </a:p>
          <a:p>
            <a:pPr marL="800100" marR="0" lvl="1" indent="-285750" algn="l" defTabSz="914400" rtl="0" eaLnBrk="1" fontAlgn="base" latinLnBrk="0" hangingPunct="1">
              <a:lnSpc>
                <a:spcPts val="1500"/>
              </a:lnSpc>
              <a:spcBef>
                <a:spcPts val="0"/>
              </a:spcBef>
              <a:spcAft>
                <a:spcPts val="0"/>
              </a:spcAft>
              <a:buClrTx/>
              <a:buSzTx/>
              <a:buFont typeface="+mj-lt"/>
              <a:buAutoNum type="arabicPeriod"/>
              <a:tabLst/>
              <a:defRPr/>
            </a:pPr>
            <a:r>
              <a:rPr kumimoji="1" lang="en-US" altLang="ja-JP" sz="1200" b="0" i="0" u="none" strike="noStrike" kern="0" cap="none" spc="0" normalizeH="0" baseline="0" noProof="0" dirty="0">
                <a:ln>
                  <a:noFill/>
                </a:ln>
                <a:solidFill>
                  <a:srgbClr val="000000"/>
                </a:solidFill>
                <a:effectLst/>
                <a:uLnTx/>
                <a:uFillTx/>
                <a:latin typeface="Arial"/>
                <a:cs typeface="Times New Roman" pitchFamily="18" charset="0"/>
              </a:rPr>
              <a:t>Short descriptions of 4 SG formation requests from 802.15 WG                                             doc.#15-21-0138-00-0dep</a:t>
            </a:r>
          </a:p>
          <a:p>
            <a:pPr marL="514350" marR="0" lvl="1" indent="0" algn="l" defTabSz="914400" rtl="0" eaLnBrk="1" fontAlgn="base" latinLnBrk="0" hangingPunct="1">
              <a:lnSpc>
                <a:spcPts val="1500"/>
              </a:lnSpc>
              <a:spcBef>
                <a:spcPts val="0"/>
              </a:spcBef>
              <a:spcAft>
                <a:spcPts val="0"/>
              </a:spcAft>
              <a:buClrTx/>
              <a:buSzTx/>
              <a:buFontTx/>
              <a:buNone/>
              <a:tabLst/>
              <a:defRPr/>
            </a:pPr>
            <a:endParaRPr lang="en-US" altLang="ja-JP" sz="1300" dirty="0"/>
          </a:p>
          <a:p>
            <a:pPr>
              <a:lnSpc>
                <a:spcPts val="1100"/>
              </a:lnSpc>
            </a:pPr>
            <a:r>
              <a:rPr lang="en-US" altLang="ja-JP" sz="1300" dirty="0"/>
              <a:t>Discussion</a:t>
            </a:r>
          </a:p>
          <a:p>
            <a:pPr marL="0" indent="0">
              <a:lnSpc>
                <a:spcPts val="1100"/>
              </a:lnSpc>
              <a:buNone/>
            </a:pPr>
            <a:r>
              <a:rPr lang="en-US" altLang="ja-JP" sz="1300" dirty="0"/>
              <a:t>           1.   Harmonization with IG-NG-UWG  and IG-NS-UWB   </a:t>
            </a:r>
          </a:p>
          <a:p>
            <a:pPr marL="0" indent="0">
              <a:lnSpc>
                <a:spcPts val="1100"/>
              </a:lnSpc>
              <a:buNone/>
            </a:pPr>
            <a:r>
              <a:rPr lang="en-US" altLang="ja-JP" sz="1300" dirty="0"/>
              <a:t>           2.   Answers for questions in EC meeting  </a:t>
            </a:r>
          </a:p>
          <a:p>
            <a:pPr marL="0" indent="0">
              <a:lnSpc>
                <a:spcPts val="1100"/>
              </a:lnSpc>
              <a:buNone/>
            </a:pPr>
            <a:r>
              <a:rPr lang="en-US" altLang="ja-JP" sz="1300" dirty="0"/>
              <a:t>           3.   Specification of amendment of IEEE802.15.6-2012 WBAN with Enhanced Dependability </a:t>
            </a:r>
          </a:p>
          <a:p>
            <a:pPr marL="0" indent="0">
              <a:lnSpc>
                <a:spcPts val="1100"/>
              </a:lnSpc>
              <a:buNone/>
            </a:pPr>
            <a:r>
              <a:rPr lang="en-US" altLang="ja-JP" sz="1300" dirty="0"/>
              <a:t>           4.   Expecting users and sponsors of the amendment </a:t>
            </a:r>
          </a:p>
          <a:p>
            <a:pPr marL="0" indent="0">
              <a:lnSpc>
                <a:spcPts val="1100"/>
              </a:lnSpc>
              <a:buNone/>
            </a:pPr>
            <a:r>
              <a:rPr lang="en-US" altLang="ja-JP" sz="1300" dirty="0"/>
              <a:t>           4.   Preparation for motion to SG/TG  </a:t>
            </a:r>
          </a:p>
          <a:p>
            <a:pPr marL="0" indent="0">
              <a:lnSpc>
                <a:spcPts val="1100"/>
              </a:lnSpc>
              <a:buNone/>
            </a:pPr>
            <a:r>
              <a:rPr lang="en-US" altLang="ja-JP" sz="1300" dirty="0"/>
              <a:t>           5.   Timeline for May meeting and  later                                                                              </a:t>
            </a:r>
          </a:p>
          <a:p>
            <a:pPr marL="0" indent="0">
              <a:lnSpc>
                <a:spcPts val="1100"/>
              </a:lnSpc>
              <a:buNone/>
            </a:pPr>
            <a:endParaRPr lang="en-US" altLang="ja-JP" sz="1300" dirty="0"/>
          </a:p>
          <a:p>
            <a:pPr>
              <a:lnSpc>
                <a:spcPts val="1100"/>
              </a:lnSpc>
            </a:pPr>
            <a:r>
              <a:rPr lang="en-US" altLang="ja-JP" sz="1300" dirty="0"/>
              <a:t>Presentation</a:t>
            </a:r>
          </a:p>
          <a:p>
            <a:pPr marL="0" indent="0">
              <a:lnSpc>
                <a:spcPts val="1100"/>
              </a:lnSpc>
              <a:buNone/>
            </a:pPr>
            <a:r>
              <a:rPr lang="en-US" altLang="ja-JP" sz="1300" dirty="0"/>
              <a:t>           1. Dependable Universal Platform for Covid-19 and Daily Life with UWB-BAN, 5G, and AI Data Mining Server                  </a:t>
            </a:r>
          </a:p>
          <a:p>
            <a:pPr marL="0" indent="0">
              <a:lnSpc>
                <a:spcPts val="1100"/>
              </a:lnSpc>
              <a:buNone/>
            </a:pPr>
            <a:r>
              <a:rPr lang="en-US" altLang="ja-JP" sz="1300" dirty="0"/>
              <a:t>           2. Transmission Power Control of UWB-BAN to Co-exit with 4G/5G Using the Integrated Terminal</a:t>
            </a:r>
          </a:p>
          <a:p>
            <a:pPr marL="0" indent="0">
              <a:lnSpc>
                <a:spcPts val="1100"/>
              </a:lnSpc>
              <a:buNone/>
            </a:pPr>
            <a:r>
              <a:rPr lang="en-US" altLang="ja-JP" sz="1300" dirty="0"/>
              <a:t>           3.  Hybrid ARQ for Dependable WBAN</a:t>
            </a:r>
          </a:p>
          <a:p>
            <a:pPr marL="0" indent="0">
              <a:lnSpc>
                <a:spcPts val="1100"/>
              </a:lnSpc>
              <a:buNone/>
            </a:pPr>
            <a:r>
              <a:rPr lang="en-US" altLang="ja-JP" sz="1300" dirty="0"/>
              <a:t>           4.  BAN Coordinator with Multiple RF Port for Valuable Connection with Various Sensors and Actuators</a:t>
            </a:r>
          </a:p>
          <a:p>
            <a:pPr marL="0" indent="0">
              <a:lnSpc>
                <a:spcPts val="1100"/>
              </a:lnSpc>
              <a:buNone/>
            </a:pPr>
            <a:r>
              <a:rPr lang="en-US" altLang="ja-JP" sz="1300" dirty="0"/>
              <a:t>           5.  Dependable MAC Protocol for Mobility of Multiple BANs  Overlaid</a:t>
            </a:r>
          </a:p>
          <a:p>
            <a:pPr marL="0" indent="0">
              <a:lnSpc>
                <a:spcPts val="1100"/>
              </a:lnSpc>
              <a:buNone/>
            </a:pPr>
            <a:r>
              <a:rPr lang="en-US" altLang="ja-JP" sz="1300" dirty="0"/>
              <a:t>           6.  MAC Protocol for Coexisting UWB-BAN and Other UWB-PAN</a:t>
            </a:r>
          </a:p>
          <a:p>
            <a:pPr marL="0" indent="0">
              <a:lnSpc>
                <a:spcPts val="1100"/>
              </a:lnSpc>
              <a:buNone/>
            </a:pPr>
            <a:r>
              <a:rPr lang="en-US" altLang="ja-JP" sz="1300" dirty="0"/>
              <a:t>           7.  Physical Interference Suppression and Mitigation for coexistence among UWB-BAN and  other UWB-PANs </a:t>
            </a:r>
          </a:p>
          <a:p>
            <a:pPr marL="0" indent="0">
              <a:lnSpc>
                <a:spcPts val="1100"/>
              </a:lnSpc>
              <a:buNone/>
            </a:pPr>
            <a:r>
              <a:rPr lang="en-US" altLang="ja-JP" sz="1300" dirty="0"/>
              <a:t>                            </a:t>
            </a:r>
          </a:p>
        </p:txBody>
      </p:sp>
      <p:sp>
        <p:nvSpPr>
          <p:cNvPr id="4098" name="Rectangle 2"/>
          <p:cNvSpPr>
            <a:spLocks noGrp="1" noChangeArrowheads="1"/>
          </p:cNvSpPr>
          <p:nvPr>
            <p:ph type="title"/>
          </p:nvPr>
        </p:nvSpPr>
        <p:spPr>
          <a:xfrm>
            <a:off x="684483" y="607276"/>
            <a:ext cx="7772400" cy="429655"/>
          </a:xfrm>
          <a:ln/>
        </p:spPr>
        <p:txBody>
          <a:bodyPr/>
          <a:lstStyle/>
          <a:p>
            <a:r>
              <a:rPr lang="en-US" altLang="ja-JP" sz="3200" b="1" dirty="0"/>
              <a:t>Agenda items for the week</a:t>
            </a:r>
            <a:endParaRPr lang="ja-JP" altLang="ja-JP" sz="3200" b="1"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10</a:t>
            </a:fld>
            <a:endParaRPr lang="en-US" altLang="ja-JP" dirty="0"/>
          </a:p>
        </p:txBody>
      </p:sp>
      <p:sp>
        <p:nvSpPr>
          <p:cNvPr id="7" name="Rectangle 4">
            <a:extLst>
              <a:ext uri="{FF2B5EF4-FFF2-40B4-BE49-F238E27FC236}">
                <a16:creationId xmlns:a16="http://schemas.microsoft.com/office/drawing/2014/main" id="{2ADAFEFA-111D-418C-BAD5-A243D868A95A}"/>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9"/>
            <a:ext cx="7772400" cy="386270"/>
          </a:xfrm>
        </p:spPr>
        <p:txBody>
          <a:bodyPr/>
          <a:lstStyle/>
          <a:p>
            <a:r>
              <a:rPr lang="en-US" altLang="ja-JP" sz="3200" b="1" dirty="0"/>
              <a:t>IG DEP </a:t>
            </a:r>
            <a:r>
              <a:rPr kumimoji="1" lang="en-US" altLang="ja-JP" sz="3200" b="1" dirty="0"/>
              <a:t>schedule </a:t>
            </a:r>
            <a:r>
              <a:rPr lang="en-US" altLang="ja-JP" sz="3200" b="1" dirty="0"/>
              <a:t>in March 2021</a:t>
            </a:r>
            <a:endParaRPr kumimoji="1" lang="ja-JP" altLang="en-US" sz="3200" b="1" dirty="0"/>
          </a:p>
        </p:txBody>
      </p:sp>
      <p:sp>
        <p:nvSpPr>
          <p:cNvPr id="5" name="スライド番号プレースホルダー 4"/>
          <p:cNvSpPr>
            <a:spLocks noGrp="1"/>
          </p:cNvSpPr>
          <p:nvPr>
            <p:ph type="sldNum" sz="quarter" idx="12"/>
          </p:nvPr>
        </p:nvSpPr>
        <p:spPr/>
        <p: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rPr>
              <a:t>Slide </a:t>
            </a:r>
            <a:fld id="{17C47D4F-CAA3-4307-B0EF-8C4B3E0CF21D}" type="slidenum">
              <a:rPr kumimoji="0" lang="en-US" altLang="ja-JP" sz="1400" b="0" i="0" u="none" strike="noStrike" kern="1200" cap="none" spc="0" normalizeH="0" baseline="0" noProof="0" smtClean="0">
                <a:ln>
                  <a:noFill/>
                </a:ln>
                <a:solidFill>
                  <a:srgbClr val="000000"/>
                </a:solidFill>
                <a:effectLst/>
                <a:uLnTx/>
                <a:uFillTx/>
                <a:latin typeface="Arial"/>
                <a:ea typeface="ＭＳ Ｐゴシック" charset="-128"/>
                <a:cs typeface="+mn-cs"/>
              </a:rPr>
              <a:pPr marL="0" marR="0" lvl="0" indent="0" algn="ctr" defTabSz="457200" rtl="0" eaLnBrk="1" fontAlgn="auto" latinLnBrk="0" hangingPunct="1">
                <a:lnSpc>
                  <a:spcPct val="100000"/>
                </a:lnSpc>
                <a:spcBef>
                  <a:spcPts val="0"/>
                </a:spcBef>
                <a:spcAft>
                  <a:spcPts val="0"/>
                </a:spcAft>
                <a:buClrTx/>
                <a:buSzTx/>
                <a:buFontTx/>
                <a:buNone/>
                <a:tabLst/>
                <a:defRPr/>
              </a:pPr>
              <a:t>11</a:t>
            </a:fld>
            <a:endParaRPr kumimoji="0" lang="en-US" altLang="ja-JP" sz="1400" b="0"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March 2021</a:t>
            </a:r>
            <a:endParaRPr kumimoji="0" lang="en-US" altLang="ja-JP" sz="1400" b="1" i="0" u="none" strike="noStrike" kern="1200" cap="none" spc="0" normalizeH="0" baseline="0" noProof="0" dirty="0">
              <a:ln>
                <a:noFill/>
              </a:ln>
              <a:solidFill>
                <a:srgbClr val="000000"/>
              </a:solidFill>
              <a:effectLst/>
              <a:uLnTx/>
              <a:uFillTx/>
              <a:latin typeface="Arial"/>
              <a:ea typeface="ＭＳ Ｐゴシック" charset="-128"/>
              <a:cs typeface="+mn-cs"/>
            </a:endParaRPr>
          </a:p>
        </p:txBody>
      </p:sp>
      <p:sp>
        <p:nvSpPr>
          <p:cNvPr id="8" name="テキスト ボックス 7">
            <a:extLst>
              <a:ext uri="{FF2B5EF4-FFF2-40B4-BE49-F238E27FC236}">
                <a16:creationId xmlns:a16="http://schemas.microsoft.com/office/drawing/2014/main" id="{519277D1-E0D8-4528-9D32-0D4C71FD2647}"/>
              </a:ext>
            </a:extLst>
          </p:cNvPr>
          <p:cNvSpPr txBox="1"/>
          <p:nvPr/>
        </p:nvSpPr>
        <p:spPr>
          <a:xfrm>
            <a:off x="472006" y="3482449"/>
            <a:ext cx="8671994" cy="3046988"/>
          </a:xfrm>
          <a:prstGeom prst="rect">
            <a:avLst/>
          </a:prstGeom>
          <a:noFill/>
        </p:spPr>
        <p:txBody>
          <a:bodyPr wrap="square">
            <a:spAutoFit/>
          </a:bodyPr>
          <a:lstStyle/>
          <a:p>
            <a:endParaRPr lang="en-US" altLang="ja-JP" sz="1200" dirty="0"/>
          </a:p>
          <a:p>
            <a:r>
              <a:rPr lang="ja-JP" altLang="en-US" sz="1200" dirty="0"/>
              <a:t>　</a:t>
            </a:r>
            <a:endParaRPr lang="en-US" altLang="ja-JP" sz="1200" dirty="0"/>
          </a:p>
          <a:p>
            <a:pPr marL="228600" indent="-228600">
              <a:buAutoNum type="arabicPeriod"/>
            </a:pPr>
            <a:r>
              <a:rPr lang="en-US" altLang="ja-JP" sz="1200" b="1" dirty="0"/>
              <a:t>IEEE802.15 IG-DEP1 session </a:t>
            </a:r>
            <a:r>
              <a:rPr lang="en-US" altLang="ja-JP" sz="1200" dirty="0"/>
              <a:t>19:00-21:00 EST on March 10(Wed) 2021 (UTC-05:00) Eastern Time (US &amp; Canada) </a:t>
            </a:r>
          </a:p>
          <a:p>
            <a:r>
              <a:rPr lang="en-US" altLang="ja-JP" sz="1200" dirty="0"/>
              <a:t>                                                        9:00-11:00 JST on March 11 (Thu) 2021(UTC+09:00) Time (Japan &amp; Korea etc.) </a:t>
            </a:r>
          </a:p>
          <a:p>
            <a:r>
              <a:rPr lang="en-US" altLang="ja-JP" sz="1200" dirty="0"/>
              <a:t>      Meeting number: 179 207 2229</a:t>
            </a:r>
          </a:p>
          <a:p>
            <a:r>
              <a:rPr lang="en-US" altLang="ja-JP" sz="1200" dirty="0"/>
              <a:t>      Password:               </a:t>
            </a:r>
            <a:r>
              <a:rPr lang="en-US" altLang="ja-JP" sz="1200" dirty="0" err="1"/>
              <a:t>IGdep</a:t>
            </a:r>
            <a:endParaRPr lang="en-US" altLang="ja-JP" sz="1200" dirty="0"/>
          </a:p>
          <a:p>
            <a:pPr marL="228600" indent="-228600">
              <a:buAutoNum type="arabicPeriod" startAt="2"/>
            </a:pPr>
            <a:r>
              <a:rPr lang="en-US" altLang="ja-JP" sz="1200" b="1" dirty="0">
                <a:solidFill>
                  <a:srgbClr val="FF0000"/>
                </a:solidFill>
              </a:rPr>
              <a:t>Joint session between IG-DEP and IG-NG-UWB </a:t>
            </a:r>
            <a:r>
              <a:rPr lang="en-US" altLang="ja-JP" sz="1200" dirty="0"/>
              <a:t>17:00-19:00 EST on March 11(Thu) 2021 (UTC-05:00)  (US &amp; Canada)</a:t>
            </a:r>
          </a:p>
          <a:p>
            <a:r>
              <a:rPr lang="en-US" altLang="ja-JP" sz="1200" dirty="0"/>
              <a:t>                                                                                      7:00- 9:00  JST on March 12(Fri) 2021 (UTC+09:00)  (Japan &amp; Korea) </a:t>
            </a:r>
          </a:p>
          <a:p>
            <a:r>
              <a:rPr lang="en-US" altLang="ja-JP" sz="1200" dirty="0"/>
              <a:t>       Meeting number: 129 842 8204</a:t>
            </a:r>
          </a:p>
          <a:p>
            <a:r>
              <a:rPr lang="en-US" altLang="ja-JP" sz="1200" dirty="0"/>
              <a:t>       Password:  Joint-IG</a:t>
            </a:r>
          </a:p>
          <a:p>
            <a:r>
              <a:rPr lang="en-US" altLang="ja-JP" sz="1200" dirty="0"/>
              <a:t>3.   </a:t>
            </a:r>
            <a:r>
              <a:rPr lang="en-US" altLang="ja-JP" sz="1200" b="1" dirty="0"/>
              <a:t>IEEE802.15 IG-DEP2 session </a:t>
            </a:r>
            <a:r>
              <a:rPr lang="en-US" altLang="ja-JP" sz="1200" dirty="0"/>
              <a:t>19:00-21:00 EST on March 11(Thu)/ 9:00-11:00 JST on March 12th (Fri)</a:t>
            </a:r>
          </a:p>
          <a:p>
            <a:r>
              <a:rPr lang="en-US" altLang="ja-JP" sz="1200" dirty="0"/>
              <a:t>       Meeting number: 179 880 1799 </a:t>
            </a:r>
          </a:p>
          <a:p>
            <a:r>
              <a:rPr lang="en-US" altLang="ja-JP" sz="1200" dirty="0"/>
              <a:t>       Password:               </a:t>
            </a:r>
            <a:r>
              <a:rPr lang="en-US" altLang="ja-JP" sz="1200" dirty="0" err="1"/>
              <a:t>IGdep</a:t>
            </a:r>
            <a:endParaRPr lang="en-US" altLang="ja-JP" sz="1200" dirty="0"/>
          </a:p>
          <a:p>
            <a:r>
              <a:rPr lang="en-US" altLang="ja-JP" sz="1200" dirty="0"/>
              <a:t>4.  IEEE802.15 IG-DEP3 session 19:00-21:00 EST on March 15(Mon)/ 9:00-11:00 JST on March 16th (Tue)</a:t>
            </a:r>
          </a:p>
          <a:p>
            <a:r>
              <a:rPr lang="en-US" altLang="ja-JP" sz="1200" dirty="0"/>
              <a:t>       Meeting number: 179 228 1913</a:t>
            </a:r>
          </a:p>
          <a:p>
            <a:r>
              <a:rPr lang="en-US" altLang="ja-JP" sz="1200" dirty="0"/>
              <a:t>       Password:               </a:t>
            </a:r>
            <a:r>
              <a:rPr lang="en-US" altLang="ja-JP" sz="1200" dirty="0" err="1"/>
              <a:t>IGdep</a:t>
            </a:r>
            <a:endParaRPr lang="ja-JP" altLang="en-US" sz="1200" dirty="0"/>
          </a:p>
        </p:txBody>
      </p:sp>
      <p:graphicFrame>
        <p:nvGraphicFramePr>
          <p:cNvPr id="10" name="コンテンツ プレースホルダー 8">
            <a:extLst>
              <a:ext uri="{FF2B5EF4-FFF2-40B4-BE49-F238E27FC236}">
                <a16:creationId xmlns:a16="http://schemas.microsoft.com/office/drawing/2014/main" id="{CADC39DC-B5F4-4911-BE29-456B44B84E83}"/>
              </a:ext>
            </a:extLst>
          </p:cNvPr>
          <p:cNvGraphicFramePr>
            <a:graphicFrameLocks noGrp="1"/>
          </p:cNvGraphicFramePr>
          <p:nvPr>
            <p:ph idx="1"/>
            <p:extLst>
              <p:ext uri="{D42A27DB-BD31-4B8C-83A1-F6EECF244321}">
                <p14:modId xmlns:p14="http://schemas.microsoft.com/office/powerpoint/2010/main" val="2240968289"/>
              </p:ext>
            </p:extLst>
          </p:nvPr>
        </p:nvGraphicFramePr>
        <p:xfrm>
          <a:off x="107503" y="1044688"/>
          <a:ext cx="8928993" cy="2743200"/>
        </p:xfrm>
        <a:graphic>
          <a:graphicData uri="http://schemas.openxmlformats.org/drawingml/2006/table">
            <a:tbl>
              <a:tblPr firstRow="1" bandRow="1">
                <a:tableStyleId>{93296810-A885-4BE3-A3E7-6D5BEEA58F35}</a:tableStyleId>
              </a:tblPr>
              <a:tblGrid>
                <a:gridCol w="1206947">
                  <a:extLst>
                    <a:ext uri="{9D8B030D-6E8A-4147-A177-3AD203B41FA5}">
                      <a16:colId xmlns:a16="http://schemas.microsoft.com/office/drawing/2014/main" val="20000"/>
                    </a:ext>
                  </a:extLst>
                </a:gridCol>
                <a:gridCol w="1457325">
                  <a:extLst>
                    <a:ext uri="{9D8B030D-6E8A-4147-A177-3AD203B41FA5}">
                      <a16:colId xmlns:a16="http://schemas.microsoft.com/office/drawing/2014/main" val="20001"/>
                    </a:ext>
                  </a:extLst>
                </a:gridCol>
                <a:gridCol w="1546101">
                  <a:extLst>
                    <a:ext uri="{9D8B030D-6E8A-4147-A177-3AD203B41FA5}">
                      <a16:colId xmlns:a16="http://schemas.microsoft.com/office/drawing/2014/main" val="20002"/>
                    </a:ext>
                  </a:extLst>
                </a:gridCol>
                <a:gridCol w="1557914">
                  <a:extLst>
                    <a:ext uri="{9D8B030D-6E8A-4147-A177-3AD203B41FA5}">
                      <a16:colId xmlns:a16="http://schemas.microsoft.com/office/drawing/2014/main" val="20003"/>
                    </a:ext>
                  </a:extLst>
                </a:gridCol>
                <a:gridCol w="1659371">
                  <a:extLst>
                    <a:ext uri="{9D8B030D-6E8A-4147-A177-3AD203B41FA5}">
                      <a16:colId xmlns:a16="http://schemas.microsoft.com/office/drawing/2014/main" val="20004"/>
                    </a:ext>
                  </a:extLst>
                </a:gridCol>
                <a:gridCol w="1501335">
                  <a:extLst>
                    <a:ext uri="{9D8B030D-6E8A-4147-A177-3AD203B41FA5}">
                      <a16:colId xmlns:a16="http://schemas.microsoft.com/office/drawing/2014/main" val="4248650248"/>
                    </a:ext>
                  </a:extLst>
                </a:gridCol>
              </a:tblGrid>
              <a:tr h="283871">
                <a:tc>
                  <a:txBody>
                    <a:bodyPr/>
                    <a:lstStyle/>
                    <a:p>
                      <a:endParaRPr kumimoji="1" lang="ja-JP" altLang="en-US" dirty="0"/>
                    </a:p>
                  </a:txBody>
                  <a:tcPr/>
                </a:tc>
                <a:tc>
                  <a:txBody>
                    <a:bodyPr/>
                    <a:lstStyle/>
                    <a:p>
                      <a:pPr algn="ctr"/>
                      <a:r>
                        <a:rPr kumimoji="1" lang="en-US" altLang="ja-JP" dirty="0"/>
                        <a:t>March 9</a:t>
                      </a:r>
                      <a:r>
                        <a:rPr kumimoji="1" lang="en-US" altLang="ja-JP" baseline="30000" dirty="0"/>
                        <a:t>th</a:t>
                      </a:r>
                    </a:p>
                    <a:p>
                      <a:pPr algn="ctr"/>
                      <a:r>
                        <a:rPr kumimoji="1" lang="en-US" altLang="ja-JP" dirty="0"/>
                        <a:t>Tuesday</a:t>
                      </a:r>
                      <a:endParaRPr kumimoji="1" lang="ja-JP" altLang="en-US" dirty="0"/>
                    </a:p>
                  </a:txBody>
                  <a:tcPr anchor="ctr"/>
                </a:tc>
                <a:tc>
                  <a:txBody>
                    <a:bodyPr/>
                    <a:lstStyle/>
                    <a:p>
                      <a:pPr algn="ctr"/>
                      <a:r>
                        <a:rPr kumimoji="1" lang="en-US" altLang="ja-JP" dirty="0"/>
                        <a:t>March 10</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tc>
                  <a:txBody>
                    <a:bodyPr/>
                    <a:lstStyle/>
                    <a:p>
                      <a:pPr algn="ctr"/>
                      <a:r>
                        <a:rPr kumimoji="1" lang="en-US" altLang="ja-JP" dirty="0"/>
                        <a:t>March 11</a:t>
                      </a:r>
                      <a:r>
                        <a:rPr kumimoji="1" lang="en-US" altLang="ja-JP" baseline="30000" dirty="0"/>
                        <a:t>th</a:t>
                      </a:r>
                      <a:endParaRPr kumimoji="1" lang="en-US" altLang="ja-JP" dirty="0"/>
                    </a:p>
                    <a:p>
                      <a:pPr algn="ctr"/>
                      <a:r>
                        <a:rPr kumimoji="1" lang="en-US" altLang="ja-JP" dirty="0"/>
                        <a:t>Thursday</a:t>
                      </a:r>
                      <a:endParaRPr kumimoji="1" lang="ja-JP" altLang="en-US" dirty="0"/>
                    </a:p>
                  </a:txBody>
                  <a:tcPr anchor="ctr"/>
                </a:tc>
                <a:tc>
                  <a:txBody>
                    <a:bodyPr/>
                    <a:lstStyle/>
                    <a:p>
                      <a:pPr algn="ctr"/>
                      <a:r>
                        <a:rPr kumimoji="1" lang="en-US" altLang="ja-JP" dirty="0"/>
                        <a:t>March 15</a:t>
                      </a:r>
                      <a:r>
                        <a:rPr kumimoji="1" lang="en-US" altLang="ja-JP" baseline="30000" dirty="0"/>
                        <a:t>th</a:t>
                      </a:r>
                      <a:endParaRPr kumimoji="1" lang="en-US" altLang="ja-JP" dirty="0"/>
                    </a:p>
                    <a:p>
                      <a:pPr algn="ctr"/>
                      <a:r>
                        <a:rPr kumimoji="1" lang="en-US" altLang="ja-JP" dirty="0"/>
                        <a:t>Monday</a:t>
                      </a:r>
                      <a:endParaRPr kumimoji="1" lang="ja-JP" altLang="en-US" dirty="0"/>
                    </a:p>
                  </a:txBody>
                  <a:tcPr anchor="ctr"/>
                </a:tc>
                <a:tc>
                  <a:txBody>
                    <a:bodyPr/>
                    <a:lstStyle/>
                    <a:p>
                      <a:pPr algn="ctr"/>
                      <a:r>
                        <a:rPr kumimoji="1" lang="en-US" altLang="ja-JP" dirty="0"/>
                        <a:t>March 17</a:t>
                      </a:r>
                      <a:r>
                        <a:rPr kumimoji="1" lang="en-US" altLang="ja-JP" baseline="30000" dirty="0"/>
                        <a:t>th</a:t>
                      </a:r>
                      <a:endParaRPr kumimoji="1" lang="en-US" altLang="ja-JP" dirty="0"/>
                    </a:p>
                    <a:p>
                      <a:pPr algn="ctr"/>
                      <a:r>
                        <a:rPr kumimoji="1" lang="en-US" altLang="ja-JP" dirty="0"/>
                        <a:t>Wednesday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sz="1200" dirty="0"/>
                        <a:t>EST 9:00AM-11:00AM</a:t>
                      </a:r>
                    </a:p>
                    <a:p>
                      <a:pPr algn="ctr"/>
                      <a:r>
                        <a:rPr kumimoji="1" lang="en-US" altLang="ja-JP" sz="1200" dirty="0"/>
                        <a:t>JST  11PM-1AM</a:t>
                      </a:r>
                      <a:endParaRPr kumimoji="1" lang="ja-JP" altLang="en-US" sz="1200" dirty="0"/>
                    </a:p>
                  </a:txBody>
                  <a:tcPr anchor="ctr"/>
                </a:tc>
                <a:tc>
                  <a:txBody>
                    <a:bodyPr/>
                    <a:lstStyle/>
                    <a:p>
                      <a:pPr algn="ctr"/>
                      <a:r>
                        <a:rPr kumimoji="1" lang="en-US" altLang="ja-JP" sz="1600" dirty="0">
                          <a:solidFill>
                            <a:schemeClr val="tx1"/>
                          </a:solidFill>
                        </a:rPr>
                        <a:t>IEEE802.15 Opening Plenary</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a:solidFill>
                            <a:schemeClr val="tx1"/>
                          </a:solidFill>
                        </a:rPr>
                        <a:t>EST 5:00PM-7:00PM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b="0" dirty="0">
                          <a:solidFill>
                            <a:srgbClr val="FF0000"/>
                          </a:solidFill>
                        </a:rPr>
                        <a:t>Joint Session of IG-DEP and IG-NG-UWB</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IEEE802.15 Closing Plenary</a:t>
                      </a:r>
                    </a:p>
                  </a:txBody>
                  <a:tcPr anchor="ctr"/>
                </a:tc>
                <a:extLst>
                  <a:ext uri="{0D108BD9-81ED-4DB2-BD59-A6C34878D82A}">
                    <a16:rowId xmlns:a16="http://schemas.microsoft.com/office/drawing/2014/main" val="10001"/>
                  </a:ext>
                </a:extLst>
              </a:tr>
              <a:tr h="709428">
                <a:tc>
                  <a:txBody>
                    <a:bodyPr/>
                    <a:lstStyle/>
                    <a:p>
                      <a:pPr algn="ctr"/>
                      <a:r>
                        <a:rPr kumimoji="1" lang="en-US" altLang="ja-JP" sz="1200" dirty="0"/>
                        <a:t>EST 7:00PM-9:00PM</a:t>
                      </a:r>
                    </a:p>
                    <a:p>
                      <a:pPr algn="ctr"/>
                      <a:r>
                        <a:rPr kumimoji="1" lang="en-US" altLang="ja-JP" sz="1200" dirty="0"/>
                        <a:t>JST  9:00AM-11:00AM +1 day</a:t>
                      </a:r>
                      <a:endParaRPr kumimoji="1" lang="ja-JP" altLang="en-US" sz="1200" dirty="0"/>
                    </a:p>
                  </a:txBody>
                  <a:tcPr anchor="ctr"/>
                </a:tc>
                <a:tc>
                  <a:txBody>
                    <a:bodyPr/>
                    <a:lstStyle/>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IG-DEP1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dirty="0">
                          <a:solidFill>
                            <a:schemeClr val="tx1"/>
                          </a:solidFill>
                        </a:rPr>
                        <a:t>(March 11</a:t>
                      </a:r>
                      <a:r>
                        <a:rPr kumimoji="1" lang="en-US" altLang="ja-JP" sz="1600" baseline="30000" dirty="0">
                          <a:solidFill>
                            <a:schemeClr val="tx1"/>
                          </a:solidFill>
                        </a:rPr>
                        <a:t>th</a:t>
                      </a:r>
                      <a:r>
                        <a:rPr kumimoji="1" lang="en-US" altLang="ja-JP" sz="1600" dirty="0">
                          <a:solidFill>
                            <a:schemeClr val="tx1"/>
                          </a:solidFill>
                        </a:rPr>
                        <a:t>  JST)</a:t>
                      </a:r>
                    </a:p>
                  </a:txBody>
                  <a:tcPr anchor="ctr"/>
                </a:tc>
                <a:tc>
                  <a:txBody>
                    <a:bodyPr/>
                    <a:lstStyle/>
                    <a:p>
                      <a:pPr algn="ctr"/>
                      <a:r>
                        <a:rPr kumimoji="1" lang="en-US" altLang="ja-JP" sz="1600" dirty="0">
                          <a:solidFill>
                            <a:schemeClr val="tx1"/>
                          </a:solidFill>
                        </a:rPr>
                        <a:t>IG-DEP2</a:t>
                      </a:r>
                    </a:p>
                    <a:p>
                      <a:pPr algn="ctr"/>
                      <a:r>
                        <a:rPr kumimoji="1" lang="en-US" altLang="ja-JP" sz="1600" dirty="0">
                          <a:solidFill>
                            <a:schemeClr val="tx1"/>
                          </a:solidFill>
                        </a:rPr>
                        <a:t> (March 12</a:t>
                      </a:r>
                      <a:r>
                        <a:rPr kumimoji="1" lang="en-US" altLang="ja-JP" sz="1600" baseline="30000" dirty="0">
                          <a:solidFill>
                            <a:schemeClr val="tx1"/>
                          </a:solidFill>
                        </a:rPr>
                        <a:t>th </a:t>
                      </a:r>
                      <a:r>
                        <a:rPr kumimoji="1" lang="en-US" altLang="ja-JP" sz="1600" dirty="0">
                          <a:solidFill>
                            <a:schemeClr val="tx1"/>
                          </a:solidFill>
                        </a:rPr>
                        <a:t>JST)</a:t>
                      </a: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IG-DEP 3</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dirty="0">
                          <a:solidFill>
                            <a:schemeClr val="tx1"/>
                          </a:solidFill>
                        </a:rPr>
                        <a:t>  (March 16</a:t>
                      </a:r>
                      <a:r>
                        <a:rPr kumimoji="1" lang="en-US" altLang="ja-JP" sz="1600" u="none" baseline="30000" dirty="0">
                          <a:solidFill>
                            <a:schemeClr val="tx1"/>
                          </a:solidFill>
                        </a:rPr>
                        <a:t>th</a:t>
                      </a:r>
                      <a:r>
                        <a:rPr kumimoji="1" lang="en-US" altLang="ja-JP" sz="1600" u="none" dirty="0">
                          <a:solidFill>
                            <a:schemeClr val="tx1"/>
                          </a:solidFill>
                        </a:rPr>
                        <a:t> JST)</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529564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F94B809-1951-4228-9EA9-43CCAE2E1CC3}"/>
              </a:ext>
            </a:extLst>
          </p:cNvPr>
          <p:cNvSpPr>
            <a:spLocks noGrp="1"/>
          </p:cNvSpPr>
          <p:nvPr>
            <p:ph idx="1"/>
          </p:nvPr>
        </p:nvSpPr>
        <p:spPr>
          <a:xfrm>
            <a:off x="516510" y="1084081"/>
            <a:ext cx="8476661" cy="5391331"/>
          </a:xfrm>
        </p:spPr>
        <p:txBody>
          <a:bodyPr/>
          <a:lstStyle/>
          <a:p>
            <a:r>
              <a:rPr lang="en-US" altLang="ja-JP" sz="1100" dirty="0"/>
              <a:t>Here are is the </a:t>
            </a:r>
            <a:r>
              <a:rPr lang="en-US" altLang="ja-JP" sz="1100" dirty="0" err="1"/>
              <a:t>Webex</a:t>
            </a:r>
            <a:r>
              <a:rPr lang="en-US" altLang="ja-JP" sz="1100" dirty="0"/>
              <a:t> information containing the Host Key for each of your 3 meetings during the March 802.15 plenary session:</a:t>
            </a:r>
          </a:p>
          <a:p>
            <a:endParaRPr lang="en-US" altLang="ja-JP" sz="1100" dirty="0"/>
          </a:p>
          <a:p>
            <a:pPr marL="0" indent="0">
              <a:buNone/>
            </a:pPr>
            <a:r>
              <a:rPr lang="en-US" altLang="ja-JP" sz="1100" dirty="0"/>
              <a:t>1.  IG-DEP1  Session    7:00 PM - 9:00 PM Wednesday, Mar 10 2021 (UTC-05:00) Eastern Time (US &amp; Canada)</a:t>
            </a:r>
          </a:p>
          <a:p>
            <a:pPr marL="0" indent="0">
              <a:buNone/>
            </a:pPr>
            <a:r>
              <a:rPr lang="en-US" altLang="ja-JP" sz="1100" dirty="0"/>
              <a:t>Meeting link:           https://ieeesa.webex.com/ieeesa/j.php?MTID=m6bb29e3a1c0f062f212129ea049742a1</a:t>
            </a:r>
          </a:p>
          <a:p>
            <a:pPr marL="0" indent="0">
              <a:buNone/>
            </a:pPr>
            <a:r>
              <a:rPr lang="en-US" altLang="ja-JP" sz="1100" dirty="0"/>
              <a:t>Meeting number: 179 207 2229</a:t>
            </a:r>
          </a:p>
          <a:p>
            <a:pPr marL="0" indent="0">
              <a:buNone/>
            </a:pPr>
            <a:r>
              <a:rPr lang="en-US" altLang="ja-JP" sz="1100" dirty="0"/>
              <a:t>Password:               </a:t>
            </a:r>
            <a:r>
              <a:rPr lang="en-US" altLang="ja-JP" sz="1100" dirty="0" err="1"/>
              <a:t>IGdep</a:t>
            </a:r>
            <a:endParaRPr lang="en-US" altLang="ja-JP" sz="1100" dirty="0"/>
          </a:p>
          <a:p>
            <a:pPr marL="0" indent="0">
              <a:buNone/>
            </a:pPr>
            <a:endParaRPr lang="en-US" altLang="ja-JP" sz="1100" dirty="0"/>
          </a:p>
          <a:p>
            <a:pPr marL="228600" indent="-228600">
              <a:buAutoNum type="arabicPeriod" startAt="2"/>
            </a:pPr>
            <a:r>
              <a:rPr lang="en-US" altLang="ja-JP" sz="1100" dirty="0"/>
              <a:t> Joint IG-DEP &amp; IG-NG-UWB Session   5:00 PM - 7:00 PM Thursday, Mar 11 2021 (UTC-05:00) Eastern Time (US &amp; Canada)</a:t>
            </a:r>
          </a:p>
          <a:p>
            <a:pPr marL="0" indent="0">
              <a:buNone/>
            </a:pPr>
            <a:r>
              <a:rPr lang="en-US" altLang="ja-JP" sz="1100" dirty="0"/>
              <a:t>Meeting link           https://ieeesa.webex.com/ieeesa/j.php?MTID=mfea6057c7c84814cb1fa3208aaa5e0b0</a:t>
            </a:r>
          </a:p>
          <a:p>
            <a:pPr marL="0" indent="0">
              <a:buNone/>
            </a:pPr>
            <a:r>
              <a:rPr lang="en-US" altLang="ja-JP" sz="1100" dirty="0"/>
              <a:t>Meeting number: 129 842 8204</a:t>
            </a:r>
          </a:p>
          <a:p>
            <a:pPr marL="0" indent="0">
              <a:buNone/>
            </a:pPr>
            <a:r>
              <a:rPr lang="en-US" altLang="ja-JP" sz="1100" dirty="0"/>
              <a:t>Password:  Joint-IG</a:t>
            </a:r>
            <a:br>
              <a:rPr lang="en-US" altLang="ja-JP" sz="1100" dirty="0"/>
            </a:br>
            <a:endParaRPr lang="en-US" altLang="ja-JP" sz="1100" dirty="0"/>
          </a:p>
          <a:p>
            <a:pPr marL="0" indent="0">
              <a:buNone/>
            </a:pPr>
            <a:r>
              <a:rPr lang="en-US" altLang="ja-JP" sz="1100" dirty="0"/>
              <a:t>3.   IG-DEP2 Session    7:00 PM - 9:00 PM Thursday, Mar 11 2021 (UTC-05:00) Eastern Time (US &amp; Canada)</a:t>
            </a:r>
          </a:p>
          <a:p>
            <a:pPr marL="0" indent="0">
              <a:buNone/>
            </a:pPr>
            <a:r>
              <a:rPr lang="en-US" altLang="ja-JP" sz="1100" dirty="0"/>
              <a:t>Meeting link:           https://ieeesa.webex.com/ieeesa/j.php?MTID=m730b4789a073a1f616a30439863cc312</a:t>
            </a:r>
          </a:p>
          <a:p>
            <a:pPr marL="0" indent="0">
              <a:buNone/>
            </a:pPr>
            <a:r>
              <a:rPr lang="en-US" altLang="ja-JP" sz="1100" dirty="0"/>
              <a:t>Meeting number: 179 880 1799</a:t>
            </a:r>
          </a:p>
          <a:p>
            <a:pPr marL="0" indent="0">
              <a:buNone/>
            </a:pPr>
            <a:r>
              <a:rPr lang="en-US" altLang="ja-JP" sz="1100" dirty="0"/>
              <a:t>Password:               </a:t>
            </a:r>
            <a:r>
              <a:rPr lang="en-US" altLang="ja-JP" sz="1100" dirty="0" err="1"/>
              <a:t>IGdep</a:t>
            </a:r>
            <a:endParaRPr lang="en-US" altLang="ja-JP" sz="1100" dirty="0"/>
          </a:p>
          <a:p>
            <a:pPr marL="0" indent="0">
              <a:buNone/>
            </a:pPr>
            <a:endParaRPr lang="en-US" altLang="ja-JP" sz="1100" dirty="0"/>
          </a:p>
          <a:p>
            <a:pPr marL="0" indent="0">
              <a:buNone/>
            </a:pPr>
            <a:r>
              <a:rPr lang="en-US" altLang="ja-JP" sz="1100" dirty="0"/>
              <a:t>3.     IG-DEP3  Session   7:00 PM - 9:00 PM Monday, Mar 15 2021 (UTC-05:00) Eastern Time (US &amp; Canada)</a:t>
            </a:r>
          </a:p>
          <a:p>
            <a:pPr marL="0" indent="0">
              <a:buNone/>
            </a:pPr>
            <a:r>
              <a:rPr lang="en-US" altLang="ja-JP" sz="1100" dirty="0"/>
              <a:t>Meeting link:           https://ieeesa.webex.com/ieeesa/j.php?MTID=ma6ddc89def2dbcb0ad1753673207d71e</a:t>
            </a:r>
          </a:p>
          <a:p>
            <a:pPr marL="0" indent="0">
              <a:buNone/>
            </a:pPr>
            <a:r>
              <a:rPr lang="en-US" altLang="ja-JP" sz="1100" dirty="0"/>
              <a:t>Meeting number: 179 228 1913</a:t>
            </a:r>
          </a:p>
          <a:p>
            <a:pPr marL="0" indent="0">
              <a:buNone/>
            </a:pPr>
            <a:r>
              <a:rPr lang="en-US" altLang="ja-JP" sz="1100" dirty="0"/>
              <a:t>Password:               </a:t>
            </a:r>
            <a:r>
              <a:rPr lang="en-US" altLang="ja-JP" sz="1100" dirty="0" err="1"/>
              <a:t>IGdep</a:t>
            </a:r>
            <a:endParaRPr lang="en-US" altLang="ja-JP" sz="1100" dirty="0"/>
          </a:p>
          <a:p>
            <a:endParaRPr kumimoji="1" lang="en-US" altLang="ja-JP" sz="1100" dirty="0"/>
          </a:p>
          <a:p>
            <a:endParaRPr lang="en-US" altLang="ja-JP" sz="1100" dirty="0"/>
          </a:p>
          <a:p>
            <a:endParaRPr kumimoji="1" lang="en-US" altLang="ja-JP" sz="1100" dirty="0"/>
          </a:p>
          <a:p>
            <a:endParaRPr lang="en-US" altLang="ja-JP" sz="1100" dirty="0"/>
          </a:p>
          <a:p>
            <a:endParaRPr kumimoji="1" lang="ja-JP" altLang="en-US" sz="1100" dirty="0"/>
          </a:p>
        </p:txBody>
      </p:sp>
      <p:sp>
        <p:nvSpPr>
          <p:cNvPr id="3" name="タイトル 2">
            <a:extLst>
              <a:ext uri="{FF2B5EF4-FFF2-40B4-BE49-F238E27FC236}">
                <a16:creationId xmlns:a16="http://schemas.microsoft.com/office/drawing/2014/main" id="{515428F2-E525-4508-A6CE-CCD0F2D7048B}"/>
              </a:ext>
            </a:extLst>
          </p:cNvPr>
          <p:cNvSpPr>
            <a:spLocks noGrp="1"/>
          </p:cNvSpPr>
          <p:nvPr>
            <p:ph type="title"/>
          </p:nvPr>
        </p:nvSpPr>
        <p:spPr>
          <a:xfrm>
            <a:off x="685800" y="593725"/>
            <a:ext cx="7772400" cy="596245"/>
          </a:xfrm>
        </p:spPr>
        <p:txBody>
          <a:bodyPr/>
          <a:lstStyle/>
          <a:p>
            <a:r>
              <a:rPr kumimoji="1" lang="en-US" altLang="ja-JP" sz="2000" b="1" dirty="0">
                <a:latin typeface="+mn-lt"/>
              </a:rPr>
              <a:t>CISCO </a:t>
            </a:r>
            <a:r>
              <a:rPr kumimoji="1" lang="en-US" altLang="ja-JP" sz="2000" b="1" dirty="0" err="1">
                <a:latin typeface="+mn-lt"/>
              </a:rPr>
              <a:t>Webex</a:t>
            </a:r>
            <a:r>
              <a:rPr kumimoji="1" lang="en-US" altLang="ja-JP" sz="2000" b="1" dirty="0">
                <a:latin typeface="+mn-lt"/>
              </a:rPr>
              <a:t> URL for IG-DEP in March Meeting, 2021</a:t>
            </a:r>
            <a:endParaRPr kumimoji="1" lang="ja-JP" altLang="en-US" sz="2000" b="1" dirty="0">
              <a:latin typeface="+mn-lt"/>
            </a:endParaRPr>
          </a:p>
        </p:txBody>
      </p:sp>
      <p:sp>
        <p:nvSpPr>
          <p:cNvPr id="4" name="スライド番号プレースホルダー 3">
            <a:extLst>
              <a:ext uri="{FF2B5EF4-FFF2-40B4-BE49-F238E27FC236}">
                <a16:creationId xmlns:a16="http://schemas.microsoft.com/office/drawing/2014/main" id="{E0819A65-2433-451D-A879-B3E06FF9BC21}"/>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12</a:t>
            </a:fld>
            <a:endParaRPr lang="en-US" altLang="ja-JP" dirty="0"/>
          </a:p>
        </p:txBody>
      </p:sp>
      <p:sp>
        <p:nvSpPr>
          <p:cNvPr id="5" name="日付プレースホルダー 4">
            <a:extLst>
              <a:ext uri="{FF2B5EF4-FFF2-40B4-BE49-F238E27FC236}">
                <a16:creationId xmlns:a16="http://schemas.microsoft.com/office/drawing/2014/main" id="{B0DF47E8-318A-455D-B59E-4D191A8F4537}"/>
              </a:ext>
            </a:extLst>
          </p:cNvPr>
          <p:cNvSpPr>
            <a:spLocks noGrp="1"/>
          </p:cNvSpPr>
          <p:nvPr>
            <p:ph type="dt" sz="half" idx="2"/>
          </p:nvPr>
        </p:nvSpPr>
        <p:spPr/>
        <p:txBody>
          <a:bodyPr/>
          <a:lstStyle/>
          <a:p>
            <a:r>
              <a:rPr lang="en-US" altLang="ja-JP"/>
              <a:t>March 2021</a:t>
            </a:r>
            <a:endParaRPr lang="en-US" altLang="ja-JP" dirty="0"/>
          </a:p>
        </p:txBody>
      </p:sp>
    </p:spTree>
    <p:extLst>
      <p:ext uri="{BB962C8B-B14F-4D97-AF65-F5344CB8AC3E}">
        <p14:creationId xmlns:p14="http://schemas.microsoft.com/office/powerpoint/2010/main" val="30539995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a:extLst>
              <a:ext uri="{FF2B5EF4-FFF2-40B4-BE49-F238E27FC236}">
                <a16:creationId xmlns:a16="http://schemas.microsoft.com/office/drawing/2014/main" id="{EF94B809-1951-4228-9EA9-43CCAE2E1CC3}"/>
              </a:ext>
            </a:extLst>
          </p:cNvPr>
          <p:cNvSpPr>
            <a:spLocks noGrp="1"/>
          </p:cNvSpPr>
          <p:nvPr>
            <p:ph idx="1"/>
          </p:nvPr>
        </p:nvSpPr>
        <p:spPr>
          <a:xfrm>
            <a:off x="534265" y="1405414"/>
            <a:ext cx="8476661" cy="5391331"/>
          </a:xfrm>
        </p:spPr>
        <p:txBody>
          <a:bodyPr/>
          <a:lstStyle/>
          <a:p>
            <a:pPr marL="0" indent="0">
              <a:buNone/>
            </a:pPr>
            <a:r>
              <a:rPr lang="en-US" altLang="ja-JP" sz="1100" dirty="0"/>
              <a:t>IEEE802.15 Opening Plenary</a:t>
            </a:r>
          </a:p>
          <a:p>
            <a:r>
              <a:rPr lang="en-US" altLang="ja-JP" sz="1100" dirty="0"/>
              <a:t>9:00 AM – 11:00 AM Tuesday, March 9 2021 (UTC-05:00) Eastern Time (US &amp; Canada)</a:t>
            </a:r>
          </a:p>
          <a:p>
            <a:pPr marL="0" indent="0">
              <a:buNone/>
            </a:pPr>
            <a:r>
              <a:rPr lang="en-US" altLang="ja-JP" sz="1100" dirty="0"/>
              <a:t>        11:00PM-1:00AM(+1 day),   JST(UTC+9:00)  (Japan &amp; Korea)</a:t>
            </a:r>
          </a:p>
          <a:p>
            <a:r>
              <a:rPr lang="en-US" altLang="ja-JP" sz="1100" dirty="0"/>
              <a:t>JOIN WEBEX MEETING</a:t>
            </a:r>
          </a:p>
          <a:p>
            <a:r>
              <a:rPr lang="en-US" altLang="ja-JP" sz="1100" dirty="0"/>
              <a:t>https://ieeesa.webex.com/ieeesa/j.php?MTID=m47f2f076f87b36d974ff9991c9d24d00</a:t>
            </a:r>
          </a:p>
          <a:p>
            <a:r>
              <a:rPr lang="en-US" altLang="ja-JP" sz="1100" dirty="0"/>
              <a:t>Meeting number (access code): 179 142 1406</a:t>
            </a:r>
          </a:p>
          <a:p>
            <a:r>
              <a:rPr lang="en-US" altLang="ja-JP" sz="1100" dirty="0"/>
              <a:t>Meeting password: 802.15-Opening</a:t>
            </a:r>
          </a:p>
          <a:p>
            <a:endParaRPr lang="en-US" altLang="ja-JP" sz="1100" dirty="0"/>
          </a:p>
          <a:p>
            <a:endParaRPr lang="en-US" altLang="ja-JP" sz="1100" dirty="0"/>
          </a:p>
          <a:p>
            <a:pPr marL="0" indent="0">
              <a:buNone/>
            </a:pPr>
            <a:r>
              <a:rPr lang="en-US" altLang="ja-JP" sz="1100" dirty="0"/>
              <a:t>IEEE 802.15 WG WNG Meeting</a:t>
            </a:r>
          </a:p>
          <a:p>
            <a:r>
              <a:rPr lang="en-US" altLang="ja-JP" sz="1100" dirty="0"/>
              <a:t>9:00 AM - 11:00 AM Wednesday, March 10 2021 (UTC-05:00) Eastern Time (US &amp; Canada)</a:t>
            </a:r>
          </a:p>
          <a:p>
            <a:pPr marL="0" indent="0">
              <a:buNone/>
            </a:pPr>
            <a:r>
              <a:rPr lang="en-US" altLang="ja-JP" sz="1100" dirty="0"/>
              <a:t>        11:00PM-1:00AM(+1 day),   JST(UTC+9:00)  (Japan &amp; Korea)</a:t>
            </a:r>
          </a:p>
          <a:p>
            <a:r>
              <a:rPr lang="en-US" altLang="ja-JP" sz="1100" dirty="0"/>
              <a:t>JOIN WEBEX MEETING</a:t>
            </a:r>
          </a:p>
          <a:p>
            <a:r>
              <a:rPr lang="en-US" altLang="ja-JP" sz="1100" dirty="0"/>
              <a:t>https://ieeesa.webex.com/ieeesa/j.php?MTID=m721f15720532dfeac56b654bbe9dcbfe</a:t>
            </a:r>
          </a:p>
          <a:p>
            <a:r>
              <a:rPr lang="en-US" altLang="ja-JP" sz="1100" dirty="0"/>
              <a:t>Meeting number (access code): 179 821 5939</a:t>
            </a:r>
          </a:p>
          <a:p>
            <a:r>
              <a:rPr lang="en-US" altLang="ja-JP" sz="1100" dirty="0"/>
              <a:t>Meeting password: SC-WNG</a:t>
            </a:r>
          </a:p>
          <a:p>
            <a:endParaRPr lang="en-US" altLang="ja-JP" sz="1100" dirty="0"/>
          </a:p>
          <a:p>
            <a:pPr marL="0" indent="0">
              <a:buNone/>
            </a:pPr>
            <a:r>
              <a:rPr lang="en-US" altLang="ja-JP" sz="1100" dirty="0"/>
              <a:t>IEEE802.15 Closing Plenary</a:t>
            </a:r>
          </a:p>
          <a:p>
            <a:r>
              <a:rPr lang="en-US" altLang="ja-JP" sz="1100" dirty="0"/>
              <a:t>9:00 AM -11:00 AM Thursday, March 17 2021 (UTC-05:00) Eastern Time (US &amp; Canada)</a:t>
            </a:r>
          </a:p>
          <a:p>
            <a:pPr marL="0" indent="0">
              <a:buNone/>
            </a:pPr>
            <a:r>
              <a:rPr lang="en-US" altLang="ja-JP" sz="1100" dirty="0"/>
              <a:t>         11:00PM-1:00AM(+1 day),   JST(UTC+9:00)  (Japan &amp; Korea)</a:t>
            </a:r>
          </a:p>
          <a:p>
            <a:r>
              <a:rPr lang="en-US" altLang="ja-JP" sz="1100" dirty="0"/>
              <a:t>JOIN WEBEX MEETING</a:t>
            </a:r>
          </a:p>
          <a:p>
            <a:r>
              <a:rPr lang="en-US" altLang="ja-JP" sz="1100" dirty="0"/>
              <a:t>https://ieeesa.webex.com/ieeesa/j.php?MTID=mdd4c8a105bd54825399c84c0a9723f8b</a:t>
            </a:r>
          </a:p>
          <a:p>
            <a:r>
              <a:rPr lang="en-US" altLang="ja-JP" sz="1100" dirty="0"/>
              <a:t>Meeting number (access code): 179 156 2402</a:t>
            </a:r>
          </a:p>
          <a:p>
            <a:r>
              <a:rPr lang="en-US" altLang="ja-JP" sz="1100" dirty="0"/>
              <a:t>Meeting password: 802.15-closing</a:t>
            </a:r>
            <a:endParaRPr kumimoji="1" lang="ja-JP" altLang="en-US" sz="1100" dirty="0"/>
          </a:p>
        </p:txBody>
      </p:sp>
      <p:sp>
        <p:nvSpPr>
          <p:cNvPr id="3" name="タイトル 2">
            <a:extLst>
              <a:ext uri="{FF2B5EF4-FFF2-40B4-BE49-F238E27FC236}">
                <a16:creationId xmlns:a16="http://schemas.microsoft.com/office/drawing/2014/main" id="{515428F2-E525-4508-A6CE-CCD0F2D7048B}"/>
              </a:ext>
            </a:extLst>
          </p:cNvPr>
          <p:cNvSpPr>
            <a:spLocks noGrp="1"/>
          </p:cNvSpPr>
          <p:nvPr>
            <p:ph type="title"/>
          </p:nvPr>
        </p:nvSpPr>
        <p:spPr>
          <a:xfrm>
            <a:off x="685800" y="593725"/>
            <a:ext cx="7772400" cy="596245"/>
          </a:xfrm>
        </p:spPr>
        <p:txBody>
          <a:bodyPr/>
          <a:lstStyle/>
          <a:p>
            <a:r>
              <a:rPr kumimoji="1" lang="en-US" altLang="ja-JP" sz="2000" b="1" dirty="0">
                <a:latin typeface="+mn-lt"/>
              </a:rPr>
              <a:t>CISCO </a:t>
            </a:r>
            <a:r>
              <a:rPr kumimoji="1" lang="en-US" altLang="ja-JP" sz="2000" b="1" dirty="0" err="1">
                <a:latin typeface="+mn-lt"/>
              </a:rPr>
              <a:t>Webex</a:t>
            </a:r>
            <a:r>
              <a:rPr kumimoji="1" lang="en-US" altLang="ja-JP" sz="2000" b="1" dirty="0">
                <a:latin typeface="+mn-lt"/>
              </a:rPr>
              <a:t> URL for Opening, Mid, and Closing Plenary in March Meeting, 2021</a:t>
            </a:r>
            <a:endParaRPr kumimoji="1" lang="ja-JP" altLang="en-US" sz="2000" b="1" dirty="0">
              <a:latin typeface="+mn-lt"/>
            </a:endParaRPr>
          </a:p>
        </p:txBody>
      </p:sp>
      <p:sp>
        <p:nvSpPr>
          <p:cNvPr id="4" name="スライド番号プレースホルダー 3">
            <a:extLst>
              <a:ext uri="{FF2B5EF4-FFF2-40B4-BE49-F238E27FC236}">
                <a16:creationId xmlns:a16="http://schemas.microsoft.com/office/drawing/2014/main" id="{E0819A65-2433-451D-A879-B3E06FF9BC21}"/>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13</a:t>
            </a:fld>
            <a:endParaRPr lang="en-US" altLang="ja-JP" dirty="0"/>
          </a:p>
        </p:txBody>
      </p:sp>
      <p:sp>
        <p:nvSpPr>
          <p:cNvPr id="5" name="日付プレースホルダー 4">
            <a:extLst>
              <a:ext uri="{FF2B5EF4-FFF2-40B4-BE49-F238E27FC236}">
                <a16:creationId xmlns:a16="http://schemas.microsoft.com/office/drawing/2014/main" id="{B0DF47E8-318A-455D-B59E-4D191A8F4537}"/>
              </a:ext>
            </a:extLst>
          </p:cNvPr>
          <p:cNvSpPr>
            <a:spLocks noGrp="1"/>
          </p:cNvSpPr>
          <p:nvPr>
            <p:ph type="dt" sz="half" idx="2"/>
          </p:nvPr>
        </p:nvSpPr>
        <p:spPr/>
        <p:txBody>
          <a:bodyPr/>
          <a:lstStyle/>
          <a:p>
            <a:r>
              <a:rPr lang="en-US" altLang="ja-JP"/>
              <a:t>March 2021</a:t>
            </a:r>
            <a:endParaRPr lang="en-US" altLang="ja-JP" dirty="0"/>
          </a:p>
        </p:txBody>
      </p:sp>
    </p:spTree>
    <p:extLst>
      <p:ext uri="{BB962C8B-B14F-4D97-AF65-F5344CB8AC3E}">
        <p14:creationId xmlns:p14="http://schemas.microsoft.com/office/powerpoint/2010/main" val="118802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529389" y="1934678"/>
            <a:ext cx="8435100" cy="4389120"/>
          </a:xfrm>
        </p:spPr>
        <p:txBody>
          <a:bodyPr/>
          <a:lstStyle/>
          <a:p>
            <a:pPr marL="514350" indent="-514350">
              <a:buFont typeface="+mj-lt"/>
              <a:buAutoNum type="arabicPeriod"/>
            </a:pPr>
            <a:r>
              <a:rPr kumimoji="1" lang="en-US" altLang="ja-JP" sz="2400" dirty="0"/>
              <a:t>Chair;                      Ryuji Kohno, YNU/CWC </a:t>
            </a:r>
            <a:r>
              <a:rPr kumimoji="1" lang="en-US" altLang="ja-JP" sz="2400" dirty="0" err="1"/>
              <a:t>UofOulu</a:t>
            </a:r>
            <a:endParaRPr kumimoji="1" lang="en-US" altLang="ja-JP" sz="2400" dirty="0"/>
          </a:p>
          <a:p>
            <a:pPr marL="0" indent="0">
              <a:buNone/>
            </a:pPr>
            <a:r>
              <a:rPr lang="en-US" altLang="ja-JP" sz="2400" dirty="0"/>
              <a:t>      kohno@ynu.ac.jp</a:t>
            </a:r>
            <a:endParaRPr kumimoji="1" lang="en-US" altLang="ja-JP" sz="2400" dirty="0"/>
          </a:p>
          <a:p>
            <a:pPr marL="514350" indent="-514350">
              <a:buAutoNum type="arabicPeriod" startAt="2"/>
            </a:pPr>
            <a:r>
              <a:rPr lang="en-US" altLang="ja-JP" sz="2400" dirty="0"/>
              <a:t>Acting Vice-Chair;   Marco Hernandez, YNU</a:t>
            </a:r>
          </a:p>
          <a:p>
            <a:pPr marL="0" indent="0">
              <a:buNone/>
            </a:pPr>
            <a:r>
              <a:rPr lang="en-US" altLang="ja-JP" sz="2400" dirty="0"/>
              <a:t>      Marco.Hernandez@ieee.org</a:t>
            </a:r>
          </a:p>
          <a:p>
            <a:pPr marL="0" indent="0">
              <a:buNone/>
            </a:pPr>
            <a:r>
              <a:rPr lang="en-US" altLang="ja-JP" sz="2400" dirty="0"/>
              <a:t>3.  Acting Secretary;      Takumi Kobayashi, YNU/TCU</a:t>
            </a:r>
          </a:p>
          <a:p>
            <a:pPr marL="0" indent="0">
              <a:buNone/>
            </a:pPr>
            <a:r>
              <a:rPr kumimoji="1" lang="en-US" altLang="ja-JP" sz="2400" dirty="0"/>
              <a:t> </a:t>
            </a:r>
            <a:r>
              <a:rPr lang="en-US" altLang="ja-JP" sz="2400" dirty="0"/>
              <a:t>     kobayashi-takumi-ch@ynu.ac.jp</a:t>
            </a:r>
          </a:p>
          <a:p>
            <a:pPr marL="514350" indent="-514350">
              <a:buAutoNum type="arabicPeriod" startAt="4"/>
            </a:pPr>
            <a:r>
              <a:rPr kumimoji="1" lang="en-US" altLang="ja-JP" sz="2400" dirty="0"/>
              <a:t>Acting Technical Editor;  </a:t>
            </a:r>
            <a:r>
              <a:rPr lang="en-US" altLang="ja-JP" sz="2400" dirty="0"/>
              <a:t>   </a:t>
            </a:r>
            <a:r>
              <a:rPr lang="en-US" altLang="ja-JP" sz="2400" dirty="0" err="1"/>
              <a:t>Minsoo</a:t>
            </a:r>
            <a:r>
              <a:rPr lang="en-US" altLang="ja-JP" sz="2400" dirty="0"/>
              <a:t> Kim, YNU</a:t>
            </a:r>
          </a:p>
          <a:p>
            <a:pPr marL="0" indent="0">
              <a:buNone/>
            </a:pPr>
            <a:r>
              <a:rPr kumimoji="1" lang="en-US" altLang="ja-JP" sz="2400" dirty="0"/>
              <a:t>       minsoo@minsookim.com</a:t>
            </a:r>
            <a:endParaRPr kumimoji="1" lang="ja-JP" altLang="en-US" sz="2400" dirty="0"/>
          </a:p>
        </p:txBody>
      </p:sp>
      <p:sp>
        <p:nvSpPr>
          <p:cNvPr id="3" name="タイトル 2"/>
          <p:cNvSpPr>
            <a:spLocks noGrp="1"/>
          </p:cNvSpPr>
          <p:nvPr>
            <p:ph type="title"/>
          </p:nvPr>
        </p:nvSpPr>
        <p:spPr>
          <a:xfrm>
            <a:off x="685800" y="849430"/>
            <a:ext cx="7772400" cy="595929"/>
          </a:xfrm>
        </p:spPr>
        <p:txBody>
          <a:bodyPr/>
          <a:lstStyle/>
          <a:p>
            <a:r>
              <a:rPr lang="en-US" altLang="ja-JP" b="1" dirty="0">
                <a:solidFill>
                  <a:schemeClr val="tx1"/>
                </a:solidFill>
              </a:rPr>
              <a:t>Contacts and Conference call</a:t>
            </a:r>
            <a:endParaRPr kumimoji="1" lang="ja-JP" altLang="en-US" b="1" dirty="0">
              <a:solidFill>
                <a:schemeClr val="tx1"/>
              </a:solidFill>
            </a:endParaRPr>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14</a:t>
            </a:fld>
            <a:endParaRPr lang="en-US" altLang="ja-JP" dirty="0"/>
          </a:p>
        </p:txBody>
      </p:sp>
      <p:sp>
        <p:nvSpPr>
          <p:cNvPr id="8" name="Rectangle 4">
            <a:extLst>
              <a:ext uri="{FF2B5EF4-FFF2-40B4-BE49-F238E27FC236}">
                <a16:creationId xmlns:a16="http://schemas.microsoft.com/office/drawing/2014/main" id="{2086157E-EBA1-4CFB-991F-945855B0B2E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968419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dirty="0">
                <a:ea typeface="ＭＳ Ｐゴシック" pitchFamily="50" charset="-128"/>
              </a:rPr>
              <a:t>Opening Information</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Virtual Plenary Meeting</a:t>
            </a:r>
            <a:br>
              <a:rPr lang="en-US" altLang="ja-JP" dirty="0">
                <a:ea typeface="ＭＳ Ｐゴシック" pitchFamily="50" charset="-128"/>
              </a:rPr>
            </a:br>
            <a:r>
              <a:rPr lang="en-US" altLang="ja-JP" dirty="0">
                <a:ea typeface="ＭＳ Ｐゴシック" pitchFamily="50" charset="-128"/>
              </a:rPr>
              <a:t>March 10</a:t>
            </a:r>
            <a:r>
              <a:rPr lang="en-US" altLang="ja-JP" baseline="30000" dirty="0">
                <a:ea typeface="ＭＳ Ｐゴシック" pitchFamily="50" charset="-128"/>
              </a:rPr>
              <a:t>th</a:t>
            </a:r>
            <a:r>
              <a:rPr lang="en-US" altLang="ja-JP" dirty="0">
                <a:ea typeface="ＭＳ Ｐゴシック" pitchFamily="50" charset="-128"/>
              </a:rPr>
              <a:t>, 2021</a:t>
            </a:r>
            <a:endParaRPr lang="ja-JP" altLang="ja-JP" dirty="0"/>
          </a:p>
        </p:txBody>
      </p:sp>
      <p:sp>
        <p:nvSpPr>
          <p:cNvPr id="8" name="Rectangle 4">
            <a:extLst>
              <a:ext uri="{FF2B5EF4-FFF2-40B4-BE49-F238E27FC236}">
                <a16:creationId xmlns:a16="http://schemas.microsoft.com/office/drawing/2014/main" id="{7452B46E-22D1-4A52-AD68-016DFFC763DA}"/>
              </a:ext>
            </a:extLst>
          </p:cNvPr>
          <p:cNvSpPr>
            <a:spLocks noGrp="1" noChangeArrowheads="1"/>
          </p:cNvSpPr>
          <p:nvPr>
            <p:ph type="dt" sz="half" idx="2"/>
          </p:nvPr>
        </p:nvSpPr>
        <p:spPr bwMode="auto">
          <a:xfrm>
            <a:off x="684483" y="405244"/>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a:extLst>
              <a:ext uri="{FF2B5EF4-FFF2-40B4-BE49-F238E27FC236}">
                <a16:creationId xmlns:a16="http://schemas.microsoft.com/office/drawing/2014/main" id="{0242ADD6-A1DE-4D47-8739-A086EE1F83D1}"/>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3</a:t>
            </a:fld>
            <a:endParaRPr lang="en-US" altLang="ja-JP" dirty="0"/>
          </a:p>
        </p:txBody>
      </p:sp>
      <p:sp>
        <p:nvSpPr>
          <p:cNvPr id="6" name="日付プレースホルダー 5">
            <a:extLst>
              <a:ext uri="{FF2B5EF4-FFF2-40B4-BE49-F238E27FC236}">
                <a16:creationId xmlns:a16="http://schemas.microsoft.com/office/drawing/2014/main" id="{E75636CB-5425-4DE6-99F5-459979682C95}"/>
              </a:ext>
            </a:extLst>
          </p:cNvPr>
          <p:cNvSpPr>
            <a:spLocks noGrp="1"/>
          </p:cNvSpPr>
          <p:nvPr>
            <p:ph type="dt" sz="half" idx="2"/>
          </p:nvPr>
        </p:nvSpPr>
        <p:spPr/>
        <p:txBody>
          <a:bodyPr/>
          <a:lstStyle/>
          <a:p>
            <a:r>
              <a:rPr lang="en-US" altLang="ja-JP"/>
              <a:t>March 2021</a:t>
            </a:r>
            <a:endParaRPr lang="en-US" altLang="ja-JP" dirty="0"/>
          </a:p>
        </p:txBody>
      </p:sp>
      <p:sp>
        <p:nvSpPr>
          <p:cNvPr id="7" name="Content Placeholder 2">
            <a:extLst>
              <a:ext uri="{FF2B5EF4-FFF2-40B4-BE49-F238E27FC236}">
                <a16:creationId xmlns:a16="http://schemas.microsoft.com/office/drawing/2014/main" id="{9C4536F2-A540-4FF0-B3E5-A7765E342ED9}"/>
              </a:ext>
            </a:extLst>
          </p:cNvPr>
          <p:cNvSpPr txBox="1">
            <a:spLocks/>
          </p:cNvSpPr>
          <p:nvPr/>
        </p:nvSpPr>
        <p:spPr bwMode="auto">
          <a:xfrm>
            <a:off x="684483" y="1830733"/>
            <a:ext cx="7772400" cy="37303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1200" cap="none" spc="0" normalizeH="0" baseline="0" noProof="0" dirty="0">
                <a:ln>
                  <a:noFill/>
                </a:ln>
                <a:solidFill>
                  <a:srgbClr val="000000"/>
                </a:solidFill>
                <a:effectLst/>
                <a:uLnTx/>
                <a:uFillTx/>
                <a:latin typeface="Arial"/>
                <a:ea typeface="+mn-ea"/>
                <a:cs typeface="+mn-cs"/>
              </a:rPr>
              <a:t>Opening Session</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Attendance Check</a:t>
            </a:r>
          </a:p>
          <a:p>
            <a:pPr lvl="1"/>
            <a:r>
              <a:rPr lang="en-US" sz="2400" dirty="0">
                <a:solidFill>
                  <a:srgbClr val="000000"/>
                </a:solidFill>
              </a:rPr>
              <a:t>Administrative Items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Call for Patents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Session </a:t>
            </a:r>
            <a:r>
              <a:rPr lang="en-US" sz="2400" dirty="0">
                <a:solidFill>
                  <a:srgbClr val="000000"/>
                </a:solidFill>
                <a:latin typeface="Arial"/>
              </a:rPr>
              <a:t>Schedule of This and Next Weeks</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sz="2400" b="0" i="0" u="none" strike="noStrike" kern="1200" cap="none" spc="0" normalizeH="0" baseline="0" noProof="0" dirty="0">
                <a:ln>
                  <a:noFill/>
                </a:ln>
                <a:solidFill>
                  <a:srgbClr val="000000"/>
                </a:solidFill>
                <a:effectLst/>
                <a:uLnTx/>
                <a:uFillTx/>
                <a:latin typeface="Arial"/>
                <a:ea typeface="+mn-ea"/>
                <a:cs typeface="+mn-cs"/>
              </a:rPr>
              <a:t>Review minutes and approve minutes from last virtual meeting in January 2021. Doc.# 15-21-0055-00</a:t>
            </a:r>
          </a:p>
          <a:p>
            <a:pPr lvl="1"/>
            <a:r>
              <a:rPr kumimoji="0" lang="en-US" sz="2400" b="0" i="0" u="none" strike="noStrike" kern="1200" cap="none" spc="0" normalizeH="0" baseline="0" noProof="0" dirty="0">
                <a:ln>
                  <a:noFill/>
                </a:ln>
                <a:solidFill>
                  <a:srgbClr val="000000"/>
                </a:solidFill>
                <a:effectLst/>
                <a:uLnTx/>
                <a:uFillTx/>
                <a:latin typeface="Arial"/>
                <a:ea typeface="+mn-ea"/>
                <a:cs typeface="+mn-cs"/>
              </a:rPr>
              <a:t>Current </a:t>
            </a:r>
            <a:r>
              <a:rPr lang="en-US" sz="2400" dirty="0">
                <a:solidFill>
                  <a:srgbClr val="000000"/>
                </a:solidFill>
              </a:rPr>
              <a:t>Meeting Agenda Doc.# 15-21-0142-00</a:t>
            </a: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857250" marR="0" lvl="2" indent="0" algn="l" defTabSz="914400" rtl="0" eaLnBrk="1" fontAlgn="base" latinLnBrk="0" hangingPunct="1">
              <a:lnSpc>
                <a:spcPct val="100000"/>
              </a:lnSpc>
              <a:spcBef>
                <a:spcPct val="20000"/>
              </a:spcBef>
              <a:spcAft>
                <a:spcPct val="0"/>
              </a:spcAft>
              <a:buClrTx/>
              <a:buSzTx/>
              <a:buFontTx/>
              <a:buNone/>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742950" marR="0" lvl="1" indent="-285750" algn="l" defTabSz="914400" rtl="0" eaLnBrk="1" fontAlgn="base" latinLnBrk="0" hangingPunct="1">
              <a:lnSpc>
                <a:spcPct val="100000"/>
              </a:lnSpc>
              <a:spcBef>
                <a:spcPct val="20000"/>
              </a:spcBef>
              <a:spcAft>
                <a:spcPct val="0"/>
              </a:spcAft>
              <a:buClrTx/>
              <a:buSzTx/>
              <a:buFontTx/>
              <a:buChar char="–"/>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2400" b="0" i="0" u="none" strike="noStrike" kern="1200" cap="none" spc="0" normalizeH="0" baseline="0" noProof="0" dirty="0">
              <a:ln>
                <a:noFill/>
              </a:ln>
              <a:solidFill>
                <a:srgbClr val="000000"/>
              </a:solidFill>
              <a:effectLst/>
              <a:uLnTx/>
              <a:uFillTx/>
              <a:latin typeface="Arial"/>
              <a:ea typeface="+mn-ea"/>
              <a:cs typeface="+mn-cs"/>
            </a:endParaRPr>
          </a:p>
          <a:p>
            <a:pPr marL="457200" marR="0" lvl="1" indent="0" algn="l" defTabSz="914400" rtl="0" eaLnBrk="1" fontAlgn="base" latinLnBrk="0" hangingPunct="1">
              <a:lnSpc>
                <a:spcPct val="100000"/>
              </a:lnSpc>
              <a:spcBef>
                <a:spcPct val="2000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p>
            <a:pPr marL="342900" marR="0" lvl="0" indent="-342900" algn="l" defTabSz="914400" rtl="0" eaLnBrk="1" fontAlgn="base" latinLnBrk="0" hangingPunct="1">
              <a:lnSpc>
                <a:spcPct val="100000"/>
              </a:lnSpc>
              <a:spcBef>
                <a:spcPct val="20000"/>
              </a:spcBef>
              <a:spcAft>
                <a:spcPct val="0"/>
              </a:spcAft>
              <a:buClrTx/>
              <a:buSzTx/>
              <a:buFontTx/>
              <a:buChar char="•"/>
              <a:tabLst/>
              <a:defRPr/>
            </a:pPr>
            <a:endParaRPr kumimoji="0" lang="en-US" sz="2000" b="0" i="0" u="none" strike="noStrike" kern="1200" cap="none" spc="0" normalizeH="0" baseline="0" noProof="0" dirty="0">
              <a:ln>
                <a:noFill/>
              </a:ln>
              <a:solidFill>
                <a:srgbClr val="000000"/>
              </a:solidFill>
              <a:effectLst/>
              <a:uLnTx/>
              <a:uFillTx/>
              <a:latin typeface="Arial"/>
              <a:ea typeface="+mn-ea"/>
              <a:cs typeface="+mn-cs"/>
            </a:endParaRPr>
          </a:p>
        </p:txBody>
      </p:sp>
      <p:sp>
        <p:nvSpPr>
          <p:cNvPr id="2" name="テキスト ボックス 1">
            <a:extLst>
              <a:ext uri="{FF2B5EF4-FFF2-40B4-BE49-F238E27FC236}">
                <a16:creationId xmlns:a16="http://schemas.microsoft.com/office/drawing/2014/main" id="{44202B8D-F202-4780-8D82-DCC4CEB1354D}"/>
              </a:ext>
            </a:extLst>
          </p:cNvPr>
          <p:cNvSpPr txBox="1"/>
          <p:nvPr/>
        </p:nvSpPr>
        <p:spPr>
          <a:xfrm>
            <a:off x="3578188" y="836712"/>
            <a:ext cx="3816424" cy="646331"/>
          </a:xfrm>
          <a:prstGeom prst="rect">
            <a:avLst/>
          </a:prstGeom>
          <a:noFill/>
        </p:spPr>
        <p:txBody>
          <a:bodyPr wrap="square" rtlCol="0">
            <a:spAutoFit/>
          </a:bodyPr>
          <a:lstStyle/>
          <a:p>
            <a:r>
              <a:rPr kumimoji="1" lang="en-US" altLang="ja-JP" sz="3600" b="1" dirty="0"/>
              <a:t>Agenda</a:t>
            </a:r>
            <a:endParaRPr kumimoji="1" lang="ja-JP" altLang="en-US" sz="3600" b="1" dirty="0"/>
          </a:p>
        </p:txBody>
      </p:sp>
    </p:spTree>
    <p:extLst>
      <p:ext uri="{BB962C8B-B14F-4D97-AF65-F5344CB8AC3E}">
        <p14:creationId xmlns:p14="http://schemas.microsoft.com/office/powerpoint/2010/main" val="3944109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pPr marL="457200" indent="-457200"/>
            <a:r>
              <a:rPr lang="en-US" altLang="ja-JP" dirty="0"/>
              <a:t>https://imat.ieee.org</a:t>
            </a:r>
          </a:p>
          <a:p>
            <a:pPr marL="457200" indent="-457200">
              <a:buNone/>
            </a:pPr>
            <a:endParaRPr lang="en-US" altLang="ja-JP" sz="4400" dirty="0"/>
          </a:p>
          <a:p>
            <a:pPr marL="457200" indent="-457200">
              <a:buFontTx/>
              <a:buAutoNum type="arabicPeriod"/>
            </a:pPr>
            <a:r>
              <a:rPr lang="en-US" altLang="ja-JP" sz="2800" dirty="0"/>
              <a:t>Register</a:t>
            </a:r>
          </a:p>
          <a:p>
            <a:pPr marL="457200" indent="-457200">
              <a:buFontTx/>
              <a:buAutoNum type="arabicPeriod"/>
            </a:pPr>
            <a:r>
              <a:rPr lang="en-US" altLang="ja-JP" sz="2800" dirty="0"/>
              <a:t>Indicate attendance</a:t>
            </a:r>
          </a:p>
          <a:p>
            <a:pPr marL="457200" indent="-457200">
              <a:buFontTx/>
              <a:buAutoNum type="arabicPeriod"/>
            </a:pPr>
            <a:r>
              <a:rPr lang="en-US" altLang="ja-JP" sz="2800" dirty="0"/>
              <a:t>Please sign attendance sheet</a:t>
            </a:r>
          </a:p>
          <a:p>
            <a:endParaRPr kumimoji="1" lang="ja-JP" altLang="en-US" dirty="0"/>
          </a:p>
        </p:txBody>
      </p:sp>
      <p:sp>
        <p:nvSpPr>
          <p:cNvPr id="3" name="タイトル 2"/>
          <p:cNvSpPr>
            <a:spLocks noGrp="1"/>
          </p:cNvSpPr>
          <p:nvPr>
            <p:ph type="title"/>
          </p:nvPr>
        </p:nvSpPr>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sp>
        <p:nvSpPr>
          <p:cNvPr id="8" name="Rectangle 4">
            <a:extLst>
              <a:ext uri="{FF2B5EF4-FFF2-40B4-BE49-F238E27FC236}">
                <a16:creationId xmlns:a16="http://schemas.microsoft.com/office/drawing/2014/main" id="{A4A5CC2F-4D15-4A73-BC70-5913749D68B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393245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23900" y="1238801"/>
            <a:ext cx="7772400" cy="4911477"/>
          </a:xfrm>
        </p:spPr>
        <p:txBody>
          <a:bodyPr/>
          <a:lstStyle/>
          <a:p>
            <a:r>
              <a:rPr lang="en-US" altLang="ja-JP" sz="2400" dirty="0">
                <a:ea typeface="ＭＳ Ｐゴシック" charset="-128"/>
              </a:rPr>
              <a:t>Required notices</a:t>
            </a:r>
          </a:p>
          <a:p>
            <a:pPr lvl="1"/>
            <a:r>
              <a:rPr lang="en-US" altLang="ja-JP" sz="2000" dirty="0">
                <a:ea typeface="ＭＳ Ｐゴシック" charset="-128"/>
              </a:rPr>
              <a:t>Affiliation FAQ - http://standards.ieee.org/faqs/affiliationFAQ.html</a:t>
            </a:r>
          </a:p>
          <a:p>
            <a:pPr lvl="1"/>
            <a:r>
              <a:rPr lang="en-US" altLang="ja-JP" sz="2000" dirty="0">
                <a:ea typeface="ＭＳ Ｐゴシック" charset="-128"/>
              </a:rPr>
              <a:t>Anti-Trust FAQ - http://standards.ieee.org/resources/antitrust-guidelines.pdf</a:t>
            </a:r>
          </a:p>
          <a:p>
            <a:pPr lvl="1"/>
            <a:r>
              <a:rPr lang="en-US" altLang="ja-JP" sz="2000" dirty="0">
                <a:ea typeface="ＭＳ Ｐゴシック" charset="-128"/>
              </a:rPr>
              <a:t>Ethics - http://www.ieee.org/portal/cms_docs/about/CoE_poster.pdf</a:t>
            </a:r>
          </a:p>
          <a:p>
            <a:r>
              <a:rPr lang="en-US" altLang="ja-JP" sz="2400" dirty="0">
                <a:ea typeface="ＭＳ Ｐゴシック" charset="-128"/>
              </a:rPr>
              <a:t>Chair and Secretary</a:t>
            </a:r>
          </a:p>
          <a:p>
            <a:pPr lvl="1"/>
            <a:r>
              <a:rPr lang="en-US" altLang="ja-JP" sz="2000" dirty="0">
                <a:ea typeface="ＭＳ Ｐゴシック" charset="-128"/>
              </a:rPr>
              <a:t>Chair is Ryuji Kohno(YNU/CWC </a:t>
            </a:r>
            <a:r>
              <a:rPr lang="en-US" altLang="ja-JP" sz="2000" dirty="0" err="1">
                <a:ea typeface="ＭＳ Ｐゴシック" charset="-128"/>
              </a:rPr>
              <a:t>UofOulu</a:t>
            </a:r>
            <a:r>
              <a:rPr lang="en-US" altLang="ja-JP" sz="2000" dirty="0">
                <a:ea typeface="ＭＳ Ｐゴシック" charset="-128"/>
              </a:rPr>
              <a:t>)</a:t>
            </a:r>
          </a:p>
          <a:p>
            <a:pPr lvl="1"/>
            <a:r>
              <a:rPr lang="en-US" altLang="ja-JP" sz="2000" dirty="0">
                <a:ea typeface="ＭＳ Ｐゴシック" charset="-128"/>
              </a:rPr>
              <a:t>Vice Chair is Marco Hernandez(YNU)</a:t>
            </a:r>
          </a:p>
          <a:p>
            <a:pPr lvl="1"/>
            <a:r>
              <a:rPr lang="en-US" altLang="ja-JP" sz="2000" dirty="0">
                <a:ea typeface="ＭＳ Ｐゴシック" charset="-128"/>
              </a:rPr>
              <a:t>Secretary is Takumi Kobayashi(YNU/TCU)</a:t>
            </a:r>
          </a:p>
          <a:p>
            <a:pPr lvl="1"/>
            <a:r>
              <a:rPr lang="en-US" altLang="ja-JP" sz="2000" dirty="0">
                <a:ea typeface="ＭＳ Ｐゴシック" charset="-128"/>
              </a:rPr>
              <a:t>Technical Editor is </a:t>
            </a:r>
            <a:r>
              <a:rPr lang="en-US" altLang="ja-JP" sz="2000" dirty="0" err="1">
                <a:ea typeface="ＭＳ Ｐゴシック" charset="-128"/>
              </a:rPr>
              <a:t>Minsoo</a:t>
            </a:r>
            <a:r>
              <a:rPr lang="en-US" altLang="ja-JP" sz="2000" dirty="0">
                <a:ea typeface="ＭＳ Ｐゴシック" charset="-128"/>
              </a:rPr>
              <a:t> Kim(YNU)</a:t>
            </a:r>
          </a:p>
          <a:p>
            <a:pPr lvl="1"/>
            <a:endParaRPr lang="en-US" altLang="ja-JP" sz="1800" dirty="0">
              <a:ea typeface="ＭＳ Ｐゴシック" charset="-128"/>
            </a:endParaRPr>
          </a:p>
          <a:p>
            <a:pPr lvl="1"/>
            <a:endParaRPr lang="en-US" altLang="ja-JP" sz="1800" dirty="0">
              <a:ea typeface="ＭＳ Ｐゴシック" charset="-128"/>
            </a:endParaRPr>
          </a:p>
          <a:p>
            <a:endParaRPr kumimoji="1" lang="ja-JP" altLang="en-US" sz="3600" dirty="0"/>
          </a:p>
        </p:txBody>
      </p:sp>
      <p:sp>
        <p:nvSpPr>
          <p:cNvPr id="2" name="タイトル 1"/>
          <p:cNvSpPr>
            <a:spLocks noGrp="1"/>
          </p:cNvSpPr>
          <p:nvPr>
            <p:ph type="title"/>
          </p:nvPr>
        </p:nvSpPr>
        <p:spPr>
          <a:xfrm>
            <a:off x="685800" y="404664"/>
            <a:ext cx="7772400" cy="1066800"/>
          </a:xfrm>
        </p:spPr>
        <p:txBody>
          <a:bodyPr/>
          <a:lstStyle/>
          <a:p>
            <a:r>
              <a:rPr lang="en-US" altLang="ja-JP" b="1" dirty="0">
                <a:ea typeface="ＭＳ Ｐゴシック" charset="-128"/>
              </a:rPr>
              <a:t>Administrative Items</a:t>
            </a:r>
            <a:endParaRPr kumimoji="1" lang="ja-JP" altLang="en-US" b="1" dirty="0"/>
          </a:p>
        </p:txBody>
      </p:sp>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5</a:t>
            </a:fld>
            <a:endParaRPr lang="en-US" altLang="ja-JP" dirty="0"/>
          </a:p>
        </p:txBody>
      </p:sp>
      <p:sp>
        <p:nvSpPr>
          <p:cNvPr id="8" name="Rectangle 4">
            <a:extLst>
              <a:ext uri="{FF2B5EF4-FFF2-40B4-BE49-F238E27FC236}">
                <a16:creationId xmlns:a16="http://schemas.microsoft.com/office/drawing/2014/main" id="{6867C7CB-FBC0-4A91-8683-04D0B27776E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734309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dirty="0"/>
              <a:t>Slide </a:t>
            </a:r>
            <a:fld id="{8242A585-2600-43B1-ABC9-06D037E96BAE}" type="slidenum">
              <a:rPr lang="en-US" altLang="ja-JP" smtClean="0"/>
              <a:pPr/>
              <a:t>6</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b="1" u="sng" kern="0" dirty="0">
                <a:ea typeface="ＭＳ Ｐゴシック" charset="-128"/>
              </a:rPr>
              <a:t>Participants, Patents, and Duty to Inform</a:t>
            </a:r>
            <a:endParaRPr lang="en-US" altLang="ja-JP" sz="3200" b="1" kern="0" dirty="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a:ea typeface="ＭＳ Ｐゴシック" charset="-128"/>
              </a:rPr>
              <a:t>All participants in this meeting have certain obligations under the IEEE-SA Patent Policy. </a:t>
            </a:r>
          </a:p>
          <a:p>
            <a:pPr lvl="1"/>
            <a:r>
              <a:rPr lang="en-US" altLang="ja-JP" sz="1600" b="1" kern="0" dirty="0">
                <a:solidFill>
                  <a:srgbClr val="003399"/>
                </a:solidFill>
                <a:ea typeface="ＭＳ Ｐゴシック" charset="-128"/>
              </a:rPr>
              <a:t>Participants [Note: </a:t>
            </a:r>
            <a:r>
              <a:rPr lang="en-GB" sz="1600" b="1" kern="0" dirty="0">
                <a:solidFill>
                  <a:srgbClr val="003399"/>
                </a:solidFill>
              </a:rPr>
              <a:t>Quoted text excerpted from IEEE-SA Standards Board Bylaws subclause 6.2</a:t>
            </a:r>
            <a:r>
              <a:rPr lang="en-US" altLang="ja-JP" sz="1600" b="1" kern="0" dirty="0">
                <a:solidFill>
                  <a:srgbClr val="003399"/>
                </a:solidFill>
                <a:ea typeface="ＭＳ Ｐゴシック" charset="-128"/>
              </a:rPr>
              <a:t>]:</a:t>
            </a:r>
          </a:p>
          <a:p>
            <a:pPr lvl="2"/>
            <a:r>
              <a:rPr lang="en-US" altLang="ja-JP" sz="1600" b="1" kern="0" dirty="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a:ea typeface="ＭＳ Ｐゴシック" charset="-128"/>
            </a:endParaRPr>
          </a:p>
          <a:p>
            <a:pPr lvl="3"/>
            <a:r>
              <a:rPr lang="en-US" altLang="ja-JP" sz="1400" b="1" kern="0" dirty="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a:solidFill>
                  <a:srgbClr val="003399"/>
                </a:solidFill>
                <a:ea typeface="ＭＳ Ｐゴシック" charset="-128"/>
              </a:rPr>
              <a:t>Early identification of holders of potential Essential Patent Claims is strongly encouraged</a:t>
            </a:r>
          </a:p>
          <a:p>
            <a:pPr lvl="1"/>
            <a:r>
              <a:rPr lang="en-US" altLang="ja-JP" sz="1600" b="1" kern="0" dirty="0">
                <a:solidFill>
                  <a:srgbClr val="003399"/>
                </a:solidFill>
                <a:ea typeface="ＭＳ Ｐゴシック" charset="-128"/>
              </a:rPr>
              <a:t>No duty to perform a patent search</a:t>
            </a:r>
            <a:endParaRPr lang="en-US" altLang="ja-JP" sz="1600" kern="0" dirty="0">
              <a:ea typeface="ＭＳ Ｐゴシック" charset="-128"/>
            </a:endParaRPr>
          </a:p>
        </p:txBody>
      </p:sp>
      <p:sp>
        <p:nvSpPr>
          <p:cNvPr id="10" name="Rectangle 4">
            <a:extLst>
              <a:ext uri="{FF2B5EF4-FFF2-40B4-BE49-F238E27FC236}">
                <a16:creationId xmlns:a16="http://schemas.microsoft.com/office/drawing/2014/main" id="{A60D4C30-417F-4EDF-B387-C47E36B1D45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58726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b="1" u="sng" kern="0" dirty="0"/>
              <a:t>Patent Related Links</a:t>
            </a:r>
            <a:endParaRPr lang="en-US" altLang="ja-JP" b="1" u="sng" kern="0" dirty="0">
              <a:ea typeface="ＭＳ Ｐゴシック" charset="-128"/>
            </a:endParaRPr>
          </a:p>
        </p:txBody>
      </p:sp>
      <p:sp>
        <p:nvSpPr>
          <p:cNvPr id="4" name="スライド番号プレースホルダー 3"/>
          <p:cNvSpPr>
            <a:spLocks noGrp="1"/>
          </p:cNvSpPr>
          <p:nvPr>
            <p:ph type="sldNum" sz="quarter" idx="12"/>
          </p:nvPr>
        </p:nvSpPr>
        <p:spPr/>
        <p:txBody>
          <a:bodyPr/>
          <a:lstStyle/>
          <a:p>
            <a:r>
              <a:rPr lang="en-US" altLang="ja-JP" dirty="0"/>
              <a:t>Slide </a:t>
            </a:r>
            <a:fld id="{266A080E-4E30-4968-B029-7CF782D6220C}" type="slidenum">
              <a:rPr lang="en-US" altLang="ja-JP" smtClean="0"/>
              <a:pPr/>
              <a:t>7</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lvl="1">
              <a:lnSpc>
                <a:spcPct val="90000"/>
              </a:lnSpc>
              <a:buFont typeface="Monotype Sorts" pitchFamily="2" charset="2"/>
              <a:buNone/>
            </a:pPr>
            <a:r>
              <a:rPr lang="en-US" altLang="ja-JP" sz="2400" kern="0" dirty="0">
                <a:ea typeface="ＭＳ Ｐゴシック" charset="-128"/>
                <a:cs typeface="Times New Roman" pitchFamily="18" charset="0"/>
              </a:rPr>
              <a:t>	All participants should be familiar with their obligations under the IEEE-SA Policies &amp; Procedures for standards development.</a:t>
            </a:r>
          </a:p>
          <a:p>
            <a:pPr lvl="1">
              <a:lnSpc>
                <a:spcPct val="90000"/>
              </a:lnSpc>
              <a:buFont typeface="Monotype Sorts" pitchFamily="2" charset="2"/>
              <a:buNone/>
            </a:pPr>
            <a:r>
              <a:rPr lang="en-US" altLang="ja-JP" sz="2400" kern="0" dirty="0">
                <a:ea typeface="ＭＳ Ｐゴシック" charset="-128"/>
                <a:cs typeface="Times New Roman" pitchFamily="18" charset="0"/>
              </a:rPr>
              <a:t>	Patent Policy is stated in these sources:</a:t>
            </a:r>
          </a:p>
          <a:p>
            <a:pPr lvl="1">
              <a:lnSpc>
                <a:spcPct val="90000"/>
              </a:lnSpc>
              <a:buFont typeface="Monotype Sorts" pitchFamily="2" charset="2"/>
              <a:buNone/>
            </a:pPr>
            <a:r>
              <a:rPr lang="en-GB" sz="2400" kern="0" dirty="0"/>
              <a:t>		IEEE-SA Standards Boards Bylaws</a:t>
            </a:r>
          </a:p>
          <a:p>
            <a:pPr lvl="1">
              <a:lnSpc>
                <a:spcPct val="90000"/>
              </a:lnSpc>
              <a:buFont typeface="Monotype Sorts" pitchFamily="2" charset="2"/>
              <a:buNone/>
            </a:pPr>
            <a:r>
              <a:rPr lang="en-US" altLang="ja-JP" sz="2100" kern="0" dirty="0">
                <a:ea typeface="ＭＳ Ｐゴシック" charset="-128"/>
              </a:rPr>
              <a:t>		</a:t>
            </a:r>
            <a:r>
              <a:rPr lang="en-US" altLang="ja-JP" sz="2100" i="1" kern="0" dirty="0">
                <a:ea typeface="ＭＳ Ｐゴシック" charset="-128"/>
              </a:rPr>
              <a:t>http://standards.ieee.org/develop/policies/bylaws/sect6-7.html#6</a:t>
            </a:r>
          </a:p>
          <a:p>
            <a:pPr lvl="1">
              <a:lnSpc>
                <a:spcPct val="90000"/>
              </a:lnSpc>
              <a:buFont typeface="Monotype Sorts" pitchFamily="2" charset="2"/>
              <a:buNone/>
            </a:pPr>
            <a:r>
              <a:rPr lang="en-GB" sz="2400" kern="0" dirty="0"/>
              <a:t>		IEEE-SA Standards Board Operations Manual</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http://standards.ieee.org/develop/policies/opman/sect6.html#6.3</a:t>
            </a:r>
            <a:endParaRPr lang="en-US" altLang="ja-JP" sz="2400" kern="0" dirty="0">
              <a:ea typeface="ＭＳ Ｐゴシック" charset="-128"/>
            </a:endParaRPr>
          </a:p>
          <a:p>
            <a:pPr lvl="1">
              <a:lnSpc>
                <a:spcPct val="90000"/>
              </a:lnSpc>
              <a:buFont typeface="Monotype Sorts" pitchFamily="2" charset="2"/>
              <a:buNone/>
            </a:pPr>
            <a:r>
              <a:rPr lang="en-US" altLang="ja-JP" sz="2400" kern="0" dirty="0">
                <a:ea typeface="ＭＳ Ｐゴシック" charset="-128"/>
                <a:cs typeface="Times New Roman" pitchFamily="18" charset="0"/>
              </a:rPr>
              <a:t>	Material about the patent policy is available at</a:t>
            </a:r>
            <a:r>
              <a:rPr lang="en-US" altLang="ja-JP" sz="2400" kern="0" dirty="0">
                <a:ea typeface="ＭＳ Ｐゴシック" charset="-128"/>
              </a:rPr>
              <a:t> </a:t>
            </a:r>
          </a:p>
          <a:p>
            <a:pPr lvl="1">
              <a:lnSpc>
                <a:spcPct val="90000"/>
              </a:lnSpc>
              <a:buFont typeface="Monotype Sorts" pitchFamily="2" charset="2"/>
              <a:buNone/>
            </a:pPr>
            <a:r>
              <a:rPr lang="en-US" altLang="ja-JP" sz="2400" kern="0" dirty="0">
                <a:ea typeface="ＭＳ Ｐゴシック" charset="-128"/>
              </a:rPr>
              <a:t>		</a:t>
            </a:r>
            <a:r>
              <a:rPr lang="en-US" altLang="ja-JP" sz="2100" i="1" kern="0" dirty="0">
                <a:ea typeface="ＭＳ Ｐゴシック" charset="-128"/>
              </a:rPr>
              <a:t>http://standards.ieee.org/about/sasb/patcom/materials.html</a:t>
            </a:r>
          </a:p>
        </p:txBody>
      </p:sp>
      <p:sp>
        <p:nvSpPr>
          <p:cNvPr id="8" name="Rectangle 7"/>
          <p:cNvSpPr>
            <a:spLocks noChangeArrowheads="1"/>
          </p:cNvSpPr>
          <p:nvPr/>
        </p:nvSpPr>
        <p:spPr bwMode="auto">
          <a:xfrm>
            <a:off x="1187624" y="5301208"/>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ja-JP" sz="12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2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200" b="1" dirty="0">
                <a:solidFill>
                  <a:srgbClr val="000099"/>
                </a:solidFill>
                <a:latin typeface="Arial" charset="0"/>
                <a:ea typeface="ＭＳ Ｐゴシック" charset="-128"/>
              </a:rPr>
              <a:t>This slide set is available at https://development.standards.ieee.org/myproject/Public/mytools/mob/slideset.ppt</a:t>
            </a:r>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505958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r>
              <a:rPr lang="en-US" altLang="ja-JP" dirty="0"/>
              <a:t>Slide </a:t>
            </a:r>
            <a:fld id="{F80C6039-A5FA-4F5B-9853-58798A63706D}" type="slidenum">
              <a:rPr lang="en-US" altLang="ja-JP" smtClean="0"/>
              <a:pPr/>
              <a:t>8</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a:ea typeface="ＭＳ Ｐゴシック" charset="-128"/>
              </a:rPr>
              <a:t>Either speak up now or</a:t>
            </a:r>
          </a:p>
          <a:p>
            <a:pPr lvl="1"/>
            <a:r>
              <a:rPr lang="en-US" altLang="ja-JP" sz="1800" kern="0" dirty="0">
                <a:ea typeface="ＭＳ Ｐゴシック" charset="-128"/>
              </a:rPr>
              <a:t>Provide the chair of this group with the identity of the holder(s) of any and all such claims as soon as possible or</a:t>
            </a:r>
          </a:p>
          <a:p>
            <a:pPr lvl="1"/>
            <a:r>
              <a:rPr lang="en-US" altLang="ja-JP" sz="1800" kern="0" dirty="0">
                <a:ea typeface="ＭＳ Ｐゴシック" charset="-128"/>
              </a:rPr>
              <a:t>Cause an LOA to be submitted</a:t>
            </a:r>
          </a:p>
        </p:txBody>
      </p:sp>
      <p:sp>
        <p:nvSpPr>
          <p:cNvPr id="9" name="Rectangle 2"/>
          <p:cNvSpPr>
            <a:spLocks noGrp="1" noChangeArrowheads="1"/>
          </p:cNvSpPr>
          <p:nvPr>
            <p:ph type="title"/>
          </p:nvPr>
        </p:nvSpPr>
        <p:spPr>
          <a:xfrm>
            <a:off x="362272" y="620688"/>
            <a:ext cx="8458200" cy="609600"/>
          </a:xfrm>
        </p:spPr>
        <p:txBody>
          <a:bodyPr/>
          <a:lstStyle/>
          <a:p>
            <a:r>
              <a:rPr lang="en-US" altLang="ja-JP" sz="3200" b="1" u="sng" dirty="0"/>
              <a:t>Call for Potentially Essential Patents</a:t>
            </a:r>
            <a:endParaRPr lang="en-US" altLang="ja-JP" sz="3200" b="1" u="sng" dirty="0">
              <a:ea typeface="ＭＳ Ｐゴシック" charset="-128"/>
            </a:endParaRPr>
          </a:p>
        </p:txBody>
      </p:sp>
      <p:sp>
        <p:nvSpPr>
          <p:cNvPr id="7" name="Rectangle 4">
            <a:extLst>
              <a:ext uri="{FF2B5EF4-FFF2-40B4-BE49-F238E27FC236}">
                <a16:creationId xmlns:a16="http://schemas.microsoft.com/office/drawing/2014/main" id="{0BB87608-B3AB-46A3-B3CE-737A2B1CD047}"/>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840508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b="1" u="sng" dirty="0">
                <a:ea typeface="ＭＳ Ｐゴシック" charset="-128"/>
              </a:rPr>
              <a:t>Other Guidelines for IEEE WG Meetings</a:t>
            </a:r>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4" name="スライド番号プレースホルダー 3"/>
          <p:cNvSpPr>
            <a:spLocks noGrp="1"/>
          </p:cNvSpPr>
          <p:nvPr>
            <p:ph type="sldNum" sz="quarter" idx="12"/>
          </p:nvPr>
        </p:nvSpPr>
        <p:spPr/>
        <p:txBody>
          <a:bodyPr/>
          <a:lstStyle/>
          <a:p>
            <a:r>
              <a:rPr lang="en-US" altLang="ja-JP" dirty="0"/>
              <a:t>Slide </a:t>
            </a:r>
            <a:fld id="{17C47D4F-CAA3-4307-B0EF-8C4B3E0CF21D}" type="slidenum">
              <a:rPr lang="en-US" altLang="ja-JP" smtClean="0"/>
              <a:pPr/>
              <a:t>9</a:t>
            </a:fld>
            <a:endParaRPr lang="en-US" altLang="ja-JP" dirty="0"/>
          </a:p>
        </p:txBody>
      </p:sp>
      <p:sp>
        <p:nvSpPr>
          <p:cNvPr id="7" name="Rectangle 4">
            <a:extLst>
              <a:ext uri="{FF2B5EF4-FFF2-40B4-BE49-F238E27FC236}">
                <a16:creationId xmlns:a16="http://schemas.microsoft.com/office/drawing/2014/main" id="{05ABE5DA-3D37-4FE8-AD27-E6A3049C9B2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March 2021</a:t>
            </a:r>
            <a:endParaRPr lang="en-US" altLang="ja-JP" dirty="0"/>
          </a:p>
        </p:txBody>
      </p:sp>
    </p:spTree>
    <p:extLst>
      <p:ext uri="{BB962C8B-B14F-4D97-AF65-F5344CB8AC3E}">
        <p14:creationId xmlns:p14="http://schemas.microsoft.com/office/powerpoint/2010/main" val="1399404514"/>
      </p:ext>
    </p:extLst>
  </p:cSld>
  <p:clrMapOvr>
    <a:masterClrMapping/>
  </p:clrMapOvr>
  <p:transition/>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29829</TotalTime>
  <Words>2366</Words>
  <Application>Microsoft Office PowerPoint</Application>
  <PresentationFormat>画面に合わせる (4:3)</PresentationFormat>
  <Paragraphs>271</Paragraphs>
  <Slides>14</Slides>
  <Notes>11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14</vt:i4>
      </vt:variant>
    </vt:vector>
  </HeadingPairs>
  <TitlesOfParts>
    <vt:vector size="19" baseType="lpstr">
      <vt:lpstr>Monotype Sorts</vt:lpstr>
      <vt:lpstr>游ゴシック</vt:lpstr>
      <vt:lpstr>Arial</vt:lpstr>
      <vt:lpstr>Times New Roman</vt:lpstr>
      <vt:lpstr>IEEE-P802_15</vt:lpstr>
      <vt:lpstr>PowerPoint プレゼンテーション</vt:lpstr>
      <vt:lpstr>IEEE 802.15 IG DEP   Opening Information  Virtual Plenary Meeting March 10th, 2021</vt:lpstr>
      <vt:lpstr>PowerPoint プレゼンテーション</vt:lpstr>
      <vt:lpstr>Attendance</vt:lpstr>
      <vt:lpstr>Administrative Items</vt:lpstr>
      <vt:lpstr>PowerPoint プレゼンテーション</vt:lpstr>
      <vt:lpstr>PowerPoint プレゼンテーション</vt:lpstr>
      <vt:lpstr>Call for Potentially Essential Patents</vt:lpstr>
      <vt:lpstr>Other Guidelines for IEEE WG Meetings</vt:lpstr>
      <vt:lpstr>Agenda items for the week</vt:lpstr>
      <vt:lpstr>IG DEP schedule in March 2021</vt:lpstr>
      <vt:lpstr>CISCO Webex URL for IG-DEP in March Meeting, 2021</vt:lpstr>
      <vt:lpstr>CISCO Webex URL for Opening, Mid, and Closing Plenary in March Meeting, 2021</vt:lpstr>
      <vt:lpstr>Contacts and Conference call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 DEP schedule in January 2021</dc:title>
  <dc:creator>kohno@ynu.ac.jp</dc:creator>
  <cp:lastModifiedBy>kohno-ryuji-ns@ynu.ac.jp</cp:lastModifiedBy>
  <cp:revision>30</cp:revision>
  <dcterms:created xsi:type="dcterms:W3CDTF">2020-12-17T10:56:09Z</dcterms:created>
  <dcterms:modified xsi:type="dcterms:W3CDTF">2021-03-09T00:37:20Z</dcterms:modified>
</cp:coreProperties>
</file>