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97" r:id="rId2"/>
    <p:sldId id="298" r:id="rId3"/>
    <p:sldId id="323" r:id="rId4"/>
    <p:sldId id="304" r:id="rId5"/>
    <p:sldId id="305" r:id="rId6"/>
    <p:sldId id="306" r:id="rId7"/>
    <p:sldId id="307" r:id="rId8"/>
    <p:sldId id="329" r:id="rId9"/>
    <p:sldId id="324" r:id="rId10"/>
    <p:sldId id="308" r:id="rId11"/>
    <p:sldId id="309" r:id="rId12"/>
    <p:sldId id="331" r:id="rId13"/>
    <p:sldId id="332" r:id="rId14"/>
    <p:sldId id="333" r:id="rId15"/>
    <p:sldId id="335" r:id="rId16"/>
    <p:sldId id="338" r:id="rId17"/>
    <p:sldId id="311" r:id="rId18"/>
    <p:sldId id="342" r:id="rId19"/>
    <p:sldId id="340" r:id="rId20"/>
    <p:sldId id="341" r:id="rId21"/>
    <p:sldId id="314" r:id="rId22"/>
    <p:sldId id="315" r:id="rId23"/>
    <p:sldId id="316" r:id="rId24"/>
    <p:sldId id="325" r:id="rId25"/>
    <p:sldId id="317" r:id="rId26"/>
    <p:sldId id="318" r:id="rId27"/>
    <p:sldId id="326" r:id="rId28"/>
    <p:sldId id="327" r:id="rId29"/>
    <p:sldId id="328" r:id="rId30"/>
    <p:sldId id="320" r:id="rId31"/>
    <p:sldId id="321" r:id="rId32"/>
    <p:sldId id="32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86376" autoAdjust="0"/>
  </p:normalViewPr>
  <p:slideViewPr>
    <p:cSldViewPr snapToGrid="0">
      <p:cViewPr varScale="1">
        <p:scale>
          <a:sx n="38" d="100"/>
          <a:sy n="38" d="100"/>
        </p:scale>
        <p:origin x="146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6A55A-2294-41C9-8DF9-4393D9FE472B}" type="datetimeFigureOut">
              <a:rPr kumimoji="1" lang="ja-JP" altLang="en-US" smtClean="0"/>
              <a:t>2021/5/18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2F4F2-6117-489D-9E1B-E6C6D32252DC}" type="slidenum">
              <a:rPr kumimoji="1" lang="ja-JP" altLang="en-US" smtClean="0"/>
              <a:t>‹#›</a:t>
            </a:fld>
            <a:endParaRPr kumimoji="1" lang="ja-JP" altLang="en-US"/>
          </a:p>
        </p:txBody>
      </p:sp>
    </p:spTree>
    <p:extLst>
      <p:ext uri="{BB962C8B-B14F-4D97-AF65-F5344CB8AC3E}">
        <p14:creationId xmlns:p14="http://schemas.microsoft.com/office/powerpoint/2010/main" val="28086365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marL="0" marR="0" lvl="0" indent="0" algn="r" defTabSz="93345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doc.: IEEE 802.15-&lt;doc#&gt;</a:t>
            </a:r>
          </a:p>
        </p:txBody>
      </p:sp>
      <p:sp>
        <p:nvSpPr>
          <p:cNvPr id="5" name="フッター プレースホルダ 4"/>
          <p:cNvSpPr>
            <a:spLocks noGrp="1"/>
          </p:cNvSpPr>
          <p:nvPr>
            <p:ph type="ftr" sz="quarter" idx="11"/>
          </p:nvPr>
        </p:nvSpPr>
        <p:spPr/>
        <p:txBody>
          <a:bodyPr/>
          <a:lstStyle/>
          <a:p>
            <a:pPr marL="457200" marR="0" lvl="4" indent="0" algn="r" defTabSz="93345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Shoichi Kitazawa (ATR)</a:t>
            </a:r>
          </a:p>
        </p:txBody>
      </p:sp>
      <p:sp>
        <p:nvSpPr>
          <p:cNvPr id="6" name="スライド番号プレースホルダ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D6D2E3F-5094-4468-9CC9-C689E0F636B7}" type="slidenum">
              <a:rPr kumimoji="1" lang="ja-JP" alt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anose="020B0600070205080204" pitchFamily="50"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2805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2241831-A6DA-4C5A-8F0C-60FA938EBC5B}" type="slidenum">
              <a:rPr kumimoji="1" lang="ja-JP" altLang="en-US" smtClean="0"/>
              <a:t>7</a:t>
            </a:fld>
            <a:endParaRPr kumimoji="1" lang="ja-JP" altLang="en-US"/>
          </a:p>
        </p:txBody>
      </p:sp>
    </p:spTree>
    <p:extLst>
      <p:ext uri="{BB962C8B-B14F-4D97-AF65-F5344CB8AC3E}">
        <p14:creationId xmlns:p14="http://schemas.microsoft.com/office/powerpoint/2010/main" val="95532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MAP1</a:t>
            </a:r>
            <a:r>
              <a:rPr kumimoji="1" lang="ja-JP" altLang="en-US" dirty="0"/>
              <a:t>と</a:t>
            </a:r>
            <a:r>
              <a:rPr kumimoji="1" lang="en-US" altLang="ja-JP" dirty="0"/>
              <a:t>MAP2</a:t>
            </a:r>
            <a:r>
              <a:rPr kumimoji="1" lang="ja-JP" altLang="en-US" dirty="0"/>
              <a:t>に分ける理由を口頭で</a:t>
            </a:r>
          </a:p>
        </p:txBody>
      </p:sp>
      <p:sp>
        <p:nvSpPr>
          <p:cNvPr id="4" name="スライド番号プレースホルダー 3"/>
          <p:cNvSpPr>
            <a:spLocks noGrp="1"/>
          </p:cNvSpPr>
          <p:nvPr>
            <p:ph type="sldNum" sz="quarter" idx="5"/>
          </p:nvPr>
        </p:nvSpPr>
        <p:spPr/>
        <p:txBody>
          <a:bodyPr/>
          <a:lstStyle/>
          <a:p>
            <a:fld id="{B2241831-A6DA-4C5A-8F0C-60FA938EBC5B}" type="slidenum">
              <a:rPr kumimoji="1" lang="ja-JP" altLang="en-US" smtClean="0"/>
              <a:t>10</a:t>
            </a:fld>
            <a:endParaRPr kumimoji="1" lang="ja-JP" altLang="en-US"/>
          </a:p>
        </p:txBody>
      </p:sp>
    </p:spTree>
    <p:extLst>
      <p:ext uri="{BB962C8B-B14F-4D97-AF65-F5344CB8AC3E}">
        <p14:creationId xmlns:p14="http://schemas.microsoft.com/office/powerpoint/2010/main" val="28172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22F4F2-6117-489D-9E1B-E6C6D32252DC}" type="slidenum">
              <a:rPr kumimoji="1" lang="ja-JP" altLang="en-US" smtClean="0"/>
              <a:t>19</a:t>
            </a:fld>
            <a:endParaRPr kumimoji="1" lang="ja-JP" altLang="en-US"/>
          </a:p>
        </p:txBody>
      </p:sp>
    </p:spTree>
    <p:extLst>
      <p:ext uri="{BB962C8B-B14F-4D97-AF65-F5344CB8AC3E}">
        <p14:creationId xmlns:p14="http://schemas.microsoft.com/office/powerpoint/2010/main" val="98420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8"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2021</a:t>
            </a:r>
            <a:endParaRPr lang="en-US" altLang="ja-JP" dirty="0"/>
          </a:p>
        </p:txBody>
      </p:sp>
      <p:sp>
        <p:nvSpPr>
          <p:cNvPr id="7" name="Rectangle 5">
            <a:extLst>
              <a:ext uri="{FF2B5EF4-FFF2-40B4-BE49-F238E27FC236}">
                <a16:creationId xmlns:a16="http://schemas.microsoft.com/office/drawing/2014/main" id="{4900B3EB-094F-4448-A1B4-477052B47CA1}"/>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267829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5">
            <a:extLst>
              <a:ext uri="{FF2B5EF4-FFF2-40B4-BE49-F238E27FC236}">
                <a16:creationId xmlns:a16="http://schemas.microsoft.com/office/drawing/2014/main" id="{1F3C9B97-54FD-4B73-A403-71443ABF7346}"/>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Shunya Ogawa, Minsoo Kim(YNU), Ryuji Kohno(YNU/CWC UofOulu)</a:t>
            </a:r>
            <a:endParaRPr lang="en-US" altLang="ja-JP" dirty="0"/>
          </a:p>
        </p:txBody>
      </p:sp>
      <p:sp>
        <p:nvSpPr>
          <p:cNvPr id="9" name="Rectangle 4">
            <a:extLst>
              <a:ext uri="{FF2B5EF4-FFF2-40B4-BE49-F238E27FC236}">
                <a16:creationId xmlns:a16="http://schemas.microsoft.com/office/drawing/2014/main" id="{7A8094A5-9854-4997-A198-F86A7BEBC23F}"/>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2021</a:t>
            </a:r>
            <a:endParaRPr lang="en-US" altLang="ja-JP" dirty="0"/>
          </a:p>
        </p:txBody>
      </p:sp>
    </p:spTree>
    <p:extLst>
      <p:ext uri="{BB962C8B-B14F-4D97-AF65-F5344CB8AC3E}">
        <p14:creationId xmlns:p14="http://schemas.microsoft.com/office/powerpoint/2010/main" val="10887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5">
            <a:extLst>
              <a:ext uri="{FF2B5EF4-FFF2-40B4-BE49-F238E27FC236}">
                <a16:creationId xmlns:a16="http://schemas.microsoft.com/office/drawing/2014/main" id="{973CDD3C-4A6E-43B1-A08D-D8A63ACB6D14}"/>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Shunya Ogawa, Minsoo Kim(YNU), Ryuji Kohno(YNU/CWC UofOulu)</a:t>
            </a:r>
            <a:endParaRPr lang="en-US" altLang="ja-JP" dirty="0"/>
          </a:p>
        </p:txBody>
      </p:sp>
      <p:sp>
        <p:nvSpPr>
          <p:cNvPr id="10" name="Rectangle 4">
            <a:extLst>
              <a:ext uri="{FF2B5EF4-FFF2-40B4-BE49-F238E27FC236}">
                <a16:creationId xmlns:a16="http://schemas.microsoft.com/office/drawing/2014/main" id="{AAF77D5D-6C5D-4DD5-B494-B645091FCAFB}"/>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2021</a:t>
            </a:r>
            <a:endParaRPr lang="en-US" altLang="ja-JP" dirty="0"/>
          </a:p>
        </p:txBody>
      </p:sp>
    </p:spTree>
    <p:extLst>
      <p:ext uri="{BB962C8B-B14F-4D97-AF65-F5344CB8AC3E}">
        <p14:creationId xmlns:p14="http://schemas.microsoft.com/office/powerpoint/2010/main" val="259417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Shunya Ogawa, Minsoo Kim(YNU), Ryuji Kohno(YNU/CWC UofOulu)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2021</a:t>
            </a:r>
            <a:endParaRPr lang="en-US" altLang="ja-JP" dirty="0"/>
          </a:p>
        </p:txBody>
      </p:sp>
    </p:spTree>
    <p:extLst>
      <p:ext uri="{BB962C8B-B14F-4D97-AF65-F5344CB8AC3E}">
        <p14:creationId xmlns:p14="http://schemas.microsoft.com/office/powerpoint/2010/main" val="390000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Shunya Ogawa, Minsoo Kim(YNU), Ryuji Kohno(YNU/CWC UofOulu)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2021</a:t>
            </a:r>
            <a:endParaRPr lang="en-US" altLang="ja-JP" dirty="0"/>
          </a:p>
        </p:txBody>
      </p:sp>
    </p:spTree>
    <p:extLst>
      <p:ext uri="{BB962C8B-B14F-4D97-AF65-F5344CB8AC3E}">
        <p14:creationId xmlns:p14="http://schemas.microsoft.com/office/powerpoint/2010/main" val="211869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kumimoji="1" lang="en-US" altLang="ja-JP"/>
              <a:t>May 2021</a:t>
            </a:r>
            <a:endParaRPr kumimoji="1" lang="ja-JP" altLang="en-US" dirty="0"/>
          </a:p>
        </p:txBody>
      </p:sp>
      <p:sp>
        <p:nvSpPr>
          <p:cNvPr id="9" name="スライド番号プレースホルダー 5">
            <a:extLst>
              <a:ext uri="{FF2B5EF4-FFF2-40B4-BE49-F238E27FC236}">
                <a16:creationId xmlns:a16="http://schemas.microsoft.com/office/drawing/2014/main" id="{6A915280-A8A5-401C-8108-D9F4D6AD6ADD}"/>
              </a:ext>
            </a:extLst>
          </p:cNvPr>
          <p:cNvSpPr>
            <a:spLocks noGrp="1"/>
          </p:cNvSpPr>
          <p:nvPr>
            <p:ph type="sldNum" sz="quarter" idx="12"/>
          </p:nvPr>
        </p:nvSpPr>
        <p:spPr>
          <a:xfrm>
            <a:off x="4241390" y="6475413"/>
            <a:ext cx="654046" cy="191286"/>
          </a:xfrm>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10" name="Rectangle 5">
            <a:extLst>
              <a:ext uri="{FF2B5EF4-FFF2-40B4-BE49-F238E27FC236}">
                <a16:creationId xmlns:a16="http://schemas.microsoft.com/office/drawing/2014/main" id="{35EAF539-D604-4832-A34D-4B1505DC3970}"/>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25568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5063" y="744769"/>
            <a:ext cx="7886700" cy="701674"/>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May 2021</a:t>
            </a:r>
            <a:endParaRPr kumimoji="1" lang="ja-JP" altLang="en-US" dirty="0"/>
          </a:p>
        </p:txBody>
      </p:sp>
      <p:sp>
        <p:nvSpPr>
          <p:cNvPr id="11" name="スライド番号プレースホルダー 5">
            <a:extLst>
              <a:ext uri="{FF2B5EF4-FFF2-40B4-BE49-F238E27FC236}">
                <a16:creationId xmlns:a16="http://schemas.microsoft.com/office/drawing/2014/main" id="{F97F432E-BFCD-4C84-ADD1-98F4321A0685}"/>
              </a:ext>
            </a:extLst>
          </p:cNvPr>
          <p:cNvSpPr>
            <a:spLocks noGrp="1"/>
          </p:cNvSpPr>
          <p:nvPr>
            <p:ph type="sldNum" sz="quarter" idx="12"/>
          </p:nvPr>
        </p:nvSpPr>
        <p:spPr>
          <a:xfrm>
            <a:off x="4241390" y="6475413"/>
            <a:ext cx="654046" cy="191286"/>
          </a:xfrm>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12" name="Rectangle 5">
            <a:extLst>
              <a:ext uri="{FF2B5EF4-FFF2-40B4-BE49-F238E27FC236}">
                <a16:creationId xmlns:a16="http://schemas.microsoft.com/office/drawing/2014/main" id="{2CDC121E-9398-4095-B4D5-CCA40F1ABB95}"/>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244470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p:cNvSpPr>
            <a:spLocks noGrp="1" noChangeArrowheads="1"/>
          </p:cNvSpPr>
          <p:nvPr>
            <p:ph type="sldNum" sz="quarter" idx="4"/>
          </p:nvPr>
        </p:nvSpPr>
        <p:spPr bwMode="auto">
          <a:xfrm>
            <a:off x="4241390" y="6475413"/>
            <a:ext cx="654046" cy="19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a:defRPr sz="1200">
                <a:ea typeface="ＭＳ Ｐゴシック" charset="-128"/>
              </a:defRPr>
            </a:lvl1pPr>
          </a:lstStyle>
          <a:p>
            <a:r>
              <a:rPr lang="en-US" altLang="ja-JP"/>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802.15-19-0503-01-0dep</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581891" y="6475412"/>
            <a:ext cx="81510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200" dirty="0">
                <a:ea typeface="ＭＳ Ｐゴシック" charset="-128"/>
              </a:rPr>
              <a:t>Submission</a:t>
            </a:r>
          </a:p>
        </p:txBody>
      </p:sp>
      <p:sp>
        <p:nvSpPr>
          <p:cNvPr id="1034" name="Line 10"/>
          <p:cNvSpPr>
            <a:spLocks noChangeShapeType="1"/>
          </p:cNvSpPr>
          <p:nvPr/>
        </p:nvSpPr>
        <p:spPr bwMode="auto">
          <a:xfrm>
            <a:off x="28615" y="6477000"/>
            <a:ext cx="899531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2021</a:t>
            </a:r>
            <a:endParaRPr lang="en-US" altLang="ja-JP" dirty="0"/>
          </a:p>
        </p:txBody>
      </p:sp>
      <p:sp>
        <p:nvSpPr>
          <p:cNvPr id="12" name="Rectangle 5">
            <a:extLst>
              <a:ext uri="{FF2B5EF4-FFF2-40B4-BE49-F238E27FC236}">
                <a16:creationId xmlns:a16="http://schemas.microsoft.com/office/drawing/2014/main" id="{2BC45AD9-9BF0-47C6-AC9A-04B3BB126B1B}"/>
              </a:ext>
            </a:extLst>
          </p:cNvPr>
          <p:cNvSpPr>
            <a:spLocks noGrp="1" noChangeArrowheads="1"/>
          </p:cNvSpPr>
          <p:nvPr>
            <p:ph type="ftr" sz="quarter" idx="3"/>
          </p:nvPr>
        </p:nvSpPr>
        <p:spPr bwMode="auto">
          <a:xfrm>
            <a:off x="4649907" y="6491091"/>
            <a:ext cx="43740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ea typeface="ＭＳ Ｐゴシック" charset="-128"/>
              </a:defRPr>
            </a:lvl1pPr>
          </a:lstStyle>
          <a:p>
            <a:r>
              <a:rPr lang="en-US" altLang="ja-JP" dirty="0" err="1"/>
              <a:t>Shunya</a:t>
            </a:r>
            <a:r>
              <a:rPr lang="en-US" altLang="ja-JP" dirty="0"/>
              <a:t> Ogawa, </a:t>
            </a:r>
            <a:r>
              <a:rPr lang="en-US" altLang="ja-JP" dirty="0" err="1"/>
              <a:t>Minsoo</a:t>
            </a:r>
            <a:r>
              <a:rPr lang="en-US" altLang="ja-JP" dirty="0"/>
              <a:t> Kim(YNU), Ryuji Kohno(YNU/CWC </a:t>
            </a:r>
            <a:r>
              <a:rPr lang="en-US" altLang="ja-JP" dirty="0" err="1"/>
              <a:t>UofOulu</a:t>
            </a:r>
            <a:r>
              <a:rPr lang="en-US" altLang="ja-JP" dirty="0"/>
              <a:t>)</a:t>
            </a:r>
          </a:p>
        </p:txBody>
      </p:sp>
    </p:spTree>
    <p:extLst>
      <p:ext uri="{BB962C8B-B14F-4D97-AF65-F5344CB8AC3E}">
        <p14:creationId xmlns:p14="http://schemas.microsoft.com/office/powerpoint/2010/main" val="369711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yuji.Kohno@oulu.f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47700"/>
            <a:ext cx="8991600" cy="547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charset="-128"/>
                <a:cs typeface="+mn-cs"/>
              </a:rPr>
              <a:t>Project: IEEE P802.15 Working Group for Wireless Personal Area Networks (WPANs)</a:t>
            </a:r>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lvl="0" defTabSz="914400" eaLnBrk="0" fontAlgn="base" hangingPunct="0">
              <a:spcBef>
                <a:spcPct val="0"/>
              </a:spcBef>
              <a:spcAft>
                <a:spcPct val="0"/>
              </a:spcAft>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Submission Title: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r>
              <a:rPr lang="en-US" altLang="ja-JP" sz="1600" dirty="0">
                <a:solidFill>
                  <a:srgbClr val="000000"/>
                </a:solidFill>
                <a:latin typeface="Times New Roman" pitchFamily="18" charset="0"/>
                <a:ea typeface="ＭＳ Ｐゴシック" charset="-128"/>
              </a:rPr>
              <a:t>MAC Protocol with Interference Mitigation Using Negotiation among Coordinators in Multiple Wireless Body Area Networks(BANs)]</a:t>
            </a:r>
            <a:endPar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Date Submitted: </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lang="en-US" altLang="ja-JP" sz="1600" dirty="0">
                <a:solidFill>
                  <a:srgbClr val="000000"/>
                </a:solidFill>
                <a:latin typeface="Times New Roman" pitchFamily="18" charset="0"/>
                <a:ea typeface="ＭＳ Ｐゴシック" charset="-128"/>
              </a:rPr>
              <a:t>18 May 2021</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Source: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Shunya</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Ogawa1,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Minsoo</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Kim1, Ryuji Kohno1,2] [1;Yokohama National University, 2;Centre for Wireless Communications(CWC), University of Oulu,]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Address [1; 79-5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Tokiwadai</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Hodogaya-</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ku</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Yokohama, Japan 240-8501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2;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Linnanmaa</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P.O. Box 4500, FIN-90570 Oulu, Finland FI-90014]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Voice:[1; +81-45-339-4115, 2:+358-8-553-2849], FAX: [+81-45-338-1157], </a:t>
            </a:r>
          </a:p>
          <a:p>
            <a:pPr lvl="0" defTabSz="914400" eaLnBrk="0" fontAlgn="base" hangingPunct="0">
              <a:spcBef>
                <a:spcPct val="0"/>
              </a:spcBef>
              <a:spcAft>
                <a:spcPct val="0"/>
              </a:spcAf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Email:[1: </a:t>
            </a:r>
            <a:r>
              <a:rPr lang="en-US" altLang="ja-JP" sz="1600" dirty="0">
                <a:solidFill>
                  <a:srgbClr val="000000"/>
                </a:solidFill>
                <a:latin typeface="Times New Roman" pitchFamily="18" charset="0"/>
                <a:ea typeface="ＭＳ Ｐゴシック" charset="-128"/>
              </a:rPr>
              <a:t>ogawa-shunya-md@ynu.jp, </a:t>
            </a:r>
            <a:r>
              <a:rPr lang="en-US" altLang="ja-JP" sz="1600" dirty="0" err="1">
                <a:solidFill>
                  <a:srgbClr val="000000"/>
                </a:solidFill>
                <a:latin typeface="Times New Roman" pitchFamily="18" charset="0"/>
                <a:ea typeface="ＭＳ Ｐゴシック" charset="-128"/>
              </a:rPr>
              <a:t>kohno</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@ynu.ac.jp, 2: </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hlinkClick r:id="rId3"/>
              </a:rPr>
              <a:t>Ryuji.Kohno@oulu.fi</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p>
          <a:p>
            <a:pPr lvl="0" defTabSz="914400" eaLnBrk="0" fontAlgn="base" hangingPunct="0">
              <a:spcBef>
                <a:spcPct val="0"/>
              </a:spcBef>
              <a:spcAft>
                <a:spcPct val="0"/>
              </a:spcAf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Re: []</a:t>
            </a:r>
          </a:p>
          <a:p>
            <a:pPr lvl="0" defTabSz="914400" eaLnBrk="0" fontAlgn="base" hangingPunct="0">
              <a:spcBef>
                <a:spcPts val="100"/>
              </a:spcBef>
              <a:spcAft>
                <a:spcPts val="100"/>
              </a:spcAf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Abstract:</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 dependable MAC protocol for wireless body area network(WBAN</a:t>
            </a:r>
            <a:r>
              <a:rPr lang="en-US" altLang="ja-JP" sz="1600" dirty="0">
                <a:solidFill>
                  <a:srgbClr val="000000"/>
                </a:solidFill>
                <a:latin typeface="Times New Roman" pitchFamily="18" charset="0"/>
                <a:ea typeface="ＭＳ Ｐゴシック" charset="-128"/>
              </a:rPr>
              <a:t>) in presence of multiple overlaid BANS is introduced, A</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scheme </a:t>
            </a:r>
            <a:r>
              <a:rPr lang="en-US" altLang="ja-JP" sz="1600" dirty="0">
                <a:solidFill>
                  <a:srgbClr val="000000"/>
                </a:solidFill>
                <a:latin typeface="Times New Roman" pitchFamily="18" charset="0"/>
                <a:ea typeface="ＭＳ Ｐゴシック" charset="-128"/>
              </a:rPr>
              <a:t>of</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negotiation among coordinators could improve overall performance.]</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Purpose: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[information]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Notice: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Release: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The contributor acknowledges and accepts that this contribution becomes the property of IEEE and may be made publicly available by P802.15.	</a:t>
            </a:r>
          </a:p>
        </p:txBody>
      </p:sp>
      <p:sp>
        <p:nvSpPr>
          <p:cNvPr id="9" name="スライド番号プレースホルダー 5">
            <a:extLst>
              <a:ext uri="{FF2B5EF4-FFF2-40B4-BE49-F238E27FC236}">
                <a16:creationId xmlns:a16="http://schemas.microsoft.com/office/drawing/2014/main" id="{7005BE23-7CCB-407B-B130-3B930BDC27A8}"/>
              </a:ext>
            </a:extLst>
          </p:cNvPr>
          <p:cNvSpPr>
            <a:spLocks noGrp="1"/>
          </p:cNvSpPr>
          <p:nvPr>
            <p:ph type="sldNum" sz="quarter" idx="12"/>
          </p:nvPr>
        </p:nvSpPr>
        <p:spPr>
          <a:xfrm>
            <a:off x="4342756" y="6475413"/>
            <a:ext cx="530225" cy="182562"/>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Slide </a:t>
            </a:r>
            <a:fld id="{E1A173A1-C39B-41EB-BCF2-B522BCC141FC}" type="slidenum">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May 2021</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5" name="Rectangle 5">
            <a:extLst>
              <a:ext uri="{FF2B5EF4-FFF2-40B4-BE49-F238E27FC236}">
                <a16:creationId xmlns:a16="http://schemas.microsoft.com/office/drawing/2014/main" id="{27380C01-0E8C-4B37-A7C7-009D9EB66235}"/>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Shunya Ogawa, Minsoo Kim(YNU), Ryuji Kohno(YNU/CWC UofOulu)</a:t>
            </a:r>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Tree>
    <p:extLst>
      <p:ext uri="{BB962C8B-B14F-4D97-AF65-F5344CB8AC3E}">
        <p14:creationId xmlns:p14="http://schemas.microsoft.com/office/powerpoint/2010/main" val="340835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D687E1CC-480D-4663-A455-9C497602E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696" y="2964519"/>
            <a:ext cx="3972479" cy="2591162"/>
          </a:xfrm>
          <a:prstGeom prst="rect">
            <a:avLst/>
          </a:prstGeom>
        </p:spPr>
      </p:pic>
      <p:sp>
        <p:nvSpPr>
          <p:cNvPr id="2" name="タイトル 1">
            <a:extLst>
              <a:ext uri="{FF2B5EF4-FFF2-40B4-BE49-F238E27FC236}">
                <a16:creationId xmlns:a16="http://schemas.microsoft.com/office/drawing/2014/main" id="{93DFEAFC-89A4-4B17-9AAC-E2A22CF874E8}"/>
              </a:ext>
            </a:extLst>
          </p:cNvPr>
          <p:cNvSpPr>
            <a:spLocks noGrp="1"/>
          </p:cNvSpPr>
          <p:nvPr>
            <p:ph type="title"/>
          </p:nvPr>
        </p:nvSpPr>
        <p:spPr>
          <a:xfrm>
            <a:off x="179109" y="464466"/>
            <a:ext cx="8935705" cy="701674"/>
          </a:xfrm>
        </p:spPr>
        <p:txBody>
          <a:bodyPr>
            <a:noAutofit/>
          </a:bodyPr>
          <a:lstStyle/>
          <a:p>
            <a:r>
              <a:rPr kumimoji="1" lang="en-US" altLang="ja-JP" sz="3200" dirty="0"/>
              <a:t>2.4 </a:t>
            </a:r>
            <a:r>
              <a:rPr lang="en-US" altLang="ja-JP" sz="3200" dirty="0"/>
              <a:t>MAC protocol of MAP(Managed access period)</a:t>
            </a:r>
            <a:endParaRPr kumimoji="1" lang="ja-JP" altLang="en-US" sz="3200" dirty="0"/>
          </a:p>
        </p:txBody>
      </p:sp>
      <p:sp>
        <p:nvSpPr>
          <p:cNvPr id="4" name="日付プレースホルダー 3">
            <a:extLst>
              <a:ext uri="{FF2B5EF4-FFF2-40B4-BE49-F238E27FC236}">
                <a16:creationId xmlns:a16="http://schemas.microsoft.com/office/drawing/2014/main" id="{814CD107-5531-4589-87C7-5A3878B57641}"/>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88414854-E5A9-4999-B759-179B106E23BA}"/>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10</a:t>
            </a:fld>
            <a:endParaRPr kumimoji="1" lang="ja-JP" altLang="en-US"/>
          </a:p>
        </p:txBody>
      </p:sp>
      <p:sp>
        <p:nvSpPr>
          <p:cNvPr id="15" name="テキスト ボックス 14">
            <a:extLst>
              <a:ext uri="{FF2B5EF4-FFF2-40B4-BE49-F238E27FC236}">
                <a16:creationId xmlns:a16="http://schemas.microsoft.com/office/drawing/2014/main" id="{F2C10A4C-A753-42BD-B4E3-9A23FF32E72F}"/>
              </a:ext>
            </a:extLst>
          </p:cNvPr>
          <p:cNvSpPr txBox="1"/>
          <p:nvPr/>
        </p:nvSpPr>
        <p:spPr>
          <a:xfrm>
            <a:off x="251005" y="1512358"/>
            <a:ext cx="8865449" cy="132343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sz="1600" dirty="0"/>
              <a:t>Divide </a:t>
            </a:r>
            <a:r>
              <a:rPr lang="en-US" altLang="ja-JP" sz="1600" dirty="0" err="1"/>
              <a:t>Superframe's</a:t>
            </a:r>
            <a:r>
              <a:rPr lang="en-US" altLang="ja-JP" sz="1600" dirty="0"/>
              <a:t> MAP structure into two parts, MAP 1 and MAP 2</a:t>
            </a:r>
            <a:endParaRPr kumimoji="1" lang="en-US" altLang="ja-JP" sz="1600" dirty="0"/>
          </a:p>
          <a:p>
            <a:pPr marL="342900" indent="-342900">
              <a:buClr>
                <a:schemeClr val="accent1"/>
              </a:buClr>
              <a:buFont typeface="+mj-lt"/>
              <a:buAutoNum type="arabicPeriod"/>
            </a:pPr>
            <a:r>
              <a:rPr lang="en-US" altLang="ja-JP" sz="1600" b="1" dirty="0"/>
              <a:t>In MAP 1, sensor nodes </a:t>
            </a:r>
            <a:r>
              <a:rPr lang="en-US" altLang="ja-JP" sz="1600" b="1" dirty="0">
                <a:solidFill>
                  <a:srgbClr val="FF0000"/>
                </a:solidFill>
              </a:rPr>
              <a:t>not related to interference </a:t>
            </a:r>
            <a:r>
              <a:rPr lang="en-US" altLang="ja-JP" sz="1600" b="1" dirty="0"/>
              <a:t>are allocated</a:t>
            </a:r>
            <a:endParaRPr kumimoji="1" lang="en-US" altLang="ja-JP" sz="1600" b="1" dirty="0"/>
          </a:p>
          <a:p>
            <a:pPr marL="285750" indent="-285750">
              <a:buClr>
                <a:schemeClr val="accent1"/>
              </a:buClr>
              <a:buFont typeface="Wingdings" panose="05000000000000000000" pitchFamily="2" charset="2"/>
              <a:buChar char="Ø"/>
            </a:pPr>
            <a:r>
              <a:rPr lang="en-US" altLang="ja-JP" sz="1600" dirty="0"/>
              <a:t>Send at the same time</a:t>
            </a:r>
            <a:endParaRPr kumimoji="1" lang="en-US" altLang="ja-JP" sz="1600" dirty="0"/>
          </a:p>
          <a:p>
            <a:pPr marL="342900" indent="-342900">
              <a:buClr>
                <a:schemeClr val="accent1"/>
              </a:buClr>
              <a:buFont typeface="+mj-lt"/>
              <a:buAutoNum type="arabicPeriod" startAt="2"/>
            </a:pPr>
            <a:r>
              <a:rPr lang="en-US" altLang="ja-JP" sz="1600" b="1" dirty="0"/>
              <a:t>In MAP 2, sensor nodes </a:t>
            </a:r>
            <a:r>
              <a:rPr lang="en-US" altLang="ja-JP" sz="1600" b="1" dirty="0">
                <a:solidFill>
                  <a:srgbClr val="FF0000"/>
                </a:solidFill>
              </a:rPr>
              <a:t>related to interference </a:t>
            </a:r>
            <a:r>
              <a:rPr lang="en-US" altLang="ja-JP" sz="1600" b="1" dirty="0"/>
              <a:t>are allocated</a:t>
            </a:r>
          </a:p>
          <a:p>
            <a:pPr marL="285750" indent="-285750">
              <a:buClr>
                <a:schemeClr val="accent1"/>
              </a:buClr>
              <a:buFont typeface="Wingdings" panose="05000000000000000000" pitchFamily="2" charset="2"/>
              <a:buChar char="Ø"/>
            </a:pPr>
            <a:r>
              <a:rPr lang="en-US" altLang="ja-JP" sz="1600" dirty="0"/>
              <a:t>When one BAN attempts to transmit at MAP 2, the other BAN is placed in a standby state</a:t>
            </a:r>
            <a:endParaRPr kumimoji="1" lang="en-US" altLang="ja-JP" sz="1600" b="1" dirty="0"/>
          </a:p>
        </p:txBody>
      </p:sp>
      <p:sp>
        <p:nvSpPr>
          <p:cNvPr id="16" name="正方形/長方形 15">
            <a:extLst>
              <a:ext uri="{FF2B5EF4-FFF2-40B4-BE49-F238E27FC236}">
                <a16:creationId xmlns:a16="http://schemas.microsoft.com/office/drawing/2014/main" id="{6E94D68D-0B00-4220-A9AF-78BD2047494E}"/>
              </a:ext>
            </a:extLst>
          </p:cNvPr>
          <p:cNvSpPr/>
          <p:nvPr/>
        </p:nvSpPr>
        <p:spPr>
          <a:xfrm>
            <a:off x="267198" y="1115506"/>
            <a:ext cx="1046447" cy="3651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2DC004D-4903-443B-9B11-97ECB94C1E2A}"/>
              </a:ext>
            </a:extLst>
          </p:cNvPr>
          <p:cNvSpPr txBox="1"/>
          <p:nvPr/>
        </p:nvSpPr>
        <p:spPr>
          <a:xfrm>
            <a:off x="248144" y="1123429"/>
            <a:ext cx="1105995" cy="369332"/>
          </a:xfrm>
          <a:prstGeom prst="rect">
            <a:avLst/>
          </a:prstGeom>
          <a:noFill/>
        </p:spPr>
        <p:txBody>
          <a:bodyPr wrap="square" rtlCol="0">
            <a:spAutoFit/>
          </a:bodyPr>
          <a:lstStyle/>
          <a:p>
            <a:r>
              <a:rPr kumimoji="1" lang="en-US" altLang="ja-JP" dirty="0"/>
              <a:t>Proposal</a:t>
            </a:r>
            <a:endParaRPr kumimoji="1" lang="ja-JP" altLang="en-US" dirty="0"/>
          </a:p>
        </p:txBody>
      </p:sp>
      <p:pic>
        <p:nvPicPr>
          <p:cNvPr id="19" name="図 18">
            <a:extLst>
              <a:ext uri="{FF2B5EF4-FFF2-40B4-BE49-F238E27FC236}">
                <a16:creationId xmlns:a16="http://schemas.microsoft.com/office/drawing/2014/main" id="{1A61C9D8-0C0C-4C03-9B3C-15F0D97A4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60" y="3063574"/>
            <a:ext cx="3848637" cy="2353003"/>
          </a:xfrm>
          <a:prstGeom prst="rect">
            <a:avLst/>
          </a:prstGeom>
        </p:spPr>
      </p:pic>
      <p:sp>
        <p:nvSpPr>
          <p:cNvPr id="22" name="矢印: 右 21">
            <a:extLst>
              <a:ext uri="{FF2B5EF4-FFF2-40B4-BE49-F238E27FC236}">
                <a16:creationId xmlns:a16="http://schemas.microsoft.com/office/drawing/2014/main" id="{1CC70A89-1263-4785-8812-76FF403691E8}"/>
              </a:ext>
            </a:extLst>
          </p:cNvPr>
          <p:cNvSpPr/>
          <p:nvPr/>
        </p:nvSpPr>
        <p:spPr>
          <a:xfrm>
            <a:off x="4276111" y="4001269"/>
            <a:ext cx="539827" cy="572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2B0747A-2EB7-4444-9AC7-EE00F948B76E}"/>
              </a:ext>
            </a:extLst>
          </p:cNvPr>
          <p:cNvSpPr txBox="1"/>
          <p:nvPr/>
        </p:nvSpPr>
        <p:spPr>
          <a:xfrm>
            <a:off x="323560" y="5563298"/>
            <a:ext cx="8803923" cy="646331"/>
          </a:xfrm>
          <a:prstGeom prst="rect">
            <a:avLst/>
          </a:prstGeom>
          <a:noFill/>
        </p:spPr>
        <p:txBody>
          <a:bodyPr wrap="square" rtlCol="0">
            <a:spAutoFit/>
          </a:bodyPr>
          <a:lstStyle/>
          <a:p>
            <a:pPr marL="285750" indent="-285750">
              <a:buClr>
                <a:schemeClr val="accent1"/>
              </a:buClr>
              <a:buFont typeface="Wingdings" panose="05000000000000000000" pitchFamily="2" charset="2"/>
              <a:buChar char="u"/>
            </a:pPr>
            <a:r>
              <a:rPr lang="en-US" altLang="ja-JP" b="1" u="sng" dirty="0"/>
              <a:t>By separating by interference and non-interference, packet collision does not occur and efficient transmission can be done</a:t>
            </a:r>
            <a:endParaRPr kumimoji="1" lang="ja-JP" altLang="en-US" b="1" u="sng" dirty="0"/>
          </a:p>
        </p:txBody>
      </p:sp>
      <p:sp>
        <p:nvSpPr>
          <p:cNvPr id="23" name="テキスト ボックス 22">
            <a:extLst>
              <a:ext uri="{FF2B5EF4-FFF2-40B4-BE49-F238E27FC236}">
                <a16:creationId xmlns:a16="http://schemas.microsoft.com/office/drawing/2014/main" id="{572D64DE-2152-4A68-96C7-0C0AEBA29085}"/>
              </a:ext>
            </a:extLst>
          </p:cNvPr>
          <p:cNvSpPr txBox="1"/>
          <p:nvPr/>
        </p:nvSpPr>
        <p:spPr>
          <a:xfrm>
            <a:off x="2773013" y="5278077"/>
            <a:ext cx="3178495" cy="338554"/>
          </a:xfrm>
          <a:prstGeom prst="rect">
            <a:avLst/>
          </a:prstGeom>
          <a:noFill/>
        </p:spPr>
        <p:txBody>
          <a:bodyPr wrap="square" rtlCol="0">
            <a:spAutoFit/>
          </a:bodyPr>
          <a:lstStyle/>
          <a:p>
            <a:r>
              <a:rPr kumimoji="1" lang="en-US" altLang="ja-JP" sz="1600" dirty="0"/>
              <a:t>Fig4. MAC protocol of MAP</a:t>
            </a:r>
            <a:endParaRPr kumimoji="1" lang="ja-JP" altLang="en-US" sz="1600" dirty="0"/>
          </a:p>
        </p:txBody>
      </p:sp>
      <p:sp>
        <p:nvSpPr>
          <p:cNvPr id="3" name="テキスト ボックス 2"/>
          <p:cNvSpPr txBox="1"/>
          <p:nvPr/>
        </p:nvSpPr>
        <p:spPr>
          <a:xfrm>
            <a:off x="1610463" y="1095511"/>
            <a:ext cx="3604196" cy="369332"/>
          </a:xfrm>
          <a:prstGeom prst="rect">
            <a:avLst/>
          </a:prstGeom>
          <a:noFill/>
        </p:spPr>
        <p:txBody>
          <a:bodyPr wrap="square" rtlCol="0">
            <a:spAutoFit/>
          </a:bodyPr>
          <a:lstStyle/>
          <a:p>
            <a:r>
              <a:rPr kumimoji="1" lang="en-US" altLang="ja-JP" dirty="0"/>
              <a:t>(Adopt polling for MAP)</a:t>
            </a:r>
            <a:endParaRPr kumimoji="1" lang="ja-JP" altLang="en-US" dirty="0"/>
          </a:p>
        </p:txBody>
      </p:sp>
      <p:sp>
        <p:nvSpPr>
          <p:cNvPr id="11" name="フッター プレースホルダー 10">
            <a:extLst>
              <a:ext uri="{FF2B5EF4-FFF2-40B4-BE49-F238E27FC236}">
                <a16:creationId xmlns:a16="http://schemas.microsoft.com/office/drawing/2014/main" id="{BB620529-CA25-4B63-99AF-62A65C1200FA}"/>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29" name="テキスト ボックス 28">
            <a:extLst>
              <a:ext uri="{FF2B5EF4-FFF2-40B4-BE49-F238E27FC236}">
                <a16:creationId xmlns:a16="http://schemas.microsoft.com/office/drawing/2014/main" id="{217DBD3B-194A-4E61-9906-89F89E957EB0}"/>
              </a:ext>
            </a:extLst>
          </p:cNvPr>
          <p:cNvSpPr txBox="1"/>
          <p:nvPr/>
        </p:nvSpPr>
        <p:spPr>
          <a:xfrm>
            <a:off x="1322289" y="4103566"/>
            <a:ext cx="372109" cy="253916"/>
          </a:xfrm>
          <a:prstGeom prst="rect">
            <a:avLst/>
          </a:prstGeom>
          <a:solidFill>
            <a:schemeClr val="bg1"/>
          </a:solidFill>
          <a:ln>
            <a:solidFill>
              <a:schemeClr val="accent2"/>
            </a:solidFill>
          </a:ln>
        </p:spPr>
        <p:txBody>
          <a:bodyPr wrap="square" rtlCol="0">
            <a:spAutoFit/>
          </a:bodyPr>
          <a:lstStyle/>
          <a:p>
            <a:r>
              <a:rPr kumimoji="1" lang="en-US" altLang="ja-JP" sz="1050" dirty="0"/>
              <a:t>C1</a:t>
            </a:r>
            <a:endParaRPr kumimoji="1" lang="ja-JP" altLang="en-US" sz="1050" dirty="0"/>
          </a:p>
        </p:txBody>
      </p:sp>
      <p:sp>
        <p:nvSpPr>
          <p:cNvPr id="30" name="テキスト ボックス 29">
            <a:extLst>
              <a:ext uri="{FF2B5EF4-FFF2-40B4-BE49-F238E27FC236}">
                <a16:creationId xmlns:a16="http://schemas.microsoft.com/office/drawing/2014/main" id="{1AFC8C3C-C8E9-4E7B-8B3C-7DFAE1A3D604}"/>
              </a:ext>
            </a:extLst>
          </p:cNvPr>
          <p:cNvSpPr txBox="1"/>
          <p:nvPr/>
        </p:nvSpPr>
        <p:spPr>
          <a:xfrm>
            <a:off x="4937948" y="3566670"/>
            <a:ext cx="372109" cy="253916"/>
          </a:xfrm>
          <a:prstGeom prst="rect">
            <a:avLst/>
          </a:prstGeom>
          <a:solidFill>
            <a:schemeClr val="bg1"/>
          </a:solidFill>
          <a:ln>
            <a:solidFill>
              <a:schemeClr val="accent2"/>
            </a:solidFill>
          </a:ln>
        </p:spPr>
        <p:txBody>
          <a:bodyPr wrap="square" rtlCol="0">
            <a:spAutoFit/>
          </a:bodyPr>
          <a:lstStyle/>
          <a:p>
            <a:r>
              <a:rPr kumimoji="1" lang="en-US" altLang="ja-JP" sz="1050" dirty="0"/>
              <a:t>C1</a:t>
            </a:r>
            <a:endParaRPr kumimoji="1" lang="ja-JP" altLang="en-US" sz="1050" dirty="0"/>
          </a:p>
        </p:txBody>
      </p:sp>
      <p:sp>
        <p:nvSpPr>
          <p:cNvPr id="31" name="テキスト ボックス 30">
            <a:extLst>
              <a:ext uri="{FF2B5EF4-FFF2-40B4-BE49-F238E27FC236}">
                <a16:creationId xmlns:a16="http://schemas.microsoft.com/office/drawing/2014/main" id="{DBCE6604-D962-496B-95E6-7789F9B8AC77}"/>
              </a:ext>
            </a:extLst>
          </p:cNvPr>
          <p:cNvSpPr txBox="1"/>
          <p:nvPr/>
        </p:nvSpPr>
        <p:spPr>
          <a:xfrm>
            <a:off x="2797986" y="4112489"/>
            <a:ext cx="372109" cy="253916"/>
          </a:xfrm>
          <a:prstGeom prst="rect">
            <a:avLst/>
          </a:prstGeom>
          <a:solidFill>
            <a:schemeClr val="bg1"/>
          </a:solidFill>
          <a:ln>
            <a:solidFill>
              <a:srgbClr val="FFC000"/>
            </a:solidFill>
          </a:ln>
        </p:spPr>
        <p:txBody>
          <a:bodyPr wrap="square" rtlCol="0">
            <a:spAutoFit/>
          </a:bodyPr>
          <a:lstStyle/>
          <a:p>
            <a:r>
              <a:rPr kumimoji="1" lang="en-US" altLang="ja-JP" sz="1050" dirty="0"/>
              <a:t>C2</a:t>
            </a:r>
            <a:endParaRPr kumimoji="1" lang="ja-JP" altLang="en-US" sz="1050" dirty="0"/>
          </a:p>
        </p:txBody>
      </p:sp>
      <p:sp>
        <p:nvSpPr>
          <p:cNvPr id="32" name="テキスト ボックス 31">
            <a:extLst>
              <a:ext uri="{FF2B5EF4-FFF2-40B4-BE49-F238E27FC236}">
                <a16:creationId xmlns:a16="http://schemas.microsoft.com/office/drawing/2014/main" id="{579B9E87-8703-4BAF-91CA-3681AE2E2617}"/>
              </a:ext>
            </a:extLst>
          </p:cNvPr>
          <p:cNvSpPr txBox="1"/>
          <p:nvPr/>
        </p:nvSpPr>
        <p:spPr>
          <a:xfrm>
            <a:off x="4928792" y="4632607"/>
            <a:ext cx="372109" cy="253916"/>
          </a:xfrm>
          <a:prstGeom prst="rect">
            <a:avLst/>
          </a:prstGeom>
          <a:solidFill>
            <a:schemeClr val="bg1"/>
          </a:solidFill>
          <a:ln>
            <a:solidFill>
              <a:srgbClr val="FFC000"/>
            </a:solidFill>
          </a:ln>
        </p:spPr>
        <p:txBody>
          <a:bodyPr wrap="square" rtlCol="0">
            <a:spAutoFit/>
          </a:bodyPr>
          <a:lstStyle/>
          <a:p>
            <a:r>
              <a:rPr kumimoji="1" lang="en-US" altLang="ja-JP" sz="1050" dirty="0"/>
              <a:t>C2</a:t>
            </a:r>
            <a:endParaRPr kumimoji="1" lang="ja-JP" altLang="en-US" sz="1050" dirty="0"/>
          </a:p>
        </p:txBody>
      </p:sp>
      <p:sp>
        <p:nvSpPr>
          <p:cNvPr id="33" name="テキスト ボックス 32">
            <a:extLst>
              <a:ext uri="{FF2B5EF4-FFF2-40B4-BE49-F238E27FC236}">
                <a16:creationId xmlns:a16="http://schemas.microsoft.com/office/drawing/2014/main" id="{D666029C-19F8-4B5E-BD95-159B27533511}"/>
              </a:ext>
            </a:extLst>
          </p:cNvPr>
          <p:cNvSpPr txBox="1"/>
          <p:nvPr/>
        </p:nvSpPr>
        <p:spPr>
          <a:xfrm>
            <a:off x="5860282" y="3202868"/>
            <a:ext cx="1405221" cy="207749"/>
          </a:xfrm>
          <a:prstGeom prst="rect">
            <a:avLst/>
          </a:prstGeom>
          <a:solidFill>
            <a:schemeClr val="bg1"/>
          </a:solidFill>
        </p:spPr>
        <p:txBody>
          <a:bodyPr wrap="square" rtlCol="0">
            <a:spAutoFit/>
          </a:bodyPr>
          <a:lstStyle/>
          <a:p>
            <a:pPr>
              <a:lnSpc>
                <a:spcPts val="900"/>
              </a:lnSpc>
            </a:pPr>
            <a:r>
              <a:rPr kumimoji="1" lang="en-US" altLang="ja-JP" sz="900" dirty="0"/>
              <a:t>Non Overlapped Nodes</a:t>
            </a:r>
            <a:endParaRPr kumimoji="1" lang="ja-JP" altLang="en-US" sz="900" dirty="0"/>
          </a:p>
        </p:txBody>
      </p:sp>
      <p:sp>
        <p:nvSpPr>
          <p:cNvPr id="34" name="テキスト ボックス 33">
            <a:extLst>
              <a:ext uri="{FF2B5EF4-FFF2-40B4-BE49-F238E27FC236}">
                <a16:creationId xmlns:a16="http://schemas.microsoft.com/office/drawing/2014/main" id="{1F0B51A0-2D9A-44C3-90A6-348D52DA01DD}"/>
              </a:ext>
            </a:extLst>
          </p:cNvPr>
          <p:cNvSpPr txBox="1"/>
          <p:nvPr/>
        </p:nvSpPr>
        <p:spPr>
          <a:xfrm>
            <a:off x="7404163" y="3216123"/>
            <a:ext cx="1163370" cy="207749"/>
          </a:xfrm>
          <a:prstGeom prst="rect">
            <a:avLst/>
          </a:prstGeom>
          <a:solidFill>
            <a:schemeClr val="bg1"/>
          </a:solidFill>
        </p:spPr>
        <p:txBody>
          <a:bodyPr wrap="square" rtlCol="0">
            <a:spAutoFit/>
          </a:bodyPr>
          <a:lstStyle/>
          <a:p>
            <a:pPr>
              <a:lnSpc>
                <a:spcPts val="900"/>
              </a:lnSpc>
            </a:pPr>
            <a:r>
              <a:rPr kumimoji="1" lang="en-US" altLang="ja-JP" sz="900" dirty="0"/>
              <a:t>Overlapped Nodes</a:t>
            </a:r>
            <a:endParaRPr kumimoji="1" lang="ja-JP" altLang="en-US" sz="900" dirty="0"/>
          </a:p>
        </p:txBody>
      </p:sp>
    </p:spTree>
    <p:extLst>
      <p:ext uri="{BB962C8B-B14F-4D97-AF65-F5344CB8AC3E}">
        <p14:creationId xmlns:p14="http://schemas.microsoft.com/office/powerpoint/2010/main" val="182733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1F9585-4FD2-4DBC-BBF4-0EE8EFBACB9F}"/>
              </a:ext>
            </a:extLst>
          </p:cNvPr>
          <p:cNvSpPr>
            <a:spLocks noGrp="1"/>
          </p:cNvSpPr>
          <p:nvPr>
            <p:ph type="title"/>
          </p:nvPr>
        </p:nvSpPr>
        <p:spPr>
          <a:xfrm>
            <a:off x="0" y="450749"/>
            <a:ext cx="9162697" cy="701674"/>
          </a:xfrm>
        </p:spPr>
        <p:txBody>
          <a:bodyPr>
            <a:noAutofit/>
          </a:bodyPr>
          <a:lstStyle/>
          <a:p>
            <a:r>
              <a:rPr kumimoji="1" lang="en-US" altLang="ja-JP" sz="3200" dirty="0"/>
              <a:t>2.5 </a:t>
            </a:r>
            <a:r>
              <a:rPr lang="en-US" altLang="ja-JP" sz="3200" dirty="0"/>
              <a:t>MAC protocol of RAP(Random Access Period)</a:t>
            </a:r>
            <a:endParaRPr kumimoji="1" lang="ja-JP" altLang="en-US" sz="3200" dirty="0"/>
          </a:p>
        </p:txBody>
      </p:sp>
      <p:sp>
        <p:nvSpPr>
          <p:cNvPr id="4" name="日付プレースホルダー 3">
            <a:extLst>
              <a:ext uri="{FF2B5EF4-FFF2-40B4-BE49-F238E27FC236}">
                <a16:creationId xmlns:a16="http://schemas.microsoft.com/office/drawing/2014/main" id="{4CE6D3C8-58A9-4F1D-B192-549B19CFA1FC}"/>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E9EE9C81-441F-402B-9848-6ECDE7EC7571}"/>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11</a:t>
            </a:fld>
            <a:endParaRPr kumimoji="1" lang="ja-JP" altLang="en-US"/>
          </a:p>
        </p:txBody>
      </p:sp>
      <p:sp>
        <p:nvSpPr>
          <p:cNvPr id="15" name="テキスト ボックス 14">
            <a:extLst>
              <a:ext uri="{FF2B5EF4-FFF2-40B4-BE49-F238E27FC236}">
                <a16:creationId xmlns:a16="http://schemas.microsoft.com/office/drawing/2014/main" id="{2CD39B87-0646-4241-AFB4-6F3128612033}"/>
              </a:ext>
            </a:extLst>
          </p:cNvPr>
          <p:cNvSpPr txBox="1"/>
          <p:nvPr/>
        </p:nvSpPr>
        <p:spPr>
          <a:xfrm>
            <a:off x="377256" y="1480631"/>
            <a:ext cx="8613085" cy="147732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dirty="0"/>
              <a:t>The </a:t>
            </a:r>
            <a:r>
              <a:rPr lang="en-US" altLang="ja-JP" dirty="0" err="1"/>
              <a:t>Superframe's</a:t>
            </a:r>
            <a:r>
              <a:rPr lang="en-US" altLang="ja-JP" dirty="0"/>
              <a:t> RAP protocol is as follows</a:t>
            </a:r>
            <a:endParaRPr kumimoji="1" lang="en-US" altLang="ja-JP" dirty="0"/>
          </a:p>
          <a:p>
            <a:pPr marL="342900" indent="-342900">
              <a:buClr>
                <a:schemeClr val="accent1"/>
              </a:buClr>
              <a:buFont typeface="+mj-lt"/>
              <a:buAutoNum type="arabicPeriod"/>
            </a:pPr>
            <a:r>
              <a:rPr lang="en-US" altLang="ja-JP" b="1" dirty="0"/>
              <a:t>If the interfering node is low UP (4 or less), do not conflict transmission rights (those with lower UP than competing nodes do not compete)</a:t>
            </a:r>
            <a:endParaRPr kumimoji="1" lang="en-US" altLang="ja-JP" b="1" dirty="0"/>
          </a:p>
          <a:p>
            <a:pPr marL="342900" indent="-342900">
              <a:buClr>
                <a:schemeClr val="accent1"/>
              </a:buClr>
              <a:buFont typeface="+mj-lt"/>
              <a:buAutoNum type="arabicPeriod"/>
            </a:pPr>
            <a:r>
              <a:rPr lang="en-US" altLang="ja-JP" b="1" dirty="0"/>
              <a:t>If the interference node is high UP (5 or more), compete transmission rights of normal CSMA/CA</a:t>
            </a:r>
            <a:endParaRPr kumimoji="1" lang="en-US" altLang="ja-JP" b="1" dirty="0"/>
          </a:p>
        </p:txBody>
      </p:sp>
      <p:pic>
        <p:nvPicPr>
          <p:cNvPr id="24" name="図 23">
            <a:extLst>
              <a:ext uri="{FF2B5EF4-FFF2-40B4-BE49-F238E27FC236}">
                <a16:creationId xmlns:a16="http://schemas.microsoft.com/office/drawing/2014/main" id="{02474369-9CF2-4837-B511-934A7C7B2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63" y="3284179"/>
            <a:ext cx="3533463" cy="2090341"/>
          </a:xfrm>
          <a:prstGeom prst="rect">
            <a:avLst/>
          </a:prstGeom>
        </p:spPr>
      </p:pic>
      <p:pic>
        <p:nvPicPr>
          <p:cNvPr id="26" name="図 25">
            <a:extLst>
              <a:ext uri="{FF2B5EF4-FFF2-40B4-BE49-F238E27FC236}">
                <a16:creationId xmlns:a16="http://schemas.microsoft.com/office/drawing/2014/main" id="{8F1C63A6-CEBA-4A0F-AD09-6EB4E1BFB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519" y="3275151"/>
            <a:ext cx="3538428" cy="2053162"/>
          </a:xfrm>
          <a:prstGeom prst="rect">
            <a:avLst/>
          </a:prstGeom>
        </p:spPr>
      </p:pic>
      <p:sp>
        <p:nvSpPr>
          <p:cNvPr id="27" name="矢印: 右 26">
            <a:extLst>
              <a:ext uri="{FF2B5EF4-FFF2-40B4-BE49-F238E27FC236}">
                <a16:creationId xmlns:a16="http://schemas.microsoft.com/office/drawing/2014/main" id="{380F63EE-4FA6-4ED6-9DE4-61BD46E94AB2}"/>
              </a:ext>
            </a:extLst>
          </p:cNvPr>
          <p:cNvSpPr/>
          <p:nvPr/>
        </p:nvSpPr>
        <p:spPr>
          <a:xfrm>
            <a:off x="4364371" y="4140096"/>
            <a:ext cx="414672" cy="528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AE866B3-D188-450E-99B5-D4108B2E1BAE}"/>
              </a:ext>
            </a:extLst>
          </p:cNvPr>
          <p:cNvSpPr txBox="1"/>
          <p:nvPr/>
        </p:nvSpPr>
        <p:spPr>
          <a:xfrm>
            <a:off x="3160643" y="5264875"/>
            <a:ext cx="2939341" cy="338554"/>
          </a:xfrm>
          <a:prstGeom prst="rect">
            <a:avLst/>
          </a:prstGeom>
          <a:noFill/>
        </p:spPr>
        <p:txBody>
          <a:bodyPr wrap="square" rtlCol="0">
            <a:spAutoFit/>
          </a:bodyPr>
          <a:lstStyle/>
          <a:p>
            <a:r>
              <a:rPr kumimoji="1" lang="en-US" altLang="ja-JP" sz="1600" dirty="0"/>
              <a:t>Fig5. MAC protocol of RAP</a:t>
            </a:r>
            <a:endParaRPr kumimoji="1" lang="ja-JP" altLang="en-US" sz="1600" dirty="0"/>
          </a:p>
        </p:txBody>
      </p:sp>
      <p:sp>
        <p:nvSpPr>
          <p:cNvPr id="3" name="テキスト ボックス 2">
            <a:extLst>
              <a:ext uri="{FF2B5EF4-FFF2-40B4-BE49-F238E27FC236}">
                <a16:creationId xmlns:a16="http://schemas.microsoft.com/office/drawing/2014/main" id="{008AD707-4B6C-4A0B-8C33-C6EA53332B7B}"/>
              </a:ext>
            </a:extLst>
          </p:cNvPr>
          <p:cNvSpPr txBox="1"/>
          <p:nvPr/>
        </p:nvSpPr>
        <p:spPr>
          <a:xfrm>
            <a:off x="944542" y="2980417"/>
            <a:ext cx="7680505" cy="369332"/>
          </a:xfrm>
          <a:prstGeom prst="rect">
            <a:avLst/>
          </a:prstGeom>
          <a:noFill/>
        </p:spPr>
        <p:txBody>
          <a:bodyPr wrap="square" rtlCol="0">
            <a:spAutoFit/>
          </a:bodyPr>
          <a:lstStyle/>
          <a:p>
            <a:r>
              <a:rPr lang="en-US" altLang="ja-JP" dirty="0"/>
              <a:t>Although contention will occur, it will guarantee in descending order of UP</a:t>
            </a:r>
            <a:endParaRPr kumimoji="1" lang="ja-JP" altLang="en-US" dirty="0"/>
          </a:p>
        </p:txBody>
      </p:sp>
      <p:sp>
        <p:nvSpPr>
          <p:cNvPr id="21" name="テキスト ボックス 20">
            <a:extLst>
              <a:ext uri="{FF2B5EF4-FFF2-40B4-BE49-F238E27FC236}">
                <a16:creationId xmlns:a16="http://schemas.microsoft.com/office/drawing/2014/main" id="{719032EF-8A03-4C00-BF1F-ECD1A49EE5CA}"/>
              </a:ext>
            </a:extLst>
          </p:cNvPr>
          <p:cNvSpPr txBox="1"/>
          <p:nvPr/>
        </p:nvSpPr>
        <p:spPr>
          <a:xfrm>
            <a:off x="432139" y="5566506"/>
            <a:ext cx="8503315" cy="646331"/>
          </a:xfrm>
          <a:prstGeom prst="rect">
            <a:avLst/>
          </a:prstGeom>
          <a:noFill/>
        </p:spPr>
        <p:txBody>
          <a:bodyPr wrap="square" rtlCol="0">
            <a:spAutoFit/>
          </a:bodyPr>
          <a:lstStyle/>
          <a:p>
            <a:pPr marL="285750" indent="-285750">
              <a:buClr>
                <a:schemeClr val="accent1"/>
              </a:buClr>
              <a:buFont typeface="Wingdings" panose="05000000000000000000" pitchFamily="2" charset="2"/>
              <a:buChar char="u"/>
            </a:pPr>
            <a:r>
              <a:rPr lang="en-US" altLang="ja-JP" b="1" u="sng" dirty="0"/>
              <a:t>It is possible to reduce the contention of packets while guaranteeing in descending order of UP</a:t>
            </a:r>
            <a:endParaRPr kumimoji="1" lang="ja-JP" altLang="en-US" b="1" u="sng" dirty="0"/>
          </a:p>
        </p:txBody>
      </p:sp>
      <p:sp>
        <p:nvSpPr>
          <p:cNvPr id="23" name="正方形/長方形 22">
            <a:extLst>
              <a:ext uri="{FF2B5EF4-FFF2-40B4-BE49-F238E27FC236}">
                <a16:creationId xmlns:a16="http://schemas.microsoft.com/office/drawing/2014/main" id="{6E94D68D-0B00-4220-A9AF-78BD2047494E}"/>
              </a:ext>
            </a:extLst>
          </p:cNvPr>
          <p:cNvSpPr/>
          <p:nvPr/>
        </p:nvSpPr>
        <p:spPr>
          <a:xfrm>
            <a:off x="267198" y="1115506"/>
            <a:ext cx="1046447" cy="3651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2DC004D-4903-443B-9B11-97ECB94C1E2A}"/>
              </a:ext>
            </a:extLst>
          </p:cNvPr>
          <p:cNvSpPr txBox="1"/>
          <p:nvPr/>
        </p:nvSpPr>
        <p:spPr>
          <a:xfrm>
            <a:off x="323560" y="1123429"/>
            <a:ext cx="1105995" cy="369332"/>
          </a:xfrm>
          <a:prstGeom prst="rect">
            <a:avLst/>
          </a:prstGeom>
          <a:noFill/>
        </p:spPr>
        <p:txBody>
          <a:bodyPr wrap="square" rtlCol="0">
            <a:spAutoFit/>
          </a:bodyPr>
          <a:lstStyle/>
          <a:p>
            <a:r>
              <a:rPr kumimoji="1" lang="en-US" altLang="ja-JP" dirty="0"/>
              <a:t>Proposal</a:t>
            </a:r>
            <a:endParaRPr kumimoji="1" lang="ja-JP" altLang="en-US" dirty="0"/>
          </a:p>
        </p:txBody>
      </p:sp>
      <p:sp>
        <p:nvSpPr>
          <p:cNvPr id="18" name="テキスト ボックス 17"/>
          <p:cNvSpPr txBox="1"/>
          <p:nvPr/>
        </p:nvSpPr>
        <p:spPr>
          <a:xfrm>
            <a:off x="1483251" y="1111299"/>
            <a:ext cx="3164163" cy="381462"/>
          </a:xfrm>
          <a:prstGeom prst="rect">
            <a:avLst/>
          </a:prstGeom>
          <a:noFill/>
        </p:spPr>
        <p:txBody>
          <a:bodyPr wrap="square" rtlCol="0">
            <a:spAutoFit/>
          </a:bodyPr>
          <a:lstStyle/>
          <a:p>
            <a:r>
              <a:rPr lang="nn-NO" altLang="ja-JP" dirty="0"/>
              <a:t>(Adopt CSMA / CA for RAP)</a:t>
            </a:r>
            <a:endParaRPr kumimoji="1" lang="ja-JP" altLang="en-US" dirty="0"/>
          </a:p>
        </p:txBody>
      </p:sp>
      <p:sp>
        <p:nvSpPr>
          <p:cNvPr id="11" name="フッター プレースホルダー 10">
            <a:extLst>
              <a:ext uri="{FF2B5EF4-FFF2-40B4-BE49-F238E27FC236}">
                <a16:creationId xmlns:a16="http://schemas.microsoft.com/office/drawing/2014/main" id="{37F0797B-E65B-440B-9687-8948D90CE7E3}"/>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33" name="テキスト ボックス 32">
            <a:extLst>
              <a:ext uri="{FF2B5EF4-FFF2-40B4-BE49-F238E27FC236}">
                <a16:creationId xmlns:a16="http://schemas.microsoft.com/office/drawing/2014/main" id="{53101340-1EF0-4F2B-A883-3B5F44287D32}"/>
              </a:ext>
            </a:extLst>
          </p:cNvPr>
          <p:cNvSpPr txBox="1"/>
          <p:nvPr/>
        </p:nvSpPr>
        <p:spPr>
          <a:xfrm>
            <a:off x="1515236" y="4195845"/>
            <a:ext cx="372109" cy="253916"/>
          </a:xfrm>
          <a:prstGeom prst="rect">
            <a:avLst/>
          </a:prstGeom>
          <a:solidFill>
            <a:schemeClr val="bg1"/>
          </a:solidFill>
          <a:ln>
            <a:solidFill>
              <a:schemeClr val="accent2"/>
            </a:solidFill>
          </a:ln>
        </p:spPr>
        <p:txBody>
          <a:bodyPr wrap="square" rtlCol="0">
            <a:spAutoFit/>
          </a:bodyPr>
          <a:lstStyle/>
          <a:p>
            <a:r>
              <a:rPr kumimoji="1" lang="en-US" altLang="ja-JP" sz="1050" dirty="0"/>
              <a:t>C1</a:t>
            </a:r>
            <a:endParaRPr kumimoji="1" lang="ja-JP" altLang="en-US" sz="1050" dirty="0"/>
          </a:p>
        </p:txBody>
      </p:sp>
      <p:sp>
        <p:nvSpPr>
          <p:cNvPr id="34" name="テキスト ボックス 33">
            <a:extLst>
              <a:ext uri="{FF2B5EF4-FFF2-40B4-BE49-F238E27FC236}">
                <a16:creationId xmlns:a16="http://schemas.microsoft.com/office/drawing/2014/main" id="{6215E980-15C0-4EE5-BECF-180D78B5F8C7}"/>
              </a:ext>
            </a:extLst>
          </p:cNvPr>
          <p:cNvSpPr txBox="1"/>
          <p:nvPr/>
        </p:nvSpPr>
        <p:spPr>
          <a:xfrm>
            <a:off x="5818793" y="4179067"/>
            <a:ext cx="372109" cy="253916"/>
          </a:xfrm>
          <a:prstGeom prst="rect">
            <a:avLst/>
          </a:prstGeom>
          <a:solidFill>
            <a:schemeClr val="bg1"/>
          </a:solidFill>
          <a:ln>
            <a:solidFill>
              <a:schemeClr val="accent2"/>
            </a:solidFill>
          </a:ln>
        </p:spPr>
        <p:txBody>
          <a:bodyPr wrap="square" rtlCol="0">
            <a:spAutoFit/>
          </a:bodyPr>
          <a:lstStyle/>
          <a:p>
            <a:r>
              <a:rPr kumimoji="1" lang="en-US" altLang="ja-JP" sz="1050" dirty="0"/>
              <a:t>C1</a:t>
            </a:r>
            <a:endParaRPr kumimoji="1" lang="ja-JP" altLang="en-US" sz="1050" dirty="0"/>
          </a:p>
        </p:txBody>
      </p:sp>
      <p:sp>
        <p:nvSpPr>
          <p:cNvPr id="35" name="テキスト ボックス 34">
            <a:extLst>
              <a:ext uri="{FF2B5EF4-FFF2-40B4-BE49-F238E27FC236}">
                <a16:creationId xmlns:a16="http://schemas.microsoft.com/office/drawing/2014/main" id="{79E518E6-E53E-4A8A-90EA-26B5A57DF925}"/>
              </a:ext>
            </a:extLst>
          </p:cNvPr>
          <p:cNvSpPr txBox="1"/>
          <p:nvPr/>
        </p:nvSpPr>
        <p:spPr>
          <a:xfrm>
            <a:off x="2856709" y="4187990"/>
            <a:ext cx="372109" cy="253916"/>
          </a:xfrm>
          <a:prstGeom prst="rect">
            <a:avLst/>
          </a:prstGeom>
          <a:solidFill>
            <a:schemeClr val="bg1"/>
          </a:solidFill>
          <a:ln>
            <a:solidFill>
              <a:srgbClr val="FFC000"/>
            </a:solidFill>
          </a:ln>
        </p:spPr>
        <p:txBody>
          <a:bodyPr wrap="square" rtlCol="0">
            <a:spAutoFit/>
          </a:bodyPr>
          <a:lstStyle/>
          <a:p>
            <a:r>
              <a:rPr kumimoji="1" lang="en-US" altLang="ja-JP" sz="1050" dirty="0"/>
              <a:t>C2</a:t>
            </a:r>
            <a:endParaRPr kumimoji="1" lang="ja-JP" altLang="en-US" sz="1050" dirty="0"/>
          </a:p>
        </p:txBody>
      </p:sp>
      <p:sp>
        <p:nvSpPr>
          <p:cNvPr id="36" name="テキスト ボックス 35">
            <a:extLst>
              <a:ext uri="{FF2B5EF4-FFF2-40B4-BE49-F238E27FC236}">
                <a16:creationId xmlns:a16="http://schemas.microsoft.com/office/drawing/2014/main" id="{4E8CE4D2-1126-45E2-8A9A-742D8BCDBB0D}"/>
              </a:ext>
            </a:extLst>
          </p:cNvPr>
          <p:cNvSpPr txBox="1"/>
          <p:nvPr/>
        </p:nvSpPr>
        <p:spPr>
          <a:xfrm>
            <a:off x="7210600" y="4171212"/>
            <a:ext cx="372109" cy="253916"/>
          </a:xfrm>
          <a:prstGeom prst="rect">
            <a:avLst/>
          </a:prstGeom>
          <a:solidFill>
            <a:schemeClr val="bg1"/>
          </a:solidFill>
          <a:ln>
            <a:solidFill>
              <a:srgbClr val="FFC000"/>
            </a:solidFill>
          </a:ln>
        </p:spPr>
        <p:txBody>
          <a:bodyPr wrap="square" rtlCol="0">
            <a:spAutoFit/>
          </a:bodyPr>
          <a:lstStyle/>
          <a:p>
            <a:r>
              <a:rPr kumimoji="1" lang="en-US" altLang="ja-JP" sz="1050" dirty="0"/>
              <a:t>C2</a:t>
            </a:r>
            <a:endParaRPr kumimoji="1" lang="ja-JP" altLang="en-US" sz="1050" dirty="0"/>
          </a:p>
        </p:txBody>
      </p:sp>
    </p:spTree>
    <p:extLst>
      <p:ext uri="{BB962C8B-B14F-4D97-AF65-F5344CB8AC3E}">
        <p14:creationId xmlns:p14="http://schemas.microsoft.com/office/powerpoint/2010/main" val="49822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F1109-3109-42A6-81A3-149D46114182}"/>
              </a:ext>
            </a:extLst>
          </p:cNvPr>
          <p:cNvSpPr>
            <a:spLocks noGrp="1"/>
          </p:cNvSpPr>
          <p:nvPr>
            <p:ph type="title"/>
          </p:nvPr>
        </p:nvSpPr>
        <p:spPr>
          <a:xfrm>
            <a:off x="625063" y="3078163"/>
            <a:ext cx="7886700" cy="701674"/>
          </a:xfrm>
        </p:spPr>
        <p:txBody>
          <a:bodyPr/>
          <a:lstStyle/>
          <a:p>
            <a:r>
              <a:rPr lang="en-US" altLang="ja-JP" dirty="0"/>
              <a:t>3.MAC protocol with 3WBANs or more(scalability)</a:t>
            </a:r>
            <a:endParaRPr kumimoji="1" lang="ja-JP" altLang="en-US" dirty="0"/>
          </a:p>
        </p:txBody>
      </p:sp>
      <p:sp>
        <p:nvSpPr>
          <p:cNvPr id="4" name="日付プレースホルダー 3">
            <a:extLst>
              <a:ext uri="{FF2B5EF4-FFF2-40B4-BE49-F238E27FC236}">
                <a16:creationId xmlns:a16="http://schemas.microsoft.com/office/drawing/2014/main" id="{AA896773-ED9D-4EF4-9781-B4C6DFBE2F19}"/>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C04D123A-AB28-4B3C-8563-3B7FCB9C1840}"/>
              </a:ext>
            </a:extLst>
          </p:cNvPr>
          <p:cNvSpPr>
            <a:spLocks noGrp="1"/>
          </p:cNvSpPr>
          <p:nvPr>
            <p:ph type="sldNum" sz="quarter" idx="12"/>
          </p:nvPr>
        </p:nvSpPr>
        <p:spPr/>
        <p:txBody>
          <a:bodyPr/>
          <a:lstStyle/>
          <a:p>
            <a:r>
              <a:rPr lang="en-US" altLang="ja-JP"/>
              <a:t>Slide </a:t>
            </a:r>
            <a:fld id="{74847ECA-0452-41E3-B15B-04905DA18685}" type="slidenum">
              <a:rPr lang="en-US" altLang="ja-JP" smtClean="0"/>
              <a:pPr/>
              <a:t>12</a:t>
            </a:fld>
            <a:endParaRPr lang="en-US" altLang="ja-JP" dirty="0"/>
          </a:p>
        </p:txBody>
      </p:sp>
      <p:sp>
        <p:nvSpPr>
          <p:cNvPr id="6" name="フッター プレースホルダー 5">
            <a:extLst>
              <a:ext uri="{FF2B5EF4-FFF2-40B4-BE49-F238E27FC236}">
                <a16:creationId xmlns:a16="http://schemas.microsoft.com/office/drawing/2014/main" id="{7F37E13F-5826-4C9D-ACEC-156DD5E9EE02}"/>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197320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C83C14-8C0D-4BE9-BF8E-64F12C68288D}"/>
              </a:ext>
            </a:extLst>
          </p:cNvPr>
          <p:cNvSpPr>
            <a:spLocks noGrp="1"/>
          </p:cNvSpPr>
          <p:nvPr>
            <p:ph type="title"/>
          </p:nvPr>
        </p:nvSpPr>
        <p:spPr>
          <a:xfrm>
            <a:off x="625063" y="609600"/>
            <a:ext cx="7886700" cy="701674"/>
          </a:xfrm>
        </p:spPr>
        <p:txBody>
          <a:bodyPr/>
          <a:lstStyle/>
          <a:p>
            <a:r>
              <a:rPr lang="en-US" altLang="ja-JP" dirty="0"/>
              <a:t>3.</a:t>
            </a:r>
            <a:r>
              <a:rPr kumimoji="1" lang="en-US" altLang="ja-JP" dirty="0"/>
              <a:t>1 MAC protocol with 3WBANs</a:t>
            </a:r>
            <a:endParaRPr kumimoji="1" lang="ja-JP" altLang="en-US" dirty="0"/>
          </a:p>
        </p:txBody>
      </p:sp>
      <p:sp>
        <p:nvSpPr>
          <p:cNvPr id="4" name="日付プレースホルダー 3">
            <a:extLst>
              <a:ext uri="{FF2B5EF4-FFF2-40B4-BE49-F238E27FC236}">
                <a16:creationId xmlns:a16="http://schemas.microsoft.com/office/drawing/2014/main" id="{3A020E7C-E041-4AED-8E7E-177576086E87}"/>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204A31E1-2A51-4585-9FE0-BE3695140BE6}"/>
              </a:ext>
            </a:extLst>
          </p:cNvPr>
          <p:cNvSpPr>
            <a:spLocks noGrp="1"/>
          </p:cNvSpPr>
          <p:nvPr>
            <p:ph type="sldNum" sz="quarter" idx="12"/>
          </p:nvPr>
        </p:nvSpPr>
        <p:spPr/>
        <p:txBody>
          <a:bodyPr/>
          <a:lstStyle/>
          <a:p>
            <a:fld id="{E2290DE7-C583-48B9-8A77-B4C3C92E5DCE}" type="slidenum">
              <a:rPr kumimoji="1" lang="ja-JP" altLang="en-US" smtClean="0"/>
              <a:t>13</a:t>
            </a:fld>
            <a:endParaRPr kumimoji="1" lang="ja-JP" altLang="en-US"/>
          </a:p>
        </p:txBody>
      </p:sp>
      <p:pic>
        <p:nvPicPr>
          <p:cNvPr id="11" name="図 10">
            <a:extLst>
              <a:ext uri="{FF2B5EF4-FFF2-40B4-BE49-F238E27FC236}">
                <a16:creationId xmlns:a16="http://schemas.microsoft.com/office/drawing/2014/main" id="{2FE76783-81CD-4006-8504-92A182D25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99" y="1450274"/>
            <a:ext cx="4615591" cy="4323465"/>
          </a:xfrm>
          <a:prstGeom prst="rect">
            <a:avLst/>
          </a:prstGeom>
        </p:spPr>
      </p:pic>
      <p:sp>
        <p:nvSpPr>
          <p:cNvPr id="65" name="正方形/長方形 64">
            <a:extLst>
              <a:ext uri="{FF2B5EF4-FFF2-40B4-BE49-F238E27FC236}">
                <a16:creationId xmlns:a16="http://schemas.microsoft.com/office/drawing/2014/main" id="{66E36C0B-BBAC-4D11-B8E5-FE61A411A473}"/>
              </a:ext>
            </a:extLst>
          </p:cNvPr>
          <p:cNvSpPr/>
          <p:nvPr/>
        </p:nvSpPr>
        <p:spPr>
          <a:xfrm>
            <a:off x="5689911" y="1529186"/>
            <a:ext cx="1020418" cy="45914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正方形/長方形 66">
            <a:extLst>
              <a:ext uri="{FF2B5EF4-FFF2-40B4-BE49-F238E27FC236}">
                <a16:creationId xmlns:a16="http://schemas.microsoft.com/office/drawing/2014/main" id="{159BC259-93B7-4F39-81EF-57A187A493B0}"/>
              </a:ext>
            </a:extLst>
          </p:cNvPr>
          <p:cNvSpPr/>
          <p:nvPr/>
        </p:nvSpPr>
        <p:spPr>
          <a:xfrm>
            <a:off x="5717954" y="3028316"/>
            <a:ext cx="1020418" cy="45914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9" name="正方形/長方形 68">
            <a:extLst>
              <a:ext uri="{FF2B5EF4-FFF2-40B4-BE49-F238E27FC236}">
                <a16:creationId xmlns:a16="http://schemas.microsoft.com/office/drawing/2014/main" id="{9AB838D4-6757-4DE4-BE30-73040C9F9168}"/>
              </a:ext>
            </a:extLst>
          </p:cNvPr>
          <p:cNvSpPr/>
          <p:nvPr/>
        </p:nvSpPr>
        <p:spPr>
          <a:xfrm>
            <a:off x="5735610" y="4510093"/>
            <a:ext cx="1020418" cy="45914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1" name="テキスト ボックス 70">
            <a:extLst>
              <a:ext uri="{FF2B5EF4-FFF2-40B4-BE49-F238E27FC236}">
                <a16:creationId xmlns:a16="http://schemas.microsoft.com/office/drawing/2014/main" id="{418C693E-17F4-48A3-8445-BE83608E4C76}"/>
              </a:ext>
            </a:extLst>
          </p:cNvPr>
          <p:cNvSpPr txBox="1"/>
          <p:nvPr/>
        </p:nvSpPr>
        <p:spPr>
          <a:xfrm>
            <a:off x="6014579" y="2291663"/>
            <a:ext cx="1391500"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No overlap</a:t>
            </a:r>
            <a:endParaRPr kumimoji="1" lang="ja-JP" altLang="en-US" dirty="0">
              <a:solidFill>
                <a:prstClr val="black"/>
              </a:solidFill>
              <a:latin typeface="Calibri" panose="020F0502020204030204"/>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15789AAC-BF91-4BAA-9451-0BE4C2C83A42}"/>
              </a:ext>
            </a:extLst>
          </p:cNvPr>
          <p:cNvSpPr txBox="1"/>
          <p:nvPr/>
        </p:nvSpPr>
        <p:spPr>
          <a:xfrm>
            <a:off x="6014579" y="3809618"/>
            <a:ext cx="2570921"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Overlap 2 coordinator</a:t>
            </a:r>
            <a:endParaRPr kumimoji="1" lang="ja-JP" altLang="en-US" dirty="0">
              <a:solidFill>
                <a:prstClr val="black"/>
              </a:solidFill>
              <a:latin typeface="Calibri" panose="020F0502020204030204"/>
              <a:ea typeface="游ゴシック" panose="020B0400000000000000" pitchFamily="50" charset="-128"/>
            </a:endParaRPr>
          </a:p>
        </p:txBody>
      </p:sp>
      <p:sp>
        <p:nvSpPr>
          <p:cNvPr id="74" name="テキスト ボックス 73">
            <a:extLst>
              <a:ext uri="{FF2B5EF4-FFF2-40B4-BE49-F238E27FC236}">
                <a16:creationId xmlns:a16="http://schemas.microsoft.com/office/drawing/2014/main" id="{FB7FC91B-5726-42DB-8892-16230D8D60FB}"/>
              </a:ext>
            </a:extLst>
          </p:cNvPr>
          <p:cNvSpPr txBox="1"/>
          <p:nvPr/>
        </p:nvSpPr>
        <p:spPr>
          <a:xfrm>
            <a:off x="6014579" y="5483914"/>
            <a:ext cx="2570921"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Overlap 3 coordinator</a:t>
            </a:r>
            <a:endParaRPr kumimoji="1" lang="ja-JP" altLang="en-US" dirty="0">
              <a:solidFill>
                <a:prstClr val="black"/>
              </a:solidFill>
              <a:latin typeface="Calibri" panose="020F0502020204030204"/>
              <a:ea typeface="游ゴシック" panose="020B0400000000000000" pitchFamily="50" charset="-128"/>
            </a:endParaRPr>
          </a:p>
        </p:txBody>
      </p:sp>
      <p:sp>
        <p:nvSpPr>
          <p:cNvPr id="75" name="テキスト ボックス 74">
            <a:extLst>
              <a:ext uri="{FF2B5EF4-FFF2-40B4-BE49-F238E27FC236}">
                <a16:creationId xmlns:a16="http://schemas.microsoft.com/office/drawing/2014/main" id="{6EC51CF7-4A76-42A1-9D5F-A275FB0231D8}"/>
              </a:ext>
            </a:extLst>
          </p:cNvPr>
          <p:cNvSpPr txBox="1"/>
          <p:nvPr/>
        </p:nvSpPr>
        <p:spPr>
          <a:xfrm>
            <a:off x="5861506" y="1574090"/>
            <a:ext cx="768626"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Area1</a:t>
            </a:r>
            <a:endParaRPr kumimoji="1" lang="ja-JP" altLang="en-US" dirty="0">
              <a:solidFill>
                <a:prstClr val="black"/>
              </a:solidFill>
              <a:latin typeface="Calibri" panose="020F0502020204030204"/>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id="{E68C0A35-FCDB-46C6-959E-6A70C389929F}"/>
              </a:ext>
            </a:extLst>
          </p:cNvPr>
          <p:cNvSpPr txBox="1"/>
          <p:nvPr/>
        </p:nvSpPr>
        <p:spPr>
          <a:xfrm>
            <a:off x="5861506" y="3096542"/>
            <a:ext cx="1068427"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Area2</a:t>
            </a:r>
            <a:endParaRPr kumimoji="1" lang="ja-JP" altLang="en-US" dirty="0">
              <a:solidFill>
                <a:prstClr val="black"/>
              </a:solidFill>
              <a:latin typeface="Calibri" panose="020F0502020204030204"/>
              <a:ea typeface="游ゴシック" panose="020B0400000000000000" pitchFamily="50" charset="-128"/>
            </a:endParaRPr>
          </a:p>
        </p:txBody>
      </p:sp>
      <p:sp>
        <p:nvSpPr>
          <p:cNvPr id="78" name="テキスト ボックス 77">
            <a:extLst>
              <a:ext uri="{FF2B5EF4-FFF2-40B4-BE49-F238E27FC236}">
                <a16:creationId xmlns:a16="http://schemas.microsoft.com/office/drawing/2014/main" id="{1906E20B-D45F-4F31-A78B-F6A172CD929D}"/>
              </a:ext>
            </a:extLst>
          </p:cNvPr>
          <p:cNvSpPr txBox="1"/>
          <p:nvPr/>
        </p:nvSpPr>
        <p:spPr>
          <a:xfrm>
            <a:off x="5922561" y="4547115"/>
            <a:ext cx="736539"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Area3</a:t>
            </a:r>
            <a:endParaRPr kumimoji="1" lang="ja-JP" altLang="en-US" dirty="0">
              <a:solidFill>
                <a:prstClr val="black"/>
              </a:solidFill>
              <a:latin typeface="Calibri" panose="020F0502020204030204"/>
              <a:ea typeface="游ゴシック" panose="020B0400000000000000" pitchFamily="50" charset="-128"/>
            </a:endParaRPr>
          </a:p>
        </p:txBody>
      </p:sp>
      <p:sp>
        <p:nvSpPr>
          <p:cNvPr id="3" name="フッター プレースホルダー 2">
            <a:extLst>
              <a:ext uri="{FF2B5EF4-FFF2-40B4-BE49-F238E27FC236}">
                <a16:creationId xmlns:a16="http://schemas.microsoft.com/office/drawing/2014/main" id="{4D0E3178-3158-4A56-B43D-DD5980511C22}"/>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3091651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D933C30-363C-4D53-93FC-0F52A7BF6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4" y="1967543"/>
            <a:ext cx="4025282" cy="3770518"/>
          </a:xfrm>
          <a:prstGeom prst="rect">
            <a:avLst/>
          </a:prstGeom>
        </p:spPr>
      </p:pic>
      <p:sp>
        <p:nvSpPr>
          <p:cNvPr id="2" name="タイトル 1">
            <a:extLst>
              <a:ext uri="{FF2B5EF4-FFF2-40B4-BE49-F238E27FC236}">
                <a16:creationId xmlns:a16="http://schemas.microsoft.com/office/drawing/2014/main" id="{07C83C14-8C0D-4BE9-BF8E-64F12C68288D}"/>
              </a:ext>
            </a:extLst>
          </p:cNvPr>
          <p:cNvSpPr>
            <a:spLocks noGrp="1"/>
          </p:cNvSpPr>
          <p:nvPr>
            <p:ph type="title"/>
          </p:nvPr>
        </p:nvSpPr>
        <p:spPr>
          <a:xfrm>
            <a:off x="559488" y="542835"/>
            <a:ext cx="7886700" cy="701674"/>
          </a:xfrm>
        </p:spPr>
        <p:txBody>
          <a:bodyPr/>
          <a:lstStyle/>
          <a:p>
            <a:r>
              <a:rPr lang="en-US" altLang="ja-JP" dirty="0"/>
              <a:t>3.2</a:t>
            </a:r>
            <a:r>
              <a:rPr kumimoji="1" lang="en-US" altLang="ja-JP" dirty="0"/>
              <a:t> MAC protocol of MAP</a:t>
            </a:r>
            <a:endParaRPr kumimoji="1" lang="ja-JP" altLang="en-US" dirty="0"/>
          </a:p>
        </p:txBody>
      </p:sp>
      <p:sp>
        <p:nvSpPr>
          <p:cNvPr id="4" name="日付プレースホルダー 3">
            <a:extLst>
              <a:ext uri="{FF2B5EF4-FFF2-40B4-BE49-F238E27FC236}">
                <a16:creationId xmlns:a16="http://schemas.microsoft.com/office/drawing/2014/main" id="{3A020E7C-E041-4AED-8E7E-177576086E87}"/>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204A31E1-2A51-4585-9FE0-BE3695140BE6}"/>
              </a:ext>
            </a:extLst>
          </p:cNvPr>
          <p:cNvSpPr>
            <a:spLocks noGrp="1"/>
          </p:cNvSpPr>
          <p:nvPr>
            <p:ph type="sldNum" sz="quarter" idx="12"/>
          </p:nvPr>
        </p:nvSpPr>
        <p:spPr/>
        <p:txBody>
          <a:bodyPr/>
          <a:lstStyle/>
          <a:p>
            <a:fld id="{E2290DE7-C583-48B9-8A77-B4C3C92E5DCE}" type="slidenum">
              <a:rPr kumimoji="1" lang="ja-JP" altLang="en-US" smtClean="0"/>
              <a:t>14</a:t>
            </a:fld>
            <a:endParaRPr kumimoji="1" lang="ja-JP" altLang="en-US"/>
          </a:p>
        </p:txBody>
      </p:sp>
      <p:sp>
        <p:nvSpPr>
          <p:cNvPr id="41" name="テキスト ボックス 40">
            <a:extLst>
              <a:ext uri="{FF2B5EF4-FFF2-40B4-BE49-F238E27FC236}">
                <a16:creationId xmlns:a16="http://schemas.microsoft.com/office/drawing/2014/main" id="{1F6DA084-2903-4F7B-B538-376B05C902C9}"/>
              </a:ext>
            </a:extLst>
          </p:cNvPr>
          <p:cNvSpPr txBox="1"/>
          <p:nvPr/>
        </p:nvSpPr>
        <p:spPr>
          <a:xfrm>
            <a:off x="301548" y="3668136"/>
            <a:ext cx="649356" cy="369332"/>
          </a:xfrm>
          <a:prstGeom prst="rect">
            <a:avLst/>
          </a:prstGeom>
          <a:noFill/>
        </p:spPr>
        <p:txBody>
          <a:bodyPr wrap="square" rtlCol="0">
            <a:spAutoFit/>
          </a:bodyPr>
          <a:lstStyle/>
          <a:p>
            <a:r>
              <a:rPr kumimoji="1" lang="en-US" altLang="ja-JP" dirty="0"/>
              <a:t>1</a:t>
            </a:r>
            <a:endParaRPr kumimoji="1" lang="ja-JP" altLang="en-US" dirty="0"/>
          </a:p>
        </p:txBody>
      </p:sp>
      <p:sp>
        <p:nvSpPr>
          <p:cNvPr id="42" name="テキスト ボックス 41">
            <a:extLst>
              <a:ext uri="{FF2B5EF4-FFF2-40B4-BE49-F238E27FC236}">
                <a16:creationId xmlns:a16="http://schemas.microsoft.com/office/drawing/2014/main" id="{8CA1AD12-9618-4BF1-9358-3C19B1927335}"/>
              </a:ext>
            </a:extLst>
          </p:cNvPr>
          <p:cNvSpPr txBox="1"/>
          <p:nvPr/>
        </p:nvSpPr>
        <p:spPr>
          <a:xfrm>
            <a:off x="250577" y="4438917"/>
            <a:ext cx="238539" cy="369332"/>
          </a:xfrm>
          <a:prstGeom prst="rect">
            <a:avLst/>
          </a:prstGeom>
          <a:noFill/>
        </p:spPr>
        <p:txBody>
          <a:bodyPr wrap="square" rtlCol="0">
            <a:spAutoFit/>
          </a:bodyPr>
          <a:lstStyle/>
          <a:p>
            <a:r>
              <a:rPr kumimoji="1" lang="en-US" altLang="ja-JP" dirty="0"/>
              <a:t>2</a:t>
            </a:r>
            <a:endParaRPr kumimoji="1" lang="ja-JP" altLang="en-US" dirty="0"/>
          </a:p>
        </p:txBody>
      </p:sp>
      <p:sp>
        <p:nvSpPr>
          <p:cNvPr id="44" name="テキスト ボックス 43">
            <a:extLst>
              <a:ext uri="{FF2B5EF4-FFF2-40B4-BE49-F238E27FC236}">
                <a16:creationId xmlns:a16="http://schemas.microsoft.com/office/drawing/2014/main" id="{184CA8AC-1CB6-414F-8BA5-7C4537B0C706}"/>
              </a:ext>
            </a:extLst>
          </p:cNvPr>
          <p:cNvSpPr txBox="1"/>
          <p:nvPr/>
        </p:nvSpPr>
        <p:spPr>
          <a:xfrm>
            <a:off x="743577" y="4914255"/>
            <a:ext cx="556591" cy="369332"/>
          </a:xfrm>
          <a:prstGeom prst="rect">
            <a:avLst/>
          </a:prstGeom>
          <a:noFill/>
        </p:spPr>
        <p:txBody>
          <a:bodyPr wrap="square" rtlCol="0">
            <a:spAutoFit/>
          </a:bodyPr>
          <a:lstStyle/>
          <a:p>
            <a:r>
              <a:rPr kumimoji="1" lang="en-US" altLang="ja-JP" dirty="0"/>
              <a:t>3</a:t>
            </a:r>
            <a:endParaRPr kumimoji="1" lang="ja-JP" altLang="en-US" dirty="0"/>
          </a:p>
        </p:txBody>
      </p:sp>
      <p:sp>
        <p:nvSpPr>
          <p:cNvPr id="45" name="テキスト ボックス 44">
            <a:extLst>
              <a:ext uri="{FF2B5EF4-FFF2-40B4-BE49-F238E27FC236}">
                <a16:creationId xmlns:a16="http://schemas.microsoft.com/office/drawing/2014/main" id="{DB7CA4B8-5609-4E04-A16D-4B6FC6E9C649}"/>
              </a:ext>
            </a:extLst>
          </p:cNvPr>
          <p:cNvSpPr txBox="1"/>
          <p:nvPr/>
        </p:nvSpPr>
        <p:spPr>
          <a:xfrm>
            <a:off x="1646179" y="4739997"/>
            <a:ext cx="795131" cy="383138"/>
          </a:xfrm>
          <a:prstGeom prst="rect">
            <a:avLst/>
          </a:prstGeom>
          <a:noFill/>
        </p:spPr>
        <p:txBody>
          <a:bodyPr wrap="square" rtlCol="0">
            <a:spAutoFit/>
          </a:bodyPr>
          <a:lstStyle/>
          <a:p>
            <a:r>
              <a:rPr kumimoji="1" lang="en-US" altLang="ja-JP" dirty="0"/>
              <a:t>4</a:t>
            </a:r>
            <a:endParaRPr kumimoji="1" lang="ja-JP" altLang="en-US" dirty="0"/>
          </a:p>
        </p:txBody>
      </p:sp>
      <p:sp>
        <p:nvSpPr>
          <p:cNvPr id="47" name="テキスト ボックス 46">
            <a:extLst>
              <a:ext uri="{FF2B5EF4-FFF2-40B4-BE49-F238E27FC236}">
                <a16:creationId xmlns:a16="http://schemas.microsoft.com/office/drawing/2014/main" id="{E9FD5B39-F613-409E-B446-548D26E898B6}"/>
              </a:ext>
            </a:extLst>
          </p:cNvPr>
          <p:cNvSpPr txBox="1"/>
          <p:nvPr/>
        </p:nvSpPr>
        <p:spPr>
          <a:xfrm>
            <a:off x="1274314" y="3385013"/>
            <a:ext cx="942619" cy="369332"/>
          </a:xfrm>
          <a:prstGeom prst="rect">
            <a:avLst/>
          </a:prstGeom>
          <a:noFill/>
        </p:spPr>
        <p:txBody>
          <a:bodyPr wrap="square" rtlCol="0">
            <a:spAutoFit/>
          </a:bodyPr>
          <a:lstStyle/>
          <a:p>
            <a:r>
              <a:rPr kumimoji="1" lang="en-US" altLang="ja-JP" dirty="0"/>
              <a:t>5</a:t>
            </a:r>
            <a:endParaRPr kumimoji="1" lang="ja-JP" altLang="en-US" dirty="0"/>
          </a:p>
        </p:txBody>
      </p:sp>
      <p:sp>
        <p:nvSpPr>
          <p:cNvPr id="49" name="テキスト ボックス 48">
            <a:extLst>
              <a:ext uri="{FF2B5EF4-FFF2-40B4-BE49-F238E27FC236}">
                <a16:creationId xmlns:a16="http://schemas.microsoft.com/office/drawing/2014/main" id="{235DF3E8-5ACE-4DB6-9643-34CF670DDBAA}"/>
              </a:ext>
            </a:extLst>
          </p:cNvPr>
          <p:cNvSpPr txBox="1"/>
          <p:nvPr/>
        </p:nvSpPr>
        <p:spPr>
          <a:xfrm>
            <a:off x="1911223" y="3785791"/>
            <a:ext cx="530087" cy="369332"/>
          </a:xfrm>
          <a:prstGeom prst="rect">
            <a:avLst/>
          </a:prstGeom>
          <a:noFill/>
        </p:spPr>
        <p:txBody>
          <a:bodyPr wrap="square" rtlCol="0">
            <a:spAutoFit/>
          </a:bodyPr>
          <a:lstStyle/>
          <a:p>
            <a:r>
              <a:rPr kumimoji="1" lang="en-US" altLang="ja-JP" dirty="0"/>
              <a:t>1’</a:t>
            </a:r>
            <a:endParaRPr kumimoji="1" lang="ja-JP" altLang="en-US" dirty="0"/>
          </a:p>
        </p:txBody>
      </p:sp>
      <p:sp>
        <p:nvSpPr>
          <p:cNvPr id="51" name="テキスト ボックス 50">
            <a:extLst>
              <a:ext uri="{FF2B5EF4-FFF2-40B4-BE49-F238E27FC236}">
                <a16:creationId xmlns:a16="http://schemas.microsoft.com/office/drawing/2014/main" id="{3DFE4862-3909-4499-9526-D6873FF386C4}"/>
              </a:ext>
            </a:extLst>
          </p:cNvPr>
          <p:cNvSpPr txBox="1"/>
          <p:nvPr/>
        </p:nvSpPr>
        <p:spPr>
          <a:xfrm>
            <a:off x="1911223" y="4742744"/>
            <a:ext cx="610458" cy="369332"/>
          </a:xfrm>
          <a:prstGeom prst="rect">
            <a:avLst/>
          </a:prstGeom>
          <a:noFill/>
        </p:spPr>
        <p:txBody>
          <a:bodyPr wrap="square" rtlCol="0">
            <a:spAutoFit/>
          </a:bodyPr>
          <a:lstStyle/>
          <a:p>
            <a:r>
              <a:rPr kumimoji="1" lang="en-US" altLang="ja-JP" dirty="0"/>
              <a:t>2’</a:t>
            </a:r>
            <a:endParaRPr kumimoji="1" lang="ja-JP" altLang="en-US" dirty="0"/>
          </a:p>
        </p:txBody>
      </p:sp>
      <p:sp>
        <p:nvSpPr>
          <p:cNvPr id="52" name="テキスト ボックス 51">
            <a:extLst>
              <a:ext uri="{FF2B5EF4-FFF2-40B4-BE49-F238E27FC236}">
                <a16:creationId xmlns:a16="http://schemas.microsoft.com/office/drawing/2014/main" id="{99D945CD-7965-49C9-A86C-FFC45059988F}"/>
              </a:ext>
            </a:extLst>
          </p:cNvPr>
          <p:cNvSpPr txBox="1"/>
          <p:nvPr/>
        </p:nvSpPr>
        <p:spPr>
          <a:xfrm>
            <a:off x="2706354" y="5098921"/>
            <a:ext cx="590293" cy="369332"/>
          </a:xfrm>
          <a:prstGeom prst="rect">
            <a:avLst/>
          </a:prstGeom>
          <a:noFill/>
        </p:spPr>
        <p:txBody>
          <a:bodyPr wrap="square" rtlCol="0">
            <a:spAutoFit/>
          </a:bodyPr>
          <a:lstStyle/>
          <a:p>
            <a:r>
              <a:rPr kumimoji="1" lang="en-US" altLang="ja-JP" dirty="0"/>
              <a:t>3’</a:t>
            </a:r>
            <a:endParaRPr kumimoji="1" lang="ja-JP" altLang="en-US" dirty="0"/>
          </a:p>
        </p:txBody>
      </p:sp>
      <p:sp>
        <p:nvSpPr>
          <p:cNvPr id="56" name="テキスト ボックス 55">
            <a:extLst>
              <a:ext uri="{FF2B5EF4-FFF2-40B4-BE49-F238E27FC236}">
                <a16:creationId xmlns:a16="http://schemas.microsoft.com/office/drawing/2014/main" id="{071FCD65-E1E7-4C8D-AC56-4652533573B1}"/>
              </a:ext>
            </a:extLst>
          </p:cNvPr>
          <p:cNvSpPr txBox="1"/>
          <p:nvPr/>
        </p:nvSpPr>
        <p:spPr>
          <a:xfrm>
            <a:off x="2739300" y="3436507"/>
            <a:ext cx="571405" cy="369332"/>
          </a:xfrm>
          <a:prstGeom prst="rect">
            <a:avLst/>
          </a:prstGeom>
          <a:noFill/>
        </p:spPr>
        <p:txBody>
          <a:bodyPr wrap="square" rtlCol="0">
            <a:spAutoFit/>
          </a:bodyPr>
          <a:lstStyle/>
          <a:p>
            <a:r>
              <a:rPr kumimoji="1" lang="en-US" altLang="ja-JP" dirty="0"/>
              <a:t>5’</a:t>
            </a:r>
            <a:endParaRPr kumimoji="1" lang="ja-JP" altLang="en-US" dirty="0"/>
          </a:p>
        </p:txBody>
      </p:sp>
      <p:sp>
        <p:nvSpPr>
          <p:cNvPr id="58" name="テキスト ボックス 57">
            <a:extLst>
              <a:ext uri="{FF2B5EF4-FFF2-40B4-BE49-F238E27FC236}">
                <a16:creationId xmlns:a16="http://schemas.microsoft.com/office/drawing/2014/main" id="{607962EF-6548-4926-9A09-15FE38B37E4F}"/>
              </a:ext>
            </a:extLst>
          </p:cNvPr>
          <p:cNvSpPr txBox="1"/>
          <p:nvPr/>
        </p:nvSpPr>
        <p:spPr>
          <a:xfrm>
            <a:off x="1479648" y="2141231"/>
            <a:ext cx="564096" cy="369332"/>
          </a:xfrm>
          <a:prstGeom prst="rect">
            <a:avLst/>
          </a:prstGeom>
          <a:noFill/>
        </p:spPr>
        <p:txBody>
          <a:bodyPr wrap="square" rtlCol="0">
            <a:spAutoFit/>
          </a:bodyPr>
          <a:lstStyle/>
          <a:p>
            <a:r>
              <a:rPr kumimoji="1" lang="en-US" altLang="ja-JP" dirty="0"/>
              <a:t>1”</a:t>
            </a:r>
            <a:endParaRPr kumimoji="1" lang="ja-JP" altLang="en-US" dirty="0"/>
          </a:p>
        </p:txBody>
      </p:sp>
      <p:sp>
        <p:nvSpPr>
          <p:cNvPr id="59" name="テキスト ボックス 58">
            <a:extLst>
              <a:ext uri="{FF2B5EF4-FFF2-40B4-BE49-F238E27FC236}">
                <a16:creationId xmlns:a16="http://schemas.microsoft.com/office/drawing/2014/main" id="{9800C028-8BC6-496B-81CB-E46059BC3A14}"/>
              </a:ext>
            </a:extLst>
          </p:cNvPr>
          <p:cNvSpPr txBox="1"/>
          <p:nvPr/>
        </p:nvSpPr>
        <p:spPr>
          <a:xfrm>
            <a:off x="2474441" y="2445284"/>
            <a:ext cx="463826" cy="369332"/>
          </a:xfrm>
          <a:prstGeom prst="rect">
            <a:avLst/>
          </a:prstGeom>
          <a:noFill/>
        </p:spPr>
        <p:txBody>
          <a:bodyPr wrap="square" rtlCol="0">
            <a:spAutoFit/>
          </a:bodyPr>
          <a:lstStyle/>
          <a:p>
            <a:r>
              <a:rPr kumimoji="1" lang="en-US" altLang="ja-JP" dirty="0"/>
              <a:t>2”</a:t>
            </a:r>
            <a:endParaRPr kumimoji="1" lang="ja-JP" altLang="en-US" dirty="0"/>
          </a:p>
        </p:txBody>
      </p:sp>
      <p:sp>
        <p:nvSpPr>
          <p:cNvPr id="61" name="テキスト ボックス 60">
            <a:extLst>
              <a:ext uri="{FF2B5EF4-FFF2-40B4-BE49-F238E27FC236}">
                <a16:creationId xmlns:a16="http://schemas.microsoft.com/office/drawing/2014/main" id="{8C6C4201-21E4-4D10-A80E-109D8DF415A5}"/>
              </a:ext>
            </a:extLst>
          </p:cNvPr>
          <p:cNvSpPr txBox="1"/>
          <p:nvPr/>
        </p:nvSpPr>
        <p:spPr>
          <a:xfrm>
            <a:off x="2651273" y="3174702"/>
            <a:ext cx="768626" cy="369332"/>
          </a:xfrm>
          <a:prstGeom prst="rect">
            <a:avLst/>
          </a:prstGeom>
          <a:noFill/>
        </p:spPr>
        <p:txBody>
          <a:bodyPr wrap="square" rtlCol="0">
            <a:spAutoFit/>
          </a:bodyPr>
          <a:lstStyle/>
          <a:p>
            <a:r>
              <a:rPr kumimoji="1" lang="en-US" altLang="ja-JP" dirty="0"/>
              <a:t>3”</a:t>
            </a:r>
            <a:endParaRPr kumimoji="1" lang="ja-JP" altLang="en-US" dirty="0"/>
          </a:p>
        </p:txBody>
      </p:sp>
      <p:sp>
        <p:nvSpPr>
          <p:cNvPr id="113" name="テキスト ボックス 112">
            <a:extLst>
              <a:ext uri="{FF2B5EF4-FFF2-40B4-BE49-F238E27FC236}">
                <a16:creationId xmlns:a16="http://schemas.microsoft.com/office/drawing/2014/main" id="{38D9C512-EB42-44E8-9733-6EF574FA0489}"/>
              </a:ext>
            </a:extLst>
          </p:cNvPr>
          <p:cNvSpPr txBox="1"/>
          <p:nvPr/>
        </p:nvSpPr>
        <p:spPr>
          <a:xfrm>
            <a:off x="1646179" y="3754439"/>
            <a:ext cx="767953" cy="369332"/>
          </a:xfrm>
          <a:prstGeom prst="rect">
            <a:avLst/>
          </a:prstGeom>
          <a:noFill/>
        </p:spPr>
        <p:txBody>
          <a:bodyPr wrap="square" rtlCol="0">
            <a:spAutoFit/>
          </a:bodyPr>
          <a:lstStyle/>
          <a:p>
            <a:r>
              <a:rPr kumimoji="1" lang="en-US" altLang="ja-JP" dirty="0"/>
              <a:t>4”</a:t>
            </a:r>
            <a:endParaRPr kumimoji="1" lang="ja-JP" altLang="en-US" dirty="0"/>
          </a:p>
        </p:txBody>
      </p:sp>
      <p:sp>
        <p:nvSpPr>
          <p:cNvPr id="114" name="テキスト ボックス 113">
            <a:extLst>
              <a:ext uri="{FF2B5EF4-FFF2-40B4-BE49-F238E27FC236}">
                <a16:creationId xmlns:a16="http://schemas.microsoft.com/office/drawing/2014/main" id="{D18B6975-9CFD-4FBF-BF04-6E26CE8D989A}"/>
              </a:ext>
            </a:extLst>
          </p:cNvPr>
          <p:cNvSpPr txBox="1"/>
          <p:nvPr/>
        </p:nvSpPr>
        <p:spPr>
          <a:xfrm>
            <a:off x="970991" y="3095437"/>
            <a:ext cx="675188" cy="369332"/>
          </a:xfrm>
          <a:prstGeom prst="rect">
            <a:avLst/>
          </a:prstGeom>
          <a:noFill/>
        </p:spPr>
        <p:txBody>
          <a:bodyPr wrap="square" rtlCol="0">
            <a:spAutoFit/>
          </a:bodyPr>
          <a:lstStyle/>
          <a:p>
            <a:r>
              <a:rPr kumimoji="1" lang="en-US" altLang="ja-JP" dirty="0"/>
              <a:t>5”</a:t>
            </a:r>
            <a:endParaRPr kumimoji="1" lang="ja-JP" altLang="en-US" dirty="0"/>
          </a:p>
        </p:txBody>
      </p:sp>
      <p:pic>
        <p:nvPicPr>
          <p:cNvPr id="57" name="図 56">
            <a:extLst>
              <a:ext uri="{FF2B5EF4-FFF2-40B4-BE49-F238E27FC236}">
                <a16:creationId xmlns:a16="http://schemas.microsoft.com/office/drawing/2014/main" id="{87BFA450-6D4D-4955-B658-2B8CF8AEB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201" y="2083793"/>
            <a:ext cx="5151044" cy="1511257"/>
          </a:xfrm>
          <a:prstGeom prst="rect">
            <a:avLst/>
          </a:prstGeom>
        </p:spPr>
      </p:pic>
      <p:pic>
        <p:nvPicPr>
          <p:cNvPr id="60" name="図 59">
            <a:extLst>
              <a:ext uri="{FF2B5EF4-FFF2-40B4-BE49-F238E27FC236}">
                <a16:creationId xmlns:a16="http://schemas.microsoft.com/office/drawing/2014/main" id="{8D7EF018-91AE-4D29-B639-0DB84F5E7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201" y="3177098"/>
            <a:ext cx="5151044" cy="1511257"/>
          </a:xfrm>
          <a:prstGeom prst="rect">
            <a:avLst/>
          </a:prstGeom>
        </p:spPr>
      </p:pic>
      <p:pic>
        <p:nvPicPr>
          <p:cNvPr id="62" name="図 61">
            <a:extLst>
              <a:ext uri="{FF2B5EF4-FFF2-40B4-BE49-F238E27FC236}">
                <a16:creationId xmlns:a16="http://schemas.microsoft.com/office/drawing/2014/main" id="{8B845156-3EA5-4F6F-94DE-417D55DD9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201" y="4308632"/>
            <a:ext cx="5151044" cy="1511257"/>
          </a:xfrm>
          <a:prstGeom prst="rect">
            <a:avLst/>
          </a:prstGeom>
        </p:spPr>
      </p:pic>
      <p:sp>
        <p:nvSpPr>
          <p:cNvPr id="63" name="テキスト ボックス 62">
            <a:extLst>
              <a:ext uri="{FF2B5EF4-FFF2-40B4-BE49-F238E27FC236}">
                <a16:creationId xmlns:a16="http://schemas.microsoft.com/office/drawing/2014/main" id="{C8780BCD-DA17-4532-B9FB-D00E2B2877CE}"/>
              </a:ext>
            </a:extLst>
          </p:cNvPr>
          <p:cNvSpPr txBox="1"/>
          <p:nvPr/>
        </p:nvSpPr>
        <p:spPr>
          <a:xfrm>
            <a:off x="1702007" y="1314845"/>
            <a:ext cx="5954134" cy="400110"/>
          </a:xfrm>
          <a:prstGeom prst="rect">
            <a:avLst/>
          </a:prstGeom>
          <a:noFill/>
        </p:spPr>
        <p:txBody>
          <a:bodyPr wrap="square" rtlCol="0">
            <a:spAutoFit/>
          </a:bodyPr>
          <a:lstStyle/>
          <a:p>
            <a:r>
              <a:rPr kumimoji="1" lang="en-US" altLang="ja-JP" sz="2000" dirty="0">
                <a:solidFill>
                  <a:srgbClr val="FF0000"/>
                </a:solidFill>
                <a:latin typeface="Calibri" panose="020F0502020204030204"/>
                <a:ea typeface="游ゴシック" panose="020B0400000000000000" pitchFamily="50" charset="-128"/>
              </a:rPr>
              <a:t>Divide CFP into three phases and allocate slots by area</a:t>
            </a:r>
            <a:endParaRPr kumimoji="1" lang="ja-JP" altLang="en-US" sz="2000" dirty="0">
              <a:solidFill>
                <a:srgbClr val="FF0000"/>
              </a:solidFill>
              <a:latin typeface="Calibri" panose="020F0502020204030204"/>
              <a:ea typeface="游ゴシック" panose="020B0400000000000000" pitchFamily="50" charset="-128"/>
            </a:endParaRPr>
          </a:p>
        </p:txBody>
      </p:sp>
      <p:sp>
        <p:nvSpPr>
          <p:cNvPr id="64" name="正方形/長方形 63">
            <a:extLst>
              <a:ext uri="{FF2B5EF4-FFF2-40B4-BE49-F238E27FC236}">
                <a16:creationId xmlns:a16="http://schemas.microsoft.com/office/drawing/2014/main" id="{5D185FDC-F095-40B3-937F-4E5A501C381D}"/>
              </a:ext>
            </a:extLst>
          </p:cNvPr>
          <p:cNvSpPr/>
          <p:nvPr/>
        </p:nvSpPr>
        <p:spPr>
          <a:xfrm>
            <a:off x="4659726" y="1994753"/>
            <a:ext cx="1302116" cy="40011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04A024F8-5721-4E60-87DD-4FBC78D7ADF2}"/>
              </a:ext>
            </a:extLst>
          </p:cNvPr>
          <p:cNvSpPr/>
          <p:nvPr/>
        </p:nvSpPr>
        <p:spPr>
          <a:xfrm>
            <a:off x="6032013" y="2003674"/>
            <a:ext cx="1188785" cy="40011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657EA230-888F-453F-A9FE-D78EBBFB9470}"/>
              </a:ext>
            </a:extLst>
          </p:cNvPr>
          <p:cNvSpPr/>
          <p:nvPr/>
        </p:nvSpPr>
        <p:spPr>
          <a:xfrm>
            <a:off x="7290969" y="2009018"/>
            <a:ext cx="1188785" cy="400110"/>
          </a:xfrm>
          <a:prstGeom prst="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テキスト ボックス 66">
            <a:extLst>
              <a:ext uri="{FF2B5EF4-FFF2-40B4-BE49-F238E27FC236}">
                <a16:creationId xmlns:a16="http://schemas.microsoft.com/office/drawing/2014/main" id="{344726C2-6707-47A5-B16E-33CB0F29E6BE}"/>
              </a:ext>
            </a:extLst>
          </p:cNvPr>
          <p:cNvSpPr txBox="1"/>
          <p:nvPr/>
        </p:nvSpPr>
        <p:spPr>
          <a:xfrm>
            <a:off x="3567793" y="4653221"/>
            <a:ext cx="1004279"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4’</a:t>
            </a:r>
            <a:endParaRPr kumimoji="1" lang="ja-JP" altLang="en-US" dirty="0">
              <a:solidFill>
                <a:prstClr val="black"/>
              </a:solidFill>
              <a:latin typeface="Calibri" panose="020F0502020204030204"/>
              <a:ea typeface="游ゴシック" panose="020B0400000000000000" pitchFamily="50" charset="-128"/>
            </a:endParaRPr>
          </a:p>
        </p:txBody>
      </p:sp>
      <p:sp>
        <p:nvSpPr>
          <p:cNvPr id="68" name="テキスト ボックス 67">
            <a:extLst>
              <a:ext uri="{FF2B5EF4-FFF2-40B4-BE49-F238E27FC236}">
                <a16:creationId xmlns:a16="http://schemas.microsoft.com/office/drawing/2014/main" id="{5A6832E2-CF76-4364-B4B5-594F98461D71}"/>
              </a:ext>
            </a:extLst>
          </p:cNvPr>
          <p:cNvSpPr txBox="1"/>
          <p:nvPr/>
        </p:nvSpPr>
        <p:spPr>
          <a:xfrm>
            <a:off x="4609314" y="2445428"/>
            <a:ext cx="516835"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1</a:t>
            </a:r>
            <a:endParaRPr kumimoji="1" lang="ja-JP" altLang="en-US" dirty="0">
              <a:solidFill>
                <a:prstClr val="black"/>
              </a:solidFill>
              <a:latin typeface="Calibri" panose="020F0502020204030204"/>
              <a:ea typeface="游ゴシック" panose="020B0400000000000000" pitchFamily="50" charset="-128"/>
            </a:endParaRPr>
          </a:p>
        </p:txBody>
      </p:sp>
      <p:sp>
        <p:nvSpPr>
          <p:cNvPr id="69" name="テキスト ボックス 68">
            <a:extLst>
              <a:ext uri="{FF2B5EF4-FFF2-40B4-BE49-F238E27FC236}">
                <a16:creationId xmlns:a16="http://schemas.microsoft.com/office/drawing/2014/main" id="{E0FB2D2B-3D67-4CA2-B592-5B1C361CC740}"/>
              </a:ext>
            </a:extLst>
          </p:cNvPr>
          <p:cNvSpPr txBox="1"/>
          <p:nvPr/>
        </p:nvSpPr>
        <p:spPr>
          <a:xfrm>
            <a:off x="4997870" y="2423781"/>
            <a:ext cx="705820"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2</a:t>
            </a:r>
            <a:endParaRPr kumimoji="1" lang="ja-JP" altLang="en-US" dirty="0">
              <a:solidFill>
                <a:prstClr val="black"/>
              </a:solidFill>
              <a:latin typeface="Calibri" panose="020F0502020204030204"/>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A80C7C63-B662-4471-9D9E-43591A861618}"/>
              </a:ext>
            </a:extLst>
          </p:cNvPr>
          <p:cNvSpPr txBox="1"/>
          <p:nvPr/>
        </p:nvSpPr>
        <p:spPr>
          <a:xfrm>
            <a:off x="5385089" y="2423781"/>
            <a:ext cx="576753"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3</a:t>
            </a:r>
            <a:endParaRPr kumimoji="1" lang="ja-JP" altLang="en-US" dirty="0">
              <a:solidFill>
                <a:prstClr val="black"/>
              </a:solidFill>
              <a:latin typeface="Calibri" panose="020F0502020204030204"/>
              <a:ea typeface="游ゴシック" panose="020B0400000000000000" pitchFamily="50" charset="-128"/>
            </a:endParaRPr>
          </a:p>
        </p:txBody>
      </p:sp>
      <p:sp>
        <p:nvSpPr>
          <p:cNvPr id="71" name="テキスト ボックス 70">
            <a:extLst>
              <a:ext uri="{FF2B5EF4-FFF2-40B4-BE49-F238E27FC236}">
                <a16:creationId xmlns:a16="http://schemas.microsoft.com/office/drawing/2014/main" id="{2C8BBE19-2374-46EB-95B0-C8270B528AFD}"/>
              </a:ext>
            </a:extLst>
          </p:cNvPr>
          <p:cNvSpPr txBox="1"/>
          <p:nvPr/>
        </p:nvSpPr>
        <p:spPr>
          <a:xfrm>
            <a:off x="4615547" y="3517086"/>
            <a:ext cx="1011916"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3’</a:t>
            </a:r>
            <a:endParaRPr kumimoji="1" lang="ja-JP" altLang="en-US" dirty="0">
              <a:solidFill>
                <a:prstClr val="black"/>
              </a:solidFill>
              <a:latin typeface="Calibri" panose="020F0502020204030204"/>
              <a:ea typeface="游ゴシック" panose="020B0400000000000000" pitchFamily="50" charset="-128"/>
            </a:endParaRPr>
          </a:p>
        </p:txBody>
      </p:sp>
      <p:sp>
        <p:nvSpPr>
          <p:cNvPr id="72" name="テキスト ボックス 71">
            <a:extLst>
              <a:ext uri="{FF2B5EF4-FFF2-40B4-BE49-F238E27FC236}">
                <a16:creationId xmlns:a16="http://schemas.microsoft.com/office/drawing/2014/main" id="{9904B710-6C7B-487C-9690-BCC85E66A884}"/>
              </a:ext>
            </a:extLst>
          </p:cNvPr>
          <p:cNvSpPr txBox="1"/>
          <p:nvPr/>
        </p:nvSpPr>
        <p:spPr>
          <a:xfrm>
            <a:off x="4983012" y="3506695"/>
            <a:ext cx="690453"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4’</a:t>
            </a:r>
            <a:endParaRPr kumimoji="1" lang="ja-JP" altLang="en-US" dirty="0">
              <a:solidFill>
                <a:prstClr val="black"/>
              </a:solidFill>
              <a:latin typeface="Calibri" panose="020F0502020204030204"/>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04CC3EE6-5178-48CE-8D66-7D29AC10C3C8}"/>
              </a:ext>
            </a:extLst>
          </p:cNvPr>
          <p:cNvSpPr txBox="1"/>
          <p:nvPr/>
        </p:nvSpPr>
        <p:spPr>
          <a:xfrm>
            <a:off x="4599734" y="4670279"/>
            <a:ext cx="641184"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1”</a:t>
            </a:r>
            <a:endParaRPr kumimoji="1" lang="ja-JP" altLang="en-US" dirty="0">
              <a:solidFill>
                <a:prstClr val="black"/>
              </a:solidFill>
              <a:latin typeface="Calibri" panose="020F0502020204030204"/>
              <a:ea typeface="游ゴシック" panose="020B0400000000000000" pitchFamily="50" charset="-128"/>
            </a:endParaRPr>
          </a:p>
        </p:txBody>
      </p:sp>
      <p:sp>
        <p:nvSpPr>
          <p:cNvPr id="74" name="テキスト ボックス 73">
            <a:extLst>
              <a:ext uri="{FF2B5EF4-FFF2-40B4-BE49-F238E27FC236}">
                <a16:creationId xmlns:a16="http://schemas.microsoft.com/office/drawing/2014/main" id="{088D5DE4-77CF-495D-939E-4B3612204811}"/>
              </a:ext>
            </a:extLst>
          </p:cNvPr>
          <p:cNvSpPr txBox="1"/>
          <p:nvPr/>
        </p:nvSpPr>
        <p:spPr>
          <a:xfrm>
            <a:off x="4994241" y="4648620"/>
            <a:ext cx="548677"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2”</a:t>
            </a:r>
            <a:endParaRPr kumimoji="1" lang="ja-JP" altLang="en-US" dirty="0">
              <a:solidFill>
                <a:prstClr val="black"/>
              </a:solidFill>
              <a:latin typeface="Calibri" panose="020F0502020204030204"/>
              <a:ea typeface="游ゴシック" panose="020B0400000000000000" pitchFamily="50" charset="-128"/>
            </a:endParaRPr>
          </a:p>
        </p:txBody>
      </p:sp>
      <p:sp>
        <p:nvSpPr>
          <p:cNvPr id="75" name="テキスト ボックス 74">
            <a:extLst>
              <a:ext uri="{FF2B5EF4-FFF2-40B4-BE49-F238E27FC236}">
                <a16:creationId xmlns:a16="http://schemas.microsoft.com/office/drawing/2014/main" id="{CABDA6EF-C1B1-4A3E-BEDF-C403F1AF2996}"/>
              </a:ext>
            </a:extLst>
          </p:cNvPr>
          <p:cNvSpPr txBox="1"/>
          <p:nvPr/>
        </p:nvSpPr>
        <p:spPr>
          <a:xfrm>
            <a:off x="6032013" y="2445428"/>
            <a:ext cx="781879"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4</a:t>
            </a:r>
            <a:endParaRPr kumimoji="1" lang="ja-JP" altLang="en-US" dirty="0">
              <a:solidFill>
                <a:prstClr val="black"/>
              </a:solidFill>
              <a:latin typeface="Calibri" panose="020F0502020204030204"/>
              <a:ea typeface="游ゴシック" panose="020B0400000000000000" pitchFamily="50" charset="-128"/>
            </a:endParaRPr>
          </a:p>
        </p:txBody>
      </p:sp>
      <p:sp>
        <p:nvSpPr>
          <p:cNvPr id="76" name="テキスト ボックス 75">
            <a:extLst>
              <a:ext uri="{FF2B5EF4-FFF2-40B4-BE49-F238E27FC236}">
                <a16:creationId xmlns:a16="http://schemas.microsoft.com/office/drawing/2014/main" id="{70F3AACD-9EC4-4AD5-8C5B-3FEA3ED6B142}"/>
              </a:ext>
            </a:extLst>
          </p:cNvPr>
          <p:cNvSpPr txBox="1"/>
          <p:nvPr/>
        </p:nvSpPr>
        <p:spPr>
          <a:xfrm>
            <a:off x="5956855" y="3535725"/>
            <a:ext cx="466684"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t>
            </a:r>
            <a:endParaRPr kumimoji="1" lang="ja-JP" altLang="en-US" dirty="0">
              <a:solidFill>
                <a:prstClr val="black"/>
              </a:solidFill>
              <a:latin typeface="Calibri" panose="020F0502020204030204"/>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id="{CD6FE1A9-807E-4666-B7F1-B6689548C7E7}"/>
              </a:ext>
            </a:extLst>
          </p:cNvPr>
          <p:cNvSpPr txBox="1"/>
          <p:nvPr/>
        </p:nvSpPr>
        <p:spPr>
          <a:xfrm>
            <a:off x="6013773" y="4662554"/>
            <a:ext cx="545083" cy="381199"/>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3”</a:t>
            </a:r>
            <a:endParaRPr kumimoji="1" lang="ja-JP" altLang="en-US" dirty="0">
              <a:solidFill>
                <a:prstClr val="black"/>
              </a:solidFill>
              <a:latin typeface="Calibri" panose="020F0502020204030204"/>
              <a:ea typeface="游ゴシック" panose="020B0400000000000000" pitchFamily="50" charset="-128"/>
            </a:endParaRPr>
          </a:p>
        </p:txBody>
      </p:sp>
      <p:sp>
        <p:nvSpPr>
          <p:cNvPr id="78" name="テキスト ボックス 77">
            <a:extLst>
              <a:ext uri="{FF2B5EF4-FFF2-40B4-BE49-F238E27FC236}">
                <a16:creationId xmlns:a16="http://schemas.microsoft.com/office/drawing/2014/main" id="{AC109045-E044-484A-BF75-49D90C307D55}"/>
              </a:ext>
            </a:extLst>
          </p:cNvPr>
          <p:cNvSpPr txBox="1"/>
          <p:nvPr/>
        </p:nvSpPr>
        <p:spPr>
          <a:xfrm>
            <a:off x="6373475" y="2441931"/>
            <a:ext cx="534834"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5</a:t>
            </a:r>
            <a:endParaRPr kumimoji="1" lang="ja-JP" altLang="en-US" dirty="0">
              <a:solidFill>
                <a:prstClr val="black"/>
              </a:solidFill>
              <a:latin typeface="Calibri" panose="020F0502020204030204"/>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80685F64-F4E9-42C2-A146-9D2615A426FD}"/>
              </a:ext>
            </a:extLst>
          </p:cNvPr>
          <p:cNvSpPr txBox="1"/>
          <p:nvPr/>
        </p:nvSpPr>
        <p:spPr>
          <a:xfrm>
            <a:off x="6344140" y="3522764"/>
            <a:ext cx="517692"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5’</a:t>
            </a:r>
            <a:endParaRPr kumimoji="1" lang="ja-JP" altLang="en-US" dirty="0">
              <a:solidFill>
                <a:prstClr val="black"/>
              </a:solidFill>
              <a:latin typeface="Calibri" panose="020F0502020204030204"/>
              <a:ea typeface="游ゴシック" panose="020B0400000000000000" pitchFamily="50" charset="-128"/>
            </a:endParaRPr>
          </a:p>
        </p:txBody>
      </p:sp>
      <p:sp>
        <p:nvSpPr>
          <p:cNvPr id="80" name="テキスト ボックス 79">
            <a:extLst>
              <a:ext uri="{FF2B5EF4-FFF2-40B4-BE49-F238E27FC236}">
                <a16:creationId xmlns:a16="http://schemas.microsoft.com/office/drawing/2014/main" id="{402C820A-1F05-469F-8264-7D448E6104C0}"/>
              </a:ext>
            </a:extLst>
          </p:cNvPr>
          <p:cNvSpPr txBox="1"/>
          <p:nvPr/>
        </p:nvSpPr>
        <p:spPr>
          <a:xfrm>
            <a:off x="6315773" y="4666027"/>
            <a:ext cx="711802"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t>
            </a:r>
            <a:endParaRPr kumimoji="1" lang="ja-JP" altLang="en-US" dirty="0">
              <a:solidFill>
                <a:prstClr val="black"/>
              </a:solidFill>
              <a:latin typeface="Calibri" panose="020F0502020204030204"/>
              <a:ea typeface="游ゴシック" panose="020B0400000000000000" pitchFamily="50" charset="-128"/>
            </a:endParaRPr>
          </a:p>
        </p:txBody>
      </p:sp>
      <p:sp>
        <p:nvSpPr>
          <p:cNvPr id="81" name="テキスト ボックス 80">
            <a:extLst>
              <a:ext uri="{FF2B5EF4-FFF2-40B4-BE49-F238E27FC236}">
                <a16:creationId xmlns:a16="http://schemas.microsoft.com/office/drawing/2014/main" id="{1A2C61FE-F702-435C-8972-18E1BE7BBC6B}"/>
              </a:ext>
            </a:extLst>
          </p:cNvPr>
          <p:cNvSpPr txBox="1"/>
          <p:nvPr/>
        </p:nvSpPr>
        <p:spPr>
          <a:xfrm>
            <a:off x="6639231" y="3506695"/>
            <a:ext cx="783703"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2’</a:t>
            </a:r>
            <a:endParaRPr kumimoji="1" lang="ja-JP" altLang="en-US" dirty="0">
              <a:solidFill>
                <a:prstClr val="black"/>
              </a:solidFill>
              <a:latin typeface="Calibri" panose="020F0502020204030204"/>
              <a:ea typeface="游ゴシック" panose="020B0400000000000000" pitchFamily="50" charset="-128"/>
            </a:endParaRPr>
          </a:p>
        </p:txBody>
      </p:sp>
      <p:sp>
        <p:nvSpPr>
          <p:cNvPr id="82" name="テキスト ボックス 81">
            <a:extLst>
              <a:ext uri="{FF2B5EF4-FFF2-40B4-BE49-F238E27FC236}">
                <a16:creationId xmlns:a16="http://schemas.microsoft.com/office/drawing/2014/main" id="{A8AB50DC-0B4F-44A4-9F85-0FCE4BC04EEB}"/>
              </a:ext>
            </a:extLst>
          </p:cNvPr>
          <p:cNvSpPr txBox="1"/>
          <p:nvPr/>
        </p:nvSpPr>
        <p:spPr>
          <a:xfrm>
            <a:off x="6610902" y="4660076"/>
            <a:ext cx="516835" cy="375005"/>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5”</a:t>
            </a:r>
            <a:endParaRPr kumimoji="1" lang="ja-JP" altLang="en-US" dirty="0">
              <a:solidFill>
                <a:prstClr val="black"/>
              </a:solidFill>
              <a:latin typeface="Calibri" panose="020F0502020204030204"/>
              <a:ea typeface="游ゴシック" panose="020B0400000000000000" pitchFamily="50" charset="-128"/>
            </a:endParaRPr>
          </a:p>
        </p:txBody>
      </p:sp>
      <p:sp>
        <p:nvSpPr>
          <p:cNvPr id="83" name="テキスト ボックス 82">
            <a:extLst>
              <a:ext uri="{FF2B5EF4-FFF2-40B4-BE49-F238E27FC236}">
                <a16:creationId xmlns:a16="http://schemas.microsoft.com/office/drawing/2014/main" id="{ABF75242-5C16-41B6-82EE-7476614EB101}"/>
              </a:ext>
            </a:extLst>
          </p:cNvPr>
          <p:cNvSpPr txBox="1"/>
          <p:nvPr/>
        </p:nvSpPr>
        <p:spPr>
          <a:xfrm>
            <a:off x="6598425" y="2438576"/>
            <a:ext cx="576468"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t>
            </a:r>
            <a:endParaRPr kumimoji="1" lang="ja-JP" altLang="en-US" dirty="0">
              <a:solidFill>
                <a:prstClr val="black"/>
              </a:solidFill>
              <a:latin typeface="Calibri" panose="020F0502020204030204"/>
              <a:ea typeface="游ゴシック" panose="020B0400000000000000" pitchFamily="50" charset="-128"/>
            </a:endParaRPr>
          </a:p>
        </p:txBody>
      </p:sp>
      <p:sp>
        <p:nvSpPr>
          <p:cNvPr id="84" name="テキスト ボックス 83">
            <a:extLst>
              <a:ext uri="{FF2B5EF4-FFF2-40B4-BE49-F238E27FC236}">
                <a16:creationId xmlns:a16="http://schemas.microsoft.com/office/drawing/2014/main" id="{84286E64-2100-4369-92D7-4160CBCF36C2}"/>
              </a:ext>
            </a:extLst>
          </p:cNvPr>
          <p:cNvSpPr txBox="1"/>
          <p:nvPr/>
        </p:nvSpPr>
        <p:spPr>
          <a:xfrm>
            <a:off x="7263893" y="3506695"/>
            <a:ext cx="424094"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1’</a:t>
            </a:r>
            <a:endParaRPr kumimoji="1" lang="ja-JP" altLang="en-US" dirty="0">
              <a:solidFill>
                <a:prstClr val="black"/>
              </a:solidFill>
              <a:latin typeface="Calibri" panose="020F0502020204030204"/>
              <a:ea typeface="游ゴシック" panose="020B0400000000000000" pitchFamily="50" charset="-128"/>
            </a:endParaRPr>
          </a:p>
        </p:txBody>
      </p:sp>
      <p:sp>
        <p:nvSpPr>
          <p:cNvPr id="85" name="テキスト ボックス 84">
            <a:extLst>
              <a:ext uri="{FF2B5EF4-FFF2-40B4-BE49-F238E27FC236}">
                <a16:creationId xmlns:a16="http://schemas.microsoft.com/office/drawing/2014/main" id="{E7786406-D126-4662-B4E8-D5B764D94AFF}"/>
              </a:ext>
            </a:extLst>
          </p:cNvPr>
          <p:cNvSpPr txBox="1"/>
          <p:nvPr/>
        </p:nvSpPr>
        <p:spPr>
          <a:xfrm>
            <a:off x="7588950" y="4687321"/>
            <a:ext cx="596348"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4”</a:t>
            </a:r>
            <a:endParaRPr kumimoji="1" lang="ja-JP" altLang="en-US" dirty="0">
              <a:solidFill>
                <a:prstClr val="black"/>
              </a:solidFill>
              <a:latin typeface="Calibri" panose="020F0502020204030204"/>
              <a:ea typeface="游ゴシック" panose="020B0400000000000000" pitchFamily="50" charset="-128"/>
            </a:endParaRPr>
          </a:p>
        </p:txBody>
      </p:sp>
      <p:sp>
        <p:nvSpPr>
          <p:cNvPr id="86" name="テキスト ボックス 85">
            <a:extLst>
              <a:ext uri="{FF2B5EF4-FFF2-40B4-BE49-F238E27FC236}">
                <a16:creationId xmlns:a16="http://schemas.microsoft.com/office/drawing/2014/main" id="{14E86A86-8111-4FC4-B0C7-0FE9EE40841D}"/>
              </a:ext>
            </a:extLst>
          </p:cNvPr>
          <p:cNvSpPr txBox="1"/>
          <p:nvPr/>
        </p:nvSpPr>
        <p:spPr>
          <a:xfrm>
            <a:off x="7220798" y="2452972"/>
            <a:ext cx="870686"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t>
            </a:r>
            <a:endParaRPr kumimoji="1" lang="ja-JP" altLang="en-US" dirty="0">
              <a:solidFill>
                <a:prstClr val="black"/>
              </a:solidFill>
              <a:latin typeface="Calibri" panose="020F0502020204030204"/>
              <a:ea typeface="游ゴシック" panose="020B0400000000000000" pitchFamily="50" charset="-128"/>
            </a:endParaRPr>
          </a:p>
        </p:txBody>
      </p:sp>
      <p:sp>
        <p:nvSpPr>
          <p:cNvPr id="87" name="テキスト ボックス 86">
            <a:extLst>
              <a:ext uri="{FF2B5EF4-FFF2-40B4-BE49-F238E27FC236}">
                <a16:creationId xmlns:a16="http://schemas.microsoft.com/office/drawing/2014/main" id="{BE2A0187-36B6-4D5B-98BD-649B4ECEA1F4}"/>
              </a:ext>
            </a:extLst>
          </p:cNvPr>
          <p:cNvSpPr txBox="1"/>
          <p:nvPr/>
        </p:nvSpPr>
        <p:spPr>
          <a:xfrm>
            <a:off x="7581799" y="2447109"/>
            <a:ext cx="768626"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t>
            </a:r>
            <a:endParaRPr kumimoji="1" lang="ja-JP" altLang="en-US" dirty="0">
              <a:solidFill>
                <a:prstClr val="black"/>
              </a:solidFill>
              <a:latin typeface="Calibri" panose="020F0502020204030204"/>
              <a:ea typeface="游ゴシック" panose="020B0400000000000000" pitchFamily="50" charset="-128"/>
            </a:endParaRPr>
          </a:p>
        </p:txBody>
      </p:sp>
      <p:sp>
        <p:nvSpPr>
          <p:cNvPr id="88" name="テキスト ボックス 87">
            <a:extLst>
              <a:ext uri="{FF2B5EF4-FFF2-40B4-BE49-F238E27FC236}">
                <a16:creationId xmlns:a16="http://schemas.microsoft.com/office/drawing/2014/main" id="{B59832B2-1021-451E-BBE9-8137022796E1}"/>
              </a:ext>
            </a:extLst>
          </p:cNvPr>
          <p:cNvSpPr txBox="1"/>
          <p:nvPr/>
        </p:nvSpPr>
        <p:spPr>
          <a:xfrm>
            <a:off x="7567835" y="3555787"/>
            <a:ext cx="754932"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t>
            </a:r>
            <a:endParaRPr kumimoji="1" lang="ja-JP" altLang="en-US" dirty="0">
              <a:solidFill>
                <a:prstClr val="black"/>
              </a:solidFill>
              <a:latin typeface="Calibri" panose="020F0502020204030204"/>
              <a:ea typeface="游ゴシック" panose="020B0400000000000000" pitchFamily="50" charset="-128"/>
            </a:endParaRPr>
          </a:p>
        </p:txBody>
      </p:sp>
      <p:sp>
        <p:nvSpPr>
          <p:cNvPr id="89" name="テキスト ボックス 88">
            <a:extLst>
              <a:ext uri="{FF2B5EF4-FFF2-40B4-BE49-F238E27FC236}">
                <a16:creationId xmlns:a16="http://schemas.microsoft.com/office/drawing/2014/main" id="{145B9B38-31B8-4D40-94E2-8B670F703A3B}"/>
              </a:ext>
            </a:extLst>
          </p:cNvPr>
          <p:cNvSpPr txBox="1"/>
          <p:nvPr/>
        </p:nvSpPr>
        <p:spPr>
          <a:xfrm>
            <a:off x="7220474" y="4673817"/>
            <a:ext cx="320436"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t>
            </a:r>
            <a:endParaRPr kumimoji="1" lang="ja-JP" altLang="en-US" dirty="0">
              <a:solidFill>
                <a:prstClr val="black"/>
              </a:solidFill>
              <a:latin typeface="Calibri" panose="020F0502020204030204"/>
              <a:ea typeface="游ゴシック" panose="020B0400000000000000" pitchFamily="50" charset="-128"/>
            </a:endParaRPr>
          </a:p>
        </p:txBody>
      </p:sp>
      <p:sp>
        <p:nvSpPr>
          <p:cNvPr id="90" name="テキスト ボックス 89">
            <a:extLst>
              <a:ext uri="{FF2B5EF4-FFF2-40B4-BE49-F238E27FC236}">
                <a16:creationId xmlns:a16="http://schemas.microsoft.com/office/drawing/2014/main" id="{23E4DBBD-0F02-4072-BBC6-B18E95DDCF8A}"/>
              </a:ext>
            </a:extLst>
          </p:cNvPr>
          <p:cNvSpPr txBox="1"/>
          <p:nvPr/>
        </p:nvSpPr>
        <p:spPr>
          <a:xfrm>
            <a:off x="3693855" y="2298923"/>
            <a:ext cx="609624"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C1</a:t>
            </a:r>
            <a:endParaRPr kumimoji="1" lang="ja-JP" altLang="en-US" dirty="0">
              <a:solidFill>
                <a:prstClr val="black"/>
              </a:solidFill>
              <a:latin typeface="Calibri" panose="020F0502020204030204"/>
              <a:ea typeface="游ゴシック" panose="020B0400000000000000" pitchFamily="50" charset="-128"/>
            </a:endParaRPr>
          </a:p>
        </p:txBody>
      </p:sp>
      <p:sp>
        <p:nvSpPr>
          <p:cNvPr id="91" name="テキスト ボックス 90">
            <a:extLst>
              <a:ext uri="{FF2B5EF4-FFF2-40B4-BE49-F238E27FC236}">
                <a16:creationId xmlns:a16="http://schemas.microsoft.com/office/drawing/2014/main" id="{950BF2B4-BF32-4DEC-BE1B-42C351C73A6C}"/>
              </a:ext>
            </a:extLst>
          </p:cNvPr>
          <p:cNvSpPr txBox="1"/>
          <p:nvPr/>
        </p:nvSpPr>
        <p:spPr>
          <a:xfrm>
            <a:off x="3739077" y="3425477"/>
            <a:ext cx="475934"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C2</a:t>
            </a:r>
            <a:endParaRPr kumimoji="1" lang="ja-JP" altLang="en-US" dirty="0">
              <a:solidFill>
                <a:prstClr val="black"/>
              </a:solidFill>
              <a:latin typeface="Calibri" panose="020F0502020204030204"/>
              <a:ea typeface="游ゴシック" panose="020B0400000000000000" pitchFamily="50" charset="-128"/>
            </a:endParaRPr>
          </a:p>
        </p:txBody>
      </p:sp>
      <p:sp>
        <p:nvSpPr>
          <p:cNvPr id="92" name="テキスト ボックス 91">
            <a:extLst>
              <a:ext uri="{FF2B5EF4-FFF2-40B4-BE49-F238E27FC236}">
                <a16:creationId xmlns:a16="http://schemas.microsoft.com/office/drawing/2014/main" id="{72EB4CB7-1C6C-4219-BB58-499610F8C26E}"/>
              </a:ext>
            </a:extLst>
          </p:cNvPr>
          <p:cNvSpPr txBox="1"/>
          <p:nvPr/>
        </p:nvSpPr>
        <p:spPr>
          <a:xfrm>
            <a:off x="3967206" y="4604967"/>
            <a:ext cx="535632"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C3</a:t>
            </a:r>
            <a:endParaRPr kumimoji="1" lang="ja-JP" altLang="en-US" dirty="0">
              <a:solidFill>
                <a:prstClr val="black"/>
              </a:solidFill>
              <a:latin typeface="Calibri" panose="020F0502020204030204"/>
              <a:ea typeface="游ゴシック" panose="020B0400000000000000" pitchFamily="50" charset="-128"/>
            </a:endParaRPr>
          </a:p>
        </p:txBody>
      </p:sp>
      <p:sp>
        <p:nvSpPr>
          <p:cNvPr id="93" name="テキスト ボックス 92">
            <a:extLst>
              <a:ext uri="{FF2B5EF4-FFF2-40B4-BE49-F238E27FC236}">
                <a16:creationId xmlns:a16="http://schemas.microsoft.com/office/drawing/2014/main" id="{380105E4-0967-4A19-88B8-399174BB0434}"/>
              </a:ext>
            </a:extLst>
          </p:cNvPr>
          <p:cNvSpPr txBox="1"/>
          <p:nvPr/>
        </p:nvSpPr>
        <p:spPr>
          <a:xfrm>
            <a:off x="4928300" y="2030847"/>
            <a:ext cx="750287"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Area1</a:t>
            </a:r>
            <a:endParaRPr kumimoji="1" lang="ja-JP" altLang="en-US" dirty="0">
              <a:solidFill>
                <a:prstClr val="black"/>
              </a:solidFill>
              <a:latin typeface="Calibri" panose="020F0502020204030204"/>
              <a:ea typeface="游ゴシック" panose="020B0400000000000000" pitchFamily="50" charset="-128"/>
            </a:endParaRPr>
          </a:p>
        </p:txBody>
      </p:sp>
      <p:sp>
        <p:nvSpPr>
          <p:cNvPr id="94" name="テキスト ボックス 93">
            <a:extLst>
              <a:ext uri="{FF2B5EF4-FFF2-40B4-BE49-F238E27FC236}">
                <a16:creationId xmlns:a16="http://schemas.microsoft.com/office/drawing/2014/main" id="{36953623-1966-41DB-8B67-7E16C9D16336}"/>
              </a:ext>
            </a:extLst>
          </p:cNvPr>
          <p:cNvSpPr txBox="1"/>
          <p:nvPr/>
        </p:nvSpPr>
        <p:spPr>
          <a:xfrm>
            <a:off x="6275754" y="2012823"/>
            <a:ext cx="1076275"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Area2</a:t>
            </a:r>
            <a:endParaRPr kumimoji="1" lang="ja-JP" altLang="en-US" dirty="0">
              <a:solidFill>
                <a:prstClr val="black"/>
              </a:solidFill>
              <a:latin typeface="Calibri" panose="020F0502020204030204"/>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326EAADD-4DCB-4273-83A0-4C829AFD1F29}"/>
              </a:ext>
            </a:extLst>
          </p:cNvPr>
          <p:cNvSpPr txBox="1"/>
          <p:nvPr/>
        </p:nvSpPr>
        <p:spPr>
          <a:xfrm>
            <a:off x="7537153" y="2030847"/>
            <a:ext cx="917249" cy="369332"/>
          </a:xfrm>
          <a:prstGeom prst="rect">
            <a:avLst/>
          </a:prstGeom>
          <a:noFill/>
        </p:spPr>
        <p:txBody>
          <a:bodyPr wrap="square" rtlCol="0">
            <a:spAutoFit/>
          </a:bodyPr>
          <a:lstStyle/>
          <a:p>
            <a:r>
              <a:rPr kumimoji="1" lang="en-US" altLang="ja-JP" dirty="0">
                <a:solidFill>
                  <a:prstClr val="black"/>
                </a:solidFill>
                <a:latin typeface="Calibri" panose="020F0502020204030204"/>
                <a:ea typeface="游ゴシック" panose="020B0400000000000000" pitchFamily="50" charset="-128"/>
              </a:rPr>
              <a:t>Area3</a:t>
            </a:r>
            <a:endParaRPr kumimoji="1" lang="ja-JP" altLang="en-US" dirty="0">
              <a:solidFill>
                <a:prstClr val="black"/>
              </a:solidFill>
              <a:latin typeface="Calibri"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00426AE7-0625-4E18-8841-68604C5E823E}"/>
              </a:ext>
            </a:extLst>
          </p:cNvPr>
          <p:cNvSpPr/>
          <p:nvPr/>
        </p:nvSpPr>
        <p:spPr>
          <a:xfrm>
            <a:off x="7002556" y="1709887"/>
            <a:ext cx="1986441" cy="369332"/>
          </a:xfrm>
          <a:prstGeom prst="rect">
            <a:avLst/>
          </a:prstGeom>
        </p:spPr>
        <p:txBody>
          <a:bodyPr wrap="none">
            <a:spAutoFit/>
          </a:bodyPr>
          <a:lstStyle/>
          <a:p>
            <a:r>
              <a:rPr kumimoji="1" lang="en-US" altLang="ja-JP" dirty="0"/>
              <a:t>× is standby state</a:t>
            </a:r>
            <a:endParaRPr kumimoji="1" lang="ja-JP" altLang="en-US" dirty="0"/>
          </a:p>
        </p:txBody>
      </p:sp>
      <p:sp>
        <p:nvSpPr>
          <p:cNvPr id="6" name="フッター プレースホルダー 5">
            <a:extLst>
              <a:ext uri="{FF2B5EF4-FFF2-40B4-BE49-F238E27FC236}">
                <a16:creationId xmlns:a16="http://schemas.microsoft.com/office/drawing/2014/main" id="{B13901D7-EB0B-4845-B0EB-1A94C85F4B14}"/>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51075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C83C14-8C0D-4BE9-BF8E-64F12C68288D}"/>
              </a:ext>
            </a:extLst>
          </p:cNvPr>
          <p:cNvSpPr>
            <a:spLocks noGrp="1"/>
          </p:cNvSpPr>
          <p:nvPr>
            <p:ph type="title"/>
          </p:nvPr>
        </p:nvSpPr>
        <p:spPr>
          <a:xfrm>
            <a:off x="625063" y="498355"/>
            <a:ext cx="7886700" cy="701674"/>
          </a:xfrm>
        </p:spPr>
        <p:txBody>
          <a:bodyPr/>
          <a:lstStyle/>
          <a:p>
            <a:r>
              <a:rPr lang="en-US" altLang="ja-JP" dirty="0"/>
              <a:t>3.3</a:t>
            </a:r>
            <a:r>
              <a:rPr kumimoji="1" lang="en-US" altLang="ja-JP" dirty="0"/>
              <a:t> Ratio of MAP1,2,3</a:t>
            </a:r>
            <a:endParaRPr kumimoji="1" lang="ja-JP" altLang="en-US" dirty="0"/>
          </a:p>
        </p:txBody>
      </p:sp>
      <p:sp>
        <p:nvSpPr>
          <p:cNvPr id="4" name="日付プレースホルダー 3">
            <a:extLst>
              <a:ext uri="{FF2B5EF4-FFF2-40B4-BE49-F238E27FC236}">
                <a16:creationId xmlns:a16="http://schemas.microsoft.com/office/drawing/2014/main" id="{3A020E7C-E041-4AED-8E7E-177576086E87}"/>
              </a:ext>
            </a:extLst>
          </p:cNvPr>
          <p:cNvSpPr>
            <a:spLocks noGrp="1"/>
          </p:cNvSpPr>
          <p:nvPr>
            <p:ph type="dt" sz="half" idx="10"/>
          </p:nvPr>
        </p:nvSpPr>
        <p:spPr/>
        <p:txBody>
          <a:bodyPr/>
          <a:lstStyle/>
          <a:p>
            <a:r>
              <a:rPr kumimoji="1" lang="en-US" altLang="ja-JP"/>
              <a:t>May 2021</a:t>
            </a:r>
            <a:endParaRPr kumimoji="1" lang="ja-JP" altLang="en-US"/>
          </a:p>
        </p:txBody>
      </p:sp>
      <p:sp>
        <p:nvSpPr>
          <p:cNvPr id="3" name="テキスト ボックス 2">
            <a:extLst>
              <a:ext uri="{FF2B5EF4-FFF2-40B4-BE49-F238E27FC236}">
                <a16:creationId xmlns:a16="http://schemas.microsoft.com/office/drawing/2014/main" id="{2182A57A-1E6C-47C4-B531-82309B7CE1EF}"/>
              </a:ext>
            </a:extLst>
          </p:cNvPr>
          <p:cNvSpPr txBox="1"/>
          <p:nvPr/>
        </p:nvSpPr>
        <p:spPr>
          <a:xfrm>
            <a:off x="223873" y="1048931"/>
            <a:ext cx="9105458" cy="36933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kumimoji="1" lang="en-US" altLang="ja-JP" dirty="0"/>
              <a:t>It is necessary to change the ratio according to the number of nodes belonging to each area</a:t>
            </a:r>
            <a:endParaRPr kumimoji="1" lang="ja-JP" altLang="en-US" dirty="0"/>
          </a:p>
        </p:txBody>
      </p:sp>
      <p:pic>
        <p:nvPicPr>
          <p:cNvPr id="8" name="図 7">
            <a:extLst>
              <a:ext uri="{FF2B5EF4-FFF2-40B4-BE49-F238E27FC236}">
                <a16:creationId xmlns:a16="http://schemas.microsoft.com/office/drawing/2014/main" id="{EE7B4ED4-DA21-41CE-A122-DE446D2CC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75" y="2020902"/>
            <a:ext cx="8189844" cy="3302360"/>
          </a:xfrm>
          <a:prstGeom prst="rect">
            <a:avLst/>
          </a:prstGeom>
        </p:spPr>
      </p:pic>
      <p:sp>
        <p:nvSpPr>
          <p:cNvPr id="11" name="テキスト ボックス 10">
            <a:extLst>
              <a:ext uri="{FF2B5EF4-FFF2-40B4-BE49-F238E27FC236}">
                <a16:creationId xmlns:a16="http://schemas.microsoft.com/office/drawing/2014/main" id="{AC9F903B-3417-4CF3-AEEC-236D02DDF7BD}"/>
              </a:ext>
            </a:extLst>
          </p:cNvPr>
          <p:cNvSpPr txBox="1"/>
          <p:nvPr/>
        </p:nvSpPr>
        <p:spPr>
          <a:xfrm>
            <a:off x="223872" y="1584433"/>
            <a:ext cx="7804249" cy="369333"/>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kumimoji="1" lang="en-US" altLang="ja-JP" dirty="0"/>
              <a:t>Consider the case where there are two nodes in each area (</a:t>
            </a:r>
            <a:r>
              <a:rPr kumimoji="1" lang="en-US" altLang="ja-JP" dirty="0">
                <a:solidFill>
                  <a:srgbClr val="FF0000"/>
                </a:solidFill>
              </a:rPr>
              <a:t>ideal case</a:t>
            </a:r>
            <a:r>
              <a:rPr kumimoji="1" lang="en-US" altLang="ja-JP" dirty="0"/>
              <a:t>)</a:t>
            </a:r>
            <a:endParaRPr kumimoji="1" lang="ja-JP" altLang="en-US" dirty="0"/>
          </a:p>
        </p:txBody>
      </p:sp>
      <p:sp>
        <p:nvSpPr>
          <p:cNvPr id="29" name="テキスト ボックス 28">
            <a:extLst>
              <a:ext uri="{FF2B5EF4-FFF2-40B4-BE49-F238E27FC236}">
                <a16:creationId xmlns:a16="http://schemas.microsoft.com/office/drawing/2014/main" id="{A1407213-BA62-4D4A-8C35-195199483C6E}"/>
              </a:ext>
            </a:extLst>
          </p:cNvPr>
          <p:cNvSpPr txBox="1"/>
          <p:nvPr/>
        </p:nvSpPr>
        <p:spPr>
          <a:xfrm>
            <a:off x="7161552" y="1836236"/>
            <a:ext cx="2239618" cy="369332"/>
          </a:xfrm>
          <a:prstGeom prst="rect">
            <a:avLst/>
          </a:prstGeom>
          <a:noFill/>
        </p:spPr>
        <p:txBody>
          <a:bodyPr wrap="square" rtlCol="0">
            <a:spAutoFit/>
          </a:bodyPr>
          <a:lstStyle/>
          <a:p>
            <a:r>
              <a:rPr kumimoji="1" lang="en-US" altLang="ja-JP" dirty="0"/>
              <a:t>× is standby state</a:t>
            </a:r>
            <a:endParaRPr kumimoji="1" lang="ja-JP" altLang="en-US" dirty="0"/>
          </a:p>
        </p:txBody>
      </p:sp>
      <p:sp>
        <p:nvSpPr>
          <p:cNvPr id="12" name="テキスト ボックス 11">
            <a:extLst>
              <a:ext uri="{FF2B5EF4-FFF2-40B4-BE49-F238E27FC236}">
                <a16:creationId xmlns:a16="http://schemas.microsoft.com/office/drawing/2014/main" id="{99665B8C-0FFD-42D5-885E-13C048C3B31F}"/>
              </a:ext>
            </a:extLst>
          </p:cNvPr>
          <p:cNvSpPr txBox="1"/>
          <p:nvPr/>
        </p:nvSpPr>
        <p:spPr>
          <a:xfrm>
            <a:off x="4125996" y="5428955"/>
            <a:ext cx="6071112" cy="923330"/>
          </a:xfrm>
          <a:prstGeom prst="rect">
            <a:avLst/>
          </a:prstGeom>
          <a:noFill/>
        </p:spPr>
        <p:txBody>
          <a:bodyPr wrap="square" rtlCol="0">
            <a:spAutoFit/>
          </a:bodyPr>
          <a:lstStyle/>
          <a:p>
            <a:r>
              <a:rPr kumimoji="1" lang="en-US" altLang="ja-JP" dirty="0">
                <a:solidFill>
                  <a:srgbClr val="FF0000"/>
                </a:solidFill>
              </a:rPr>
              <a:t>The number of nodes in Area3 ÷3:</a:t>
            </a:r>
          </a:p>
          <a:p>
            <a:r>
              <a:rPr kumimoji="1" lang="en-US" altLang="ja-JP" dirty="0">
                <a:solidFill>
                  <a:srgbClr val="FF0000"/>
                </a:solidFill>
              </a:rPr>
              <a:t>The number of nodes in Area3 ÷1.5:</a:t>
            </a:r>
          </a:p>
          <a:p>
            <a:r>
              <a:rPr kumimoji="1" lang="en-US" altLang="ja-JP" dirty="0">
                <a:solidFill>
                  <a:srgbClr val="FF0000"/>
                </a:solidFill>
              </a:rPr>
              <a:t>The number of nodes in Area3 </a:t>
            </a:r>
            <a:endParaRPr kumimoji="1" lang="ja-JP" altLang="en-US" dirty="0">
              <a:solidFill>
                <a:srgbClr val="FF0000"/>
              </a:solidFill>
            </a:endParaRPr>
          </a:p>
        </p:txBody>
      </p:sp>
      <p:sp>
        <p:nvSpPr>
          <p:cNvPr id="13" name="正方形/長方形 12">
            <a:extLst>
              <a:ext uri="{FF2B5EF4-FFF2-40B4-BE49-F238E27FC236}">
                <a16:creationId xmlns:a16="http://schemas.microsoft.com/office/drawing/2014/main" id="{180F55CE-6B55-4268-BFD6-9E33BD52156F}"/>
              </a:ext>
            </a:extLst>
          </p:cNvPr>
          <p:cNvSpPr/>
          <p:nvPr/>
        </p:nvSpPr>
        <p:spPr>
          <a:xfrm>
            <a:off x="1696733" y="5705954"/>
            <a:ext cx="2228495" cy="369332"/>
          </a:xfrm>
          <a:prstGeom prst="rect">
            <a:avLst/>
          </a:prstGeom>
        </p:spPr>
        <p:txBody>
          <a:bodyPr wrap="none">
            <a:spAutoFit/>
          </a:bodyPr>
          <a:lstStyle/>
          <a:p>
            <a:r>
              <a:rPr kumimoji="1" lang="en-US" altLang="ja-JP" dirty="0">
                <a:solidFill>
                  <a:srgbClr val="FF0000"/>
                </a:solidFill>
              </a:rPr>
              <a:t>MAP1:MAP2:MAP3 = </a:t>
            </a:r>
            <a:endParaRPr lang="ja-JP" altLang="en-US" dirty="0">
              <a:solidFill>
                <a:srgbClr val="FF0000"/>
              </a:solidFill>
            </a:endParaRPr>
          </a:p>
        </p:txBody>
      </p:sp>
      <p:sp>
        <p:nvSpPr>
          <p:cNvPr id="14" name="四角形: 角を丸くする 13">
            <a:extLst>
              <a:ext uri="{FF2B5EF4-FFF2-40B4-BE49-F238E27FC236}">
                <a16:creationId xmlns:a16="http://schemas.microsoft.com/office/drawing/2014/main" id="{D71CABD7-DB9F-4213-B129-A0E3B2AB1C44}"/>
              </a:ext>
            </a:extLst>
          </p:cNvPr>
          <p:cNvSpPr/>
          <p:nvPr/>
        </p:nvSpPr>
        <p:spPr>
          <a:xfrm>
            <a:off x="625063" y="5428955"/>
            <a:ext cx="8122785" cy="923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46467D6-0A9F-4876-87E0-7660D315CF23}"/>
              </a:ext>
            </a:extLst>
          </p:cNvPr>
          <p:cNvSpPr txBox="1"/>
          <p:nvPr/>
        </p:nvSpPr>
        <p:spPr>
          <a:xfrm>
            <a:off x="4304942" y="6446354"/>
            <a:ext cx="526942" cy="369332"/>
          </a:xfrm>
          <a:prstGeom prst="rect">
            <a:avLst/>
          </a:prstGeom>
          <a:noFill/>
        </p:spPr>
        <p:txBody>
          <a:bodyPr wrap="square" rtlCol="0">
            <a:spAutoFit/>
          </a:bodyPr>
          <a:lstStyle/>
          <a:p>
            <a:r>
              <a:rPr kumimoji="1" lang="en-US" altLang="ja-JP" dirty="0"/>
              <a:t>15</a:t>
            </a:r>
            <a:endParaRPr kumimoji="1" lang="ja-JP" altLang="en-US" dirty="0"/>
          </a:p>
        </p:txBody>
      </p:sp>
      <p:sp>
        <p:nvSpPr>
          <p:cNvPr id="5" name="フッター プレースホルダー 4">
            <a:extLst>
              <a:ext uri="{FF2B5EF4-FFF2-40B4-BE49-F238E27FC236}">
                <a16:creationId xmlns:a16="http://schemas.microsoft.com/office/drawing/2014/main" id="{BE30E8F3-6F6B-43F0-8CBA-317619AA86CE}"/>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7" name="スライド番号プレースホルダー 6">
            <a:extLst>
              <a:ext uri="{FF2B5EF4-FFF2-40B4-BE49-F238E27FC236}">
                <a16:creationId xmlns:a16="http://schemas.microsoft.com/office/drawing/2014/main" id="{D5781D33-B9C7-4AFF-B115-550888E23022}"/>
              </a:ext>
            </a:extLst>
          </p:cNvPr>
          <p:cNvSpPr>
            <a:spLocks noGrp="1"/>
          </p:cNvSpPr>
          <p:nvPr>
            <p:ph type="sldNum" sz="quarter" idx="12"/>
          </p:nvPr>
        </p:nvSpPr>
        <p:spPr/>
        <p:txBody>
          <a:bodyPr/>
          <a:lstStyle/>
          <a:p>
            <a:r>
              <a:rPr lang="en-US" altLang="ja-JP"/>
              <a:t>Slide </a:t>
            </a:r>
            <a:fld id="{74847ECA-0452-41E3-B15B-04905DA18685}" type="slidenum">
              <a:rPr lang="en-US" altLang="ja-JP" smtClean="0"/>
              <a:pPr/>
              <a:t>15</a:t>
            </a:fld>
            <a:endParaRPr lang="en-US" altLang="ja-JP" dirty="0"/>
          </a:p>
        </p:txBody>
      </p:sp>
    </p:spTree>
    <p:extLst>
      <p:ext uri="{BB962C8B-B14F-4D97-AF65-F5344CB8AC3E}">
        <p14:creationId xmlns:p14="http://schemas.microsoft.com/office/powerpoint/2010/main" val="151928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006D1C-1105-40D2-95AB-9FA33A3167D3}"/>
              </a:ext>
            </a:extLst>
          </p:cNvPr>
          <p:cNvSpPr>
            <a:spLocks noGrp="1"/>
          </p:cNvSpPr>
          <p:nvPr>
            <p:ph type="title"/>
          </p:nvPr>
        </p:nvSpPr>
        <p:spPr>
          <a:xfrm>
            <a:off x="625063" y="527872"/>
            <a:ext cx="7886700" cy="701674"/>
          </a:xfrm>
        </p:spPr>
        <p:txBody>
          <a:bodyPr/>
          <a:lstStyle/>
          <a:p>
            <a:r>
              <a:rPr lang="en-US" altLang="ja-JP" dirty="0"/>
              <a:t>3.4 Scalability</a:t>
            </a:r>
            <a:endParaRPr kumimoji="1" lang="ja-JP" altLang="en-US" dirty="0"/>
          </a:p>
        </p:txBody>
      </p:sp>
      <p:sp>
        <p:nvSpPr>
          <p:cNvPr id="4" name="日付プレースホルダー 3">
            <a:extLst>
              <a:ext uri="{FF2B5EF4-FFF2-40B4-BE49-F238E27FC236}">
                <a16:creationId xmlns:a16="http://schemas.microsoft.com/office/drawing/2014/main" id="{DE13B979-6A78-4A58-B9E0-A09063372BF8}"/>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91BDAC93-9B35-4250-B7FA-7121C84189A4}"/>
              </a:ext>
            </a:extLst>
          </p:cNvPr>
          <p:cNvSpPr>
            <a:spLocks noGrp="1"/>
          </p:cNvSpPr>
          <p:nvPr>
            <p:ph type="sldNum" sz="quarter" idx="12"/>
          </p:nvPr>
        </p:nvSpPr>
        <p:spPr/>
        <p:txBody>
          <a:bodyPr/>
          <a:lstStyle/>
          <a:p>
            <a:fld id="{E2290DE7-C583-48B9-8A77-B4C3C92E5DCE}" type="slidenum">
              <a:rPr kumimoji="1" lang="ja-JP" altLang="en-US" smtClean="0"/>
              <a:t>16</a:t>
            </a:fld>
            <a:endParaRPr kumimoji="1" lang="ja-JP" altLang="en-US"/>
          </a:p>
        </p:txBody>
      </p:sp>
      <p:sp>
        <p:nvSpPr>
          <p:cNvPr id="6" name="正方形/長方形 5">
            <a:extLst>
              <a:ext uri="{FF2B5EF4-FFF2-40B4-BE49-F238E27FC236}">
                <a16:creationId xmlns:a16="http://schemas.microsoft.com/office/drawing/2014/main" id="{DEE0701F-3C2E-4E89-9015-0E784940FE38}"/>
              </a:ext>
            </a:extLst>
          </p:cNvPr>
          <p:cNvSpPr/>
          <p:nvPr/>
        </p:nvSpPr>
        <p:spPr>
          <a:xfrm>
            <a:off x="566317" y="1026388"/>
            <a:ext cx="8658238" cy="369332"/>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altLang="ja-JP" dirty="0"/>
              <a:t>Is it possible to handle when the number of BAN is increased to 4,5,</a:t>
            </a:r>
            <a:r>
              <a:rPr lang="ja-JP" altLang="en-US" dirty="0"/>
              <a:t>・・・</a:t>
            </a:r>
            <a:r>
              <a:rPr lang="en-US" altLang="ja-JP" dirty="0"/>
              <a:t>?</a:t>
            </a:r>
            <a:endParaRPr lang="ja-JP" altLang="en-US" dirty="0"/>
          </a:p>
        </p:txBody>
      </p:sp>
      <p:pic>
        <p:nvPicPr>
          <p:cNvPr id="11" name="図 10">
            <a:extLst>
              <a:ext uri="{FF2B5EF4-FFF2-40B4-BE49-F238E27FC236}">
                <a16:creationId xmlns:a16="http://schemas.microsoft.com/office/drawing/2014/main" id="{6BB8B215-74B5-4B14-A84F-6D05DB56E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61" y="1655123"/>
            <a:ext cx="2605936" cy="2363524"/>
          </a:xfrm>
          <a:prstGeom prst="rect">
            <a:avLst/>
          </a:prstGeom>
        </p:spPr>
      </p:pic>
      <p:pic>
        <p:nvPicPr>
          <p:cNvPr id="13" name="図 12">
            <a:extLst>
              <a:ext uri="{FF2B5EF4-FFF2-40B4-BE49-F238E27FC236}">
                <a16:creationId xmlns:a16="http://schemas.microsoft.com/office/drawing/2014/main" id="{25C94519-50A6-4071-BF0D-61B9C0CAD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35" y="1655123"/>
            <a:ext cx="2332969" cy="2187591"/>
          </a:xfrm>
          <a:prstGeom prst="rect">
            <a:avLst/>
          </a:prstGeom>
        </p:spPr>
      </p:pic>
      <p:pic>
        <p:nvPicPr>
          <p:cNvPr id="15" name="図 14">
            <a:extLst>
              <a:ext uri="{FF2B5EF4-FFF2-40B4-BE49-F238E27FC236}">
                <a16:creationId xmlns:a16="http://schemas.microsoft.com/office/drawing/2014/main" id="{3A611B71-DBB8-4CC5-87B4-70FEA7B8A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254" y="1567156"/>
            <a:ext cx="2578390" cy="2363524"/>
          </a:xfrm>
          <a:prstGeom prst="rect">
            <a:avLst/>
          </a:prstGeom>
        </p:spPr>
      </p:pic>
      <p:sp>
        <p:nvSpPr>
          <p:cNvPr id="16" name="テキスト ボックス 15">
            <a:extLst>
              <a:ext uri="{FF2B5EF4-FFF2-40B4-BE49-F238E27FC236}">
                <a16:creationId xmlns:a16="http://schemas.microsoft.com/office/drawing/2014/main" id="{33E7417A-242A-4290-8F41-3E6671F5FDD7}"/>
              </a:ext>
            </a:extLst>
          </p:cNvPr>
          <p:cNvSpPr txBox="1"/>
          <p:nvPr/>
        </p:nvSpPr>
        <p:spPr>
          <a:xfrm>
            <a:off x="1275230" y="1362280"/>
            <a:ext cx="981976" cy="369332"/>
          </a:xfrm>
          <a:prstGeom prst="rect">
            <a:avLst/>
          </a:prstGeom>
          <a:noFill/>
        </p:spPr>
        <p:txBody>
          <a:bodyPr wrap="square" rtlCol="0">
            <a:spAutoFit/>
          </a:bodyPr>
          <a:lstStyle/>
          <a:p>
            <a:r>
              <a:rPr kumimoji="1" lang="en-US" altLang="ja-JP" dirty="0"/>
              <a:t>3 BAN</a:t>
            </a:r>
            <a:endParaRPr kumimoji="1" lang="ja-JP" altLang="en-US" dirty="0"/>
          </a:p>
        </p:txBody>
      </p:sp>
      <p:sp>
        <p:nvSpPr>
          <p:cNvPr id="17" name="テキスト ボックス 16">
            <a:extLst>
              <a:ext uri="{FF2B5EF4-FFF2-40B4-BE49-F238E27FC236}">
                <a16:creationId xmlns:a16="http://schemas.microsoft.com/office/drawing/2014/main" id="{71F4D73C-1D0C-4021-A658-EFA2981435BE}"/>
              </a:ext>
            </a:extLst>
          </p:cNvPr>
          <p:cNvSpPr txBox="1"/>
          <p:nvPr/>
        </p:nvSpPr>
        <p:spPr>
          <a:xfrm>
            <a:off x="4019133" y="1376109"/>
            <a:ext cx="1098928" cy="369332"/>
          </a:xfrm>
          <a:prstGeom prst="rect">
            <a:avLst/>
          </a:prstGeom>
          <a:noFill/>
        </p:spPr>
        <p:txBody>
          <a:bodyPr wrap="square" rtlCol="0">
            <a:spAutoFit/>
          </a:bodyPr>
          <a:lstStyle/>
          <a:p>
            <a:r>
              <a:rPr kumimoji="1" lang="en-US" altLang="ja-JP" dirty="0"/>
              <a:t>4 BAN</a:t>
            </a:r>
            <a:endParaRPr kumimoji="1" lang="ja-JP" altLang="en-US" dirty="0"/>
          </a:p>
        </p:txBody>
      </p:sp>
      <p:sp>
        <p:nvSpPr>
          <p:cNvPr id="18" name="テキスト ボックス 17">
            <a:extLst>
              <a:ext uri="{FF2B5EF4-FFF2-40B4-BE49-F238E27FC236}">
                <a16:creationId xmlns:a16="http://schemas.microsoft.com/office/drawing/2014/main" id="{191274BD-F3AB-4900-89A8-CED6034FB29B}"/>
              </a:ext>
            </a:extLst>
          </p:cNvPr>
          <p:cNvSpPr txBox="1"/>
          <p:nvPr/>
        </p:nvSpPr>
        <p:spPr>
          <a:xfrm>
            <a:off x="6927865" y="1317311"/>
            <a:ext cx="940905" cy="369332"/>
          </a:xfrm>
          <a:prstGeom prst="rect">
            <a:avLst/>
          </a:prstGeom>
          <a:noFill/>
        </p:spPr>
        <p:txBody>
          <a:bodyPr wrap="square" rtlCol="0">
            <a:spAutoFit/>
          </a:bodyPr>
          <a:lstStyle/>
          <a:p>
            <a:r>
              <a:rPr kumimoji="1" lang="en-US" altLang="ja-JP" dirty="0"/>
              <a:t>5 BAN</a:t>
            </a:r>
            <a:endParaRPr kumimoji="1" lang="ja-JP" altLang="en-US" dirty="0"/>
          </a:p>
        </p:txBody>
      </p:sp>
      <p:sp>
        <p:nvSpPr>
          <p:cNvPr id="19" name="テキスト ボックス 18">
            <a:extLst>
              <a:ext uri="{FF2B5EF4-FFF2-40B4-BE49-F238E27FC236}">
                <a16:creationId xmlns:a16="http://schemas.microsoft.com/office/drawing/2014/main" id="{3BCED8EC-00A2-4698-ABAA-891B7D576894}"/>
              </a:ext>
            </a:extLst>
          </p:cNvPr>
          <p:cNvSpPr txBox="1"/>
          <p:nvPr/>
        </p:nvSpPr>
        <p:spPr>
          <a:xfrm>
            <a:off x="565323" y="3936496"/>
            <a:ext cx="2438449" cy="923330"/>
          </a:xfrm>
          <a:prstGeom prst="rect">
            <a:avLst/>
          </a:prstGeom>
          <a:noFill/>
        </p:spPr>
        <p:txBody>
          <a:bodyPr wrap="square" rtlCol="0">
            <a:spAutoFit/>
          </a:bodyPr>
          <a:lstStyle/>
          <a:p>
            <a:r>
              <a:rPr kumimoji="1" lang="en-US" altLang="ja-JP" dirty="0"/>
              <a:t>0 overlap area </a:t>
            </a:r>
            <a:r>
              <a:rPr kumimoji="1" lang="ja-JP" altLang="en-US" dirty="0"/>
              <a:t>→ </a:t>
            </a:r>
            <a:r>
              <a:rPr kumimoji="1" lang="en-US" altLang="ja-JP" dirty="0">
                <a:solidFill>
                  <a:srgbClr val="FF0000"/>
                </a:solidFill>
              </a:rPr>
              <a:t>3</a:t>
            </a:r>
          </a:p>
          <a:p>
            <a:r>
              <a:rPr kumimoji="1" lang="en-US" altLang="ja-JP" dirty="0"/>
              <a:t>2 overlap area </a:t>
            </a:r>
            <a:r>
              <a:rPr kumimoji="1" lang="ja-JP" altLang="en-US" dirty="0"/>
              <a:t>→ </a:t>
            </a:r>
            <a:r>
              <a:rPr kumimoji="1" lang="en-US" altLang="ja-JP" dirty="0">
                <a:solidFill>
                  <a:srgbClr val="FF0000"/>
                </a:solidFill>
              </a:rPr>
              <a:t>3</a:t>
            </a:r>
          </a:p>
          <a:p>
            <a:r>
              <a:rPr kumimoji="1" lang="en-US" altLang="ja-JP" dirty="0">
                <a:solidFill>
                  <a:srgbClr val="FF0000"/>
                </a:solidFill>
              </a:rPr>
              <a:t>3</a:t>
            </a:r>
            <a:r>
              <a:rPr kumimoji="1" lang="en-US" altLang="ja-JP" dirty="0"/>
              <a:t> overlap area </a:t>
            </a:r>
            <a:r>
              <a:rPr kumimoji="1" lang="ja-JP" altLang="en-US" dirty="0"/>
              <a:t>→ </a:t>
            </a:r>
            <a:r>
              <a:rPr kumimoji="1" lang="en-US" altLang="ja-JP" dirty="0">
                <a:solidFill>
                  <a:schemeClr val="accent6"/>
                </a:solidFill>
              </a:rPr>
              <a:t>1</a:t>
            </a:r>
            <a:endParaRPr kumimoji="1" lang="ja-JP" altLang="en-US" dirty="0">
              <a:solidFill>
                <a:schemeClr val="accent6"/>
              </a:solidFill>
            </a:endParaRPr>
          </a:p>
        </p:txBody>
      </p:sp>
      <p:sp>
        <p:nvSpPr>
          <p:cNvPr id="20" name="正方形/長方形 19">
            <a:extLst>
              <a:ext uri="{FF2B5EF4-FFF2-40B4-BE49-F238E27FC236}">
                <a16:creationId xmlns:a16="http://schemas.microsoft.com/office/drawing/2014/main" id="{D7E9D96A-4C26-4725-B73A-AC6CC6E29079}"/>
              </a:ext>
            </a:extLst>
          </p:cNvPr>
          <p:cNvSpPr/>
          <p:nvPr/>
        </p:nvSpPr>
        <p:spPr>
          <a:xfrm>
            <a:off x="3449999" y="3962907"/>
            <a:ext cx="2473009" cy="1200329"/>
          </a:xfrm>
          <a:prstGeom prst="rect">
            <a:avLst/>
          </a:prstGeom>
        </p:spPr>
        <p:txBody>
          <a:bodyPr wrap="square">
            <a:spAutoFit/>
          </a:bodyPr>
          <a:lstStyle/>
          <a:p>
            <a:r>
              <a:rPr kumimoji="1" lang="en-US" altLang="ja-JP" dirty="0"/>
              <a:t>0 overlap area </a:t>
            </a:r>
            <a:r>
              <a:rPr kumimoji="1" lang="ja-JP" altLang="en-US" dirty="0"/>
              <a:t>→ </a:t>
            </a:r>
            <a:r>
              <a:rPr kumimoji="1" lang="en-US" altLang="ja-JP" dirty="0">
                <a:solidFill>
                  <a:srgbClr val="FF0000"/>
                </a:solidFill>
              </a:rPr>
              <a:t>4</a:t>
            </a:r>
          </a:p>
          <a:p>
            <a:r>
              <a:rPr kumimoji="1" lang="en-US" altLang="ja-JP" dirty="0"/>
              <a:t>2 overlap area </a:t>
            </a:r>
            <a:r>
              <a:rPr kumimoji="1" lang="ja-JP" altLang="en-US" dirty="0"/>
              <a:t>→ </a:t>
            </a:r>
            <a:r>
              <a:rPr kumimoji="1" lang="en-US" altLang="ja-JP" dirty="0">
                <a:solidFill>
                  <a:srgbClr val="FF0000"/>
                </a:solidFill>
              </a:rPr>
              <a:t>4</a:t>
            </a:r>
          </a:p>
          <a:p>
            <a:r>
              <a:rPr kumimoji="1" lang="en-US" altLang="ja-JP" dirty="0"/>
              <a:t>3 overlap area </a:t>
            </a:r>
            <a:r>
              <a:rPr kumimoji="1" lang="ja-JP" altLang="en-US" dirty="0"/>
              <a:t>→ </a:t>
            </a:r>
            <a:r>
              <a:rPr kumimoji="1" lang="en-US" altLang="ja-JP" dirty="0">
                <a:solidFill>
                  <a:srgbClr val="FF0000"/>
                </a:solidFill>
              </a:rPr>
              <a:t>4</a:t>
            </a:r>
          </a:p>
          <a:p>
            <a:r>
              <a:rPr kumimoji="1" lang="en-US" altLang="ja-JP" dirty="0">
                <a:solidFill>
                  <a:srgbClr val="FF0000"/>
                </a:solidFill>
              </a:rPr>
              <a:t>4</a:t>
            </a:r>
            <a:r>
              <a:rPr kumimoji="1" lang="en-US" altLang="ja-JP" dirty="0"/>
              <a:t> overlap area </a:t>
            </a:r>
            <a:r>
              <a:rPr kumimoji="1" lang="ja-JP" altLang="en-US" dirty="0"/>
              <a:t>→ </a:t>
            </a:r>
            <a:r>
              <a:rPr kumimoji="1" lang="en-US" altLang="ja-JP" dirty="0">
                <a:solidFill>
                  <a:schemeClr val="accent6"/>
                </a:solidFill>
              </a:rPr>
              <a:t>1</a:t>
            </a:r>
            <a:endParaRPr kumimoji="1" lang="ja-JP" altLang="en-US" dirty="0">
              <a:solidFill>
                <a:schemeClr val="accent6"/>
              </a:solidFill>
            </a:endParaRPr>
          </a:p>
        </p:txBody>
      </p:sp>
      <p:sp>
        <p:nvSpPr>
          <p:cNvPr id="21" name="正方形/長方形 20">
            <a:extLst>
              <a:ext uri="{FF2B5EF4-FFF2-40B4-BE49-F238E27FC236}">
                <a16:creationId xmlns:a16="http://schemas.microsoft.com/office/drawing/2014/main" id="{DEE6C3DE-6442-4219-A938-BEA35488DFBE}"/>
              </a:ext>
            </a:extLst>
          </p:cNvPr>
          <p:cNvSpPr/>
          <p:nvPr/>
        </p:nvSpPr>
        <p:spPr>
          <a:xfrm>
            <a:off x="6369235" y="3945140"/>
            <a:ext cx="2438449" cy="1477328"/>
          </a:xfrm>
          <a:prstGeom prst="rect">
            <a:avLst/>
          </a:prstGeom>
        </p:spPr>
        <p:txBody>
          <a:bodyPr wrap="square">
            <a:spAutoFit/>
          </a:bodyPr>
          <a:lstStyle/>
          <a:p>
            <a:r>
              <a:rPr kumimoji="1" lang="en-US" altLang="ja-JP" dirty="0"/>
              <a:t>0 overlap area </a:t>
            </a:r>
            <a:r>
              <a:rPr kumimoji="1" lang="ja-JP" altLang="en-US" dirty="0"/>
              <a:t>→ </a:t>
            </a:r>
            <a:r>
              <a:rPr kumimoji="1" lang="en-US" altLang="ja-JP" dirty="0">
                <a:solidFill>
                  <a:srgbClr val="FF0000"/>
                </a:solidFill>
              </a:rPr>
              <a:t>5</a:t>
            </a:r>
          </a:p>
          <a:p>
            <a:r>
              <a:rPr kumimoji="1" lang="en-US" altLang="ja-JP" dirty="0"/>
              <a:t>2 overlap area </a:t>
            </a:r>
            <a:r>
              <a:rPr kumimoji="1" lang="ja-JP" altLang="en-US" dirty="0"/>
              <a:t>→ </a:t>
            </a:r>
            <a:r>
              <a:rPr kumimoji="1" lang="en-US" altLang="ja-JP" dirty="0">
                <a:solidFill>
                  <a:srgbClr val="FF0000"/>
                </a:solidFill>
              </a:rPr>
              <a:t>5</a:t>
            </a:r>
          </a:p>
          <a:p>
            <a:r>
              <a:rPr kumimoji="1" lang="en-US" altLang="ja-JP" dirty="0"/>
              <a:t>3 overlap area </a:t>
            </a:r>
            <a:r>
              <a:rPr kumimoji="1" lang="ja-JP" altLang="en-US" dirty="0"/>
              <a:t>→ </a:t>
            </a:r>
            <a:r>
              <a:rPr kumimoji="1" lang="en-US" altLang="ja-JP" dirty="0">
                <a:solidFill>
                  <a:srgbClr val="FF0000"/>
                </a:solidFill>
              </a:rPr>
              <a:t>5</a:t>
            </a:r>
          </a:p>
          <a:p>
            <a:r>
              <a:rPr kumimoji="1" lang="en-US" altLang="ja-JP" dirty="0"/>
              <a:t>4 overlap area </a:t>
            </a:r>
            <a:r>
              <a:rPr kumimoji="1" lang="ja-JP" altLang="en-US" dirty="0"/>
              <a:t>→ </a:t>
            </a:r>
            <a:r>
              <a:rPr kumimoji="1" lang="en-US" altLang="ja-JP" dirty="0">
                <a:solidFill>
                  <a:srgbClr val="FF0000"/>
                </a:solidFill>
              </a:rPr>
              <a:t>5</a:t>
            </a:r>
          </a:p>
          <a:p>
            <a:r>
              <a:rPr kumimoji="1" lang="en-US" altLang="ja-JP" dirty="0">
                <a:solidFill>
                  <a:srgbClr val="FF0000"/>
                </a:solidFill>
              </a:rPr>
              <a:t>5</a:t>
            </a:r>
            <a:r>
              <a:rPr kumimoji="1" lang="en-US" altLang="ja-JP" dirty="0"/>
              <a:t> overlap area </a:t>
            </a:r>
            <a:r>
              <a:rPr kumimoji="1" lang="ja-JP" altLang="en-US" dirty="0"/>
              <a:t>→ </a:t>
            </a:r>
            <a:r>
              <a:rPr kumimoji="1" lang="en-US" altLang="ja-JP" dirty="0">
                <a:solidFill>
                  <a:schemeClr val="accent6"/>
                </a:solidFill>
              </a:rPr>
              <a:t>1</a:t>
            </a:r>
            <a:endParaRPr kumimoji="1" lang="ja-JP" altLang="en-US" dirty="0">
              <a:solidFill>
                <a:schemeClr val="accent6"/>
              </a:solidFill>
            </a:endParaRPr>
          </a:p>
        </p:txBody>
      </p:sp>
      <p:sp>
        <p:nvSpPr>
          <p:cNvPr id="22" name="正方形/長方形 21">
            <a:extLst>
              <a:ext uri="{FF2B5EF4-FFF2-40B4-BE49-F238E27FC236}">
                <a16:creationId xmlns:a16="http://schemas.microsoft.com/office/drawing/2014/main" id="{060EA432-74CB-42F5-B5C9-71EF939841D7}"/>
              </a:ext>
            </a:extLst>
          </p:cNvPr>
          <p:cNvSpPr/>
          <p:nvPr/>
        </p:nvSpPr>
        <p:spPr>
          <a:xfrm>
            <a:off x="224356" y="5462280"/>
            <a:ext cx="2923749" cy="369332"/>
          </a:xfrm>
          <a:prstGeom prst="rect">
            <a:avLst/>
          </a:prstGeom>
        </p:spPr>
        <p:txBody>
          <a:bodyPr wrap="none">
            <a:spAutoFit/>
          </a:bodyPr>
          <a:lstStyle/>
          <a:p>
            <a:r>
              <a:rPr lang="en-US" altLang="ja-JP" dirty="0"/>
              <a:t>the number of BAN increases</a:t>
            </a:r>
            <a:endParaRPr lang="ja-JP" altLang="en-US" dirty="0"/>
          </a:p>
        </p:txBody>
      </p:sp>
      <p:sp>
        <p:nvSpPr>
          <p:cNvPr id="23" name="矢印: 右 22">
            <a:extLst>
              <a:ext uri="{FF2B5EF4-FFF2-40B4-BE49-F238E27FC236}">
                <a16:creationId xmlns:a16="http://schemas.microsoft.com/office/drawing/2014/main" id="{23AD374E-2467-4FC5-AE73-52178DE63653}"/>
              </a:ext>
            </a:extLst>
          </p:cNvPr>
          <p:cNvSpPr/>
          <p:nvPr/>
        </p:nvSpPr>
        <p:spPr>
          <a:xfrm>
            <a:off x="3207446" y="5462280"/>
            <a:ext cx="42034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416ADF9-55D1-45B1-BE24-DCC564DC96D6}"/>
              </a:ext>
            </a:extLst>
          </p:cNvPr>
          <p:cNvSpPr/>
          <p:nvPr/>
        </p:nvSpPr>
        <p:spPr>
          <a:xfrm>
            <a:off x="3727482" y="5462280"/>
            <a:ext cx="3042949" cy="369332"/>
          </a:xfrm>
          <a:prstGeom prst="rect">
            <a:avLst/>
          </a:prstGeom>
        </p:spPr>
        <p:txBody>
          <a:bodyPr wrap="none">
            <a:spAutoFit/>
          </a:bodyPr>
          <a:lstStyle/>
          <a:p>
            <a:r>
              <a:rPr lang="en-US" altLang="ja-JP" dirty="0"/>
              <a:t>One overlapping area is added</a:t>
            </a:r>
            <a:endParaRPr lang="ja-JP" altLang="en-US" dirty="0"/>
          </a:p>
        </p:txBody>
      </p:sp>
      <p:sp>
        <p:nvSpPr>
          <p:cNvPr id="25" name="正方形/長方形 24">
            <a:extLst>
              <a:ext uri="{FF2B5EF4-FFF2-40B4-BE49-F238E27FC236}">
                <a16:creationId xmlns:a16="http://schemas.microsoft.com/office/drawing/2014/main" id="{BC657185-4114-4E8D-9A73-D6C6E0519BFE}"/>
              </a:ext>
            </a:extLst>
          </p:cNvPr>
          <p:cNvSpPr/>
          <p:nvPr/>
        </p:nvSpPr>
        <p:spPr>
          <a:xfrm>
            <a:off x="709656" y="5816570"/>
            <a:ext cx="4098045" cy="369332"/>
          </a:xfrm>
          <a:prstGeom prst="rect">
            <a:avLst/>
          </a:prstGeom>
        </p:spPr>
        <p:txBody>
          <a:bodyPr wrap="none">
            <a:spAutoFit/>
          </a:bodyPr>
          <a:lstStyle/>
          <a:p>
            <a:r>
              <a:rPr lang="en-US" altLang="ja-JP" dirty="0"/>
              <a:t>It ’s possible to deal with </a:t>
            </a:r>
            <a:r>
              <a:rPr lang="en-US" altLang="ja-JP" dirty="0">
                <a:solidFill>
                  <a:srgbClr val="FF0000"/>
                </a:solidFill>
              </a:rPr>
              <a:t>the combination</a:t>
            </a:r>
            <a:endParaRPr lang="ja-JP" altLang="en-US" dirty="0">
              <a:solidFill>
                <a:srgbClr val="FF0000"/>
              </a:solidFill>
            </a:endParaRPr>
          </a:p>
        </p:txBody>
      </p:sp>
      <p:sp>
        <p:nvSpPr>
          <p:cNvPr id="26" name="矢印: 右 25">
            <a:extLst>
              <a:ext uri="{FF2B5EF4-FFF2-40B4-BE49-F238E27FC236}">
                <a16:creationId xmlns:a16="http://schemas.microsoft.com/office/drawing/2014/main" id="{7EA9FC4E-0788-4B5F-A5AA-B1BE5EF6574D}"/>
              </a:ext>
            </a:extLst>
          </p:cNvPr>
          <p:cNvSpPr/>
          <p:nvPr/>
        </p:nvSpPr>
        <p:spPr>
          <a:xfrm>
            <a:off x="322063" y="5831612"/>
            <a:ext cx="314669" cy="350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8092852F-AECD-48D1-80F2-4984E5B87F73}"/>
              </a:ext>
            </a:extLst>
          </p:cNvPr>
          <p:cNvSpPr/>
          <p:nvPr/>
        </p:nvSpPr>
        <p:spPr>
          <a:xfrm>
            <a:off x="4975051" y="5831612"/>
            <a:ext cx="420345" cy="350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7528283-33F6-4F65-A5C0-38708DAFE7CF}"/>
              </a:ext>
            </a:extLst>
          </p:cNvPr>
          <p:cNvSpPr/>
          <p:nvPr/>
        </p:nvSpPr>
        <p:spPr>
          <a:xfrm>
            <a:off x="5307975" y="5824091"/>
            <a:ext cx="3744358" cy="369332"/>
          </a:xfrm>
          <a:prstGeom prst="rect">
            <a:avLst/>
          </a:prstGeom>
        </p:spPr>
        <p:txBody>
          <a:bodyPr wrap="none">
            <a:spAutoFit/>
          </a:bodyPr>
          <a:lstStyle/>
          <a:p>
            <a:r>
              <a:rPr lang="en-US" altLang="ja-JP" dirty="0"/>
              <a:t>Confirm with simulation</a:t>
            </a:r>
            <a:r>
              <a:rPr lang="ja-JP" altLang="en-US" dirty="0"/>
              <a:t> </a:t>
            </a:r>
            <a:r>
              <a:rPr lang="en-US" altLang="ja-JP" dirty="0"/>
              <a:t>(future work)</a:t>
            </a:r>
            <a:endParaRPr lang="ja-JP" altLang="en-US" dirty="0"/>
          </a:p>
        </p:txBody>
      </p:sp>
      <p:sp>
        <p:nvSpPr>
          <p:cNvPr id="3" name="フッター プレースホルダー 2">
            <a:extLst>
              <a:ext uri="{FF2B5EF4-FFF2-40B4-BE49-F238E27FC236}">
                <a16:creationId xmlns:a16="http://schemas.microsoft.com/office/drawing/2014/main" id="{D4720FD8-7764-4F1B-A5A5-C7B95EDF736E}"/>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1942395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0C125E8-CBCA-4A88-A622-37DA17821E34}"/>
              </a:ext>
            </a:extLst>
          </p:cNvPr>
          <p:cNvSpPr>
            <a:spLocks noGrp="1"/>
          </p:cNvSpPr>
          <p:nvPr>
            <p:ph type="dt" sz="half" idx="10"/>
          </p:nvPr>
        </p:nvSpPr>
        <p:spPr/>
        <p:txBody>
          <a:bodyPr/>
          <a:lstStyle/>
          <a:p>
            <a:r>
              <a:rPr kumimoji="1" lang="en-US" altLang="ja-JP"/>
              <a:t>May 2021</a:t>
            </a:r>
            <a:endParaRPr kumimoji="1" lang="ja-JP" altLang="en-US"/>
          </a:p>
        </p:txBody>
      </p:sp>
      <p:sp>
        <p:nvSpPr>
          <p:cNvPr id="3" name="スライド番号プレースホルダー 2">
            <a:extLst>
              <a:ext uri="{FF2B5EF4-FFF2-40B4-BE49-F238E27FC236}">
                <a16:creationId xmlns:a16="http://schemas.microsoft.com/office/drawing/2014/main" id="{A304F78C-2ABF-41A1-BF02-70D029640B2E}"/>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17</a:t>
            </a:fld>
            <a:endParaRPr kumimoji="1" lang="ja-JP" altLang="en-US"/>
          </a:p>
        </p:txBody>
      </p:sp>
      <p:sp>
        <p:nvSpPr>
          <p:cNvPr id="4" name="正方形/長方形 3">
            <a:extLst>
              <a:ext uri="{FF2B5EF4-FFF2-40B4-BE49-F238E27FC236}">
                <a16:creationId xmlns:a16="http://schemas.microsoft.com/office/drawing/2014/main" id="{141F9C95-FB5C-4625-8C4C-832466E6B511}"/>
              </a:ext>
            </a:extLst>
          </p:cNvPr>
          <p:cNvSpPr/>
          <p:nvPr/>
        </p:nvSpPr>
        <p:spPr>
          <a:xfrm>
            <a:off x="301674" y="2561289"/>
            <a:ext cx="7144905" cy="707886"/>
          </a:xfrm>
          <a:prstGeom prst="rect">
            <a:avLst/>
          </a:prstGeom>
        </p:spPr>
        <p:txBody>
          <a:bodyPr wrap="none">
            <a:spAutoFit/>
          </a:bodyPr>
          <a:lstStyle/>
          <a:p>
            <a:r>
              <a:rPr kumimoji="1" lang="en-US" altLang="ja-JP" sz="4000" dirty="0"/>
              <a:t>4. </a:t>
            </a:r>
            <a:r>
              <a:rPr lang="en-US" altLang="ja-JP" sz="4000" dirty="0"/>
              <a:t>Measures against drawback</a:t>
            </a:r>
            <a:endParaRPr kumimoji="1" lang="ja-JP" altLang="en-US" sz="4000" dirty="0"/>
          </a:p>
        </p:txBody>
      </p:sp>
      <p:sp>
        <p:nvSpPr>
          <p:cNvPr id="5" name="フッター プレースホルダー 4">
            <a:extLst>
              <a:ext uri="{FF2B5EF4-FFF2-40B4-BE49-F238E27FC236}">
                <a16:creationId xmlns:a16="http://schemas.microsoft.com/office/drawing/2014/main" id="{F8C7448F-05F6-44E0-8C87-B1D4C72FCA39}"/>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213162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7EA94A-865B-4AF7-8101-0BCD3392138A}"/>
              </a:ext>
            </a:extLst>
          </p:cNvPr>
          <p:cNvSpPr>
            <a:spLocks noGrp="1"/>
          </p:cNvSpPr>
          <p:nvPr>
            <p:ph type="title"/>
          </p:nvPr>
        </p:nvSpPr>
        <p:spPr>
          <a:xfrm>
            <a:off x="625063" y="465494"/>
            <a:ext cx="7886700" cy="701674"/>
          </a:xfrm>
        </p:spPr>
        <p:txBody>
          <a:bodyPr/>
          <a:lstStyle/>
          <a:p>
            <a:r>
              <a:rPr lang="en-US" altLang="ja-JP" dirty="0"/>
              <a:t>4.1</a:t>
            </a:r>
            <a:r>
              <a:rPr kumimoji="1" lang="en-US" altLang="ja-JP" dirty="0"/>
              <a:t> the number of negotiation</a:t>
            </a:r>
            <a:endParaRPr kumimoji="1" lang="ja-JP" altLang="en-US" dirty="0"/>
          </a:p>
        </p:txBody>
      </p:sp>
      <p:sp>
        <p:nvSpPr>
          <p:cNvPr id="4" name="日付プレースホルダー 3">
            <a:extLst>
              <a:ext uri="{FF2B5EF4-FFF2-40B4-BE49-F238E27FC236}">
                <a16:creationId xmlns:a16="http://schemas.microsoft.com/office/drawing/2014/main" id="{58198FD1-7F05-47E4-A2C3-7CE5EB64FEDE}"/>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23A427BC-A9CE-4A1D-95AF-9310007B2475}"/>
              </a:ext>
            </a:extLst>
          </p:cNvPr>
          <p:cNvSpPr>
            <a:spLocks noGrp="1"/>
          </p:cNvSpPr>
          <p:nvPr>
            <p:ph type="sldNum" sz="quarter" idx="12"/>
          </p:nvPr>
        </p:nvSpPr>
        <p:spPr/>
        <p:txBody>
          <a:bodyPr/>
          <a:lstStyle/>
          <a:p>
            <a:fld id="{E2290DE7-C583-48B9-8A77-B4C3C92E5DCE}" type="slidenum">
              <a:rPr kumimoji="1" lang="ja-JP" altLang="en-US" smtClean="0"/>
              <a:t>18</a:t>
            </a:fld>
            <a:endParaRPr kumimoji="1" lang="ja-JP" altLang="en-US"/>
          </a:p>
        </p:txBody>
      </p:sp>
      <p:sp>
        <p:nvSpPr>
          <p:cNvPr id="6" name="正方形/長方形 5">
            <a:extLst>
              <a:ext uri="{FF2B5EF4-FFF2-40B4-BE49-F238E27FC236}">
                <a16:creationId xmlns:a16="http://schemas.microsoft.com/office/drawing/2014/main" id="{42DA98B0-FC63-4AB8-8095-8C1FD30AD6BF}"/>
              </a:ext>
            </a:extLst>
          </p:cNvPr>
          <p:cNvSpPr/>
          <p:nvPr/>
        </p:nvSpPr>
        <p:spPr>
          <a:xfrm>
            <a:off x="4910593" y="1162370"/>
            <a:ext cx="4281941" cy="646331"/>
          </a:xfrm>
          <a:prstGeom prst="rect">
            <a:avLst/>
          </a:prstGeom>
        </p:spPr>
        <p:txBody>
          <a:bodyPr wrap="none">
            <a:spAutoFit/>
          </a:bodyPr>
          <a:lstStyle/>
          <a:p>
            <a:pPr marL="285750" indent="-285750">
              <a:buClr>
                <a:schemeClr val="accent1"/>
              </a:buClr>
              <a:buFont typeface="Arial" panose="020B0604020202020204" pitchFamily="34" charset="0"/>
              <a:buChar char="•"/>
            </a:pPr>
            <a:r>
              <a:rPr lang="en-US" altLang="ja-JP" dirty="0"/>
              <a:t>Set the coordinator of the coordinator</a:t>
            </a:r>
          </a:p>
          <a:p>
            <a:pPr>
              <a:buClr>
                <a:schemeClr val="accent1"/>
              </a:buClr>
            </a:pPr>
            <a:r>
              <a:rPr lang="en-US" altLang="ja-JP" dirty="0"/>
              <a:t>     </a:t>
            </a:r>
            <a:r>
              <a:rPr lang="en-US" altLang="ja-JP" dirty="0">
                <a:solidFill>
                  <a:srgbClr val="FF0000"/>
                </a:solidFill>
              </a:rPr>
              <a:t>(parent coordinator</a:t>
            </a:r>
            <a:r>
              <a:rPr lang="en-US" altLang="ja-JP" dirty="0"/>
              <a:t>)</a:t>
            </a:r>
            <a:endParaRPr lang="ja-JP" altLang="en-US" dirty="0"/>
          </a:p>
        </p:txBody>
      </p:sp>
      <p:sp>
        <p:nvSpPr>
          <p:cNvPr id="7" name="正方形/長方形 6">
            <a:extLst>
              <a:ext uri="{FF2B5EF4-FFF2-40B4-BE49-F238E27FC236}">
                <a16:creationId xmlns:a16="http://schemas.microsoft.com/office/drawing/2014/main" id="{C37A6706-A5A1-431F-A036-9A21DD8766D7}"/>
              </a:ext>
            </a:extLst>
          </p:cNvPr>
          <p:cNvSpPr/>
          <p:nvPr/>
        </p:nvSpPr>
        <p:spPr>
          <a:xfrm>
            <a:off x="-32766" y="1247164"/>
            <a:ext cx="4436471" cy="646331"/>
          </a:xfrm>
          <a:prstGeom prst="rect">
            <a:avLst/>
          </a:prstGeom>
        </p:spPr>
        <p:txBody>
          <a:bodyPr wrap="none">
            <a:spAutoFit/>
          </a:bodyPr>
          <a:lstStyle/>
          <a:p>
            <a:pPr marL="285750" indent="-285750">
              <a:buClr>
                <a:schemeClr val="accent1"/>
              </a:buClr>
              <a:buFont typeface="Arial" panose="020B0604020202020204" pitchFamily="34" charset="0"/>
              <a:buChar char="•"/>
            </a:pPr>
            <a:r>
              <a:rPr lang="en-US" altLang="ja-JP" dirty="0"/>
              <a:t>Assume that the number of BAN increases</a:t>
            </a:r>
          </a:p>
          <a:p>
            <a:pPr marL="285750" indent="-285750">
              <a:buClr>
                <a:schemeClr val="accent1"/>
              </a:buClr>
              <a:buFont typeface="Wingdings" panose="05000000000000000000" pitchFamily="2" charset="2"/>
              <a:buChar char="Ø"/>
            </a:pPr>
            <a:r>
              <a:rPr lang="en-US" altLang="ja-JP" dirty="0"/>
              <a:t>Increase the number of negotiations</a:t>
            </a:r>
          </a:p>
        </p:txBody>
      </p:sp>
      <p:sp>
        <p:nvSpPr>
          <p:cNvPr id="8" name="矢印: 右 7">
            <a:extLst>
              <a:ext uri="{FF2B5EF4-FFF2-40B4-BE49-F238E27FC236}">
                <a16:creationId xmlns:a16="http://schemas.microsoft.com/office/drawing/2014/main" id="{F4EEFBAB-F2E4-4930-9B53-DECE0DCF857B}"/>
              </a:ext>
            </a:extLst>
          </p:cNvPr>
          <p:cNvSpPr/>
          <p:nvPr/>
        </p:nvSpPr>
        <p:spPr>
          <a:xfrm>
            <a:off x="4695203" y="1377071"/>
            <a:ext cx="397565" cy="463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32746B38-4FDD-4042-BB13-1493292C5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930" y="2150846"/>
            <a:ext cx="2682422" cy="1612696"/>
          </a:xfrm>
          <a:prstGeom prst="rect">
            <a:avLst/>
          </a:prstGeom>
        </p:spPr>
      </p:pic>
      <p:pic>
        <p:nvPicPr>
          <p:cNvPr id="13" name="図 12">
            <a:extLst>
              <a:ext uri="{FF2B5EF4-FFF2-40B4-BE49-F238E27FC236}">
                <a16:creationId xmlns:a16="http://schemas.microsoft.com/office/drawing/2014/main" id="{6F7F772F-DE71-444A-BF72-EA363131A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288" y="3724284"/>
            <a:ext cx="2540212" cy="1964635"/>
          </a:xfrm>
          <a:prstGeom prst="rect">
            <a:avLst/>
          </a:prstGeom>
        </p:spPr>
      </p:pic>
      <p:pic>
        <p:nvPicPr>
          <p:cNvPr id="15" name="図 14">
            <a:extLst>
              <a:ext uri="{FF2B5EF4-FFF2-40B4-BE49-F238E27FC236}">
                <a16:creationId xmlns:a16="http://schemas.microsoft.com/office/drawing/2014/main" id="{AB59E5C6-8A49-46B4-BAFD-71B5920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674" y="1887575"/>
            <a:ext cx="2123891" cy="1882973"/>
          </a:xfrm>
          <a:prstGeom prst="rect">
            <a:avLst/>
          </a:prstGeom>
        </p:spPr>
      </p:pic>
      <p:pic>
        <p:nvPicPr>
          <p:cNvPr id="17" name="図 16">
            <a:extLst>
              <a:ext uri="{FF2B5EF4-FFF2-40B4-BE49-F238E27FC236}">
                <a16:creationId xmlns:a16="http://schemas.microsoft.com/office/drawing/2014/main" id="{763BD201-BD8E-4A61-B8CB-ECCC6D7093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944" y="3755608"/>
            <a:ext cx="2054303" cy="2121557"/>
          </a:xfrm>
          <a:prstGeom prst="rect">
            <a:avLst/>
          </a:prstGeom>
        </p:spPr>
      </p:pic>
      <p:pic>
        <p:nvPicPr>
          <p:cNvPr id="19" name="図 18">
            <a:extLst>
              <a:ext uri="{FF2B5EF4-FFF2-40B4-BE49-F238E27FC236}">
                <a16:creationId xmlns:a16="http://schemas.microsoft.com/office/drawing/2014/main" id="{B0DEBD31-45C8-4178-84D3-D99E347C31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3489" y="3835409"/>
            <a:ext cx="2054303" cy="2131339"/>
          </a:xfrm>
          <a:prstGeom prst="rect">
            <a:avLst/>
          </a:prstGeom>
        </p:spPr>
      </p:pic>
      <p:pic>
        <p:nvPicPr>
          <p:cNvPr id="21" name="図 20">
            <a:extLst>
              <a:ext uri="{FF2B5EF4-FFF2-40B4-BE49-F238E27FC236}">
                <a16:creationId xmlns:a16="http://schemas.microsoft.com/office/drawing/2014/main" id="{593739BD-804F-4D7E-9445-E11FA6D74B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3708" y="1971248"/>
            <a:ext cx="2194084" cy="1903303"/>
          </a:xfrm>
          <a:prstGeom prst="rect">
            <a:avLst/>
          </a:prstGeom>
        </p:spPr>
      </p:pic>
      <p:sp>
        <p:nvSpPr>
          <p:cNvPr id="22" name="テキスト ボックス 21">
            <a:extLst>
              <a:ext uri="{FF2B5EF4-FFF2-40B4-BE49-F238E27FC236}">
                <a16:creationId xmlns:a16="http://schemas.microsoft.com/office/drawing/2014/main" id="{0DDC395E-34C9-4A56-8F8A-33A22EA67AB0}"/>
              </a:ext>
            </a:extLst>
          </p:cNvPr>
          <p:cNvSpPr txBox="1"/>
          <p:nvPr/>
        </p:nvSpPr>
        <p:spPr>
          <a:xfrm>
            <a:off x="2572435" y="1915277"/>
            <a:ext cx="1495165" cy="369332"/>
          </a:xfrm>
          <a:prstGeom prst="rect">
            <a:avLst/>
          </a:prstGeom>
          <a:noFill/>
        </p:spPr>
        <p:txBody>
          <a:bodyPr wrap="square" rtlCol="0">
            <a:spAutoFit/>
          </a:bodyPr>
          <a:lstStyle/>
          <a:p>
            <a:r>
              <a:rPr kumimoji="1" lang="en-US" altLang="ja-JP" dirty="0"/>
              <a:t>2 BAN</a:t>
            </a:r>
            <a:endParaRPr kumimoji="1" lang="ja-JP" altLang="en-US" dirty="0"/>
          </a:p>
        </p:txBody>
      </p:sp>
      <p:sp>
        <p:nvSpPr>
          <p:cNvPr id="23" name="テキスト ボックス 22">
            <a:extLst>
              <a:ext uri="{FF2B5EF4-FFF2-40B4-BE49-F238E27FC236}">
                <a16:creationId xmlns:a16="http://schemas.microsoft.com/office/drawing/2014/main" id="{B69DA1E7-EE45-4925-B80A-B4B59D7C10F3}"/>
              </a:ext>
            </a:extLst>
          </p:cNvPr>
          <p:cNvSpPr txBox="1"/>
          <p:nvPr/>
        </p:nvSpPr>
        <p:spPr>
          <a:xfrm>
            <a:off x="4893986" y="1857645"/>
            <a:ext cx="917878" cy="369332"/>
          </a:xfrm>
          <a:prstGeom prst="rect">
            <a:avLst/>
          </a:prstGeom>
          <a:noFill/>
        </p:spPr>
        <p:txBody>
          <a:bodyPr wrap="square" rtlCol="0">
            <a:spAutoFit/>
          </a:bodyPr>
          <a:lstStyle/>
          <a:p>
            <a:r>
              <a:rPr kumimoji="1" lang="en-US" altLang="ja-JP" dirty="0"/>
              <a:t>3 BAN</a:t>
            </a:r>
            <a:endParaRPr kumimoji="1" lang="ja-JP" altLang="en-US" dirty="0"/>
          </a:p>
        </p:txBody>
      </p:sp>
      <p:sp>
        <p:nvSpPr>
          <p:cNvPr id="24" name="テキスト ボックス 23">
            <a:extLst>
              <a:ext uri="{FF2B5EF4-FFF2-40B4-BE49-F238E27FC236}">
                <a16:creationId xmlns:a16="http://schemas.microsoft.com/office/drawing/2014/main" id="{D289DCF2-1852-40AD-87E7-0DBE80A18789}"/>
              </a:ext>
            </a:extLst>
          </p:cNvPr>
          <p:cNvSpPr txBox="1"/>
          <p:nvPr/>
        </p:nvSpPr>
        <p:spPr>
          <a:xfrm>
            <a:off x="7001338" y="1875567"/>
            <a:ext cx="901775" cy="369332"/>
          </a:xfrm>
          <a:prstGeom prst="rect">
            <a:avLst/>
          </a:prstGeom>
          <a:noFill/>
        </p:spPr>
        <p:txBody>
          <a:bodyPr wrap="square" rtlCol="0">
            <a:spAutoFit/>
          </a:bodyPr>
          <a:lstStyle/>
          <a:p>
            <a:r>
              <a:rPr kumimoji="1" lang="en-US" altLang="ja-JP" dirty="0"/>
              <a:t>4 BAN</a:t>
            </a:r>
            <a:endParaRPr kumimoji="1" lang="ja-JP" altLang="en-US" dirty="0"/>
          </a:p>
        </p:txBody>
      </p:sp>
      <p:sp>
        <p:nvSpPr>
          <p:cNvPr id="25" name="テキスト ボックス 24">
            <a:extLst>
              <a:ext uri="{FF2B5EF4-FFF2-40B4-BE49-F238E27FC236}">
                <a16:creationId xmlns:a16="http://schemas.microsoft.com/office/drawing/2014/main" id="{C4690A6A-9A04-4179-B8A4-50CEE7AC38D3}"/>
              </a:ext>
            </a:extLst>
          </p:cNvPr>
          <p:cNvSpPr txBox="1"/>
          <p:nvPr/>
        </p:nvSpPr>
        <p:spPr>
          <a:xfrm>
            <a:off x="3469445" y="3115464"/>
            <a:ext cx="884733" cy="369332"/>
          </a:xfrm>
          <a:prstGeom prst="rect">
            <a:avLst/>
          </a:prstGeom>
          <a:noFill/>
        </p:spPr>
        <p:txBody>
          <a:bodyPr wrap="square" rtlCol="0">
            <a:spAutoFit/>
          </a:bodyPr>
          <a:lstStyle/>
          <a:p>
            <a:r>
              <a:rPr kumimoji="1" lang="en-US" altLang="ja-JP" dirty="0"/>
              <a:t>2times</a:t>
            </a:r>
            <a:endParaRPr kumimoji="1" lang="ja-JP" altLang="en-US" dirty="0"/>
          </a:p>
        </p:txBody>
      </p:sp>
      <p:sp>
        <p:nvSpPr>
          <p:cNvPr id="26" name="テキスト ボックス 25">
            <a:extLst>
              <a:ext uri="{FF2B5EF4-FFF2-40B4-BE49-F238E27FC236}">
                <a16:creationId xmlns:a16="http://schemas.microsoft.com/office/drawing/2014/main" id="{C99A3FA9-E3BE-4EE4-9743-64479E5DA27C}"/>
              </a:ext>
            </a:extLst>
          </p:cNvPr>
          <p:cNvSpPr txBox="1"/>
          <p:nvPr/>
        </p:nvSpPr>
        <p:spPr>
          <a:xfrm>
            <a:off x="208345" y="2865971"/>
            <a:ext cx="1783943" cy="369332"/>
          </a:xfrm>
          <a:prstGeom prst="rect">
            <a:avLst/>
          </a:prstGeom>
          <a:noFill/>
        </p:spPr>
        <p:txBody>
          <a:bodyPr wrap="square" rtlCol="0">
            <a:spAutoFit/>
          </a:bodyPr>
          <a:lstStyle/>
          <a:p>
            <a:r>
              <a:rPr kumimoji="1" lang="en-US" altLang="ja-JP" dirty="0"/>
              <a:t>negotiation</a:t>
            </a:r>
            <a:endParaRPr kumimoji="1" lang="ja-JP" altLang="en-US" dirty="0"/>
          </a:p>
        </p:txBody>
      </p:sp>
      <p:sp>
        <p:nvSpPr>
          <p:cNvPr id="27" name="テキスト ボックス 26">
            <a:extLst>
              <a:ext uri="{FF2B5EF4-FFF2-40B4-BE49-F238E27FC236}">
                <a16:creationId xmlns:a16="http://schemas.microsoft.com/office/drawing/2014/main" id="{EC3B6320-16A4-4698-A6D7-5DEB795FC138}"/>
              </a:ext>
            </a:extLst>
          </p:cNvPr>
          <p:cNvSpPr txBox="1"/>
          <p:nvPr/>
        </p:nvSpPr>
        <p:spPr>
          <a:xfrm>
            <a:off x="-32558" y="4716413"/>
            <a:ext cx="2449450" cy="369332"/>
          </a:xfrm>
          <a:prstGeom prst="rect">
            <a:avLst/>
          </a:prstGeom>
          <a:noFill/>
        </p:spPr>
        <p:txBody>
          <a:bodyPr wrap="square" rtlCol="0">
            <a:spAutoFit/>
          </a:bodyPr>
          <a:lstStyle/>
          <a:p>
            <a:r>
              <a:rPr kumimoji="1" lang="en-US" altLang="ja-JP" dirty="0"/>
              <a:t>Parent coordinator</a:t>
            </a:r>
            <a:endParaRPr kumimoji="1" lang="ja-JP" altLang="en-US" dirty="0"/>
          </a:p>
        </p:txBody>
      </p:sp>
      <p:sp>
        <p:nvSpPr>
          <p:cNvPr id="28" name="正方形/長方形 27">
            <a:extLst>
              <a:ext uri="{FF2B5EF4-FFF2-40B4-BE49-F238E27FC236}">
                <a16:creationId xmlns:a16="http://schemas.microsoft.com/office/drawing/2014/main" id="{B38A9732-B8D8-4D18-BADE-23956CA45BE1}"/>
              </a:ext>
            </a:extLst>
          </p:cNvPr>
          <p:cNvSpPr/>
          <p:nvPr/>
        </p:nvSpPr>
        <p:spPr>
          <a:xfrm>
            <a:off x="3453093" y="5196979"/>
            <a:ext cx="948915" cy="369332"/>
          </a:xfrm>
          <a:prstGeom prst="rect">
            <a:avLst/>
          </a:prstGeom>
        </p:spPr>
        <p:txBody>
          <a:bodyPr wrap="square">
            <a:spAutoFit/>
          </a:bodyPr>
          <a:lstStyle/>
          <a:p>
            <a:r>
              <a:rPr kumimoji="1" lang="en-US" altLang="ja-JP" dirty="0"/>
              <a:t>4times</a:t>
            </a:r>
            <a:endParaRPr kumimoji="1" lang="ja-JP" altLang="en-US" dirty="0"/>
          </a:p>
        </p:txBody>
      </p:sp>
      <p:sp>
        <p:nvSpPr>
          <p:cNvPr id="29" name="正方形/長方形 28">
            <a:extLst>
              <a:ext uri="{FF2B5EF4-FFF2-40B4-BE49-F238E27FC236}">
                <a16:creationId xmlns:a16="http://schemas.microsoft.com/office/drawing/2014/main" id="{E3FB863C-C9FB-4774-B96D-B08A02745FC9}"/>
              </a:ext>
            </a:extLst>
          </p:cNvPr>
          <p:cNvSpPr/>
          <p:nvPr/>
        </p:nvSpPr>
        <p:spPr>
          <a:xfrm>
            <a:off x="5466893" y="3300130"/>
            <a:ext cx="893154" cy="369332"/>
          </a:xfrm>
          <a:prstGeom prst="rect">
            <a:avLst/>
          </a:prstGeom>
        </p:spPr>
        <p:txBody>
          <a:bodyPr wrap="square">
            <a:spAutoFit/>
          </a:bodyPr>
          <a:lstStyle/>
          <a:p>
            <a:r>
              <a:rPr kumimoji="1" lang="en-US" altLang="ja-JP" dirty="0"/>
              <a:t>6times</a:t>
            </a:r>
            <a:endParaRPr kumimoji="1" lang="ja-JP" altLang="en-US" dirty="0"/>
          </a:p>
        </p:txBody>
      </p:sp>
      <p:sp>
        <p:nvSpPr>
          <p:cNvPr id="30" name="正方形/長方形 29">
            <a:extLst>
              <a:ext uri="{FF2B5EF4-FFF2-40B4-BE49-F238E27FC236}">
                <a16:creationId xmlns:a16="http://schemas.microsoft.com/office/drawing/2014/main" id="{D97F83C7-8B2D-4A4F-84AC-6329616AEECE}"/>
              </a:ext>
            </a:extLst>
          </p:cNvPr>
          <p:cNvSpPr/>
          <p:nvPr/>
        </p:nvSpPr>
        <p:spPr>
          <a:xfrm>
            <a:off x="5580889" y="5352829"/>
            <a:ext cx="907421" cy="369332"/>
          </a:xfrm>
          <a:prstGeom prst="rect">
            <a:avLst/>
          </a:prstGeom>
        </p:spPr>
        <p:txBody>
          <a:bodyPr wrap="square">
            <a:spAutoFit/>
          </a:bodyPr>
          <a:lstStyle/>
          <a:p>
            <a:r>
              <a:rPr kumimoji="1" lang="en-US" altLang="ja-JP" dirty="0"/>
              <a:t>6times</a:t>
            </a:r>
            <a:endParaRPr kumimoji="1" lang="ja-JP" altLang="en-US" dirty="0"/>
          </a:p>
        </p:txBody>
      </p:sp>
      <p:sp>
        <p:nvSpPr>
          <p:cNvPr id="31" name="正方形/長方形 30">
            <a:extLst>
              <a:ext uri="{FF2B5EF4-FFF2-40B4-BE49-F238E27FC236}">
                <a16:creationId xmlns:a16="http://schemas.microsoft.com/office/drawing/2014/main" id="{551B6096-C71A-47D0-8983-33572312E84D}"/>
              </a:ext>
            </a:extLst>
          </p:cNvPr>
          <p:cNvSpPr/>
          <p:nvPr/>
        </p:nvSpPr>
        <p:spPr>
          <a:xfrm>
            <a:off x="7593965" y="3365500"/>
            <a:ext cx="1147488" cy="369332"/>
          </a:xfrm>
          <a:prstGeom prst="rect">
            <a:avLst/>
          </a:prstGeom>
        </p:spPr>
        <p:txBody>
          <a:bodyPr wrap="square">
            <a:spAutoFit/>
          </a:bodyPr>
          <a:lstStyle/>
          <a:p>
            <a:r>
              <a:rPr kumimoji="1" lang="en-US" altLang="ja-JP" dirty="0"/>
              <a:t>12times</a:t>
            </a:r>
            <a:endParaRPr kumimoji="1" lang="ja-JP" altLang="en-US" dirty="0"/>
          </a:p>
        </p:txBody>
      </p:sp>
      <p:sp>
        <p:nvSpPr>
          <p:cNvPr id="32" name="正方形/長方形 31">
            <a:extLst>
              <a:ext uri="{FF2B5EF4-FFF2-40B4-BE49-F238E27FC236}">
                <a16:creationId xmlns:a16="http://schemas.microsoft.com/office/drawing/2014/main" id="{249E5EBF-3F08-4733-BC4F-8D35B1C9382A}"/>
              </a:ext>
            </a:extLst>
          </p:cNvPr>
          <p:cNvSpPr/>
          <p:nvPr/>
        </p:nvSpPr>
        <p:spPr>
          <a:xfrm>
            <a:off x="7694443" y="5418015"/>
            <a:ext cx="916856" cy="369332"/>
          </a:xfrm>
          <a:prstGeom prst="rect">
            <a:avLst/>
          </a:prstGeom>
        </p:spPr>
        <p:txBody>
          <a:bodyPr wrap="square">
            <a:spAutoFit/>
          </a:bodyPr>
          <a:lstStyle/>
          <a:p>
            <a:r>
              <a:rPr kumimoji="1" lang="en-US" altLang="ja-JP" dirty="0"/>
              <a:t>8times</a:t>
            </a:r>
            <a:endParaRPr kumimoji="1" lang="ja-JP" altLang="en-US" dirty="0"/>
          </a:p>
        </p:txBody>
      </p:sp>
      <p:sp>
        <p:nvSpPr>
          <p:cNvPr id="33" name="正方形/長方形 32">
            <a:extLst>
              <a:ext uri="{FF2B5EF4-FFF2-40B4-BE49-F238E27FC236}">
                <a16:creationId xmlns:a16="http://schemas.microsoft.com/office/drawing/2014/main" id="{0E1D0711-9990-448F-B0C2-6E70741F5BE6}"/>
              </a:ext>
            </a:extLst>
          </p:cNvPr>
          <p:cNvSpPr/>
          <p:nvPr/>
        </p:nvSpPr>
        <p:spPr>
          <a:xfrm>
            <a:off x="457219" y="6012727"/>
            <a:ext cx="8561432" cy="369332"/>
          </a:xfrm>
          <a:prstGeom prst="rect">
            <a:avLst/>
          </a:prstGeom>
        </p:spPr>
        <p:txBody>
          <a:bodyPr wrap="square">
            <a:spAutoFit/>
          </a:bodyPr>
          <a:lstStyle/>
          <a:p>
            <a:pPr marL="285750" indent="-285750">
              <a:buClr>
                <a:schemeClr val="accent1"/>
              </a:buClr>
              <a:buFont typeface="Wingdings" panose="05000000000000000000" pitchFamily="2" charset="2"/>
              <a:buChar char="u"/>
            </a:pPr>
            <a:r>
              <a:rPr lang="en-US" altLang="ja-JP" u="sng" dirty="0">
                <a:solidFill>
                  <a:srgbClr val="FF0000"/>
                </a:solidFill>
              </a:rPr>
              <a:t>When extending a proposal , The number of communications can be reduced</a:t>
            </a:r>
            <a:endParaRPr lang="ja-JP" altLang="en-US" u="sng" dirty="0">
              <a:solidFill>
                <a:srgbClr val="FF0000"/>
              </a:solidFill>
            </a:endParaRPr>
          </a:p>
        </p:txBody>
      </p:sp>
      <p:sp>
        <p:nvSpPr>
          <p:cNvPr id="34" name="正方形/長方形 33">
            <a:extLst>
              <a:ext uri="{FF2B5EF4-FFF2-40B4-BE49-F238E27FC236}">
                <a16:creationId xmlns:a16="http://schemas.microsoft.com/office/drawing/2014/main" id="{6806A8BD-21AB-4F38-9B7D-D36110836A06}"/>
              </a:ext>
            </a:extLst>
          </p:cNvPr>
          <p:cNvSpPr/>
          <p:nvPr/>
        </p:nvSpPr>
        <p:spPr>
          <a:xfrm>
            <a:off x="76999" y="888980"/>
            <a:ext cx="1214968" cy="3836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36BB7A50-E2AC-4230-A1EF-3E81EB6E6CDB}"/>
              </a:ext>
            </a:extLst>
          </p:cNvPr>
          <p:cNvSpPr txBox="1"/>
          <p:nvPr/>
        </p:nvSpPr>
        <p:spPr>
          <a:xfrm>
            <a:off x="118175" y="882023"/>
            <a:ext cx="2040744" cy="369332"/>
          </a:xfrm>
          <a:prstGeom prst="rect">
            <a:avLst/>
          </a:prstGeom>
          <a:noFill/>
        </p:spPr>
        <p:txBody>
          <a:bodyPr wrap="square" rtlCol="0">
            <a:spAutoFit/>
          </a:bodyPr>
          <a:lstStyle/>
          <a:p>
            <a:r>
              <a:rPr kumimoji="1" lang="en-US" altLang="ja-JP" dirty="0"/>
              <a:t>drawback</a:t>
            </a:r>
            <a:endParaRPr kumimoji="1" lang="ja-JP" altLang="en-US" dirty="0"/>
          </a:p>
        </p:txBody>
      </p:sp>
      <p:sp>
        <p:nvSpPr>
          <p:cNvPr id="3" name="フッター プレースホルダー 2">
            <a:extLst>
              <a:ext uri="{FF2B5EF4-FFF2-40B4-BE49-F238E27FC236}">
                <a16:creationId xmlns:a16="http://schemas.microsoft.com/office/drawing/2014/main" id="{8E8C0FE6-E812-4B95-879D-F7041906278E}"/>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281622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B68EE27F-6676-4146-9821-D6EF9885CAE6}"/>
              </a:ext>
            </a:extLst>
          </p:cNvPr>
          <p:cNvSpPr/>
          <p:nvPr/>
        </p:nvSpPr>
        <p:spPr>
          <a:xfrm>
            <a:off x="169239" y="4847056"/>
            <a:ext cx="4210341" cy="15783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EA162F8-BD34-418D-9C3A-C1E08A18A56E}"/>
              </a:ext>
            </a:extLst>
          </p:cNvPr>
          <p:cNvSpPr>
            <a:spLocks noGrp="1"/>
          </p:cNvSpPr>
          <p:nvPr>
            <p:ph type="title"/>
          </p:nvPr>
        </p:nvSpPr>
        <p:spPr>
          <a:xfrm>
            <a:off x="868673" y="545311"/>
            <a:ext cx="7886700" cy="701674"/>
          </a:xfrm>
        </p:spPr>
        <p:txBody>
          <a:bodyPr/>
          <a:lstStyle/>
          <a:p>
            <a:r>
              <a:rPr lang="en-US" altLang="ja-JP" dirty="0"/>
              <a:t>4</a:t>
            </a:r>
            <a:r>
              <a:rPr kumimoji="1" lang="en-US" altLang="ja-JP" dirty="0"/>
              <a:t>.2 Ratio of CAP and CFP of </a:t>
            </a:r>
            <a:r>
              <a:rPr kumimoji="1" lang="en-US" altLang="ja-JP" dirty="0" err="1"/>
              <a:t>superframe</a:t>
            </a:r>
            <a:endParaRPr kumimoji="1" lang="ja-JP" altLang="en-US" dirty="0"/>
          </a:p>
        </p:txBody>
      </p:sp>
      <p:sp>
        <p:nvSpPr>
          <p:cNvPr id="4" name="日付プレースホルダー 3">
            <a:extLst>
              <a:ext uri="{FF2B5EF4-FFF2-40B4-BE49-F238E27FC236}">
                <a16:creationId xmlns:a16="http://schemas.microsoft.com/office/drawing/2014/main" id="{AE07B28E-A234-4571-B3DA-A574AB390729}"/>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88F608C7-1C76-481C-8984-9D18105D56DA}"/>
              </a:ext>
            </a:extLst>
          </p:cNvPr>
          <p:cNvSpPr>
            <a:spLocks noGrp="1"/>
          </p:cNvSpPr>
          <p:nvPr>
            <p:ph type="sldNum" sz="quarter" idx="12"/>
          </p:nvPr>
        </p:nvSpPr>
        <p:spPr>
          <a:xfrm>
            <a:off x="4221159" y="6532632"/>
            <a:ext cx="654046" cy="191286"/>
          </a:xfrm>
        </p:spPr>
        <p:txBody>
          <a:bodyPr/>
          <a:lstStyle/>
          <a:p>
            <a:fld id="{E2290DE7-C583-48B9-8A77-B4C3C92E5DCE}" type="slidenum">
              <a:rPr kumimoji="1" lang="ja-JP" altLang="en-US" smtClean="0"/>
              <a:t>19</a:t>
            </a:fld>
            <a:endParaRPr kumimoji="1" lang="ja-JP" altLang="en-US" dirty="0"/>
          </a:p>
        </p:txBody>
      </p:sp>
      <p:sp>
        <p:nvSpPr>
          <p:cNvPr id="7" name="正方形/長方形 6">
            <a:extLst>
              <a:ext uri="{FF2B5EF4-FFF2-40B4-BE49-F238E27FC236}">
                <a16:creationId xmlns:a16="http://schemas.microsoft.com/office/drawing/2014/main" id="{714C4766-576E-4081-A171-E47C9972D71E}"/>
              </a:ext>
            </a:extLst>
          </p:cNvPr>
          <p:cNvSpPr/>
          <p:nvPr/>
        </p:nvSpPr>
        <p:spPr>
          <a:xfrm>
            <a:off x="0" y="1403230"/>
            <a:ext cx="4908937" cy="1200329"/>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altLang="ja-JP" dirty="0"/>
              <a:t>Assume that the number of BAN increases</a:t>
            </a:r>
          </a:p>
          <a:p>
            <a:pPr marL="285750" indent="-285750">
              <a:buClr>
                <a:schemeClr val="accent1"/>
              </a:buClr>
              <a:buFont typeface="Wingdings" panose="05000000000000000000" pitchFamily="2" charset="2"/>
              <a:buChar char="Ø"/>
            </a:pPr>
            <a:r>
              <a:rPr lang="en-US" altLang="ja-JP" dirty="0"/>
              <a:t>the merits and drawbacks of CAP and CFP is </a:t>
            </a:r>
            <a:r>
              <a:rPr lang="en-US" altLang="ja-JP" dirty="0">
                <a:solidFill>
                  <a:srgbClr val="FF0000"/>
                </a:solidFill>
              </a:rPr>
              <a:t>cleared</a:t>
            </a:r>
            <a:endParaRPr lang="ja-JP" altLang="en-US" dirty="0">
              <a:solidFill>
                <a:srgbClr val="FF0000"/>
              </a:solidFill>
            </a:endParaRPr>
          </a:p>
          <a:p>
            <a:pPr marL="285750" indent="-285750">
              <a:buClr>
                <a:schemeClr val="accent1"/>
              </a:buClr>
              <a:buFont typeface="Wingdings" panose="05000000000000000000" pitchFamily="2" charset="2"/>
              <a:buChar char="Ø"/>
            </a:pPr>
            <a:endParaRPr lang="en-US" altLang="ja-JP" dirty="0"/>
          </a:p>
        </p:txBody>
      </p:sp>
      <p:sp>
        <p:nvSpPr>
          <p:cNvPr id="8" name="矢印: 右 7">
            <a:extLst>
              <a:ext uri="{FF2B5EF4-FFF2-40B4-BE49-F238E27FC236}">
                <a16:creationId xmlns:a16="http://schemas.microsoft.com/office/drawing/2014/main" id="{65DD357C-03A2-4981-A3D8-A39DBBA257EC}"/>
              </a:ext>
            </a:extLst>
          </p:cNvPr>
          <p:cNvSpPr/>
          <p:nvPr/>
        </p:nvSpPr>
        <p:spPr>
          <a:xfrm>
            <a:off x="4812023" y="1510471"/>
            <a:ext cx="480481" cy="431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1672278-7145-4AB3-80F5-2AAE69FA8F94}"/>
              </a:ext>
            </a:extLst>
          </p:cNvPr>
          <p:cNvSpPr/>
          <p:nvPr/>
        </p:nvSpPr>
        <p:spPr>
          <a:xfrm>
            <a:off x="5380251" y="1403228"/>
            <a:ext cx="3828394" cy="646331"/>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altLang="ja-JP" dirty="0"/>
              <a:t>Change the ratio of CAP and CFP of </a:t>
            </a:r>
            <a:r>
              <a:rPr lang="en-US" altLang="ja-JP" dirty="0" err="1"/>
              <a:t>superframe</a:t>
            </a:r>
            <a:r>
              <a:rPr lang="en-US" altLang="ja-JP" dirty="0"/>
              <a:t> by </a:t>
            </a:r>
            <a:r>
              <a:rPr lang="en-US" altLang="ja-JP" dirty="0" err="1"/>
              <a:t>offerload</a:t>
            </a:r>
            <a:endParaRPr lang="ja-JP" altLang="en-US" dirty="0"/>
          </a:p>
        </p:txBody>
      </p:sp>
      <p:pic>
        <p:nvPicPr>
          <p:cNvPr id="13" name="図 12">
            <a:extLst>
              <a:ext uri="{FF2B5EF4-FFF2-40B4-BE49-F238E27FC236}">
                <a16:creationId xmlns:a16="http://schemas.microsoft.com/office/drawing/2014/main" id="{2EEB73A2-DABE-4E68-ABAD-D84BB745D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90" y="3056097"/>
            <a:ext cx="4629796" cy="1286054"/>
          </a:xfrm>
          <a:prstGeom prst="rect">
            <a:avLst/>
          </a:prstGeom>
        </p:spPr>
      </p:pic>
      <p:sp>
        <p:nvSpPr>
          <p:cNvPr id="15" name="正方形/長方形 14">
            <a:extLst>
              <a:ext uri="{FF2B5EF4-FFF2-40B4-BE49-F238E27FC236}">
                <a16:creationId xmlns:a16="http://schemas.microsoft.com/office/drawing/2014/main" id="{3279257E-20AA-4AA7-92A7-26C7621FD393}"/>
              </a:ext>
            </a:extLst>
          </p:cNvPr>
          <p:cNvSpPr/>
          <p:nvPr/>
        </p:nvSpPr>
        <p:spPr>
          <a:xfrm>
            <a:off x="5052430" y="2630540"/>
            <a:ext cx="4078661" cy="923330"/>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altLang="ja-JP" dirty="0"/>
              <a:t>The waiting time until the transmission possible period increases as the number of phases increases</a:t>
            </a:r>
            <a:endParaRPr lang="ja-JP" altLang="en-US" dirty="0"/>
          </a:p>
        </p:txBody>
      </p:sp>
      <p:sp>
        <p:nvSpPr>
          <p:cNvPr id="16" name="正方形/長方形 15">
            <a:extLst>
              <a:ext uri="{FF2B5EF4-FFF2-40B4-BE49-F238E27FC236}">
                <a16:creationId xmlns:a16="http://schemas.microsoft.com/office/drawing/2014/main" id="{21470FB1-A80B-4078-9247-2AC478C381BA}"/>
              </a:ext>
            </a:extLst>
          </p:cNvPr>
          <p:cNvSpPr/>
          <p:nvPr/>
        </p:nvSpPr>
        <p:spPr>
          <a:xfrm>
            <a:off x="5029177" y="3770310"/>
            <a:ext cx="4572000" cy="646331"/>
          </a:xfrm>
          <a:prstGeom prst="rect">
            <a:avLst/>
          </a:prstGeom>
        </p:spPr>
        <p:txBody>
          <a:bodyPr>
            <a:spAutoFit/>
          </a:bodyPr>
          <a:lstStyle/>
          <a:p>
            <a:pPr marL="285750" indent="-285750">
              <a:buClr>
                <a:schemeClr val="accent1"/>
              </a:buClr>
              <a:buFont typeface="Wingdings" panose="05000000000000000000" pitchFamily="2" charset="2"/>
              <a:buChar char="Ø"/>
            </a:pPr>
            <a:r>
              <a:rPr lang="en-US" altLang="ja-JP" dirty="0"/>
              <a:t>When the </a:t>
            </a:r>
            <a:r>
              <a:rPr lang="en-US" altLang="ja-JP" dirty="0" err="1">
                <a:solidFill>
                  <a:srgbClr val="FF0000"/>
                </a:solidFill>
              </a:rPr>
              <a:t>offeredload</a:t>
            </a:r>
            <a:r>
              <a:rPr lang="en-US" altLang="ja-JP" dirty="0">
                <a:solidFill>
                  <a:srgbClr val="FF0000"/>
                </a:solidFill>
              </a:rPr>
              <a:t> is low</a:t>
            </a:r>
            <a:r>
              <a:rPr lang="en-US" altLang="ja-JP" dirty="0"/>
              <a:t>, the characteristics are very bad</a:t>
            </a:r>
            <a:endParaRPr lang="ja-JP" altLang="en-US" dirty="0"/>
          </a:p>
        </p:txBody>
      </p:sp>
      <p:sp>
        <p:nvSpPr>
          <p:cNvPr id="19" name="四角形: 角を丸くする 18">
            <a:extLst>
              <a:ext uri="{FF2B5EF4-FFF2-40B4-BE49-F238E27FC236}">
                <a16:creationId xmlns:a16="http://schemas.microsoft.com/office/drawing/2014/main" id="{1CF35372-7E87-413B-B0ED-00A6CE5D54B9}"/>
              </a:ext>
            </a:extLst>
          </p:cNvPr>
          <p:cNvSpPr/>
          <p:nvPr/>
        </p:nvSpPr>
        <p:spPr>
          <a:xfrm>
            <a:off x="189968" y="2603203"/>
            <a:ext cx="8872881" cy="18881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387F24D-DA1B-4577-9275-32020C9E0934}"/>
              </a:ext>
            </a:extLst>
          </p:cNvPr>
          <p:cNvSpPr/>
          <p:nvPr/>
        </p:nvSpPr>
        <p:spPr>
          <a:xfrm>
            <a:off x="121726" y="2386763"/>
            <a:ext cx="1856442" cy="365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D98EF48-C960-4865-842B-23ADFA8272F0}"/>
              </a:ext>
            </a:extLst>
          </p:cNvPr>
          <p:cNvSpPr txBox="1"/>
          <p:nvPr/>
        </p:nvSpPr>
        <p:spPr>
          <a:xfrm>
            <a:off x="112866" y="2375073"/>
            <a:ext cx="2040744" cy="369332"/>
          </a:xfrm>
          <a:prstGeom prst="rect">
            <a:avLst/>
          </a:prstGeom>
          <a:noFill/>
        </p:spPr>
        <p:txBody>
          <a:bodyPr wrap="square" rtlCol="0">
            <a:spAutoFit/>
          </a:bodyPr>
          <a:lstStyle/>
          <a:p>
            <a:r>
              <a:rPr kumimoji="1" lang="en-US" altLang="ja-JP" dirty="0"/>
              <a:t>Problems of CFP</a:t>
            </a:r>
            <a:endParaRPr kumimoji="1" lang="ja-JP" altLang="en-US" dirty="0"/>
          </a:p>
        </p:txBody>
      </p:sp>
      <p:sp>
        <p:nvSpPr>
          <p:cNvPr id="18" name="正方形/長方形 17">
            <a:extLst>
              <a:ext uri="{FF2B5EF4-FFF2-40B4-BE49-F238E27FC236}">
                <a16:creationId xmlns:a16="http://schemas.microsoft.com/office/drawing/2014/main" id="{96FEB244-2D06-4642-AB3E-D9812EAD5F56}"/>
              </a:ext>
            </a:extLst>
          </p:cNvPr>
          <p:cNvSpPr/>
          <p:nvPr/>
        </p:nvSpPr>
        <p:spPr>
          <a:xfrm>
            <a:off x="100997" y="4685993"/>
            <a:ext cx="1856442" cy="365125"/>
          </a:xfrm>
          <a:prstGeom prst="rect">
            <a:avLst/>
          </a:prstGeom>
          <a:solidFill>
            <a:srgbClr val="FADCD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E7CEE0A-0A6C-4527-AE23-410F0FA2774E}"/>
              </a:ext>
            </a:extLst>
          </p:cNvPr>
          <p:cNvSpPr/>
          <p:nvPr/>
        </p:nvSpPr>
        <p:spPr>
          <a:xfrm>
            <a:off x="397586" y="5359964"/>
            <a:ext cx="3981994" cy="646331"/>
          </a:xfrm>
          <a:prstGeom prst="rect">
            <a:avLst/>
          </a:prstGeom>
        </p:spPr>
        <p:txBody>
          <a:bodyPr wrap="square">
            <a:spAutoFit/>
          </a:bodyPr>
          <a:lstStyle/>
          <a:p>
            <a:r>
              <a:rPr lang="en-US" altLang="ja-JP" dirty="0"/>
              <a:t>When the </a:t>
            </a:r>
            <a:r>
              <a:rPr lang="en-US" altLang="ja-JP" dirty="0" err="1">
                <a:solidFill>
                  <a:srgbClr val="FF0000"/>
                </a:solidFill>
              </a:rPr>
              <a:t>offeredload</a:t>
            </a:r>
            <a:r>
              <a:rPr lang="en-US" altLang="ja-JP" dirty="0">
                <a:solidFill>
                  <a:srgbClr val="FF0000"/>
                </a:solidFill>
              </a:rPr>
              <a:t> is high</a:t>
            </a:r>
            <a:r>
              <a:rPr lang="en-US" altLang="ja-JP" dirty="0"/>
              <a:t> , the large amount of collisions occur </a:t>
            </a:r>
            <a:endParaRPr lang="ja-JP" altLang="en-US" dirty="0"/>
          </a:p>
        </p:txBody>
      </p:sp>
      <p:sp>
        <p:nvSpPr>
          <p:cNvPr id="17" name="テキスト ボックス 16">
            <a:extLst>
              <a:ext uri="{FF2B5EF4-FFF2-40B4-BE49-F238E27FC236}">
                <a16:creationId xmlns:a16="http://schemas.microsoft.com/office/drawing/2014/main" id="{25488A1A-96D3-4EBC-9276-639DA8E83DEA}"/>
              </a:ext>
            </a:extLst>
          </p:cNvPr>
          <p:cNvSpPr txBox="1"/>
          <p:nvPr/>
        </p:nvSpPr>
        <p:spPr>
          <a:xfrm>
            <a:off x="92137" y="4677536"/>
            <a:ext cx="1948593" cy="369332"/>
          </a:xfrm>
          <a:prstGeom prst="rect">
            <a:avLst/>
          </a:prstGeom>
          <a:noFill/>
        </p:spPr>
        <p:txBody>
          <a:bodyPr wrap="square" rtlCol="0">
            <a:spAutoFit/>
          </a:bodyPr>
          <a:lstStyle/>
          <a:p>
            <a:r>
              <a:rPr kumimoji="1" lang="en-US" altLang="ja-JP" dirty="0"/>
              <a:t>Problems of CAP</a:t>
            </a:r>
            <a:endParaRPr kumimoji="1" lang="ja-JP" altLang="en-US" dirty="0"/>
          </a:p>
        </p:txBody>
      </p:sp>
      <p:sp>
        <p:nvSpPr>
          <p:cNvPr id="23" name="正方形/長方形 22">
            <a:extLst>
              <a:ext uri="{FF2B5EF4-FFF2-40B4-BE49-F238E27FC236}">
                <a16:creationId xmlns:a16="http://schemas.microsoft.com/office/drawing/2014/main" id="{32B1EC03-B66F-4BCB-8FC0-B8004E34C94D}"/>
              </a:ext>
            </a:extLst>
          </p:cNvPr>
          <p:cNvSpPr/>
          <p:nvPr/>
        </p:nvSpPr>
        <p:spPr>
          <a:xfrm>
            <a:off x="5565090" y="5220430"/>
            <a:ext cx="3295889" cy="646331"/>
          </a:xfrm>
          <a:prstGeom prst="rect">
            <a:avLst/>
          </a:prstGeom>
        </p:spPr>
        <p:txBody>
          <a:bodyPr wrap="square">
            <a:spAutoFit/>
          </a:bodyPr>
          <a:lstStyle/>
          <a:p>
            <a:r>
              <a:rPr lang="en-US" altLang="ja-JP" dirty="0">
                <a:solidFill>
                  <a:srgbClr val="FF0000"/>
                </a:solidFill>
              </a:rPr>
              <a:t>Change the ratio of CAP and CFP in the </a:t>
            </a:r>
            <a:r>
              <a:rPr lang="en-US" altLang="ja-JP" dirty="0" err="1">
                <a:solidFill>
                  <a:srgbClr val="FF0000"/>
                </a:solidFill>
              </a:rPr>
              <a:t>superframe</a:t>
            </a:r>
            <a:endParaRPr lang="ja-JP" altLang="en-US" dirty="0">
              <a:solidFill>
                <a:srgbClr val="FF0000"/>
              </a:solidFill>
            </a:endParaRPr>
          </a:p>
        </p:txBody>
      </p:sp>
      <p:sp>
        <p:nvSpPr>
          <p:cNvPr id="24" name="矢印: 下 23">
            <a:extLst>
              <a:ext uri="{FF2B5EF4-FFF2-40B4-BE49-F238E27FC236}">
                <a16:creationId xmlns:a16="http://schemas.microsoft.com/office/drawing/2014/main" id="{18D22298-1B0D-4312-B450-7F4BB7877671}"/>
              </a:ext>
            </a:extLst>
          </p:cNvPr>
          <p:cNvSpPr/>
          <p:nvPr/>
        </p:nvSpPr>
        <p:spPr>
          <a:xfrm>
            <a:off x="6861739" y="4675440"/>
            <a:ext cx="609600" cy="360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CA05353B-1F6E-42BF-90A4-5D1CF8430733}"/>
              </a:ext>
            </a:extLst>
          </p:cNvPr>
          <p:cNvSpPr/>
          <p:nvPr/>
        </p:nvSpPr>
        <p:spPr>
          <a:xfrm>
            <a:off x="4875205" y="5292410"/>
            <a:ext cx="459923" cy="502111"/>
          </a:xfrm>
          <a:prstGeom prst="rightArrow">
            <a:avLst/>
          </a:prstGeom>
          <a:solidFill>
            <a:srgbClr val="FADCD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6AA4F8F-8B7A-4868-AF6C-0D3A9CAF4D50}"/>
              </a:ext>
            </a:extLst>
          </p:cNvPr>
          <p:cNvSpPr/>
          <p:nvPr/>
        </p:nvSpPr>
        <p:spPr>
          <a:xfrm>
            <a:off x="76999" y="1121011"/>
            <a:ext cx="1214968" cy="3038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C7AAE57-CFB8-4569-ABEE-65C1CD1EE382}"/>
              </a:ext>
            </a:extLst>
          </p:cNvPr>
          <p:cNvSpPr txBox="1"/>
          <p:nvPr/>
        </p:nvSpPr>
        <p:spPr>
          <a:xfrm>
            <a:off x="76999" y="1085586"/>
            <a:ext cx="2040744" cy="369332"/>
          </a:xfrm>
          <a:prstGeom prst="rect">
            <a:avLst/>
          </a:prstGeom>
          <a:noFill/>
        </p:spPr>
        <p:txBody>
          <a:bodyPr wrap="square" rtlCol="0">
            <a:spAutoFit/>
          </a:bodyPr>
          <a:lstStyle/>
          <a:p>
            <a:r>
              <a:rPr kumimoji="1" lang="en-US" altLang="ja-JP" dirty="0"/>
              <a:t>drawback</a:t>
            </a:r>
            <a:endParaRPr kumimoji="1" lang="ja-JP" altLang="en-US" dirty="0"/>
          </a:p>
        </p:txBody>
      </p:sp>
      <p:sp>
        <p:nvSpPr>
          <p:cNvPr id="3" name="フッター プレースホルダー 2">
            <a:extLst>
              <a:ext uri="{FF2B5EF4-FFF2-40B4-BE49-F238E27FC236}">
                <a16:creationId xmlns:a16="http://schemas.microsoft.com/office/drawing/2014/main" id="{FF84D80D-FC26-448A-BB4F-892A21F36536}"/>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310226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29DE4D-D70F-3A43-9DE5-EEC3A9148AAB}"/>
              </a:ext>
            </a:extLst>
          </p:cNvPr>
          <p:cNvSpPr>
            <a:spLocks noGrp="1"/>
          </p:cNvSpPr>
          <p:nvPr>
            <p:ph type="ctrTitle"/>
          </p:nvPr>
        </p:nvSpPr>
        <p:spPr>
          <a:xfrm>
            <a:off x="670517" y="1150194"/>
            <a:ext cx="7773717" cy="2691730"/>
          </a:xfrm>
        </p:spPr>
        <p:txBody>
          <a:bodyPr/>
          <a:lstStyle/>
          <a:p>
            <a:r>
              <a:rPr lang="en-US" altLang="ja-JP" b="1" dirty="0"/>
              <a:t> MAC Protocol with Interference Mitigation Using Negotiation among Coordinators in Multiple Wireless Body Area Networks(BAN’s)</a:t>
            </a:r>
            <a:endParaRPr kumimoji="1" lang="ja-JP" altLang="en-US" b="1" dirty="0"/>
          </a:p>
        </p:txBody>
      </p:sp>
      <p:sp>
        <p:nvSpPr>
          <p:cNvPr id="5" name="スライド番号プレースホルダー 4">
            <a:extLst>
              <a:ext uri="{FF2B5EF4-FFF2-40B4-BE49-F238E27FC236}">
                <a16:creationId xmlns:a16="http://schemas.microsoft.com/office/drawing/2014/main" id="{12D2F2AC-3F49-3646-AF57-E897F5189B12}"/>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Slide </a:t>
            </a:r>
            <a:fld id="{018E0977-DC1B-42DD-B45E-59C02A783531}" type="slidenum">
              <a:rPr kumimoji="0"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6" name="日付プレースホルダー 5">
            <a:extLst>
              <a:ext uri="{FF2B5EF4-FFF2-40B4-BE49-F238E27FC236}">
                <a16:creationId xmlns:a16="http://schemas.microsoft.com/office/drawing/2014/main" id="{46D18D98-48FA-CE43-B057-7075966EA01A}"/>
              </a:ext>
            </a:extLst>
          </p:cNvPr>
          <p:cNvSpPr>
            <a:spLocks noGrp="1"/>
          </p:cNvSpPr>
          <p:nvPr>
            <p:ph type="dt"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May 2021</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7" name="テキスト ボックス 5">
            <a:extLst>
              <a:ext uri="{FF2B5EF4-FFF2-40B4-BE49-F238E27FC236}">
                <a16:creationId xmlns:a16="http://schemas.microsoft.com/office/drawing/2014/main" id="{45B30508-C4EA-4ADB-9C7F-E08BA6BBE49D}"/>
              </a:ext>
            </a:extLst>
          </p:cNvPr>
          <p:cNvSpPr txBox="1"/>
          <p:nvPr/>
        </p:nvSpPr>
        <p:spPr>
          <a:xfrm>
            <a:off x="10507" y="4303606"/>
            <a:ext cx="9093739" cy="163121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en-US" altLang="ja-JP" sz="2000" b="1" i="0" u="none" strike="noStrike" kern="1200" cap="none" spc="0" normalizeH="0" baseline="0" noProof="0" dirty="0" err="1">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Shunya</a:t>
            </a:r>
            <a:r>
              <a:rPr kumimoji="0" lang="en-US" altLang="ja-JP"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 Ogawa*,  </a:t>
            </a:r>
            <a:r>
              <a:rPr kumimoji="0" lang="en-US" altLang="ja-JP" sz="2000" b="1" i="0" u="none" strike="noStrike" kern="1200" cap="none" spc="0" normalizeH="0" baseline="0" noProof="0" dirty="0" err="1">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Minsoo</a:t>
            </a:r>
            <a:r>
              <a:rPr kumimoji="0" lang="en-US" altLang="ja-JP"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 Kim*, Ryuji Kohno*†</a:t>
            </a: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endParaRPr kumimoji="0" lang="en-US" altLang="ja-JP"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ja-JP" altLang="en-US"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a:t>
            </a:r>
            <a:r>
              <a:rPr kumimoji="0" lang="en-US" altLang="ja-JP"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Graduate School of Engineering  Yokohama National University, Japan</a:t>
            </a: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en-US" altLang="ja-JP"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 Centre for Wireless Communications(CWC), University of Oulu, Finland</a:t>
            </a:r>
          </a:p>
        </p:txBody>
      </p:sp>
      <p:sp>
        <p:nvSpPr>
          <p:cNvPr id="8" name="Rectangle 5">
            <a:extLst>
              <a:ext uri="{FF2B5EF4-FFF2-40B4-BE49-F238E27FC236}">
                <a16:creationId xmlns:a16="http://schemas.microsoft.com/office/drawing/2014/main" id="{BB607FAB-AE5B-4B92-AEC4-653294C78947}"/>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Shunya Ogawa, Minsoo Kim(YNU), Ryuji Kohno(YNU/CWC UofOulu)</a:t>
            </a:r>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Tree>
    <p:extLst>
      <p:ext uri="{BB962C8B-B14F-4D97-AF65-F5344CB8AC3E}">
        <p14:creationId xmlns:p14="http://schemas.microsoft.com/office/powerpoint/2010/main" val="109554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CFDDE-4362-4F64-92E3-B23BE5EDF194}"/>
              </a:ext>
            </a:extLst>
          </p:cNvPr>
          <p:cNvSpPr>
            <a:spLocks noGrp="1"/>
          </p:cNvSpPr>
          <p:nvPr>
            <p:ph type="title"/>
          </p:nvPr>
        </p:nvSpPr>
        <p:spPr>
          <a:xfrm>
            <a:off x="298040" y="604236"/>
            <a:ext cx="7886700" cy="701674"/>
          </a:xfrm>
        </p:spPr>
        <p:txBody>
          <a:bodyPr/>
          <a:lstStyle/>
          <a:p>
            <a:r>
              <a:rPr lang="en-US" altLang="ja-JP" dirty="0"/>
              <a:t>4</a:t>
            </a:r>
            <a:r>
              <a:rPr kumimoji="1" lang="en-US" altLang="ja-JP" dirty="0"/>
              <a:t>.2.1 Ratio of CAP and CFP</a:t>
            </a:r>
            <a:endParaRPr kumimoji="1" lang="ja-JP" altLang="en-US" dirty="0"/>
          </a:p>
        </p:txBody>
      </p:sp>
      <p:sp>
        <p:nvSpPr>
          <p:cNvPr id="4" name="日付プレースホルダー 3">
            <a:extLst>
              <a:ext uri="{FF2B5EF4-FFF2-40B4-BE49-F238E27FC236}">
                <a16:creationId xmlns:a16="http://schemas.microsoft.com/office/drawing/2014/main" id="{C39B2AFF-76ED-4DC0-A520-CA0B97CEFA55}"/>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E5FCB256-E467-4C27-A99C-1722127554C2}"/>
              </a:ext>
            </a:extLst>
          </p:cNvPr>
          <p:cNvSpPr>
            <a:spLocks noGrp="1"/>
          </p:cNvSpPr>
          <p:nvPr>
            <p:ph type="sldNum" sz="quarter" idx="12"/>
          </p:nvPr>
        </p:nvSpPr>
        <p:spPr/>
        <p:txBody>
          <a:bodyPr/>
          <a:lstStyle/>
          <a:p>
            <a:fld id="{E2290DE7-C583-48B9-8A77-B4C3C92E5DCE}" type="slidenum">
              <a:rPr kumimoji="1" lang="ja-JP" altLang="en-US" smtClean="0"/>
              <a:t>20</a:t>
            </a:fld>
            <a:endParaRPr kumimoji="1" lang="ja-JP" altLang="en-US"/>
          </a:p>
        </p:txBody>
      </p:sp>
      <p:sp>
        <p:nvSpPr>
          <p:cNvPr id="9" name="テキスト ボックス 8">
            <a:extLst>
              <a:ext uri="{FF2B5EF4-FFF2-40B4-BE49-F238E27FC236}">
                <a16:creationId xmlns:a16="http://schemas.microsoft.com/office/drawing/2014/main" id="{9F213011-20BC-483D-A792-AEC09DEF67B3}"/>
              </a:ext>
            </a:extLst>
          </p:cNvPr>
          <p:cNvSpPr txBox="1"/>
          <p:nvPr/>
        </p:nvSpPr>
        <p:spPr>
          <a:xfrm>
            <a:off x="683330" y="1622154"/>
            <a:ext cx="4731027" cy="369332"/>
          </a:xfrm>
          <a:prstGeom prst="rect">
            <a:avLst/>
          </a:prstGeom>
          <a:noFill/>
        </p:spPr>
        <p:txBody>
          <a:bodyPr wrap="square" rtlCol="0">
            <a:spAutoFit/>
          </a:bodyPr>
          <a:lstStyle/>
          <a:p>
            <a:pPr marL="342900" indent="-342900">
              <a:buClr>
                <a:schemeClr val="accent1"/>
              </a:buClr>
              <a:buFont typeface="+mj-lt"/>
              <a:buAutoNum type="arabicPeriod"/>
            </a:pPr>
            <a:r>
              <a:rPr kumimoji="1" lang="en-US" altLang="ja-JP" dirty="0"/>
              <a:t>Low </a:t>
            </a:r>
            <a:r>
              <a:rPr kumimoji="1" lang="en-US" altLang="ja-JP" dirty="0" err="1"/>
              <a:t>offeredload</a:t>
            </a:r>
            <a:endParaRPr kumimoji="1" lang="en-US" altLang="ja-JP" dirty="0"/>
          </a:p>
        </p:txBody>
      </p:sp>
      <p:pic>
        <p:nvPicPr>
          <p:cNvPr id="11" name="図 10">
            <a:extLst>
              <a:ext uri="{FF2B5EF4-FFF2-40B4-BE49-F238E27FC236}">
                <a16:creationId xmlns:a16="http://schemas.microsoft.com/office/drawing/2014/main" id="{995AABE3-A243-4D3D-9062-060C4F12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379" y="1187182"/>
            <a:ext cx="4639322" cy="1409897"/>
          </a:xfrm>
          <a:prstGeom prst="rect">
            <a:avLst/>
          </a:prstGeom>
        </p:spPr>
      </p:pic>
      <p:sp>
        <p:nvSpPr>
          <p:cNvPr id="12" name="テキスト ボックス 11">
            <a:extLst>
              <a:ext uri="{FF2B5EF4-FFF2-40B4-BE49-F238E27FC236}">
                <a16:creationId xmlns:a16="http://schemas.microsoft.com/office/drawing/2014/main" id="{D2977206-CACE-4CF1-922D-AF46F1C3ED94}"/>
              </a:ext>
            </a:extLst>
          </p:cNvPr>
          <p:cNvSpPr txBox="1"/>
          <p:nvPr/>
        </p:nvSpPr>
        <p:spPr>
          <a:xfrm>
            <a:off x="735319" y="4280293"/>
            <a:ext cx="2862470" cy="369332"/>
          </a:xfrm>
          <a:prstGeom prst="rect">
            <a:avLst/>
          </a:prstGeom>
          <a:noFill/>
        </p:spPr>
        <p:txBody>
          <a:bodyPr wrap="square" rtlCol="0">
            <a:spAutoFit/>
          </a:bodyPr>
          <a:lstStyle/>
          <a:p>
            <a:pPr marL="342900" indent="-342900">
              <a:buClr>
                <a:schemeClr val="accent1"/>
              </a:buClr>
              <a:buFont typeface="+mj-lt"/>
              <a:buAutoNum type="arabicPeriod" startAt="3"/>
            </a:pPr>
            <a:r>
              <a:rPr kumimoji="1" lang="en-US" altLang="ja-JP" dirty="0"/>
              <a:t>High </a:t>
            </a:r>
            <a:r>
              <a:rPr kumimoji="1" lang="en-US" altLang="ja-JP" dirty="0" err="1"/>
              <a:t>offeredload</a:t>
            </a:r>
            <a:endParaRPr kumimoji="1" lang="ja-JP" altLang="en-US" dirty="0"/>
          </a:p>
        </p:txBody>
      </p:sp>
      <p:pic>
        <p:nvPicPr>
          <p:cNvPr id="14" name="図 13">
            <a:extLst>
              <a:ext uri="{FF2B5EF4-FFF2-40B4-BE49-F238E27FC236}">
                <a16:creationId xmlns:a16="http://schemas.microsoft.com/office/drawing/2014/main" id="{8B11A01B-FB38-4FBB-A307-EA0C542C9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822" y="3863028"/>
            <a:ext cx="4629796" cy="1286054"/>
          </a:xfrm>
          <a:prstGeom prst="rect">
            <a:avLst/>
          </a:prstGeom>
        </p:spPr>
      </p:pic>
      <p:sp>
        <p:nvSpPr>
          <p:cNvPr id="15" name="テキスト ボックス 14">
            <a:extLst>
              <a:ext uri="{FF2B5EF4-FFF2-40B4-BE49-F238E27FC236}">
                <a16:creationId xmlns:a16="http://schemas.microsoft.com/office/drawing/2014/main" id="{E59CAD71-C79A-4CCB-A758-223402BBDC4B}"/>
              </a:ext>
            </a:extLst>
          </p:cNvPr>
          <p:cNvSpPr txBox="1"/>
          <p:nvPr/>
        </p:nvSpPr>
        <p:spPr>
          <a:xfrm>
            <a:off x="683330" y="2904303"/>
            <a:ext cx="2451652" cy="369332"/>
          </a:xfrm>
          <a:prstGeom prst="rect">
            <a:avLst/>
          </a:prstGeom>
          <a:noFill/>
        </p:spPr>
        <p:txBody>
          <a:bodyPr wrap="square" rtlCol="0">
            <a:spAutoFit/>
          </a:bodyPr>
          <a:lstStyle/>
          <a:p>
            <a:pPr marL="342900" indent="-342900">
              <a:buClr>
                <a:schemeClr val="accent1"/>
              </a:buClr>
              <a:buFont typeface="+mj-lt"/>
              <a:buAutoNum type="arabicPeriod" startAt="2"/>
            </a:pPr>
            <a:r>
              <a:rPr kumimoji="1" lang="en-US" altLang="ja-JP" dirty="0"/>
              <a:t>Middle </a:t>
            </a:r>
            <a:r>
              <a:rPr kumimoji="1" lang="en-US" altLang="ja-JP" dirty="0" err="1"/>
              <a:t>offeredload</a:t>
            </a:r>
            <a:endParaRPr kumimoji="1" lang="ja-JP" altLang="en-US" dirty="0"/>
          </a:p>
        </p:txBody>
      </p:sp>
      <p:pic>
        <p:nvPicPr>
          <p:cNvPr id="16" name="図 15">
            <a:extLst>
              <a:ext uri="{FF2B5EF4-FFF2-40B4-BE49-F238E27FC236}">
                <a16:creationId xmlns:a16="http://schemas.microsoft.com/office/drawing/2014/main" id="{89F586C3-1A95-47F8-83EF-FF0397178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379" y="2613520"/>
            <a:ext cx="4359778" cy="950898"/>
          </a:xfrm>
          <a:prstGeom prst="rect">
            <a:avLst/>
          </a:prstGeom>
        </p:spPr>
      </p:pic>
      <p:cxnSp>
        <p:nvCxnSpPr>
          <p:cNvPr id="18" name="直線コネクタ 17">
            <a:extLst>
              <a:ext uri="{FF2B5EF4-FFF2-40B4-BE49-F238E27FC236}">
                <a16:creationId xmlns:a16="http://schemas.microsoft.com/office/drawing/2014/main" id="{DA117C51-0989-489F-B682-730BF7D5A585}"/>
              </a:ext>
            </a:extLst>
          </p:cNvPr>
          <p:cNvCxnSpPr/>
          <p:nvPr/>
        </p:nvCxnSpPr>
        <p:spPr>
          <a:xfrm>
            <a:off x="463826" y="2511769"/>
            <a:ext cx="85202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86D3951-E3C4-4821-A9CA-F581B6F87F1F}"/>
              </a:ext>
            </a:extLst>
          </p:cNvPr>
          <p:cNvCxnSpPr/>
          <p:nvPr/>
        </p:nvCxnSpPr>
        <p:spPr>
          <a:xfrm>
            <a:off x="463826" y="3744190"/>
            <a:ext cx="85202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3485AFD9-24D3-4563-A6AD-458A9BCCC7BA}"/>
              </a:ext>
            </a:extLst>
          </p:cNvPr>
          <p:cNvSpPr txBox="1"/>
          <p:nvPr/>
        </p:nvSpPr>
        <p:spPr>
          <a:xfrm>
            <a:off x="200200" y="5340745"/>
            <a:ext cx="5214157" cy="369332"/>
          </a:xfrm>
          <a:prstGeom prst="rect">
            <a:avLst/>
          </a:prstGeom>
          <a:noFill/>
        </p:spPr>
        <p:txBody>
          <a:bodyPr wrap="square" rtlCol="0">
            <a:spAutoFit/>
          </a:bodyPr>
          <a:lstStyle/>
          <a:p>
            <a:pPr marL="342900" indent="-342900">
              <a:buClr>
                <a:schemeClr val="accent1"/>
              </a:buClr>
              <a:buFont typeface="+mj-lt"/>
              <a:buAutoNum type="arabicPeriod"/>
            </a:pPr>
            <a:r>
              <a:rPr kumimoji="1" lang="en-US" altLang="ja-JP" dirty="0"/>
              <a:t>Find the boundary between 1 and 2 , 2 and 3</a:t>
            </a:r>
          </a:p>
        </p:txBody>
      </p:sp>
      <p:sp>
        <p:nvSpPr>
          <p:cNvPr id="22" name="テキスト ボックス 21">
            <a:extLst>
              <a:ext uri="{FF2B5EF4-FFF2-40B4-BE49-F238E27FC236}">
                <a16:creationId xmlns:a16="http://schemas.microsoft.com/office/drawing/2014/main" id="{8F8E7D5A-6DE9-432E-BDED-2674E77C1BFA}"/>
              </a:ext>
            </a:extLst>
          </p:cNvPr>
          <p:cNvSpPr txBox="1"/>
          <p:nvPr/>
        </p:nvSpPr>
        <p:spPr>
          <a:xfrm>
            <a:off x="243441" y="5788351"/>
            <a:ext cx="4275032" cy="369332"/>
          </a:xfrm>
          <a:prstGeom prst="rect">
            <a:avLst/>
          </a:prstGeom>
          <a:noFill/>
        </p:spPr>
        <p:txBody>
          <a:bodyPr wrap="square" rtlCol="0">
            <a:spAutoFit/>
          </a:bodyPr>
          <a:lstStyle/>
          <a:p>
            <a:pPr marL="342900" indent="-342900">
              <a:buClr>
                <a:schemeClr val="accent1"/>
              </a:buClr>
              <a:buFont typeface="+mj-lt"/>
              <a:buAutoNum type="arabicPeriod" startAt="2"/>
            </a:pPr>
            <a:r>
              <a:rPr kumimoji="1" lang="en-US" altLang="ja-JP" dirty="0">
                <a:solidFill>
                  <a:srgbClr val="FF0000"/>
                </a:solidFill>
              </a:rPr>
              <a:t>How to maintain continuity </a:t>
            </a:r>
            <a:r>
              <a:rPr kumimoji="1" lang="en-US" altLang="ja-JP" dirty="0"/>
              <a:t>in case 2</a:t>
            </a:r>
          </a:p>
        </p:txBody>
      </p:sp>
      <p:sp>
        <p:nvSpPr>
          <p:cNvPr id="24" name="四角形: 角を丸くする 23">
            <a:extLst>
              <a:ext uri="{FF2B5EF4-FFF2-40B4-BE49-F238E27FC236}">
                <a16:creationId xmlns:a16="http://schemas.microsoft.com/office/drawing/2014/main" id="{C33CB2D2-7D31-498B-92AF-09067AF27B05}"/>
              </a:ext>
            </a:extLst>
          </p:cNvPr>
          <p:cNvSpPr/>
          <p:nvPr/>
        </p:nvSpPr>
        <p:spPr>
          <a:xfrm>
            <a:off x="133467" y="5235846"/>
            <a:ext cx="9010533" cy="10386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A34FE80-5EA2-4EC7-A861-062F5BEB88F3}"/>
              </a:ext>
            </a:extLst>
          </p:cNvPr>
          <p:cNvSpPr/>
          <p:nvPr/>
        </p:nvSpPr>
        <p:spPr>
          <a:xfrm>
            <a:off x="39756" y="4992448"/>
            <a:ext cx="1491046" cy="33783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2D8271A-EC65-4768-A128-3C065F413F5B}"/>
              </a:ext>
            </a:extLst>
          </p:cNvPr>
          <p:cNvSpPr txBox="1"/>
          <p:nvPr/>
        </p:nvSpPr>
        <p:spPr>
          <a:xfrm>
            <a:off x="15493" y="4972906"/>
            <a:ext cx="1569778" cy="369332"/>
          </a:xfrm>
          <a:prstGeom prst="rect">
            <a:avLst/>
          </a:prstGeom>
          <a:noFill/>
        </p:spPr>
        <p:txBody>
          <a:bodyPr wrap="square" rtlCol="0">
            <a:spAutoFit/>
          </a:bodyPr>
          <a:lstStyle/>
          <a:p>
            <a:r>
              <a:rPr kumimoji="1" lang="en-US" altLang="ja-JP" dirty="0"/>
              <a:t>Future works</a:t>
            </a:r>
            <a:endParaRPr kumimoji="1" lang="ja-JP" altLang="en-US" dirty="0"/>
          </a:p>
        </p:txBody>
      </p:sp>
      <p:sp>
        <p:nvSpPr>
          <p:cNvPr id="3" name="テキスト ボックス 2">
            <a:extLst>
              <a:ext uri="{FF2B5EF4-FFF2-40B4-BE49-F238E27FC236}">
                <a16:creationId xmlns:a16="http://schemas.microsoft.com/office/drawing/2014/main" id="{BD06AF21-4418-4218-8920-9AAFD2612641}"/>
              </a:ext>
            </a:extLst>
          </p:cNvPr>
          <p:cNvSpPr txBox="1"/>
          <p:nvPr/>
        </p:nvSpPr>
        <p:spPr>
          <a:xfrm>
            <a:off x="6397684" y="5432026"/>
            <a:ext cx="3344104" cy="646331"/>
          </a:xfrm>
          <a:prstGeom prst="rect">
            <a:avLst/>
          </a:prstGeom>
          <a:noFill/>
        </p:spPr>
        <p:txBody>
          <a:bodyPr wrap="square" rtlCol="0">
            <a:spAutoFit/>
          </a:bodyPr>
          <a:lstStyle/>
          <a:p>
            <a:r>
              <a:rPr kumimoji="1" lang="en-US" altLang="ja-JP" dirty="0"/>
              <a:t>Find by simulation and theoretical analysis </a:t>
            </a:r>
            <a:endParaRPr kumimoji="1" lang="ja-JP" altLang="en-US" dirty="0"/>
          </a:p>
        </p:txBody>
      </p:sp>
      <p:sp>
        <p:nvSpPr>
          <p:cNvPr id="23" name="矢印: 右 22">
            <a:extLst>
              <a:ext uri="{FF2B5EF4-FFF2-40B4-BE49-F238E27FC236}">
                <a16:creationId xmlns:a16="http://schemas.microsoft.com/office/drawing/2014/main" id="{34F6CCFE-631C-4822-97EE-104E34E66108}"/>
              </a:ext>
            </a:extLst>
          </p:cNvPr>
          <p:cNvSpPr/>
          <p:nvPr/>
        </p:nvSpPr>
        <p:spPr>
          <a:xfrm>
            <a:off x="5665780" y="5494153"/>
            <a:ext cx="480481" cy="431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B3607063-0405-422D-A268-40083234D188}"/>
              </a:ext>
            </a:extLst>
          </p:cNvPr>
          <p:cNvCxnSpPr/>
          <p:nvPr/>
        </p:nvCxnSpPr>
        <p:spPr bwMode="auto">
          <a:xfrm>
            <a:off x="5731257" y="2765301"/>
            <a:ext cx="1022888"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矢印コネクタ 25">
            <a:extLst>
              <a:ext uri="{FF2B5EF4-FFF2-40B4-BE49-F238E27FC236}">
                <a16:creationId xmlns:a16="http://schemas.microsoft.com/office/drawing/2014/main" id="{88B4F548-3D19-4AED-B96C-7A38ED0231F7}"/>
              </a:ext>
            </a:extLst>
          </p:cNvPr>
          <p:cNvCxnSpPr/>
          <p:nvPr/>
        </p:nvCxnSpPr>
        <p:spPr bwMode="auto">
          <a:xfrm flipH="1">
            <a:off x="4638733" y="2765301"/>
            <a:ext cx="898901"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フッター プレースホルダー 5">
            <a:extLst>
              <a:ext uri="{FF2B5EF4-FFF2-40B4-BE49-F238E27FC236}">
                <a16:creationId xmlns:a16="http://schemas.microsoft.com/office/drawing/2014/main" id="{2ADFE509-FBF0-4F02-B911-0F740AD51434}"/>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1133298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5FCAC124-401F-41F7-8E6A-7AFFCFA57986}"/>
              </a:ext>
            </a:extLst>
          </p:cNvPr>
          <p:cNvSpPr/>
          <p:nvPr/>
        </p:nvSpPr>
        <p:spPr>
          <a:xfrm>
            <a:off x="4732878" y="1879760"/>
            <a:ext cx="4293452" cy="365269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B2FB4814-0E53-4134-BE1D-AA4D7D9F7252}"/>
              </a:ext>
            </a:extLst>
          </p:cNvPr>
          <p:cNvSpPr/>
          <p:nvPr/>
        </p:nvSpPr>
        <p:spPr>
          <a:xfrm>
            <a:off x="94202" y="1879760"/>
            <a:ext cx="4508047" cy="3652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50D93B2-F969-49A9-BC4A-C1E56D70133B}"/>
              </a:ext>
            </a:extLst>
          </p:cNvPr>
          <p:cNvSpPr>
            <a:spLocks noGrp="1"/>
          </p:cNvSpPr>
          <p:nvPr>
            <p:ph type="title"/>
          </p:nvPr>
        </p:nvSpPr>
        <p:spPr>
          <a:xfrm>
            <a:off x="587538" y="512943"/>
            <a:ext cx="8210915" cy="701674"/>
          </a:xfrm>
        </p:spPr>
        <p:txBody>
          <a:bodyPr>
            <a:normAutofit/>
          </a:bodyPr>
          <a:lstStyle/>
          <a:p>
            <a:r>
              <a:rPr lang="en-US" altLang="ja-JP" dirty="0"/>
              <a:t>4.3 Control to make the priority higher</a:t>
            </a:r>
            <a:endParaRPr kumimoji="1" lang="ja-JP" altLang="en-US" dirty="0"/>
          </a:p>
        </p:txBody>
      </p:sp>
      <p:sp>
        <p:nvSpPr>
          <p:cNvPr id="4" name="日付プレースホルダー 3">
            <a:extLst>
              <a:ext uri="{FF2B5EF4-FFF2-40B4-BE49-F238E27FC236}">
                <a16:creationId xmlns:a16="http://schemas.microsoft.com/office/drawing/2014/main" id="{DFA6B1DF-3860-4CC7-B9E8-5C3510556AA1}"/>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F7C1A3DF-342B-4E25-AF15-B11C69DC668B}"/>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21</a:t>
            </a:fld>
            <a:endParaRPr kumimoji="1" lang="ja-JP" altLang="en-US"/>
          </a:p>
        </p:txBody>
      </p:sp>
      <p:sp>
        <p:nvSpPr>
          <p:cNvPr id="16" name="正方形/長方形 15">
            <a:extLst>
              <a:ext uri="{FF2B5EF4-FFF2-40B4-BE49-F238E27FC236}">
                <a16:creationId xmlns:a16="http://schemas.microsoft.com/office/drawing/2014/main" id="{DCD8B5C8-CB28-42DA-997F-E676AA509572}"/>
              </a:ext>
            </a:extLst>
          </p:cNvPr>
          <p:cNvSpPr/>
          <p:nvPr/>
        </p:nvSpPr>
        <p:spPr>
          <a:xfrm>
            <a:off x="456467" y="1102687"/>
            <a:ext cx="8291564" cy="646331"/>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altLang="ja-JP" dirty="0"/>
              <a:t>We propose a MAC protocol not only giving average performance as a whole, but also </a:t>
            </a:r>
            <a:r>
              <a:rPr lang="en-US" altLang="ja-JP" dirty="0">
                <a:solidFill>
                  <a:srgbClr val="FF0000"/>
                </a:solidFill>
              </a:rPr>
              <a:t>differentiating between high UP and low UP</a:t>
            </a:r>
            <a:endParaRPr lang="ja-JP" altLang="en-US" dirty="0">
              <a:solidFill>
                <a:srgbClr val="FF0000"/>
              </a:solidFill>
            </a:endParaRPr>
          </a:p>
        </p:txBody>
      </p:sp>
      <p:sp>
        <p:nvSpPr>
          <p:cNvPr id="17" name="正方形/長方形 16">
            <a:extLst>
              <a:ext uri="{FF2B5EF4-FFF2-40B4-BE49-F238E27FC236}">
                <a16:creationId xmlns:a16="http://schemas.microsoft.com/office/drawing/2014/main" id="{2717FE55-4DDD-4761-9C14-FA4609550EAD}"/>
              </a:ext>
            </a:extLst>
          </p:cNvPr>
          <p:cNvSpPr/>
          <p:nvPr/>
        </p:nvSpPr>
        <p:spPr>
          <a:xfrm>
            <a:off x="4904977" y="1747315"/>
            <a:ext cx="1271105"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C7A3ACB-318D-4550-969D-A0A78ED3B699}"/>
              </a:ext>
            </a:extLst>
          </p:cNvPr>
          <p:cNvSpPr txBox="1"/>
          <p:nvPr/>
        </p:nvSpPr>
        <p:spPr>
          <a:xfrm>
            <a:off x="5276431" y="1716537"/>
            <a:ext cx="899651" cy="369332"/>
          </a:xfrm>
          <a:prstGeom prst="rect">
            <a:avLst/>
          </a:prstGeom>
          <a:noFill/>
        </p:spPr>
        <p:txBody>
          <a:bodyPr wrap="square" rtlCol="0">
            <a:spAutoFit/>
          </a:bodyPr>
          <a:lstStyle/>
          <a:p>
            <a:r>
              <a:rPr kumimoji="1" lang="en-US" altLang="ja-JP" dirty="0"/>
              <a:t>MAP</a:t>
            </a:r>
            <a:endParaRPr kumimoji="1" lang="ja-JP" altLang="en-US" dirty="0"/>
          </a:p>
        </p:txBody>
      </p:sp>
      <p:sp>
        <p:nvSpPr>
          <p:cNvPr id="20" name="正方形/長方形 19">
            <a:extLst>
              <a:ext uri="{FF2B5EF4-FFF2-40B4-BE49-F238E27FC236}">
                <a16:creationId xmlns:a16="http://schemas.microsoft.com/office/drawing/2014/main" id="{E06C29ED-FB98-4F25-9309-A7040E83D713}"/>
              </a:ext>
            </a:extLst>
          </p:cNvPr>
          <p:cNvSpPr/>
          <p:nvPr/>
        </p:nvSpPr>
        <p:spPr>
          <a:xfrm>
            <a:off x="368631" y="1766198"/>
            <a:ext cx="1271105" cy="3077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3898111-4A1A-4E8E-9E2E-58F777D1E0D2}"/>
              </a:ext>
            </a:extLst>
          </p:cNvPr>
          <p:cNvSpPr txBox="1"/>
          <p:nvPr/>
        </p:nvSpPr>
        <p:spPr>
          <a:xfrm>
            <a:off x="740084" y="1735420"/>
            <a:ext cx="899651" cy="369332"/>
          </a:xfrm>
          <a:prstGeom prst="rect">
            <a:avLst/>
          </a:prstGeom>
          <a:noFill/>
        </p:spPr>
        <p:txBody>
          <a:bodyPr wrap="square" rtlCol="0">
            <a:spAutoFit/>
          </a:bodyPr>
          <a:lstStyle/>
          <a:p>
            <a:r>
              <a:rPr kumimoji="1" lang="en-US" altLang="ja-JP" dirty="0"/>
              <a:t>RAP</a:t>
            </a:r>
            <a:endParaRPr kumimoji="1" lang="ja-JP" altLang="en-US" dirty="0"/>
          </a:p>
        </p:txBody>
      </p:sp>
      <p:sp>
        <p:nvSpPr>
          <p:cNvPr id="22" name="テキスト ボックス 21">
            <a:extLst>
              <a:ext uri="{FF2B5EF4-FFF2-40B4-BE49-F238E27FC236}">
                <a16:creationId xmlns:a16="http://schemas.microsoft.com/office/drawing/2014/main" id="{0ED24590-C622-4F0F-A90E-4186696FEF2C}"/>
              </a:ext>
            </a:extLst>
          </p:cNvPr>
          <p:cNvSpPr txBox="1"/>
          <p:nvPr/>
        </p:nvSpPr>
        <p:spPr>
          <a:xfrm>
            <a:off x="178169" y="2135530"/>
            <a:ext cx="4303852" cy="1754326"/>
          </a:xfrm>
          <a:prstGeom prst="rect">
            <a:avLst/>
          </a:prstGeom>
          <a:noFill/>
        </p:spPr>
        <p:txBody>
          <a:bodyPr wrap="square" rtlCol="0">
            <a:spAutoFit/>
          </a:bodyPr>
          <a:lstStyle/>
          <a:p>
            <a:pPr marL="342900" indent="-342900">
              <a:buClr>
                <a:schemeClr val="accent1"/>
              </a:buClr>
              <a:buFont typeface="+mj-lt"/>
              <a:buAutoNum type="arabicPeriod"/>
            </a:pPr>
            <a:r>
              <a:rPr lang="en-US" altLang="ja-JP" dirty="0"/>
              <a:t>If it is low UP (4 or less) </a:t>
            </a:r>
            <a:r>
              <a:rPr lang="en-US" altLang="ja-JP" dirty="0">
                <a:solidFill>
                  <a:srgbClr val="FF0000"/>
                </a:solidFill>
              </a:rPr>
              <a:t>irrespective of interference or non-interference</a:t>
            </a:r>
            <a:r>
              <a:rPr lang="en-US" altLang="ja-JP" dirty="0"/>
              <a:t>, do not compete transmission right</a:t>
            </a:r>
            <a:endParaRPr kumimoji="1" lang="en-US" altLang="ja-JP" dirty="0"/>
          </a:p>
          <a:p>
            <a:pPr marL="342900" indent="-342900">
              <a:buClr>
                <a:schemeClr val="accent1"/>
              </a:buClr>
              <a:buFont typeface="+mj-lt"/>
              <a:buAutoNum type="arabicPeriod"/>
            </a:pPr>
            <a:r>
              <a:rPr lang="en-US" altLang="ja-JP" dirty="0"/>
              <a:t>If it is high UP (5 or more) </a:t>
            </a:r>
            <a:r>
              <a:rPr lang="en-US" altLang="ja-JP" dirty="0">
                <a:solidFill>
                  <a:srgbClr val="FF0000"/>
                </a:solidFill>
              </a:rPr>
              <a:t>irrespective of interference or non-interference</a:t>
            </a:r>
            <a:r>
              <a:rPr lang="en-US" altLang="ja-JP" dirty="0"/>
              <a:t>, compete transmission right as usual</a:t>
            </a:r>
            <a:endParaRPr kumimoji="1" lang="en-US" altLang="ja-JP" dirty="0"/>
          </a:p>
        </p:txBody>
      </p:sp>
      <p:sp>
        <p:nvSpPr>
          <p:cNvPr id="25" name="正方形/長方形 24">
            <a:extLst>
              <a:ext uri="{FF2B5EF4-FFF2-40B4-BE49-F238E27FC236}">
                <a16:creationId xmlns:a16="http://schemas.microsoft.com/office/drawing/2014/main" id="{E2E47507-BA0E-4BFD-B2BE-CBBBD247F1AF}"/>
              </a:ext>
            </a:extLst>
          </p:cNvPr>
          <p:cNvSpPr/>
          <p:nvPr/>
        </p:nvSpPr>
        <p:spPr>
          <a:xfrm>
            <a:off x="4988045" y="2420651"/>
            <a:ext cx="3810407" cy="77722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C696792-610F-4216-8339-C7A8C97AF4CB}"/>
              </a:ext>
            </a:extLst>
          </p:cNvPr>
          <p:cNvSpPr/>
          <p:nvPr/>
        </p:nvSpPr>
        <p:spPr>
          <a:xfrm>
            <a:off x="5118675" y="2170463"/>
            <a:ext cx="3503242" cy="354222"/>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A47D713-11EF-45BD-A9E0-1723B5B6275D}"/>
              </a:ext>
            </a:extLst>
          </p:cNvPr>
          <p:cNvSpPr txBox="1"/>
          <p:nvPr/>
        </p:nvSpPr>
        <p:spPr>
          <a:xfrm>
            <a:off x="5079163" y="2155926"/>
            <a:ext cx="3679778" cy="369332"/>
          </a:xfrm>
          <a:prstGeom prst="rect">
            <a:avLst/>
          </a:prstGeom>
          <a:noFill/>
        </p:spPr>
        <p:txBody>
          <a:bodyPr wrap="square" rtlCol="0">
            <a:spAutoFit/>
          </a:bodyPr>
          <a:lstStyle/>
          <a:p>
            <a:r>
              <a:rPr lang="en-US" altLang="ja-JP" dirty="0"/>
              <a:t>How to assign transmission rights</a:t>
            </a:r>
            <a:endParaRPr kumimoji="1" lang="ja-JP" altLang="en-US" dirty="0"/>
          </a:p>
        </p:txBody>
      </p:sp>
      <p:sp>
        <p:nvSpPr>
          <p:cNvPr id="28" name="テキスト ボックス 27">
            <a:extLst>
              <a:ext uri="{FF2B5EF4-FFF2-40B4-BE49-F238E27FC236}">
                <a16:creationId xmlns:a16="http://schemas.microsoft.com/office/drawing/2014/main" id="{55B8EC97-680C-42B5-BD13-1CD171ACEB3D}"/>
              </a:ext>
            </a:extLst>
          </p:cNvPr>
          <p:cNvSpPr txBox="1"/>
          <p:nvPr/>
        </p:nvSpPr>
        <p:spPr>
          <a:xfrm>
            <a:off x="5500001" y="2518200"/>
            <a:ext cx="2908708" cy="646331"/>
          </a:xfrm>
          <a:prstGeom prst="rect">
            <a:avLst/>
          </a:prstGeom>
          <a:noFill/>
        </p:spPr>
        <p:txBody>
          <a:bodyPr wrap="square" rtlCol="0">
            <a:spAutoFit/>
          </a:bodyPr>
          <a:lstStyle/>
          <a:p>
            <a:r>
              <a:rPr lang="en-US" altLang="ja-JP" dirty="0"/>
              <a:t>The one with the largest</a:t>
            </a:r>
          </a:p>
          <a:p>
            <a:r>
              <a:rPr lang="en-US" altLang="ja-JP" dirty="0">
                <a:solidFill>
                  <a:srgbClr val="FF0000"/>
                </a:solidFill>
              </a:rPr>
              <a:t>UP value × elapsed time</a:t>
            </a:r>
            <a:endParaRPr kumimoji="1" lang="ja-JP" altLang="en-US" dirty="0">
              <a:solidFill>
                <a:srgbClr val="FF0000"/>
              </a:solidFill>
            </a:endParaRPr>
          </a:p>
        </p:txBody>
      </p:sp>
      <p:sp>
        <p:nvSpPr>
          <p:cNvPr id="34" name="テキスト ボックス 33">
            <a:extLst>
              <a:ext uri="{FF2B5EF4-FFF2-40B4-BE49-F238E27FC236}">
                <a16:creationId xmlns:a16="http://schemas.microsoft.com/office/drawing/2014/main" id="{E207F43B-84B4-4BD8-97EA-C0701FDBC39E}"/>
              </a:ext>
            </a:extLst>
          </p:cNvPr>
          <p:cNvSpPr txBox="1"/>
          <p:nvPr/>
        </p:nvSpPr>
        <p:spPr>
          <a:xfrm>
            <a:off x="5488712" y="4249350"/>
            <a:ext cx="3157986" cy="646331"/>
          </a:xfrm>
          <a:prstGeom prst="rect">
            <a:avLst/>
          </a:prstGeom>
          <a:noFill/>
        </p:spPr>
        <p:txBody>
          <a:bodyPr wrap="square" rtlCol="0">
            <a:spAutoFit/>
          </a:bodyPr>
          <a:lstStyle/>
          <a:p>
            <a:r>
              <a:rPr lang="en-US" altLang="ja-JP" dirty="0"/>
              <a:t>We changed the weighting value called UP value</a:t>
            </a:r>
            <a:endParaRPr kumimoji="1" lang="ja-JP" altLang="en-US" dirty="0"/>
          </a:p>
        </p:txBody>
      </p:sp>
      <p:sp>
        <p:nvSpPr>
          <p:cNvPr id="3" name="矢印: 下 2">
            <a:extLst>
              <a:ext uri="{FF2B5EF4-FFF2-40B4-BE49-F238E27FC236}">
                <a16:creationId xmlns:a16="http://schemas.microsoft.com/office/drawing/2014/main" id="{84E4F74D-F09B-4759-BD34-25100EE80C90}"/>
              </a:ext>
            </a:extLst>
          </p:cNvPr>
          <p:cNvSpPr/>
          <p:nvPr/>
        </p:nvSpPr>
        <p:spPr>
          <a:xfrm>
            <a:off x="6495529" y="3419057"/>
            <a:ext cx="847045" cy="630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93E3E3E-3343-407C-9EB2-BEA3526F3F34}"/>
              </a:ext>
            </a:extLst>
          </p:cNvPr>
          <p:cNvSpPr/>
          <p:nvPr/>
        </p:nvSpPr>
        <p:spPr>
          <a:xfrm>
            <a:off x="5192020" y="4244059"/>
            <a:ext cx="3371241" cy="6124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CEA7B3A7-E46C-481E-8A2A-26D32B76B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77" y="3889468"/>
            <a:ext cx="2724282" cy="1427974"/>
          </a:xfrm>
          <a:prstGeom prst="rect">
            <a:avLst/>
          </a:prstGeom>
        </p:spPr>
      </p:pic>
      <p:sp>
        <p:nvSpPr>
          <p:cNvPr id="44" name="テキスト ボックス 43">
            <a:extLst>
              <a:ext uri="{FF2B5EF4-FFF2-40B4-BE49-F238E27FC236}">
                <a16:creationId xmlns:a16="http://schemas.microsoft.com/office/drawing/2014/main" id="{53116DE2-E957-4D8E-A83B-7E128A0018D2}"/>
              </a:ext>
            </a:extLst>
          </p:cNvPr>
          <p:cNvSpPr txBox="1"/>
          <p:nvPr/>
        </p:nvSpPr>
        <p:spPr>
          <a:xfrm>
            <a:off x="1981665" y="5257371"/>
            <a:ext cx="2294063" cy="338554"/>
          </a:xfrm>
          <a:prstGeom prst="rect">
            <a:avLst/>
          </a:prstGeom>
          <a:noFill/>
        </p:spPr>
        <p:txBody>
          <a:bodyPr wrap="square" rtlCol="0">
            <a:spAutoFit/>
          </a:bodyPr>
          <a:lstStyle/>
          <a:p>
            <a:r>
              <a:rPr kumimoji="1" lang="en-US" altLang="ja-JP" sz="1600" dirty="0"/>
              <a:t>Fig8. RAP</a:t>
            </a:r>
            <a:endParaRPr kumimoji="1" lang="ja-JP" altLang="en-US" sz="1600" dirty="0"/>
          </a:p>
        </p:txBody>
      </p:sp>
      <p:sp>
        <p:nvSpPr>
          <p:cNvPr id="19" name="テキスト ボックス 18">
            <a:extLst>
              <a:ext uri="{FF2B5EF4-FFF2-40B4-BE49-F238E27FC236}">
                <a16:creationId xmlns:a16="http://schemas.microsoft.com/office/drawing/2014/main" id="{9A632C06-9B14-481A-8898-B1A2C539489E}"/>
              </a:ext>
            </a:extLst>
          </p:cNvPr>
          <p:cNvSpPr txBox="1"/>
          <p:nvPr/>
        </p:nvSpPr>
        <p:spPr>
          <a:xfrm>
            <a:off x="561708" y="5578894"/>
            <a:ext cx="8274454" cy="646331"/>
          </a:xfrm>
          <a:prstGeom prst="rect">
            <a:avLst/>
          </a:prstGeom>
          <a:noFill/>
        </p:spPr>
        <p:txBody>
          <a:bodyPr wrap="square" rtlCol="0">
            <a:spAutoFit/>
          </a:bodyPr>
          <a:lstStyle/>
          <a:p>
            <a:pPr marL="285750" indent="-285750">
              <a:buClr>
                <a:schemeClr val="accent1"/>
              </a:buClr>
              <a:buFont typeface="Wingdings" panose="05000000000000000000" pitchFamily="2" charset="2"/>
              <a:buChar char="u"/>
            </a:pPr>
            <a:r>
              <a:rPr lang="en-US" altLang="ja-JP" b="1" u="sng" dirty="0"/>
              <a:t>By changing parameters, we can cope with each design policy (giving average performance , differentiating between high UP and low UP)</a:t>
            </a:r>
            <a:endParaRPr kumimoji="1" lang="ja-JP" altLang="en-US" b="1" u="sng" dirty="0"/>
          </a:p>
        </p:txBody>
      </p:sp>
      <p:sp>
        <p:nvSpPr>
          <p:cNvPr id="24" name="テキスト ボックス 23">
            <a:extLst>
              <a:ext uri="{FF2B5EF4-FFF2-40B4-BE49-F238E27FC236}">
                <a16:creationId xmlns:a16="http://schemas.microsoft.com/office/drawing/2014/main" id="{72F437EC-7E5E-439F-9557-E10F91FC9538}"/>
              </a:ext>
            </a:extLst>
          </p:cNvPr>
          <p:cNvSpPr txBox="1"/>
          <p:nvPr/>
        </p:nvSpPr>
        <p:spPr>
          <a:xfrm>
            <a:off x="5050816" y="4908743"/>
            <a:ext cx="4212000" cy="646331"/>
          </a:xfrm>
          <a:prstGeom prst="rect">
            <a:avLst/>
          </a:prstGeom>
          <a:noFill/>
        </p:spPr>
        <p:txBody>
          <a:bodyPr wrap="square" rtlCol="0">
            <a:spAutoFit/>
          </a:bodyPr>
          <a:lstStyle/>
          <a:p>
            <a:r>
              <a:rPr lang="en-US" altLang="ja-JP" dirty="0"/>
              <a:t>Weighting to make the priority more dominant</a:t>
            </a:r>
            <a:endParaRPr kumimoji="1" lang="ja-JP" altLang="en-US" dirty="0"/>
          </a:p>
        </p:txBody>
      </p:sp>
      <p:sp>
        <p:nvSpPr>
          <p:cNvPr id="11" name="フッター プレースホルダー 10">
            <a:extLst>
              <a:ext uri="{FF2B5EF4-FFF2-40B4-BE49-F238E27FC236}">
                <a16:creationId xmlns:a16="http://schemas.microsoft.com/office/drawing/2014/main" id="{64C738BD-0DD7-4589-BA31-A87C0E5C9796}"/>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43" name="テキスト ボックス 42">
            <a:extLst>
              <a:ext uri="{FF2B5EF4-FFF2-40B4-BE49-F238E27FC236}">
                <a16:creationId xmlns:a16="http://schemas.microsoft.com/office/drawing/2014/main" id="{7B6F3902-2B81-4AE0-9F22-F31483B0EFCF}"/>
              </a:ext>
            </a:extLst>
          </p:cNvPr>
          <p:cNvSpPr txBox="1"/>
          <p:nvPr/>
        </p:nvSpPr>
        <p:spPr>
          <a:xfrm>
            <a:off x="2764430" y="4481605"/>
            <a:ext cx="372109" cy="253916"/>
          </a:xfrm>
          <a:prstGeom prst="rect">
            <a:avLst/>
          </a:prstGeom>
          <a:solidFill>
            <a:schemeClr val="bg1"/>
          </a:solidFill>
          <a:ln>
            <a:solidFill>
              <a:srgbClr val="FFC000"/>
            </a:solidFill>
          </a:ln>
        </p:spPr>
        <p:txBody>
          <a:bodyPr wrap="square" rtlCol="0">
            <a:spAutoFit/>
          </a:bodyPr>
          <a:lstStyle/>
          <a:p>
            <a:r>
              <a:rPr kumimoji="1" lang="en-US" altLang="ja-JP" sz="1050" dirty="0"/>
              <a:t>C2</a:t>
            </a:r>
            <a:endParaRPr kumimoji="1" lang="ja-JP" altLang="en-US" sz="1050" dirty="0"/>
          </a:p>
        </p:txBody>
      </p:sp>
      <p:sp>
        <p:nvSpPr>
          <p:cNvPr id="45" name="テキスト ボックス 44">
            <a:extLst>
              <a:ext uri="{FF2B5EF4-FFF2-40B4-BE49-F238E27FC236}">
                <a16:creationId xmlns:a16="http://schemas.microsoft.com/office/drawing/2014/main" id="{F9E3D7DF-DDAE-4029-BE70-D58F6E411218}"/>
              </a:ext>
            </a:extLst>
          </p:cNvPr>
          <p:cNvSpPr txBox="1"/>
          <p:nvPr/>
        </p:nvSpPr>
        <p:spPr>
          <a:xfrm>
            <a:off x="1657849" y="4497849"/>
            <a:ext cx="372109" cy="253916"/>
          </a:xfrm>
          <a:prstGeom prst="rect">
            <a:avLst/>
          </a:prstGeom>
          <a:solidFill>
            <a:schemeClr val="bg1"/>
          </a:solidFill>
          <a:ln>
            <a:solidFill>
              <a:schemeClr val="accent2"/>
            </a:solidFill>
          </a:ln>
        </p:spPr>
        <p:txBody>
          <a:bodyPr wrap="square" rtlCol="0">
            <a:spAutoFit/>
          </a:bodyPr>
          <a:lstStyle/>
          <a:p>
            <a:r>
              <a:rPr kumimoji="1" lang="en-US" altLang="ja-JP" sz="1050" dirty="0"/>
              <a:t>C1</a:t>
            </a:r>
            <a:endParaRPr kumimoji="1" lang="ja-JP" altLang="en-US" sz="1050" dirty="0"/>
          </a:p>
        </p:txBody>
      </p:sp>
    </p:spTree>
    <p:extLst>
      <p:ext uri="{BB962C8B-B14F-4D97-AF65-F5344CB8AC3E}">
        <p14:creationId xmlns:p14="http://schemas.microsoft.com/office/powerpoint/2010/main" val="201417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03DAED5-96E6-4BB7-838B-AC2BB791F109}"/>
              </a:ext>
            </a:extLst>
          </p:cNvPr>
          <p:cNvSpPr>
            <a:spLocks noGrp="1"/>
          </p:cNvSpPr>
          <p:nvPr>
            <p:ph type="dt" sz="half" idx="10"/>
          </p:nvPr>
        </p:nvSpPr>
        <p:spPr/>
        <p:txBody>
          <a:bodyPr/>
          <a:lstStyle/>
          <a:p>
            <a:r>
              <a:rPr kumimoji="1" lang="en-US" altLang="ja-JP"/>
              <a:t>May 2021</a:t>
            </a:r>
            <a:endParaRPr kumimoji="1" lang="ja-JP" altLang="en-US"/>
          </a:p>
        </p:txBody>
      </p:sp>
      <p:sp>
        <p:nvSpPr>
          <p:cNvPr id="3" name="スライド番号プレースホルダー 2">
            <a:extLst>
              <a:ext uri="{FF2B5EF4-FFF2-40B4-BE49-F238E27FC236}">
                <a16:creationId xmlns:a16="http://schemas.microsoft.com/office/drawing/2014/main" id="{EA2510A8-992B-4919-984D-D361125F51D1}"/>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22</a:t>
            </a:fld>
            <a:endParaRPr kumimoji="1" lang="ja-JP" altLang="en-US"/>
          </a:p>
        </p:txBody>
      </p:sp>
      <p:sp>
        <p:nvSpPr>
          <p:cNvPr id="4" name="テキスト ボックス 3">
            <a:extLst>
              <a:ext uri="{FF2B5EF4-FFF2-40B4-BE49-F238E27FC236}">
                <a16:creationId xmlns:a16="http://schemas.microsoft.com/office/drawing/2014/main" id="{789C6D83-FFC2-4572-926A-246BD110ADEB}"/>
              </a:ext>
            </a:extLst>
          </p:cNvPr>
          <p:cNvSpPr txBox="1"/>
          <p:nvPr/>
        </p:nvSpPr>
        <p:spPr>
          <a:xfrm>
            <a:off x="360167" y="2599981"/>
            <a:ext cx="9782979" cy="646331"/>
          </a:xfrm>
          <a:prstGeom prst="rect">
            <a:avLst/>
          </a:prstGeom>
          <a:noFill/>
        </p:spPr>
        <p:txBody>
          <a:bodyPr wrap="square" rtlCol="0">
            <a:spAutoFit/>
          </a:bodyPr>
          <a:lstStyle/>
          <a:p>
            <a:r>
              <a:rPr kumimoji="1" lang="en-US" altLang="ja-JP" sz="3600" dirty="0"/>
              <a:t>5.</a:t>
            </a:r>
            <a:r>
              <a:rPr lang="en-US" altLang="ja-JP" sz="3600" dirty="0"/>
              <a:t> Performance evaluation by simulation</a:t>
            </a:r>
            <a:r>
              <a:rPr kumimoji="1" lang="en-US" altLang="ja-JP" sz="3600" dirty="0"/>
              <a:t> </a:t>
            </a:r>
            <a:endParaRPr kumimoji="1" lang="ja-JP" altLang="en-US" sz="3600" dirty="0"/>
          </a:p>
        </p:txBody>
      </p:sp>
      <p:sp>
        <p:nvSpPr>
          <p:cNvPr id="5" name="フッター プレースホルダー 4">
            <a:extLst>
              <a:ext uri="{FF2B5EF4-FFF2-40B4-BE49-F238E27FC236}">
                <a16:creationId xmlns:a16="http://schemas.microsoft.com/office/drawing/2014/main" id="{BE08358C-54FC-444B-9403-77C9DE8D24DC}"/>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323857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B7B2C73F-4439-4AB1-A81E-EE6C85ED0A0B}"/>
              </a:ext>
            </a:extLst>
          </p:cNvPr>
          <p:cNvSpPr/>
          <p:nvPr/>
        </p:nvSpPr>
        <p:spPr>
          <a:xfrm>
            <a:off x="4049160" y="4589481"/>
            <a:ext cx="4933675" cy="17924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B2FD11A-7A15-4D08-BAE1-9695629FB308}"/>
              </a:ext>
            </a:extLst>
          </p:cNvPr>
          <p:cNvSpPr>
            <a:spLocks noGrp="1"/>
          </p:cNvSpPr>
          <p:nvPr>
            <p:ph type="title"/>
          </p:nvPr>
        </p:nvSpPr>
        <p:spPr>
          <a:xfrm>
            <a:off x="625063" y="682507"/>
            <a:ext cx="7886700" cy="332790"/>
          </a:xfrm>
        </p:spPr>
        <p:txBody>
          <a:bodyPr/>
          <a:lstStyle/>
          <a:p>
            <a:r>
              <a:rPr lang="en-US" altLang="ja-JP" dirty="0"/>
              <a:t>5</a:t>
            </a:r>
            <a:r>
              <a:rPr kumimoji="1" lang="en-US" altLang="ja-JP" dirty="0"/>
              <a:t>.1 </a:t>
            </a:r>
            <a:r>
              <a:rPr lang="en-US" altLang="ja-JP" dirty="0"/>
              <a:t>Simulation characteristics</a:t>
            </a:r>
            <a:endParaRPr kumimoji="1" lang="ja-JP" altLang="en-US" dirty="0"/>
          </a:p>
        </p:txBody>
      </p:sp>
      <p:sp>
        <p:nvSpPr>
          <p:cNvPr id="4" name="日付プレースホルダー 3">
            <a:extLst>
              <a:ext uri="{FF2B5EF4-FFF2-40B4-BE49-F238E27FC236}">
                <a16:creationId xmlns:a16="http://schemas.microsoft.com/office/drawing/2014/main" id="{D3DC75A1-2259-45D6-BF73-B94FF5E61894}"/>
              </a:ext>
            </a:extLst>
          </p:cNvPr>
          <p:cNvSpPr>
            <a:spLocks noGrp="1"/>
          </p:cNvSpPr>
          <p:nvPr>
            <p:ph type="dt" sz="half" idx="10"/>
          </p:nvPr>
        </p:nvSpPr>
        <p:spPr/>
        <p:txBody>
          <a:bodyPr/>
          <a:lstStyle/>
          <a:p>
            <a:r>
              <a:rPr kumimoji="1" lang="en-US" altLang="ja-JP"/>
              <a:t>May 2021</a:t>
            </a:r>
            <a:endParaRPr kumimoji="1" lang="ja-JP" altLang="en-US" dirty="0"/>
          </a:p>
        </p:txBody>
      </p:sp>
      <p:sp>
        <p:nvSpPr>
          <p:cNvPr id="5" name="スライド番号プレースホルダー 4">
            <a:extLst>
              <a:ext uri="{FF2B5EF4-FFF2-40B4-BE49-F238E27FC236}">
                <a16:creationId xmlns:a16="http://schemas.microsoft.com/office/drawing/2014/main" id="{4FAD3FD4-0C92-4E70-98B5-1605FB8ED09F}"/>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23</a:t>
            </a:fld>
            <a:endParaRPr kumimoji="1" lang="ja-JP" altLang="en-US"/>
          </a:p>
        </p:txBody>
      </p:sp>
      <p:sp>
        <p:nvSpPr>
          <p:cNvPr id="3" name="テキスト ボックス 2">
            <a:extLst>
              <a:ext uri="{FF2B5EF4-FFF2-40B4-BE49-F238E27FC236}">
                <a16:creationId xmlns:a16="http://schemas.microsoft.com/office/drawing/2014/main" id="{92C9E9E7-4753-4714-A629-EE7E92645FE1}"/>
              </a:ext>
            </a:extLst>
          </p:cNvPr>
          <p:cNvSpPr txBox="1"/>
          <p:nvPr/>
        </p:nvSpPr>
        <p:spPr>
          <a:xfrm>
            <a:off x="5063819" y="1275878"/>
            <a:ext cx="4038559" cy="304698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sz="1600" dirty="0"/>
              <a:t>Determining parameters based on the standard (IEEE 802.15.6)</a:t>
            </a:r>
          </a:p>
          <a:p>
            <a:pPr marL="285750" indent="-285750">
              <a:buClr>
                <a:schemeClr val="accent1"/>
              </a:buClr>
              <a:buFont typeface="Arial" panose="020B0604020202020204" pitchFamily="34" charset="0"/>
              <a:buChar char="•"/>
            </a:pPr>
            <a:r>
              <a:rPr lang="en-US" altLang="ja-JP" sz="1600" dirty="0">
                <a:solidFill>
                  <a:srgbClr val="FF0000"/>
                </a:solidFill>
              </a:rPr>
              <a:t>The probability of occurrence for each UP is the same</a:t>
            </a:r>
          </a:p>
          <a:p>
            <a:pPr marL="285750" indent="-285750">
              <a:buClr>
                <a:schemeClr val="accent1"/>
              </a:buClr>
              <a:buFont typeface="Arial" panose="020B0604020202020204" pitchFamily="34" charset="0"/>
              <a:buChar char="•"/>
            </a:pPr>
            <a:r>
              <a:rPr lang="en-US" altLang="ja-JP" sz="1600" dirty="0">
                <a:solidFill>
                  <a:srgbClr val="FF0000"/>
                </a:solidFill>
              </a:rPr>
              <a:t>One type of packet is generated from one node</a:t>
            </a:r>
          </a:p>
          <a:p>
            <a:pPr marL="285750" indent="-285750">
              <a:buClr>
                <a:schemeClr val="accent1"/>
              </a:buClr>
              <a:buFont typeface="Arial" panose="020B0604020202020204" pitchFamily="34" charset="0"/>
              <a:buChar char="•"/>
            </a:pPr>
            <a:r>
              <a:rPr lang="en-US" altLang="ja-JP" sz="1600" dirty="0">
                <a:solidFill>
                  <a:srgbClr val="FF0000"/>
                </a:solidFill>
              </a:rPr>
              <a:t>RAP, MAP handle all packets</a:t>
            </a:r>
          </a:p>
          <a:p>
            <a:pPr marL="285750" indent="-285750">
              <a:buClr>
                <a:schemeClr val="accent1"/>
              </a:buClr>
              <a:buFont typeface="Arial" panose="020B0604020202020204" pitchFamily="34" charset="0"/>
              <a:buChar char="•"/>
            </a:pPr>
            <a:r>
              <a:rPr lang="en-US" altLang="ja-JP" sz="1600" dirty="0"/>
              <a:t>The condition for discarding the packet is the case where the number of retransmissions is 4 or more and the case where the number of packets to be crowded becomes 3 or more</a:t>
            </a:r>
            <a:endParaRPr kumimoji="1" lang="en-US" altLang="ja-JP" sz="1600" dirty="0"/>
          </a:p>
        </p:txBody>
      </p:sp>
      <p:pic>
        <p:nvPicPr>
          <p:cNvPr id="17" name="図 16">
            <a:extLst>
              <a:ext uri="{FF2B5EF4-FFF2-40B4-BE49-F238E27FC236}">
                <a16:creationId xmlns:a16="http://schemas.microsoft.com/office/drawing/2014/main" id="{157B193F-4A69-4592-9850-423056655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6" y="1894168"/>
            <a:ext cx="3672537" cy="801006"/>
          </a:xfrm>
          <a:prstGeom prst="rect">
            <a:avLst/>
          </a:prstGeom>
        </p:spPr>
      </p:pic>
      <p:graphicFrame>
        <p:nvGraphicFramePr>
          <p:cNvPr id="23" name="表 22">
            <a:extLst>
              <a:ext uri="{FF2B5EF4-FFF2-40B4-BE49-F238E27FC236}">
                <a16:creationId xmlns:a16="http://schemas.microsoft.com/office/drawing/2014/main" id="{055E8014-DFBF-4D6A-8B32-CE65C7DE59ED}"/>
              </a:ext>
            </a:extLst>
          </p:cNvPr>
          <p:cNvGraphicFramePr>
            <a:graphicFrameLocks noGrp="1"/>
          </p:cNvGraphicFramePr>
          <p:nvPr/>
        </p:nvGraphicFramePr>
        <p:xfrm>
          <a:off x="270791" y="4093308"/>
          <a:ext cx="3470032" cy="2072640"/>
        </p:xfrm>
        <a:graphic>
          <a:graphicData uri="http://schemas.openxmlformats.org/drawingml/2006/table">
            <a:tbl>
              <a:tblPr firstRow="1" bandRow="1">
                <a:tableStyleId>{C083E6E3-FA7D-4D7B-A595-EF9225AFEA82}</a:tableStyleId>
              </a:tblPr>
              <a:tblGrid>
                <a:gridCol w="2204667">
                  <a:extLst>
                    <a:ext uri="{9D8B030D-6E8A-4147-A177-3AD203B41FA5}">
                      <a16:colId xmlns:a16="http://schemas.microsoft.com/office/drawing/2014/main" val="467953850"/>
                    </a:ext>
                  </a:extLst>
                </a:gridCol>
                <a:gridCol w="1265365">
                  <a:extLst>
                    <a:ext uri="{9D8B030D-6E8A-4147-A177-3AD203B41FA5}">
                      <a16:colId xmlns:a16="http://schemas.microsoft.com/office/drawing/2014/main" val="3647543029"/>
                    </a:ext>
                  </a:extLst>
                </a:gridCol>
              </a:tblGrid>
              <a:tr h="228284">
                <a:tc>
                  <a:txBody>
                    <a:bodyPr/>
                    <a:lstStyle/>
                    <a:p>
                      <a:pPr algn="ctr"/>
                      <a:r>
                        <a:rPr kumimoji="1" lang="en-US" altLang="ja-JP" sz="1100" b="0" i="0" u="none" strike="noStrike" kern="1200" dirty="0">
                          <a:solidFill>
                            <a:schemeClr val="tx1"/>
                          </a:solidFill>
                          <a:effectLst/>
                          <a:latin typeface="+mn-lt"/>
                          <a:ea typeface="+mn-ea"/>
                          <a:cs typeface="+mn-cs"/>
                        </a:rPr>
                        <a:t>Number of nodes</a:t>
                      </a:r>
                      <a:endParaRPr kumimoji="1" lang="ja-JP" altLang="en-US" sz="8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en-US" altLang="ja-JP" sz="1100" b="1" dirty="0"/>
                        <a:t>4(UP</a:t>
                      </a:r>
                      <a:r>
                        <a:rPr kumimoji="1" lang="ja-JP" altLang="en-US" sz="1100" b="1" dirty="0"/>
                        <a:t>高</a:t>
                      </a:r>
                      <a:r>
                        <a:rPr kumimoji="1" lang="en-US" altLang="ja-JP" sz="1100" b="1" dirty="0"/>
                        <a:t>2,</a:t>
                      </a:r>
                      <a:r>
                        <a:rPr kumimoji="1" lang="ja-JP" altLang="en-US" sz="1100" b="1" dirty="0"/>
                        <a:t>低</a:t>
                      </a:r>
                      <a:r>
                        <a:rPr kumimoji="1" lang="en-US" altLang="ja-JP" sz="1100" b="1" dirty="0"/>
                        <a:t>2)</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1893763"/>
                  </a:ext>
                </a:extLst>
              </a:tr>
              <a:tr h="228284">
                <a:tc>
                  <a:txBody>
                    <a:bodyPr/>
                    <a:lstStyle/>
                    <a:p>
                      <a:pPr algn="ctr"/>
                      <a:r>
                        <a:rPr kumimoji="1" lang="en-US" altLang="ja-JP" sz="1100" b="1" dirty="0"/>
                        <a:t>Data</a:t>
                      </a:r>
                      <a:r>
                        <a:rPr kumimoji="1" lang="en-US" altLang="ja-JP" sz="1100" b="1" baseline="0" dirty="0"/>
                        <a:t> rate</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a:r>
                        <a:rPr kumimoji="1" lang="en-US" altLang="ja-JP" sz="1100" b="1" dirty="0"/>
                        <a:t>242.9 [kbps]</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67105630"/>
                  </a:ext>
                </a:extLst>
              </a:tr>
              <a:tr h="228284">
                <a:tc>
                  <a:txBody>
                    <a:bodyPr/>
                    <a:lstStyle/>
                    <a:p>
                      <a:pPr algn="ctr"/>
                      <a:r>
                        <a:rPr kumimoji="1" lang="en-US" altLang="ja-JP" sz="1100" b="1" dirty="0"/>
                        <a:t>Payload</a:t>
                      </a:r>
                      <a:r>
                        <a:rPr kumimoji="1" lang="en-US" altLang="ja-JP" sz="1100" b="1" baseline="0" dirty="0"/>
                        <a:t> length</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1100" b="1" dirty="0"/>
                        <a:t>128 [octets]</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34700225"/>
                  </a:ext>
                </a:extLst>
              </a:tr>
              <a:tr h="228284">
                <a:tc>
                  <a:txBody>
                    <a:bodyPr/>
                    <a:lstStyle/>
                    <a:p>
                      <a:pPr algn="ctr"/>
                      <a:r>
                        <a:rPr kumimoji="1" lang="en-US" altLang="ja-JP" sz="1100" b="1" dirty="0"/>
                        <a:t>Number</a:t>
                      </a:r>
                      <a:r>
                        <a:rPr kumimoji="1" lang="en-US" altLang="ja-JP" sz="1100" b="1" baseline="0" dirty="0"/>
                        <a:t> of BANs</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1100" b="1" dirty="0"/>
                        <a:t>2</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82327730"/>
                  </a:ext>
                </a:extLst>
              </a:tr>
              <a:tr h="228284">
                <a:tc>
                  <a:txBody>
                    <a:bodyPr/>
                    <a:lstStyle/>
                    <a:p>
                      <a:pPr algn="ctr"/>
                      <a:r>
                        <a:rPr kumimoji="1" lang="en-US" altLang="ja-JP" sz="1100" b="1" dirty="0"/>
                        <a:t>Superframe</a:t>
                      </a:r>
                      <a:r>
                        <a:rPr kumimoji="1" lang="ja-JP" altLang="en-US" sz="1100" b="1" baseline="0" dirty="0"/>
                        <a:t> </a:t>
                      </a:r>
                      <a:r>
                        <a:rPr kumimoji="1" lang="en-US" altLang="ja-JP" sz="1100" b="1" baseline="0" dirty="0"/>
                        <a:t>length</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1100" b="1" dirty="0"/>
                        <a:t>115 [ms]</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38101340"/>
                  </a:ext>
                </a:extLst>
              </a:tr>
              <a:tr h="228284">
                <a:tc>
                  <a:txBody>
                    <a:bodyPr/>
                    <a:lstStyle/>
                    <a:p>
                      <a:pPr algn="ctr"/>
                      <a:r>
                        <a:rPr kumimoji="1" lang="en-US" altLang="ja-JP" sz="1100" b="1" dirty="0"/>
                        <a:t>Number</a:t>
                      </a:r>
                      <a:r>
                        <a:rPr kumimoji="1" lang="en-US" altLang="ja-JP" sz="1100" b="1" baseline="0" dirty="0"/>
                        <a:t> of slots</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1100" b="1" dirty="0"/>
                        <a:t>RAP=5,MAP=12</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3465896"/>
                  </a:ext>
                </a:extLst>
              </a:tr>
              <a:tr h="228284">
                <a:tc>
                  <a:txBody>
                    <a:bodyPr/>
                    <a:lstStyle/>
                    <a:p>
                      <a:pPr algn="ctr"/>
                      <a:r>
                        <a:rPr kumimoji="1" lang="en-US" altLang="ja-JP" sz="1100" b="1" dirty="0"/>
                        <a:t>Simulation</a:t>
                      </a:r>
                      <a:r>
                        <a:rPr kumimoji="1" lang="en-US" altLang="ja-JP" sz="1100" b="1" baseline="0" dirty="0"/>
                        <a:t> time</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1100" b="1" dirty="0"/>
                        <a:t>30 [s]</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58443"/>
                  </a:ext>
                </a:extLst>
              </a:tr>
              <a:tr h="228284">
                <a:tc>
                  <a:txBody>
                    <a:bodyPr/>
                    <a:lstStyle/>
                    <a:p>
                      <a:pPr algn="ctr"/>
                      <a:r>
                        <a:rPr kumimoji="1" lang="en-US" altLang="ja-JP" sz="1100" b="1" dirty="0"/>
                        <a:t>Number</a:t>
                      </a:r>
                      <a:r>
                        <a:rPr kumimoji="1" lang="en-US" altLang="ja-JP" sz="1100" b="1" baseline="0" dirty="0"/>
                        <a:t> of trials</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b="1" dirty="0"/>
                        <a:t>100 </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810174"/>
                  </a:ext>
                </a:extLst>
              </a:tr>
            </a:tbl>
          </a:graphicData>
        </a:graphic>
      </p:graphicFrame>
      <p:sp>
        <p:nvSpPr>
          <p:cNvPr id="28" name="テキスト ボックス 27">
            <a:extLst>
              <a:ext uri="{FF2B5EF4-FFF2-40B4-BE49-F238E27FC236}">
                <a16:creationId xmlns:a16="http://schemas.microsoft.com/office/drawing/2014/main" id="{66ED1A13-4B97-4E8A-A552-2790FF55BA05}"/>
              </a:ext>
            </a:extLst>
          </p:cNvPr>
          <p:cNvSpPr txBox="1"/>
          <p:nvPr/>
        </p:nvSpPr>
        <p:spPr>
          <a:xfrm>
            <a:off x="4506911" y="4791665"/>
            <a:ext cx="4464589" cy="830997"/>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sz="1600" dirty="0"/>
              <a:t>Overall network throughput characteristics</a:t>
            </a:r>
          </a:p>
          <a:p>
            <a:pPr marL="285750" indent="-285750">
              <a:buClr>
                <a:schemeClr val="accent1"/>
              </a:buClr>
              <a:buFont typeface="Arial" panose="020B0604020202020204" pitchFamily="34" charset="0"/>
              <a:buChar char="•"/>
            </a:pPr>
            <a:r>
              <a:rPr lang="en-US" altLang="ja-JP" sz="1600" dirty="0"/>
              <a:t>Throughput characteristics per UP</a:t>
            </a:r>
          </a:p>
          <a:p>
            <a:pPr marL="285750" indent="-285750">
              <a:buClr>
                <a:schemeClr val="accent1"/>
              </a:buClr>
              <a:buFont typeface="Arial" panose="020B0604020202020204" pitchFamily="34" charset="0"/>
              <a:buChar char="•"/>
            </a:pPr>
            <a:r>
              <a:rPr lang="en-US" altLang="ja-JP" sz="1600" dirty="0"/>
              <a:t>Delay characteristics per UP</a:t>
            </a:r>
            <a:endParaRPr kumimoji="1" lang="ja-JP" altLang="en-US" sz="1600" dirty="0"/>
          </a:p>
        </p:txBody>
      </p:sp>
      <p:sp>
        <p:nvSpPr>
          <p:cNvPr id="34" name="テキスト ボックス 33">
            <a:extLst>
              <a:ext uri="{FF2B5EF4-FFF2-40B4-BE49-F238E27FC236}">
                <a16:creationId xmlns:a16="http://schemas.microsoft.com/office/drawing/2014/main" id="{D4CF0D3A-A96F-48B0-9F3F-FC1D73C95B9A}"/>
              </a:ext>
            </a:extLst>
          </p:cNvPr>
          <p:cNvSpPr txBox="1"/>
          <p:nvPr/>
        </p:nvSpPr>
        <p:spPr>
          <a:xfrm>
            <a:off x="888131" y="3864569"/>
            <a:ext cx="2614754" cy="276999"/>
          </a:xfrm>
          <a:prstGeom prst="rect">
            <a:avLst/>
          </a:prstGeom>
          <a:noFill/>
        </p:spPr>
        <p:txBody>
          <a:bodyPr wrap="square" rtlCol="0">
            <a:spAutoFit/>
          </a:bodyPr>
          <a:lstStyle/>
          <a:p>
            <a:r>
              <a:rPr kumimoji="1" lang="en-US" altLang="ja-JP" sz="1200" dirty="0"/>
              <a:t>Table1. simulation characteristics</a:t>
            </a:r>
            <a:endParaRPr kumimoji="1" lang="ja-JP" altLang="en-US" sz="1200" dirty="0"/>
          </a:p>
        </p:txBody>
      </p:sp>
      <p:sp>
        <p:nvSpPr>
          <p:cNvPr id="36" name="テキスト ボックス 35">
            <a:extLst>
              <a:ext uri="{FF2B5EF4-FFF2-40B4-BE49-F238E27FC236}">
                <a16:creationId xmlns:a16="http://schemas.microsoft.com/office/drawing/2014/main" id="{4469C1D3-7BB2-49E4-9704-5E63C7C9C22B}"/>
              </a:ext>
            </a:extLst>
          </p:cNvPr>
          <p:cNvSpPr txBox="1"/>
          <p:nvPr/>
        </p:nvSpPr>
        <p:spPr>
          <a:xfrm>
            <a:off x="1110781" y="2656408"/>
            <a:ext cx="2240112" cy="276999"/>
          </a:xfrm>
          <a:prstGeom prst="rect">
            <a:avLst/>
          </a:prstGeom>
          <a:noFill/>
        </p:spPr>
        <p:txBody>
          <a:bodyPr wrap="square" rtlCol="0">
            <a:spAutoFit/>
          </a:bodyPr>
          <a:lstStyle/>
          <a:p>
            <a:r>
              <a:rPr kumimoji="1" lang="en-US" altLang="ja-JP" sz="1200" dirty="0"/>
              <a:t>Fig9. Superframe</a:t>
            </a:r>
            <a:r>
              <a:rPr kumimoji="1" lang="ja-JP" altLang="en-US" sz="1200" dirty="0"/>
              <a:t> </a:t>
            </a:r>
            <a:r>
              <a:rPr kumimoji="1" lang="en-US" altLang="ja-JP" sz="1200" dirty="0"/>
              <a:t>structure</a:t>
            </a:r>
            <a:endParaRPr kumimoji="1" lang="ja-JP" altLang="en-US" sz="1200" dirty="0"/>
          </a:p>
        </p:txBody>
      </p:sp>
      <p:sp>
        <p:nvSpPr>
          <p:cNvPr id="37" name="正方形/長方形 36">
            <a:extLst>
              <a:ext uri="{FF2B5EF4-FFF2-40B4-BE49-F238E27FC236}">
                <a16:creationId xmlns:a16="http://schemas.microsoft.com/office/drawing/2014/main" id="{9B6DBB10-3F82-4EE7-A0F5-212C0C92F45C}"/>
              </a:ext>
            </a:extLst>
          </p:cNvPr>
          <p:cNvSpPr/>
          <p:nvPr/>
        </p:nvSpPr>
        <p:spPr>
          <a:xfrm>
            <a:off x="4049160" y="5560429"/>
            <a:ext cx="4967783" cy="584775"/>
          </a:xfrm>
          <a:prstGeom prst="rect">
            <a:avLst/>
          </a:prstGeom>
        </p:spPr>
        <p:txBody>
          <a:bodyPr wrap="square">
            <a:spAutoFit/>
          </a:bodyPr>
          <a:lstStyle/>
          <a:p>
            <a:r>
              <a:rPr lang="en-US" altLang="ja-JP" sz="1600" dirty="0"/>
              <a:t>Evaluation is made in two ways </a:t>
            </a:r>
            <a:r>
              <a:rPr lang="en-US" altLang="ja-JP" sz="1600" dirty="0">
                <a:solidFill>
                  <a:srgbClr val="FF0000"/>
                </a:solidFill>
              </a:rPr>
              <a:t>such as average performance</a:t>
            </a:r>
            <a:r>
              <a:rPr lang="en-US" altLang="ja-JP" sz="1600" dirty="0"/>
              <a:t>, </a:t>
            </a:r>
            <a:r>
              <a:rPr lang="en-US" altLang="ja-JP" sz="1600" dirty="0">
                <a:solidFill>
                  <a:srgbClr val="FF0000"/>
                </a:solidFill>
              </a:rPr>
              <a:t>differentiating between high UP and low UP</a:t>
            </a:r>
            <a:endParaRPr lang="ja-JP" altLang="en-US" sz="1600" dirty="0">
              <a:solidFill>
                <a:srgbClr val="FF0000"/>
              </a:solidFill>
            </a:endParaRPr>
          </a:p>
        </p:txBody>
      </p:sp>
      <p:sp>
        <p:nvSpPr>
          <p:cNvPr id="38" name="正方形/長方形 37">
            <a:extLst>
              <a:ext uri="{FF2B5EF4-FFF2-40B4-BE49-F238E27FC236}">
                <a16:creationId xmlns:a16="http://schemas.microsoft.com/office/drawing/2014/main" id="{4F5B0C93-968E-4BDA-9A4A-DA1E4CA3257D}"/>
              </a:ext>
            </a:extLst>
          </p:cNvPr>
          <p:cNvSpPr/>
          <p:nvPr/>
        </p:nvSpPr>
        <p:spPr>
          <a:xfrm>
            <a:off x="4185981" y="4418443"/>
            <a:ext cx="2292091" cy="3385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81435754-70A8-41FF-9CA7-B29549541B93}"/>
              </a:ext>
            </a:extLst>
          </p:cNvPr>
          <p:cNvSpPr txBox="1"/>
          <p:nvPr/>
        </p:nvSpPr>
        <p:spPr>
          <a:xfrm>
            <a:off x="4185353" y="4416333"/>
            <a:ext cx="2653033" cy="369332"/>
          </a:xfrm>
          <a:prstGeom prst="rect">
            <a:avLst/>
          </a:prstGeom>
          <a:noFill/>
        </p:spPr>
        <p:txBody>
          <a:bodyPr wrap="square" rtlCol="0">
            <a:spAutoFit/>
          </a:bodyPr>
          <a:lstStyle/>
          <a:p>
            <a:r>
              <a:rPr lang="en-US" altLang="ja-JP" dirty="0"/>
              <a:t>Content of evaluation</a:t>
            </a:r>
            <a:endParaRPr kumimoji="1" lang="ja-JP" altLang="en-US" dirty="0"/>
          </a:p>
        </p:txBody>
      </p:sp>
      <p:sp>
        <p:nvSpPr>
          <p:cNvPr id="15" name="テキスト ボックス 14"/>
          <p:cNvSpPr txBox="1"/>
          <p:nvPr/>
        </p:nvSpPr>
        <p:spPr>
          <a:xfrm>
            <a:off x="3754997" y="1925226"/>
            <a:ext cx="1626831" cy="584775"/>
          </a:xfrm>
          <a:prstGeom prst="rect">
            <a:avLst/>
          </a:prstGeom>
          <a:noFill/>
        </p:spPr>
        <p:txBody>
          <a:bodyPr wrap="square" rtlCol="0">
            <a:spAutoFit/>
          </a:bodyPr>
          <a:lstStyle/>
          <a:p>
            <a:r>
              <a:rPr lang="en-US" altLang="ja-JP" sz="1600" dirty="0"/>
              <a:t>There is no EAP for simplicity</a:t>
            </a:r>
            <a:endParaRPr kumimoji="1" lang="ja-JP" altLang="en-US" sz="1600" dirty="0"/>
          </a:p>
        </p:txBody>
      </p:sp>
      <p:sp>
        <p:nvSpPr>
          <p:cNvPr id="11" name="フッター プレースホルダー 10">
            <a:extLst>
              <a:ext uri="{FF2B5EF4-FFF2-40B4-BE49-F238E27FC236}">
                <a16:creationId xmlns:a16="http://schemas.microsoft.com/office/drawing/2014/main" id="{1CEC9BF4-435D-4CE4-945B-8906266E96F3}"/>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120890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076DD-31CA-43E4-A406-8C586B66CBCD}"/>
              </a:ext>
            </a:extLst>
          </p:cNvPr>
          <p:cNvSpPr>
            <a:spLocks noGrp="1"/>
          </p:cNvSpPr>
          <p:nvPr>
            <p:ph type="title"/>
          </p:nvPr>
        </p:nvSpPr>
        <p:spPr>
          <a:xfrm>
            <a:off x="625063" y="559387"/>
            <a:ext cx="7886700" cy="701674"/>
          </a:xfrm>
        </p:spPr>
        <p:txBody>
          <a:bodyPr/>
          <a:lstStyle/>
          <a:p>
            <a:r>
              <a:rPr lang="en-US" altLang="ja-JP" dirty="0"/>
              <a:t>5</a:t>
            </a:r>
            <a:r>
              <a:rPr kumimoji="1" lang="en-US" altLang="ja-JP" dirty="0"/>
              <a:t>.2 Simulation scenario</a:t>
            </a:r>
            <a:endParaRPr kumimoji="1" lang="ja-JP" altLang="en-US" dirty="0"/>
          </a:p>
        </p:txBody>
      </p:sp>
      <p:sp>
        <p:nvSpPr>
          <p:cNvPr id="5" name="スライド番号プレースホルダー 4">
            <a:extLst>
              <a:ext uri="{FF2B5EF4-FFF2-40B4-BE49-F238E27FC236}">
                <a16:creationId xmlns:a16="http://schemas.microsoft.com/office/drawing/2014/main" id="{091B0C15-E1B3-4F3F-AD47-23EF67BC3E5B}"/>
              </a:ext>
            </a:extLst>
          </p:cNvPr>
          <p:cNvSpPr>
            <a:spLocks noGrp="1"/>
          </p:cNvSpPr>
          <p:nvPr>
            <p:ph type="sldNum" sz="quarter" idx="12"/>
          </p:nvPr>
        </p:nvSpPr>
        <p:spPr/>
        <p:txBody>
          <a:bodyPr/>
          <a:lstStyle/>
          <a:p>
            <a:fld id="{E2290DE7-C583-48B9-8A77-B4C3C92E5DCE}" type="slidenum">
              <a:rPr kumimoji="1" lang="ja-JP" altLang="en-US" smtClean="0"/>
              <a:t>24</a:t>
            </a:fld>
            <a:endParaRPr kumimoji="1" lang="ja-JP" altLang="en-US"/>
          </a:p>
        </p:txBody>
      </p:sp>
      <p:pic>
        <p:nvPicPr>
          <p:cNvPr id="16" name="図 15">
            <a:extLst>
              <a:ext uri="{FF2B5EF4-FFF2-40B4-BE49-F238E27FC236}">
                <a16:creationId xmlns:a16="http://schemas.microsoft.com/office/drawing/2014/main" id="{FFEB8514-354A-4693-9996-42D824A61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675" y="1559367"/>
            <a:ext cx="4068820" cy="1953415"/>
          </a:xfrm>
          <a:prstGeom prst="rect">
            <a:avLst/>
          </a:prstGeom>
        </p:spPr>
      </p:pic>
      <p:pic>
        <p:nvPicPr>
          <p:cNvPr id="18" name="図 17">
            <a:extLst>
              <a:ext uri="{FF2B5EF4-FFF2-40B4-BE49-F238E27FC236}">
                <a16:creationId xmlns:a16="http://schemas.microsoft.com/office/drawing/2014/main" id="{B1CBDDC2-C37A-4653-8D5C-B1C7B91F1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06" y="3967796"/>
            <a:ext cx="3345064" cy="1953415"/>
          </a:xfrm>
          <a:prstGeom prst="rect">
            <a:avLst/>
          </a:prstGeom>
        </p:spPr>
      </p:pic>
      <p:pic>
        <p:nvPicPr>
          <p:cNvPr id="20" name="図 19">
            <a:extLst>
              <a:ext uri="{FF2B5EF4-FFF2-40B4-BE49-F238E27FC236}">
                <a16:creationId xmlns:a16="http://schemas.microsoft.com/office/drawing/2014/main" id="{306CEFBF-ABE4-4F05-9198-D8D974291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098" y="4005912"/>
            <a:ext cx="2267867" cy="1915299"/>
          </a:xfrm>
          <a:prstGeom prst="rect">
            <a:avLst/>
          </a:prstGeom>
        </p:spPr>
      </p:pic>
      <p:sp>
        <p:nvSpPr>
          <p:cNvPr id="21" name="テキスト ボックス 20">
            <a:extLst>
              <a:ext uri="{FF2B5EF4-FFF2-40B4-BE49-F238E27FC236}">
                <a16:creationId xmlns:a16="http://schemas.microsoft.com/office/drawing/2014/main" id="{242DFAAD-2769-4F3B-BB40-E6BF1CC63811}"/>
              </a:ext>
            </a:extLst>
          </p:cNvPr>
          <p:cNvSpPr txBox="1"/>
          <p:nvPr/>
        </p:nvSpPr>
        <p:spPr>
          <a:xfrm>
            <a:off x="2819024" y="1289622"/>
            <a:ext cx="4205890" cy="369332"/>
          </a:xfrm>
          <a:prstGeom prst="rect">
            <a:avLst/>
          </a:prstGeom>
          <a:noFill/>
        </p:spPr>
        <p:txBody>
          <a:bodyPr wrap="square" rtlCol="0">
            <a:spAutoFit/>
          </a:bodyPr>
          <a:lstStyle/>
          <a:p>
            <a:r>
              <a:rPr kumimoji="1" lang="en-US" altLang="ja-JP" dirty="0"/>
              <a:t>1, there are no interference node each</a:t>
            </a:r>
            <a:endParaRPr kumimoji="1" lang="ja-JP" altLang="en-US" dirty="0"/>
          </a:p>
        </p:txBody>
      </p:sp>
      <p:sp>
        <p:nvSpPr>
          <p:cNvPr id="22" name="テキスト ボックス 21">
            <a:extLst>
              <a:ext uri="{FF2B5EF4-FFF2-40B4-BE49-F238E27FC236}">
                <a16:creationId xmlns:a16="http://schemas.microsoft.com/office/drawing/2014/main" id="{7FCF53B4-D62B-4987-8149-92346B84A7FC}"/>
              </a:ext>
            </a:extLst>
          </p:cNvPr>
          <p:cNvSpPr txBox="1"/>
          <p:nvPr/>
        </p:nvSpPr>
        <p:spPr>
          <a:xfrm>
            <a:off x="359756" y="3541343"/>
            <a:ext cx="4434775" cy="369332"/>
          </a:xfrm>
          <a:prstGeom prst="rect">
            <a:avLst/>
          </a:prstGeom>
          <a:noFill/>
        </p:spPr>
        <p:txBody>
          <a:bodyPr wrap="square" rtlCol="0">
            <a:spAutoFit/>
          </a:bodyPr>
          <a:lstStyle/>
          <a:p>
            <a:r>
              <a:rPr kumimoji="1" lang="en-US" altLang="ja-JP" dirty="0"/>
              <a:t>2, there are two interference nodes each</a:t>
            </a:r>
            <a:endParaRPr kumimoji="1" lang="ja-JP" altLang="en-US" dirty="0"/>
          </a:p>
        </p:txBody>
      </p:sp>
      <p:sp>
        <p:nvSpPr>
          <p:cNvPr id="23" name="テキスト ボックス 22">
            <a:extLst>
              <a:ext uri="{FF2B5EF4-FFF2-40B4-BE49-F238E27FC236}">
                <a16:creationId xmlns:a16="http://schemas.microsoft.com/office/drawing/2014/main" id="{36D8C5AF-F565-45FF-B7CD-A2208CC97FBC}"/>
              </a:ext>
            </a:extLst>
          </p:cNvPr>
          <p:cNvSpPr txBox="1"/>
          <p:nvPr/>
        </p:nvSpPr>
        <p:spPr>
          <a:xfrm>
            <a:off x="4714085" y="3541343"/>
            <a:ext cx="4593723" cy="369332"/>
          </a:xfrm>
          <a:prstGeom prst="rect">
            <a:avLst/>
          </a:prstGeom>
          <a:noFill/>
        </p:spPr>
        <p:txBody>
          <a:bodyPr wrap="square" rtlCol="0">
            <a:spAutoFit/>
          </a:bodyPr>
          <a:lstStyle/>
          <a:p>
            <a:r>
              <a:rPr kumimoji="1" lang="en-US" altLang="ja-JP" dirty="0"/>
              <a:t>3, there are four(all) interference nodes each</a:t>
            </a:r>
            <a:endParaRPr kumimoji="1" lang="ja-JP" altLang="en-US" dirty="0"/>
          </a:p>
        </p:txBody>
      </p:sp>
      <p:sp>
        <p:nvSpPr>
          <p:cNvPr id="24" name="フッター プレースホルダー 10">
            <a:extLst>
              <a:ext uri="{FF2B5EF4-FFF2-40B4-BE49-F238E27FC236}">
                <a16:creationId xmlns:a16="http://schemas.microsoft.com/office/drawing/2014/main" id="{C3659787-432D-468E-9784-638A44423C4E}"/>
              </a:ext>
            </a:extLst>
          </p:cNvPr>
          <p:cNvSpPr>
            <a:spLocks noGrp="1"/>
          </p:cNvSpPr>
          <p:nvPr>
            <p:ph type="ftr" sz="quarter" idx="3"/>
          </p:nvPr>
        </p:nvSpPr>
        <p:spPr>
          <a:xfrm>
            <a:off x="5076056" y="6475412"/>
            <a:ext cx="3816424" cy="184666"/>
          </a:xfrm>
        </p:spPr>
        <p:txBody>
          <a:bodyPr/>
          <a:lstStyle/>
          <a:p>
            <a:r>
              <a:rPr lang="en-US" altLang="ja-JP"/>
              <a:t>Shunya Ogawa, Minsoo Kim(YNU), Ryuji Kohno(YNU/CWC UofOulu)</a:t>
            </a:r>
            <a:endParaRPr lang="en-US" altLang="ja-JP" dirty="0"/>
          </a:p>
        </p:txBody>
      </p:sp>
      <p:sp>
        <p:nvSpPr>
          <p:cNvPr id="3" name="日付プレースホルダー 2">
            <a:extLst>
              <a:ext uri="{FF2B5EF4-FFF2-40B4-BE49-F238E27FC236}">
                <a16:creationId xmlns:a16="http://schemas.microsoft.com/office/drawing/2014/main" id="{5F1A16D6-B283-4EED-B4E7-BD4764680DDB}"/>
              </a:ext>
            </a:extLst>
          </p:cNvPr>
          <p:cNvSpPr>
            <a:spLocks noGrp="1"/>
          </p:cNvSpPr>
          <p:nvPr>
            <p:ph type="dt" sz="half" idx="10"/>
          </p:nvPr>
        </p:nvSpPr>
        <p:spPr/>
        <p:txBody>
          <a:bodyPr/>
          <a:lstStyle/>
          <a:p>
            <a:r>
              <a:rPr kumimoji="1" lang="en-US" altLang="ja-JP"/>
              <a:t>May 2021</a:t>
            </a:r>
            <a:endParaRPr kumimoji="1" lang="ja-JP" altLang="en-US"/>
          </a:p>
        </p:txBody>
      </p:sp>
    </p:spTree>
    <p:extLst>
      <p:ext uri="{BB962C8B-B14F-4D97-AF65-F5344CB8AC3E}">
        <p14:creationId xmlns:p14="http://schemas.microsoft.com/office/powerpoint/2010/main" val="3491994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070BC-73E4-487C-B948-A790AC65C22F}"/>
              </a:ext>
            </a:extLst>
          </p:cNvPr>
          <p:cNvSpPr>
            <a:spLocks noGrp="1"/>
          </p:cNvSpPr>
          <p:nvPr>
            <p:ph type="title"/>
          </p:nvPr>
        </p:nvSpPr>
        <p:spPr>
          <a:xfrm>
            <a:off x="625063" y="452538"/>
            <a:ext cx="7886700" cy="701674"/>
          </a:xfrm>
        </p:spPr>
        <p:txBody>
          <a:bodyPr/>
          <a:lstStyle/>
          <a:p>
            <a:r>
              <a:rPr lang="en-US" altLang="ja-JP" dirty="0"/>
              <a:t>5</a:t>
            </a:r>
            <a:r>
              <a:rPr kumimoji="1" lang="en-US" altLang="ja-JP" dirty="0"/>
              <a:t>.3 </a:t>
            </a:r>
            <a:r>
              <a:rPr lang="en-US" altLang="ja-JP" dirty="0"/>
              <a:t>Simulation result(Total throughput)</a:t>
            </a:r>
            <a:endParaRPr kumimoji="1" lang="ja-JP" altLang="en-US" dirty="0"/>
          </a:p>
        </p:txBody>
      </p:sp>
      <p:sp>
        <p:nvSpPr>
          <p:cNvPr id="4" name="日付プレースホルダー 3">
            <a:extLst>
              <a:ext uri="{FF2B5EF4-FFF2-40B4-BE49-F238E27FC236}">
                <a16:creationId xmlns:a16="http://schemas.microsoft.com/office/drawing/2014/main" id="{E47882EA-AE8F-423B-853D-D9642CF6E6C0}"/>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C443E4CB-B26E-4640-B208-19386C2B998F}"/>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25</a:t>
            </a:fld>
            <a:endParaRPr kumimoji="1" lang="ja-JP" altLang="en-US"/>
          </a:p>
        </p:txBody>
      </p:sp>
      <p:sp>
        <p:nvSpPr>
          <p:cNvPr id="27" name="テキスト ボックス 26">
            <a:extLst>
              <a:ext uri="{FF2B5EF4-FFF2-40B4-BE49-F238E27FC236}">
                <a16:creationId xmlns:a16="http://schemas.microsoft.com/office/drawing/2014/main" id="{B077C7CD-D1E5-4D80-A3F4-52BD22109059}"/>
              </a:ext>
            </a:extLst>
          </p:cNvPr>
          <p:cNvSpPr txBox="1"/>
          <p:nvPr/>
        </p:nvSpPr>
        <p:spPr>
          <a:xfrm>
            <a:off x="1316614" y="984654"/>
            <a:ext cx="3128619" cy="369332"/>
          </a:xfrm>
          <a:prstGeom prst="rect">
            <a:avLst/>
          </a:prstGeom>
          <a:noFill/>
        </p:spPr>
        <p:txBody>
          <a:bodyPr wrap="square" rtlCol="0">
            <a:spAutoFit/>
          </a:bodyPr>
          <a:lstStyle/>
          <a:p>
            <a:r>
              <a:rPr kumimoji="1" lang="en-US" altLang="ja-JP" dirty="0"/>
              <a:t>Average performance</a:t>
            </a:r>
            <a:endParaRPr kumimoji="1" lang="ja-JP" altLang="en-US" dirty="0"/>
          </a:p>
        </p:txBody>
      </p:sp>
      <p:sp>
        <p:nvSpPr>
          <p:cNvPr id="28" name="テキスト ボックス 27">
            <a:extLst>
              <a:ext uri="{FF2B5EF4-FFF2-40B4-BE49-F238E27FC236}">
                <a16:creationId xmlns:a16="http://schemas.microsoft.com/office/drawing/2014/main" id="{9648DA2D-5304-4570-8841-45263C356AC0}"/>
              </a:ext>
            </a:extLst>
          </p:cNvPr>
          <p:cNvSpPr txBox="1"/>
          <p:nvPr/>
        </p:nvSpPr>
        <p:spPr>
          <a:xfrm>
            <a:off x="4467853" y="984654"/>
            <a:ext cx="4735461" cy="369332"/>
          </a:xfrm>
          <a:prstGeom prst="rect">
            <a:avLst/>
          </a:prstGeom>
          <a:noFill/>
        </p:spPr>
        <p:txBody>
          <a:bodyPr wrap="square" rtlCol="0">
            <a:spAutoFit/>
          </a:bodyPr>
          <a:lstStyle/>
          <a:p>
            <a:r>
              <a:rPr kumimoji="1" lang="en-US" altLang="ja-JP" dirty="0"/>
              <a:t>Differentiating between low UP and high UP</a:t>
            </a:r>
            <a:endParaRPr kumimoji="1" lang="ja-JP" altLang="en-US" dirty="0"/>
          </a:p>
        </p:txBody>
      </p:sp>
      <p:sp>
        <p:nvSpPr>
          <p:cNvPr id="29" name="テキスト ボックス 28">
            <a:extLst>
              <a:ext uri="{FF2B5EF4-FFF2-40B4-BE49-F238E27FC236}">
                <a16:creationId xmlns:a16="http://schemas.microsoft.com/office/drawing/2014/main" id="{5475327C-4A6A-4148-90FF-D3FDFDD4030F}"/>
              </a:ext>
            </a:extLst>
          </p:cNvPr>
          <p:cNvSpPr txBox="1"/>
          <p:nvPr/>
        </p:nvSpPr>
        <p:spPr>
          <a:xfrm>
            <a:off x="1144784" y="4205993"/>
            <a:ext cx="3386490" cy="307777"/>
          </a:xfrm>
          <a:prstGeom prst="rect">
            <a:avLst/>
          </a:prstGeom>
          <a:noFill/>
        </p:spPr>
        <p:txBody>
          <a:bodyPr wrap="square" rtlCol="0">
            <a:spAutoFit/>
          </a:bodyPr>
          <a:lstStyle/>
          <a:p>
            <a:r>
              <a:rPr kumimoji="1" lang="en-US" altLang="ja-JP" sz="1400" dirty="0"/>
              <a:t>Fig11.</a:t>
            </a:r>
            <a:r>
              <a:rPr lang="en-US" altLang="ja-JP" sz="1400" dirty="0"/>
              <a:t> Overall network throughput</a:t>
            </a:r>
            <a:r>
              <a:rPr kumimoji="1" lang="en-US" altLang="ja-JP" sz="1400" dirty="0"/>
              <a:t> </a:t>
            </a:r>
            <a:endParaRPr kumimoji="1" lang="ja-JP" altLang="en-US" sz="1400" dirty="0"/>
          </a:p>
        </p:txBody>
      </p:sp>
      <p:sp>
        <p:nvSpPr>
          <p:cNvPr id="30" name="正方形/長方形 29">
            <a:extLst>
              <a:ext uri="{FF2B5EF4-FFF2-40B4-BE49-F238E27FC236}">
                <a16:creationId xmlns:a16="http://schemas.microsoft.com/office/drawing/2014/main" id="{56361BAC-D2EF-477E-A8B6-D8D4FBD03A5D}"/>
              </a:ext>
            </a:extLst>
          </p:cNvPr>
          <p:cNvSpPr/>
          <p:nvPr/>
        </p:nvSpPr>
        <p:spPr>
          <a:xfrm>
            <a:off x="5434245" y="4212559"/>
            <a:ext cx="3087223" cy="307777"/>
          </a:xfrm>
          <a:prstGeom prst="rect">
            <a:avLst/>
          </a:prstGeom>
        </p:spPr>
        <p:txBody>
          <a:bodyPr wrap="square">
            <a:spAutoFit/>
          </a:bodyPr>
          <a:lstStyle/>
          <a:p>
            <a:r>
              <a:rPr kumimoji="1" lang="en-US" altLang="ja-JP" sz="1400" dirty="0"/>
              <a:t>Fig12.</a:t>
            </a:r>
            <a:r>
              <a:rPr lang="en-US" altLang="ja-JP" sz="1400" dirty="0"/>
              <a:t> Overall network throughput</a:t>
            </a:r>
            <a:r>
              <a:rPr kumimoji="1" lang="en-US" altLang="ja-JP" sz="1400" dirty="0"/>
              <a:t> </a:t>
            </a:r>
            <a:endParaRPr kumimoji="1" lang="ja-JP" altLang="en-US" sz="1400" dirty="0"/>
          </a:p>
        </p:txBody>
      </p:sp>
      <p:sp>
        <p:nvSpPr>
          <p:cNvPr id="31" name="テキスト ボックス 30">
            <a:extLst>
              <a:ext uri="{FF2B5EF4-FFF2-40B4-BE49-F238E27FC236}">
                <a16:creationId xmlns:a16="http://schemas.microsoft.com/office/drawing/2014/main" id="{3C79EA90-3533-4EE4-8021-160E80D9FAA9}"/>
              </a:ext>
            </a:extLst>
          </p:cNvPr>
          <p:cNvSpPr txBox="1"/>
          <p:nvPr/>
        </p:nvSpPr>
        <p:spPr>
          <a:xfrm>
            <a:off x="437466" y="4696787"/>
            <a:ext cx="8706534" cy="147732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b="1" dirty="0"/>
              <a:t>The theorical bound is the throughput of the entire network in the absence of interference</a:t>
            </a:r>
            <a:endParaRPr kumimoji="1" lang="en-US" altLang="ja-JP" b="1" dirty="0"/>
          </a:p>
          <a:p>
            <a:pPr marL="285750" indent="-285750">
              <a:buClr>
                <a:schemeClr val="accent1"/>
              </a:buClr>
              <a:buFont typeface="Arial" panose="020B0604020202020204" pitchFamily="34" charset="0"/>
              <a:buChar char="•"/>
            </a:pPr>
            <a:r>
              <a:rPr lang="en-US" altLang="ja-JP" dirty="0"/>
              <a:t>Compared to the standard, the throughput of the whole network is improved in the proposed method in each case</a:t>
            </a:r>
            <a:endParaRPr kumimoji="1" lang="en-US" altLang="ja-JP" dirty="0"/>
          </a:p>
          <a:p>
            <a:pPr marL="285750" indent="-285750">
              <a:buClr>
                <a:schemeClr val="accent1"/>
              </a:buClr>
              <a:buFont typeface="Arial" panose="020B0604020202020204" pitchFamily="34" charset="0"/>
              <a:buChar char="•"/>
            </a:pPr>
            <a:r>
              <a:rPr lang="en-US" altLang="ja-JP" dirty="0"/>
              <a:t>Since there is no difference in overall throughput by design policy, both are valid</a:t>
            </a:r>
            <a:endParaRPr kumimoji="1" lang="en-US" altLang="ja-JP" dirty="0"/>
          </a:p>
        </p:txBody>
      </p:sp>
      <p:sp>
        <p:nvSpPr>
          <p:cNvPr id="3" name="フッター プレースホルダー 2">
            <a:extLst>
              <a:ext uri="{FF2B5EF4-FFF2-40B4-BE49-F238E27FC236}">
                <a16:creationId xmlns:a16="http://schemas.microsoft.com/office/drawing/2014/main" id="{10E52398-EC3B-4D9F-9CF9-25043B8D4C42}"/>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pic>
        <p:nvPicPr>
          <p:cNvPr id="9" name="図 8">
            <a:extLst>
              <a:ext uri="{FF2B5EF4-FFF2-40B4-BE49-F238E27FC236}">
                <a16:creationId xmlns:a16="http://schemas.microsoft.com/office/drawing/2014/main" id="{41D5E852-CDE8-4DA4-AAA3-A359112BA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90" y="1271699"/>
            <a:ext cx="3543400" cy="3016581"/>
          </a:xfrm>
          <a:prstGeom prst="rect">
            <a:avLst/>
          </a:prstGeom>
        </p:spPr>
      </p:pic>
      <p:pic>
        <p:nvPicPr>
          <p:cNvPr id="23" name="図 22">
            <a:extLst>
              <a:ext uri="{FF2B5EF4-FFF2-40B4-BE49-F238E27FC236}">
                <a16:creationId xmlns:a16="http://schemas.microsoft.com/office/drawing/2014/main" id="{61D50F72-FCD4-44A0-91E4-786DA678B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068" y="1271699"/>
            <a:ext cx="3543400" cy="3016581"/>
          </a:xfrm>
          <a:prstGeom prst="rect">
            <a:avLst/>
          </a:prstGeom>
        </p:spPr>
      </p:pic>
    </p:spTree>
    <p:extLst>
      <p:ext uri="{BB962C8B-B14F-4D97-AF65-F5344CB8AC3E}">
        <p14:creationId xmlns:p14="http://schemas.microsoft.com/office/powerpoint/2010/main" val="374079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747E009C-73A8-4306-92FE-8FE80E6AC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87" y="1368867"/>
            <a:ext cx="3659241" cy="3103688"/>
          </a:xfrm>
          <a:prstGeom prst="rect">
            <a:avLst/>
          </a:prstGeom>
        </p:spPr>
      </p:pic>
      <p:sp>
        <p:nvSpPr>
          <p:cNvPr id="2" name="タイトル 1">
            <a:extLst>
              <a:ext uri="{FF2B5EF4-FFF2-40B4-BE49-F238E27FC236}">
                <a16:creationId xmlns:a16="http://schemas.microsoft.com/office/drawing/2014/main" id="{AB1070BC-73E4-487C-B948-A790AC65C22F}"/>
              </a:ext>
            </a:extLst>
          </p:cNvPr>
          <p:cNvSpPr>
            <a:spLocks noGrp="1"/>
          </p:cNvSpPr>
          <p:nvPr>
            <p:ph type="title"/>
          </p:nvPr>
        </p:nvSpPr>
        <p:spPr>
          <a:xfrm>
            <a:off x="625062" y="480818"/>
            <a:ext cx="8087883" cy="701674"/>
          </a:xfrm>
        </p:spPr>
        <p:txBody>
          <a:bodyPr/>
          <a:lstStyle/>
          <a:p>
            <a:r>
              <a:rPr lang="en-US" altLang="ja-JP" sz="2000" b="1" dirty="0"/>
              <a:t>5</a:t>
            </a:r>
            <a:r>
              <a:rPr kumimoji="1" lang="en-US" altLang="ja-JP" sz="2000" b="1" dirty="0"/>
              <a:t>.3 </a:t>
            </a:r>
            <a:r>
              <a:rPr lang="en-US" altLang="ja-JP" sz="2000" b="1" dirty="0"/>
              <a:t>Simulation result(Throughput of each UP overlapped 2 nodes)</a:t>
            </a:r>
            <a:endParaRPr kumimoji="1" lang="ja-JP" altLang="en-US" sz="2000" b="1" dirty="0"/>
          </a:p>
        </p:txBody>
      </p:sp>
      <p:sp>
        <p:nvSpPr>
          <p:cNvPr id="4" name="日付プレースホルダー 3">
            <a:extLst>
              <a:ext uri="{FF2B5EF4-FFF2-40B4-BE49-F238E27FC236}">
                <a16:creationId xmlns:a16="http://schemas.microsoft.com/office/drawing/2014/main" id="{E47882EA-AE8F-423B-853D-D9642CF6E6C0}"/>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C443E4CB-B26E-4640-B208-19386C2B998F}"/>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26</a:t>
            </a:fld>
            <a:endParaRPr kumimoji="1" lang="ja-JP" altLang="en-US"/>
          </a:p>
        </p:txBody>
      </p:sp>
      <p:sp>
        <p:nvSpPr>
          <p:cNvPr id="24" name="正方形/長方形 23">
            <a:extLst>
              <a:ext uri="{FF2B5EF4-FFF2-40B4-BE49-F238E27FC236}">
                <a16:creationId xmlns:a16="http://schemas.microsoft.com/office/drawing/2014/main" id="{0BA71D48-F9B3-4887-BCE4-7B9B5E71BE11}"/>
              </a:ext>
            </a:extLst>
          </p:cNvPr>
          <p:cNvSpPr/>
          <p:nvPr/>
        </p:nvSpPr>
        <p:spPr>
          <a:xfrm>
            <a:off x="1392698" y="1002748"/>
            <a:ext cx="2399055" cy="369332"/>
          </a:xfrm>
          <a:prstGeom prst="rect">
            <a:avLst/>
          </a:prstGeom>
        </p:spPr>
        <p:txBody>
          <a:bodyPr wrap="none">
            <a:spAutoFit/>
          </a:bodyPr>
          <a:lstStyle/>
          <a:p>
            <a:r>
              <a:rPr kumimoji="1" lang="en-US" altLang="ja-JP" u="sng" dirty="0"/>
              <a:t>Average performance</a:t>
            </a:r>
            <a:endParaRPr kumimoji="1" lang="ja-JP" altLang="en-US" u="sng" dirty="0"/>
          </a:p>
        </p:txBody>
      </p:sp>
      <p:sp>
        <p:nvSpPr>
          <p:cNvPr id="25" name="正方形/長方形 24">
            <a:extLst>
              <a:ext uri="{FF2B5EF4-FFF2-40B4-BE49-F238E27FC236}">
                <a16:creationId xmlns:a16="http://schemas.microsoft.com/office/drawing/2014/main" id="{F30E6B9D-540B-43E6-A71E-AC6B968EA2AD}"/>
              </a:ext>
            </a:extLst>
          </p:cNvPr>
          <p:cNvSpPr/>
          <p:nvPr/>
        </p:nvSpPr>
        <p:spPr>
          <a:xfrm>
            <a:off x="4488014" y="1024278"/>
            <a:ext cx="4664739" cy="369332"/>
          </a:xfrm>
          <a:prstGeom prst="rect">
            <a:avLst/>
          </a:prstGeom>
        </p:spPr>
        <p:txBody>
          <a:bodyPr wrap="none">
            <a:spAutoFit/>
          </a:bodyPr>
          <a:lstStyle/>
          <a:p>
            <a:r>
              <a:rPr kumimoji="1" lang="en-US" altLang="ja-JP" u="sng" dirty="0"/>
              <a:t>Differentiating between low UP and high UP</a:t>
            </a:r>
            <a:endParaRPr kumimoji="1" lang="ja-JP" altLang="en-US" u="sng" dirty="0"/>
          </a:p>
        </p:txBody>
      </p:sp>
      <p:sp>
        <p:nvSpPr>
          <p:cNvPr id="26" name="テキスト ボックス 25">
            <a:extLst>
              <a:ext uri="{FF2B5EF4-FFF2-40B4-BE49-F238E27FC236}">
                <a16:creationId xmlns:a16="http://schemas.microsoft.com/office/drawing/2014/main" id="{3B828E5F-9058-44EC-A72F-222974D6340C}"/>
              </a:ext>
            </a:extLst>
          </p:cNvPr>
          <p:cNvSpPr txBox="1"/>
          <p:nvPr/>
        </p:nvSpPr>
        <p:spPr>
          <a:xfrm>
            <a:off x="774525" y="5173458"/>
            <a:ext cx="7886699" cy="92333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dirty="0"/>
              <a:t>Similarly, the proposed method is superior to the throughput for each UP</a:t>
            </a:r>
          </a:p>
          <a:p>
            <a:pPr marL="285750" indent="-285750">
              <a:buClr>
                <a:schemeClr val="accent1"/>
              </a:buClr>
              <a:buFont typeface="Arial" panose="020B0604020202020204" pitchFamily="34" charset="0"/>
              <a:buChar char="•"/>
            </a:pPr>
            <a:r>
              <a:rPr lang="en-US" altLang="ja-JP" dirty="0"/>
              <a:t>We can cope with the case where average performance is given and the case where difference is given for each UP</a:t>
            </a:r>
            <a:endParaRPr kumimoji="1" lang="ja-JP" altLang="en-US" dirty="0"/>
          </a:p>
        </p:txBody>
      </p:sp>
      <p:sp>
        <p:nvSpPr>
          <p:cNvPr id="27" name="正方形/長方形 26">
            <a:extLst>
              <a:ext uri="{FF2B5EF4-FFF2-40B4-BE49-F238E27FC236}">
                <a16:creationId xmlns:a16="http://schemas.microsoft.com/office/drawing/2014/main" id="{EBD2AB7B-E458-4A9C-96CC-0FFF9D6AEC10}"/>
              </a:ext>
            </a:extLst>
          </p:cNvPr>
          <p:cNvSpPr/>
          <p:nvPr/>
        </p:nvSpPr>
        <p:spPr>
          <a:xfrm>
            <a:off x="563520" y="4494085"/>
            <a:ext cx="4195251" cy="307777"/>
          </a:xfrm>
          <a:prstGeom prst="rect">
            <a:avLst/>
          </a:prstGeom>
        </p:spPr>
        <p:txBody>
          <a:bodyPr wrap="none">
            <a:spAutoFit/>
          </a:bodyPr>
          <a:lstStyle/>
          <a:p>
            <a:r>
              <a:rPr kumimoji="1" lang="en-US" altLang="ja-JP" sz="1400" dirty="0"/>
              <a:t>Fig13.</a:t>
            </a:r>
            <a:r>
              <a:rPr lang="en-US" altLang="ja-JP" sz="1400" dirty="0"/>
              <a:t> Throughput of each UP overlapped 2 nodes</a:t>
            </a:r>
          </a:p>
        </p:txBody>
      </p:sp>
      <p:sp>
        <p:nvSpPr>
          <p:cNvPr id="28" name="正方形/長方形 27">
            <a:extLst>
              <a:ext uri="{FF2B5EF4-FFF2-40B4-BE49-F238E27FC236}">
                <a16:creationId xmlns:a16="http://schemas.microsoft.com/office/drawing/2014/main" id="{ED3E3D28-8171-4E0E-9442-22576486B3DA}"/>
              </a:ext>
            </a:extLst>
          </p:cNvPr>
          <p:cNvSpPr/>
          <p:nvPr/>
        </p:nvSpPr>
        <p:spPr>
          <a:xfrm>
            <a:off x="4858394" y="4439664"/>
            <a:ext cx="4195251" cy="307777"/>
          </a:xfrm>
          <a:prstGeom prst="rect">
            <a:avLst/>
          </a:prstGeom>
        </p:spPr>
        <p:txBody>
          <a:bodyPr wrap="none">
            <a:spAutoFit/>
          </a:bodyPr>
          <a:lstStyle/>
          <a:p>
            <a:r>
              <a:rPr kumimoji="1" lang="en-US" altLang="ja-JP" sz="1400" dirty="0"/>
              <a:t>Fig14. </a:t>
            </a:r>
            <a:r>
              <a:rPr lang="en-US" altLang="ja-JP" sz="1400" dirty="0"/>
              <a:t>Throughput of each UP overlapped 2 nodes</a:t>
            </a:r>
          </a:p>
        </p:txBody>
      </p:sp>
      <p:sp>
        <p:nvSpPr>
          <p:cNvPr id="29" name="テキスト ボックス 28">
            <a:extLst>
              <a:ext uri="{FF2B5EF4-FFF2-40B4-BE49-F238E27FC236}">
                <a16:creationId xmlns:a16="http://schemas.microsoft.com/office/drawing/2014/main" id="{2FCC803B-2176-44DF-8878-A507B924DB80}"/>
              </a:ext>
            </a:extLst>
          </p:cNvPr>
          <p:cNvSpPr txBox="1"/>
          <p:nvPr/>
        </p:nvSpPr>
        <p:spPr>
          <a:xfrm>
            <a:off x="1743960" y="3646729"/>
            <a:ext cx="2436521" cy="523220"/>
          </a:xfrm>
          <a:prstGeom prst="rect">
            <a:avLst/>
          </a:prstGeom>
          <a:noFill/>
        </p:spPr>
        <p:txBody>
          <a:bodyPr wrap="square" rtlCol="0">
            <a:spAutoFit/>
          </a:bodyPr>
          <a:lstStyle/>
          <a:p>
            <a:r>
              <a:rPr lang="en-US" altLang="ja-JP" sz="1400" dirty="0"/>
              <a:t>Solid line: proposed method</a:t>
            </a:r>
            <a:br>
              <a:rPr lang="en-US" altLang="ja-JP" sz="1400" dirty="0"/>
            </a:br>
            <a:r>
              <a:rPr lang="en-US" altLang="ja-JP" sz="1400" dirty="0"/>
              <a:t>Dashed line: Standard</a:t>
            </a:r>
            <a:endParaRPr kumimoji="1" lang="ja-JP" altLang="en-US" sz="1400" dirty="0"/>
          </a:p>
        </p:txBody>
      </p:sp>
      <p:sp>
        <p:nvSpPr>
          <p:cNvPr id="3" name="正方形/長方形 2"/>
          <p:cNvSpPr/>
          <p:nvPr/>
        </p:nvSpPr>
        <p:spPr>
          <a:xfrm>
            <a:off x="6166874" y="3665584"/>
            <a:ext cx="2418075" cy="523220"/>
          </a:xfrm>
          <a:prstGeom prst="rect">
            <a:avLst/>
          </a:prstGeom>
        </p:spPr>
        <p:txBody>
          <a:bodyPr wrap="square">
            <a:spAutoFit/>
          </a:bodyPr>
          <a:lstStyle/>
          <a:p>
            <a:r>
              <a:rPr lang="en-US" altLang="ja-JP" sz="1400" dirty="0"/>
              <a:t>Solid line: proposed method</a:t>
            </a:r>
            <a:br>
              <a:rPr lang="en-US" altLang="ja-JP" sz="1400" dirty="0"/>
            </a:br>
            <a:r>
              <a:rPr lang="en-US" altLang="ja-JP" sz="1400" dirty="0"/>
              <a:t>Dashed line: Standard</a:t>
            </a:r>
            <a:endParaRPr kumimoji="1" lang="ja-JP" altLang="en-US" sz="1400" dirty="0"/>
          </a:p>
        </p:txBody>
      </p:sp>
      <p:sp>
        <p:nvSpPr>
          <p:cNvPr id="11" name="フッター プレースホルダー 10">
            <a:extLst>
              <a:ext uri="{FF2B5EF4-FFF2-40B4-BE49-F238E27FC236}">
                <a16:creationId xmlns:a16="http://schemas.microsoft.com/office/drawing/2014/main" id="{55AB6460-2644-43A5-B4A4-638FFBC96481}"/>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pic>
        <p:nvPicPr>
          <p:cNvPr id="32" name="図 31">
            <a:extLst>
              <a:ext uri="{FF2B5EF4-FFF2-40B4-BE49-F238E27FC236}">
                <a16:creationId xmlns:a16="http://schemas.microsoft.com/office/drawing/2014/main" id="{0863156D-239A-43EE-8AE7-EC40CF940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394" y="1399586"/>
            <a:ext cx="3659240" cy="2981603"/>
          </a:xfrm>
          <a:prstGeom prst="rect">
            <a:avLst/>
          </a:prstGeom>
        </p:spPr>
      </p:pic>
      <p:sp>
        <p:nvSpPr>
          <p:cNvPr id="18" name="テキスト ボックス 17">
            <a:extLst>
              <a:ext uri="{FF2B5EF4-FFF2-40B4-BE49-F238E27FC236}">
                <a16:creationId xmlns:a16="http://schemas.microsoft.com/office/drawing/2014/main" id="{4D0D8CE3-175B-4046-9E15-678E1E667A69}"/>
              </a:ext>
            </a:extLst>
          </p:cNvPr>
          <p:cNvSpPr txBox="1"/>
          <p:nvPr/>
        </p:nvSpPr>
        <p:spPr>
          <a:xfrm>
            <a:off x="5887789" y="3593286"/>
            <a:ext cx="2436521" cy="523220"/>
          </a:xfrm>
          <a:prstGeom prst="rect">
            <a:avLst/>
          </a:prstGeom>
          <a:noFill/>
        </p:spPr>
        <p:txBody>
          <a:bodyPr wrap="square" rtlCol="0">
            <a:spAutoFit/>
          </a:bodyPr>
          <a:lstStyle/>
          <a:p>
            <a:r>
              <a:rPr lang="en-US" altLang="ja-JP" sz="1400" dirty="0"/>
              <a:t>Solid line: proposed method</a:t>
            </a:r>
            <a:br>
              <a:rPr lang="en-US" altLang="ja-JP" sz="1400" dirty="0"/>
            </a:br>
            <a:r>
              <a:rPr lang="en-US" altLang="ja-JP" sz="1400" dirty="0"/>
              <a:t>Dashed line: Standard</a:t>
            </a:r>
            <a:endParaRPr kumimoji="1" lang="ja-JP" altLang="en-US" sz="1400" dirty="0"/>
          </a:p>
        </p:txBody>
      </p:sp>
      <p:pic>
        <p:nvPicPr>
          <p:cNvPr id="7" name="図 6">
            <a:extLst>
              <a:ext uri="{FF2B5EF4-FFF2-40B4-BE49-F238E27FC236}">
                <a16:creationId xmlns:a16="http://schemas.microsoft.com/office/drawing/2014/main" id="{7B04BA50-6D18-4A54-BFB6-6BF51C6C9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89" y="1633850"/>
            <a:ext cx="1336542" cy="826791"/>
          </a:xfrm>
          <a:prstGeom prst="rect">
            <a:avLst/>
          </a:prstGeom>
        </p:spPr>
      </p:pic>
      <p:pic>
        <p:nvPicPr>
          <p:cNvPr id="21" name="図 20">
            <a:extLst>
              <a:ext uri="{FF2B5EF4-FFF2-40B4-BE49-F238E27FC236}">
                <a16:creationId xmlns:a16="http://schemas.microsoft.com/office/drawing/2014/main" id="{7F692CED-95AE-49DC-8407-93E4C0C30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518" y="1644470"/>
            <a:ext cx="1336542" cy="826791"/>
          </a:xfrm>
          <a:prstGeom prst="rect">
            <a:avLst/>
          </a:prstGeom>
        </p:spPr>
      </p:pic>
    </p:spTree>
    <p:extLst>
      <p:ext uri="{BB962C8B-B14F-4D97-AF65-F5344CB8AC3E}">
        <p14:creationId xmlns:p14="http://schemas.microsoft.com/office/powerpoint/2010/main" val="1909398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070BC-73E4-487C-B948-A790AC65C22F}"/>
              </a:ext>
            </a:extLst>
          </p:cNvPr>
          <p:cNvSpPr>
            <a:spLocks noGrp="1"/>
          </p:cNvSpPr>
          <p:nvPr>
            <p:ph type="title"/>
          </p:nvPr>
        </p:nvSpPr>
        <p:spPr>
          <a:xfrm>
            <a:off x="625062" y="480818"/>
            <a:ext cx="8087883" cy="701674"/>
          </a:xfrm>
        </p:spPr>
        <p:txBody>
          <a:bodyPr/>
          <a:lstStyle/>
          <a:p>
            <a:r>
              <a:rPr lang="en-US" altLang="ja-JP" sz="2000" b="1" dirty="0"/>
              <a:t>5</a:t>
            </a:r>
            <a:r>
              <a:rPr kumimoji="1" lang="en-US" altLang="ja-JP" sz="2000" b="1" dirty="0"/>
              <a:t>.3 </a:t>
            </a:r>
            <a:r>
              <a:rPr lang="en-US" altLang="ja-JP" sz="2000" b="1" dirty="0"/>
              <a:t>Simulation result(Throughput of each UP overlapped 0,4 nodes)</a:t>
            </a:r>
            <a:endParaRPr kumimoji="1" lang="ja-JP" altLang="en-US" sz="2000" b="1" dirty="0"/>
          </a:p>
        </p:txBody>
      </p:sp>
      <p:sp>
        <p:nvSpPr>
          <p:cNvPr id="4" name="日付プレースホルダー 3">
            <a:extLst>
              <a:ext uri="{FF2B5EF4-FFF2-40B4-BE49-F238E27FC236}">
                <a16:creationId xmlns:a16="http://schemas.microsoft.com/office/drawing/2014/main" id="{E47882EA-AE8F-423B-853D-D9642CF6E6C0}"/>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C443E4CB-B26E-4640-B208-19386C2B998F}"/>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27</a:t>
            </a:fld>
            <a:endParaRPr kumimoji="1" lang="ja-JP" altLang="en-US"/>
          </a:p>
        </p:txBody>
      </p:sp>
      <p:sp>
        <p:nvSpPr>
          <p:cNvPr id="24" name="正方形/長方形 23">
            <a:extLst>
              <a:ext uri="{FF2B5EF4-FFF2-40B4-BE49-F238E27FC236}">
                <a16:creationId xmlns:a16="http://schemas.microsoft.com/office/drawing/2014/main" id="{0BA71D48-F9B3-4887-BCE4-7B9B5E71BE11}"/>
              </a:ext>
            </a:extLst>
          </p:cNvPr>
          <p:cNvSpPr/>
          <p:nvPr/>
        </p:nvSpPr>
        <p:spPr>
          <a:xfrm>
            <a:off x="1392698" y="1002748"/>
            <a:ext cx="2399055" cy="369332"/>
          </a:xfrm>
          <a:prstGeom prst="rect">
            <a:avLst/>
          </a:prstGeom>
        </p:spPr>
        <p:txBody>
          <a:bodyPr wrap="none">
            <a:spAutoFit/>
          </a:bodyPr>
          <a:lstStyle/>
          <a:p>
            <a:r>
              <a:rPr kumimoji="1" lang="en-US" altLang="ja-JP" u="sng" dirty="0"/>
              <a:t>Average performance</a:t>
            </a:r>
            <a:endParaRPr kumimoji="1" lang="ja-JP" altLang="en-US" u="sng" dirty="0"/>
          </a:p>
        </p:txBody>
      </p:sp>
      <p:sp>
        <p:nvSpPr>
          <p:cNvPr id="25" name="正方形/長方形 24">
            <a:extLst>
              <a:ext uri="{FF2B5EF4-FFF2-40B4-BE49-F238E27FC236}">
                <a16:creationId xmlns:a16="http://schemas.microsoft.com/office/drawing/2014/main" id="{F30E6B9D-540B-43E6-A71E-AC6B968EA2AD}"/>
              </a:ext>
            </a:extLst>
          </p:cNvPr>
          <p:cNvSpPr/>
          <p:nvPr/>
        </p:nvSpPr>
        <p:spPr>
          <a:xfrm>
            <a:off x="4488014" y="1024278"/>
            <a:ext cx="4664739" cy="369332"/>
          </a:xfrm>
          <a:prstGeom prst="rect">
            <a:avLst/>
          </a:prstGeom>
        </p:spPr>
        <p:txBody>
          <a:bodyPr wrap="none">
            <a:spAutoFit/>
          </a:bodyPr>
          <a:lstStyle/>
          <a:p>
            <a:r>
              <a:rPr kumimoji="1" lang="en-US" altLang="ja-JP" u="sng" dirty="0"/>
              <a:t>Differentiating between low UP and high UP</a:t>
            </a:r>
            <a:endParaRPr kumimoji="1" lang="ja-JP" altLang="en-US" u="sng" dirty="0"/>
          </a:p>
        </p:txBody>
      </p:sp>
      <p:sp>
        <p:nvSpPr>
          <p:cNvPr id="27" name="正方形/長方形 26">
            <a:extLst>
              <a:ext uri="{FF2B5EF4-FFF2-40B4-BE49-F238E27FC236}">
                <a16:creationId xmlns:a16="http://schemas.microsoft.com/office/drawing/2014/main" id="{EBD2AB7B-E458-4A9C-96CC-0FFF9D6AEC10}"/>
              </a:ext>
            </a:extLst>
          </p:cNvPr>
          <p:cNvSpPr/>
          <p:nvPr/>
        </p:nvSpPr>
        <p:spPr>
          <a:xfrm>
            <a:off x="625062" y="3592009"/>
            <a:ext cx="4195251" cy="307777"/>
          </a:xfrm>
          <a:prstGeom prst="rect">
            <a:avLst/>
          </a:prstGeom>
        </p:spPr>
        <p:txBody>
          <a:bodyPr wrap="none">
            <a:spAutoFit/>
          </a:bodyPr>
          <a:lstStyle/>
          <a:p>
            <a:r>
              <a:rPr lang="en-US" altLang="ja-JP" sz="1400" dirty="0"/>
              <a:t>Fig15. Throughput of each UP overlapped 0 node</a:t>
            </a:r>
          </a:p>
        </p:txBody>
      </p:sp>
      <p:sp>
        <p:nvSpPr>
          <p:cNvPr id="11" name="フッター プレースホルダー 10">
            <a:extLst>
              <a:ext uri="{FF2B5EF4-FFF2-40B4-BE49-F238E27FC236}">
                <a16:creationId xmlns:a16="http://schemas.microsoft.com/office/drawing/2014/main" id="{55AB6460-2644-43A5-B4A4-638FFBC96481}"/>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pic>
        <p:nvPicPr>
          <p:cNvPr id="15" name="図 14">
            <a:extLst>
              <a:ext uri="{FF2B5EF4-FFF2-40B4-BE49-F238E27FC236}">
                <a16:creationId xmlns:a16="http://schemas.microsoft.com/office/drawing/2014/main" id="{B2201B53-5D85-4B1C-BBE3-E6B5DF56D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241" y="3899786"/>
            <a:ext cx="2706153" cy="2245303"/>
          </a:xfrm>
          <a:prstGeom prst="rect">
            <a:avLst/>
          </a:prstGeom>
        </p:spPr>
      </p:pic>
      <p:pic>
        <p:nvPicPr>
          <p:cNvPr id="17" name="図 16">
            <a:extLst>
              <a:ext uri="{FF2B5EF4-FFF2-40B4-BE49-F238E27FC236}">
                <a16:creationId xmlns:a16="http://schemas.microsoft.com/office/drawing/2014/main" id="{B1DAA211-DF10-4E1F-81B7-4C2035A4D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863" y="3922329"/>
            <a:ext cx="2706154" cy="2245304"/>
          </a:xfrm>
          <a:prstGeom prst="rect">
            <a:avLst/>
          </a:prstGeom>
        </p:spPr>
      </p:pic>
      <p:sp>
        <p:nvSpPr>
          <p:cNvPr id="30" name="正方形/長方形 29">
            <a:extLst>
              <a:ext uri="{FF2B5EF4-FFF2-40B4-BE49-F238E27FC236}">
                <a16:creationId xmlns:a16="http://schemas.microsoft.com/office/drawing/2014/main" id="{AA36D456-AD66-42D2-BA3F-4EF14BFF7225}"/>
              </a:ext>
            </a:extLst>
          </p:cNvPr>
          <p:cNvSpPr/>
          <p:nvPr/>
        </p:nvSpPr>
        <p:spPr>
          <a:xfrm>
            <a:off x="4899558" y="3604230"/>
            <a:ext cx="4105483" cy="307777"/>
          </a:xfrm>
          <a:prstGeom prst="rect">
            <a:avLst/>
          </a:prstGeom>
        </p:spPr>
        <p:txBody>
          <a:bodyPr wrap="none">
            <a:spAutoFit/>
          </a:bodyPr>
          <a:lstStyle/>
          <a:p>
            <a:r>
              <a:rPr lang="en-US" altLang="ja-JP" sz="1400" dirty="0"/>
              <a:t>Fig16. Throughput of each UP overlapped 0 node</a:t>
            </a:r>
          </a:p>
        </p:txBody>
      </p:sp>
      <p:sp>
        <p:nvSpPr>
          <p:cNvPr id="31" name="正方形/長方形 30">
            <a:extLst>
              <a:ext uri="{FF2B5EF4-FFF2-40B4-BE49-F238E27FC236}">
                <a16:creationId xmlns:a16="http://schemas.microsoft.com/office/drawing/2014/main" id="{724E2C98-4F76-4B57-BF3D-8B10190EF7A6}"/>
              </a:ext>
            </a:extLst>
          </p:cNvPr>
          <p:cNvSpPr/>
          <p:nvPr/>
        </p:nvSpPr>
        <p:spPr>
          <a:xfrm>
            <a:off x="684483" y="6098185"/>
            <a:ext cx="4195251" cy="307777"/>
          </a:xfrm>
          <a:prstGeom prst="rect">
            <a:avLst/>
          </a:prstGeom>
        </p:spPr>
        <p:txBody>
          <a:bodyPr wrap="none">
            <a:spAutoFit/>
          </a:bodyPr>
          <a:lstStyle/>
          <a:p>
            <a:r>
              <a:rPr lang="en-US" altLang="ja-JP" sz="1400" dirty="0"/>
              <a:t>Fig17. Throughput of each UP overlapped 4 nodes</a:t>
            </a:r>
          </a:p>
        </p:txBody>
      </p:sp>
      <p:sp>
        <p:nvSpPr>
          <p:cNvPr id="32" name="正方形/長方形 31">
            <a:extLst>
              <a:ext uri="{FF2B5EF4-FFF2-40B4-BE49-F238E27FC236}">
                <a16:creationId xmlns:a16="http://schemas.microsoft.com/office/drawing/2014/main" id="{1D8568A2-4331-4BFF-B975-1BD457B5ABE0}"/>
              </a:ext>
            </a:extLst>
          </p:cNvPr>
          <p:cNvSpPr/>
          <p:nvPr/>
        </p:nvSpPr>
        <p:spPr>
          <a:xfrm>
            <a:off x="4909151" y="6094601"/>
            <a:ext cx="4195251" cy="307777"/>
          </a:xfrm>
          <a:prstGeom prst="rect">
            <a:avLst/>
          </a:prstGeom>
        </p:spPr>
        <p:txBody>
          <a:bodyPr wrap="none">
            <a:spAutoFit/>
          </a:bodyPr>
          <a:lstStyle/>
          <a:p>
            <a:r>
              <a:rPr lang="en-US" altLang="ja-JP" sz="1400" dirty="0"/>
              <a:t>Fig18. Throughput of each UP overlapped 4 nodes</a:t>
            </a:r>
          </a:p>
        </p:txBody>
      </p:sp>
      <p:pic>
        <p:nvPicPr>
          <p:cNvPr id="6" name="図 5">
            <a:extLst>
              <a:ext uri="{FF2B5EF4-FFF2-40B4-BE49-F238E27FC236}">
                <a16:creationId xmlns:a16="http://schemas.microsoft.com/office/drawing/2014/main" id="{4DCCC22A-96EF-48A7-873B-DF0979DAA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779" y="1328117"/>
            <a:ext cx="2687615" cy="2242362"/>
          </a:xfrm>
          <a:prstGeom prst="rect">
            <a:avLst/>
          </a:prstGeom>
        </p:spPr>
      </p:pic>
      <p:pic>
        <p:nvPicPr>
          <p:cNvPr id="9" name="図 8">
            <a:extLst>
              <a:ext uri="{FF2B5EF4-FFF2-40B4-BE49-F238E27FC236}">
                <a16:creationId xmlns:a16="http://schemas.microsoft.com/office/drawing/2014/main" id="{6CC806E1-B6BA-4FB4-A0FF-9321F41A1A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321" y="1330026"/>
            <a:ext cx="2687696" cy="2274204"/>
          </a:xfrm>
          <a:prstGeom prst="rect">
            <a:avLst/>
          </a:prstGeom>
        </p:spPr>
      </p:pic>
      <p:pic>
        <p:nvPicPr>
          <p:cNvPr id="20" name="図 19">
            <a:extLst>
              <a:ext uri="{FF2B5EF4-FFF2-40B4-BE49-F238E27FC236}">
                <a16:creationId xmlns:a16="http://schemas.microsoft.com/office/drawing/2014/main" id="{5F1578F6-E067-4940-BB1C-8CD67FACF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0413" y="1533681"/>
            <a:ext cx="1048560" cy="648645"/>
          </a:xfrm>
          <a:prstGeom prst="rect">
            <a:avLst/>
          </a:prstGeom>
        </p:spPr>
      </p:pic>
      <p:pic>
        <p:nvPicPr>
          <p:cNvPr id="21" name="図 20">
            <a:extLst>
              <a:ext uri="{FF2B5EF4-FFF2-40B4-BE49-F238E27FC236}">
                <a16:creationId xmlns:a16="http://schemas.microsoft.com/office/drawing/2014/main" id="{82011380-8C16-415E-9252-B1F656DC7B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6320" y="1545127"/>
            <a:ext cx="1048560" cy="648645"/>
          </a:xfrm>
          <a:prstGeom prst="rect">
            <a:avLst/>
          </a:prstGeom>
        </p:spPr>
      </p:pic>
      <p:pic>
        <p:nvPicPr>
          <p:cNvPr id="22" name="図 21">
            <a:extLst>
              <a:ext uri="{FF2B5EF4-FFF2-40B4-BE49-F238E27FC236}">
                <a16:creationId xmlns:a16="http://schemas.microsoft.com/office/drawing/2014/main" id="{F85AB4EE-F740-4831-A68D-BC201C12D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165" y="4074972"/>
            <a:ext cx="961366" cy="594706"/>
          </a:xfrm>
          <a:prstGeom prst="rect">
            <a:avLst/>
          </a:prstGeom>
        </p:spPr>
      </p:pic>
      <p:pic>
        <p:nvPicPr>
          <p:cNvPr id="26" name="図 25">
            <a:extLst>
              <a:ext uri="{FF2B5EF4-FFF2-40B4-BE49-F238E27FC236}">
                <a16:creationId xmlns:a16="http://schemas.microsoft.com/office/drawing/2014/main" id="{3B03BE11-E735-47A4-B733-37003BC152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6320" y="4079013"/>
            <a:ext cx="961366" cy="594706"/>
          </a:xfrm>
          <a:prstGeom prst="rect">
            <a:avLst/>
          </a:prstGeom>
        </p:spPr>
      </p:pic>
    </p:spTree>
    <p:extLst>
      <p:ext uri="{BB962C8B-B14F-4D97-AF65-F5344CB8AC3E}">
        <p14:creationId xmlns:p14="http://schemas.microsoft.com/office/powerpoint/2010/main" val="2008288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77BA97C-2B7A-4B2E-AF61-6496DB2FF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62" y="1338965"/>
            <a:ext cx="3777530" cy="3147941"/>
          </a:xfrm>
          <a:prstGeom prst="rect">
            <a:avLst/>
          </a:prstGeom>
        </p:spPr>
      </p:pic>
      <p:sp>
        <p:nvSpPr>
          <p:cNvPr id="2" name="タイトル 1">
            <a:extLst>
              <a:ext uri="{FF2B5EF4-FFF2-40B4-BE49-F238E27FC236}">
                <a16:creationId xmlns:a16="http://schemas.microsoft.com/office/drawing/2014/main" id="{AB1070BC-73E4-487C-B948-A790AC65C22F}"/>
              </a:ext>
            </a:extLst>
          </p:cNvPr>
          <p:cNvSpPr>
            <a:spLocks noGrp="1"/>
          </p:cNvSpPr>
          <p:nvPr>
            <p:ph type="title"/>
          </p:nvPr>
        </p:nvSpPr>
        <p:spPr>
          <a:xfrm>
            <a:off x="625062" y="480818"/>
            <a:ext cx="8087883" cy="701674"/>
          </a:xfrm>
        </p:spPr>
        <p:txBody>
          <a:bodyPr/>
          <a:lstStyle/>
          <a:p>
            <a:r>
              <a:rPr lang="en-US" altLang="ja-JP" sz="2000" b="1" dirty="0"/>
              <a:t>5</a:t>
            </a:r>
            <a:r>
              <a:rPr kumimoji="1" lang="en-US" altLang="ja-JP" sz="2000" b="1" dirty="0"/>
              <a:t>.3 </a:t>
            </a:r>
            <a:r>
              <a:rPr lang="en-US" altLang="ja-JP" sz="2000" b="1" dirty="0"/>
              <a:t>Simulation result(Delay of each UP overlapped 2 nodes)</a:t>
            </a:r>
            <a:endParaRPr kumimoji="1" lang="ja-JP" altLang="en-US" sz="2000" b="1" dirty="0"/>
          </a:p>
        </p:txBody>
      </p:sp>
      <p:sp>
        <p:nvSpPr>
          <p:cNvPr id="4" name="日付プレースホルダー 3">
            <a:extLst>
              <a:ext uri="{FF2B5EF4-FFF2-40B4-BE49-F238E27FC236}">
                <a16:creationId xmlns:a16="http://schemas.microsoft.com/office/drawing/2014/main" id="{E47882EA-AE8F-423B-853D-D9642CF6E6C0}"/>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C443E4CB-B26E-4640-B208-19386C2B998F}"/>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28</a:t>
            </a:fld>
            <a:endParaRPr kumimoji="1" lang="ja-JP" altLang="en-US"/>
          </a:p>
        </p:txBody>
      </p:sp>
      <p:sp>
        <p:nvSpPr>
          <p:cNvPr id="24" name="正方形/長方形 23">
            <a:extLst>
              <a:ext uri="{FF2B5EF4-FFF2-40B4-BE49-F238E27FC236}">
                <a16:creationId xmlns:a16="http://schemas.microsoft.com/office/drawing/2014/main" id="{0BA71D48-F9B3-4887-BCE4-7B9B5E71BE11}"/>
              </a:ext>
            </a:extLst>
          </p:cNvPr>
          <p:cNvSpPr/>
          <p:nvPr/>
        </p:nvSpPr>
        <p:spPr>
          <a:xfrm>
            <a:off x="1392698" y="1002748"/>
            <a:ext cx="2399055" cy="369332"/>
          </a:xfrm>
          <a:prstGeom prst="rect">
            <a:avLst/>
          </a:prstGeom>
        </p:spPr>
        <p:txBody>
          <a:bodyPr wrap="none">
            <a:spAutoFit/>
          </a:bodyPr>
          <a:lstStyle/>
          <a:p>
            <a:r>
              <a:rPr kumimoji="1" lang="en-US" altLang="ja-JP" u="sng" dirty="0"/>
              <a:t>Average performance</a:t>
            </a:r>
            <a:endParaRPr kumimoji="1" lang="ja-JP" altLang="en-US" u="sng" dirty="0"/>
          </a:p>
        </p:txBody>
      </p:sp>
      <p:sp>
        <p:nvSpPr>
          <p:cNvPr id="25" name="正方形/長方形 24">
            <a:extLst>
              <a:ext uri="{FF2B5EF4-FFF2-40B4-BE49-F238E27FC236}">
                <a16:creationId xmlns:a16="http://schemas.microsoft.com/office/drawing/2014/main" id="{F30E6B9D-540B-43E6-A71E-AC6B968EA2AD}"/>
              </a:ext>
            </a:extLst>
          </p:cNvPr>
          <p:cNvSpPr/>
          <p:nvPr/>
        </p:nvSpPr>
        <p:spPr>
          <a:xfrm>
            <a:off x="4488014" y="1024278"/>
            <a:ext cx="4664739" cy="369332"/>
          </a:xfrm>
          <a:prstGeom prst="rect">
            <a:avLst/>
          </a:prstGeom>
        </p:spPr>
        <p:txBody>
          <a:bodyPr wrap="none">
            <a:spAutoFit/>
          </a:bodyPr>
          <a:lstStyle/>
          <a:p>
            <a:r>
              <a:rPr kumimoji="1" lang="en-US" altLang="ja-JP" u="sng" dirty="0"/>
              <a:t>Differentiating between low UP and high UP</a:t>
            </a:r>
            <a:endParaRPr kumimoji="1" lang="ja-JP" altLang="en-US" u="sng" dirty="0"/>
          </a:p>
        </p:txBody>
      </p:sp>
      <p:sp>
        <p:nvSpPr>
          <p:cNvPr id="26" name="テキスト ボックス 25">
            <a:extLst>
              <a:ext uri="{FF2B5EF4-FFF2-40B4-BE49-F238E27FC236}">
                <a16:creationId xmlns:a16="http://schemas.microsoft.com/office/drawing/2014/main" id="{3B828E5F-9058-44EC-A72F-222974D6340C}"/>
              </a:ext>
            </a:extLst>
          </p:cNvPr>
          <p:cNvSpPr txBox="1"/>
          <p:nvPr/>
        </p:nvSpPr>
        <p:spPr>
          <a:xfrm>
            <a:off x="774525" y="5173458"/>
            <a:ext cx="7886699" cy="92333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dirty="0"/>
              <a:t>Similarly, the proposed method is superior to the throughput for each UP</a:t>
            </a:r>
          </a:p>
          <a:p>
            <a:pPr marL="285750" indent="-285750">
              <a:buClr>
                <a:schemeClr val="accent1"/>
              </a:buClr>
              <a:buFont typeface="Arial" panose="020B0604020202020204" pitchFamily="34" charset="0"/>
              <a:buChar char="•"/>
            </a:pPr>
            <a:r>
              <a:rPr lang="en-US" altLang="ja-JP" dirty="0"/>
              <a:t>We can cope with the case where average performance is given and the case where difference is given for each UP</a:t>
            </a:r>
            <a:endParaRPr kumimoji="1" lang="ja-JP" altLang="en-US" dirty="0"/>
          </a:p>
        </p:txBody>
      </p:sp>
      <p:sp>
        <p:nvSpPr>
          <p:cNvPr id="27" name="正方形/長方形 26">
            <a:extLst>
              <a:ext uri="{FF2B5EF4-FFF2-40B4-BE49-F238E27FC236}">
                <a16:creationId xmlns:a16="http://schemas.microsoft.com/office/drawing/2014/main" id="{EBD2AB7B-E458-4A9C-96CC-0FFF9D6AEC10}"/>
              </a:ext>
            </a:extLst>
          </p:cNvPr>
          <p:cNvSpPr/>
          <p:nvPr/>
        </p:nvSpPr>
        <p:spPr>
          <a:xfrm>
            <a:off x="563520" y="4494085"/>
            <a:ext cx="3743269" cy="307777"/>
          </a:xfrm>
          <a:prstGeom prst="rect">
            <a:avLst/>
          </a:prstGeom>
        </p:spPr>
        <p:txBody>
          <a:bodyPr wrap="none">
            <a:spAutoFit/>
          </a:bodyPr>
          <a:lstStyle/>
          <a:p>
            <a:r>
              <a:rPr kumimoji="1" lang="en-US" altLang="ja-JP" sz="1400" dirty="0"/>
              <a:t>Fig19.</a:t>
            </a:r>
            <a:r>
              <a:rPr lang="en-US" altLang="ja-JP" sz="1400" dirty="0"/>
              <a:t> Delay of each UP overlapped 2 nodes</a:t>
            </a:r>
          </a:p>
        </p:txBody>
      </p:sp>
      <p:sp>
        <p:nvSpPr>
          <p:cNvPr id="28" name="正方形/長方形 27">
            <a:extLst>
              <a:ext uri="{FF2B5EF4-FFF2-40B4-BE49-F238E27FC236}">
                <a16:creationId xmlns:a16="http://schemas.microsoft.com/office/drawing/2014/main" id="{ED3E3D28-8171-4E0E-9442-22576486B3DA}"/>
              </a:ext>
            </a:extLst>
          </p:cNvPr>
          <p:cNvSpPr/>
          <p:nvPr/>
        </p:nvSpPr>
        <p:spPr>
          <a:xfrm>
            <a:off x="4858394" y="4439664"/>
            <a:ext cx="3743269" cy="307777"/>
          </a:xfrm>
          <a:prstGeom prst="rect">
            <a:avLst/>
          </a:prstGeom>
        </p:spPr>
        <p:txBody>
          <a:bodyPr wrap="none">
            <a:spAutoFit/>
          </a:bodyPr>
          <a:lstStyle/>
          <a:p>
            <a:r>
              <a:rPr kumimoji="1" lang="en-US" altLang="ja-JP" sz="1400" dirty="0"/>
              <a:t>Fig20. Delay</a:t>
            </a:r>
            <a:r>
              <a:rPr lang="en-US" altLang="ja-JP" sz="1400" dirty="0"/>
              <a:t> of each UP overlapped 2 nodes</a:t>
            </a:r>
          </a:p>
        </p:txBody>
      </p:sp>
      <p:sp>
        <p:nvSpPr>
          <p:cNvPr id="3" name="正方形/長方形 2"/>
          <p:cNvSpPr/>
          <p:nvPr/>
        </p:nvSpPr>
        <p:spPr>
          <a:xfrm>
            <a:off x="6166874" y="3665584"/>
            <a:ext cx="2418075" cy="523220"/>
          </a:xfrm>
          <a:prstGeom prst="rect">
            <a:avLst/>
          </a:prstGeom>
        </p:spPr>
        <p:txBody>
          <a:bodyPr wrap="square">
            <a:spAutoFit/>
          </a:bodyPr>
          <a:lstStyle/>
          <a:p>
            <a:r>
              <a:rPr lang="en-US" altLang="ja-JP" sz="1400" dirty="0"/>
              <a:t>Solid line: proposed method</a:t>
            </a:r>
            <a:br>
              <a:rPr lang="en-US" altLang="ja-JP" sz="1400" dirty="0"/>
            </a:br>
            <a:r>
              <a:rPr lang="en-US" altLang="ja-JP" sz="1400" dirty="0"/>
              <a:t>Dashed line: Standard</a:t>
            </a:r>
            <a:endParaRPr kumimoji="1" lang="ja-JP" altLang="en-US" sz="1400" dirty="0"/>
          </a:p>
        </p:txBody>
      </p:sp>
      <p:sp>
        <p:nvSpPr>
          <p:cNvPr id="11" name="フッター プレースホルダー 10">
            <a:extLst>
              <a:ext uri="{FF2B5EF4-FFF2-40B4-BE49-F238E27FC236}">
                <a16:creationId xmlns:a16="http://schemas.microsoft.com/office/drawing/2014/main" id="{55AB6460-2644-43A5-B4A4-638FFBC96481}"/>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pic>
        <p:nvPicPr>
          <p:cNvPr id="9" name="図 8">
            <a:extLst>
              <a:ext uri="{FF2B5EF4-FFF2-40B4-BE49-F238E27FC236}">
                <a16:creationId xmlns:a16="http://schemas.microsoft.com/office/drawing/2014/main" id="{5DC9124E-76CD-47F1-B01E-873877C43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925" y="1338964"/>
            <a:ext cx="3885020" cy="3147941"/>
          </a:xfrm>
          <a:prstGeom prst="rect">
            <a:avLst/>
          </a:prstGeom>
        </p:spPr>
      </p:pic>
      <p:pic>
        <p:nvPicPr>
          <p:cNvPr id="23" name="図 22">
            <a:extLst>
              <a:ext uri="{FF2B5EF4-FFF2-40B4-BE49-F238E27FC236}">
                <a16:creationId xmlns:a16="http://schemas.microsoft.com/office/drawing/2014/main" id="{A6C72D89-4BE6-48DF-A064-B4E170670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247" y="3252188"/>
            <a:ext cx="1336542" cy="826791"/>
          </a:xfrm>
          <a:prstGeom prst="rect">
            <a:avLst/>
          </a:prstGeom>
        </p:spPr>
      </p:pic>
      <p:pic>
        <p:nvPicPr>
          <p:cNvPr id="31" name="図 30">
            <a:extLst>
              <a:ext uri="{FF2B5EF4-FFF2-40B4-BE49-F238E27FC236}">
                <a16:creationId xmlns:a16="http://schemas.microsoft.com/office/drawing/2014/main" id="{7D9EDB51-BF28-46DA-A713-67185B29C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682" y="3287333"/>
            <a:ext cx="1336542" cy="826791"/>
          </a:xfrm>
          <a:prstGeom prst="rect">
            <a:avLst/>
          </a:prstGeom>
        </p:spPr>
      </p:pic>
    </p:spTree>
    <p:extLst>
      <p:ext uri="{BB962C8B-B14F-4D97-AF65-F5344CB8AC3E}">
        <p14:creationId xmlns:p14="http://schemas.microsoft.com/office/powerpoint/2010/main" val="800800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070BC-73E4-487C-B948-A790AC65C22F}"/>
              </a:ext>
            </a:extLst>
          </p:cNvPr>
          <p:cNvSpPr>
            <a:spLocks noGrp="1"/>
          </p:cNvSpPr>
          <p:nvPr>
            <p:ph type="title"/>
          </p:nvPr>
        </p:nvSpPr>
        <p:spPr>
          <a:xfrm>
            <a:off x="625062" y="480818"/>
            <a:ext cx="8087883" cy="701674"/>
          </a:xfrm>
        </p:spPr>
        <p:txBody>
          <a:bodyPr/>
          <a:lstStyle/>
          <a:p>
            <a:r>
              <a:rPr lang="en-US" altLang="ja-JP" sz="2000" b="1" dirty="0"/>
              <a:t>5</a:t>
            </a:r>
            <a:r>
              <a:rPr kumimoji="1" lang="en-US" altLang="ja-JP" sz="2000" b="1" dirty="0"/>
              <a:t>.3 </a:t>
            </a:r>
            <a:r>
              <a:rPr lang="en-US" altLang="ja-JP" sz="2000" b="1" dirty="0"/>
              <a:t>Simulation result(Throughput of each UP overlapped 0,4 nodes)</a:t>
            </a:r>
            <a:endParaRPr kumimoji="1" lang="ja-JP" altLang="en-US" sz="2000" b="1" dirty="0"/>
          </a:p>
        </p:txBody>
      </p:sp>
      <p:sp>
        <p:nvSpPr>
          <p:cNvPr id="4" name="日付プレースホルダー 3">
            <a:extLst>
              <a:ext uri="{FF2B5EF4-FFF2-40B4-BE49-F238E27FC236}">
                <a16:creationId xmlns:a16="http://schemas.microsoft.com/office/drawing/2014/main" id="{E47882EA-AE8F-423B-853D-D9642CF6E6C0}"/>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C443E4CB-B26E-4640-B208-19386C2B998F}"/>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29</a:t>
            </a:fld>
            <a:endParaRPr kumimoji="1" lang="ja-JP" altLang="en-US"/>
          </a:p>
        </p:txBody>
      </p:sp>
      <p:sp>
        <p:nvSpPr>
          <p:cNvPr id="24" name="正方形/長方形 23">
            <a:extLst>
              <a:ext uri="{FF2B5EF4-FFF2-40B4-BE49-F238E27FC236}">
                <a16:creationId xmlns:a16="http://schemas.microsoft.com/office/drawing/2014/main" id="{0BA71D48-F9B3-4887-BCE4-7B9B5E71BE11}"/>
              </a:ext>
            </a:extLst>
          </p:cNvPr>
          <p:cNvSpPr/>
          <p:nvPr/>
        </p:nvSpPr>
        <p:spPr>
          <a:xfrm>
            <a:off x="1392698" y="1002748"/>
            <a:ext cx="2399055" cy="369332"/>
          </a:xfrm>
          <a:prstGeom prst="rect">
            <a:avLst/>
          </a:prstGeom>
        </p:spPr>
        <p:txBody>
          <a:bodyPr wrap="none">
            <a:spAutoFit/>
          </a:bodyPr>
          <a:lstStyle/>
          <a:p>
            <a:r>
              <a:rPr kumimoji="1" lang="en-US" altLang="ja-JP" u="sng" dirty="0"/>
              <a:t>Average performance</a:t>
            </a:r>
            <a:endParaRPr kumimoji="1" lang="ja-JP" altLang="en-US" u="sng" dirty="0"/>
          </a:p>
        </p:txBody>
      </p:sp>
      <p:sp>
        <p:nvSpPr>
          <p:cNvPr id="25" name="正方形/長方形 24">
            <a:extLst>
              <a:ext uri="{FF2B5EF4-FFF2-40B4-BE49-F238E27FC236}">
                <a16:creationId xmlns:a16="http://schemas.microsoft.com/office/drawing/2014/main" id="{F30E6B9D-540B-43E6-A71E-AC6B968EA2AD}"/>
              </a:ext>
            </a:extLst>
          </p:cNvPr>
          <p:cNvSpPr/>
          <p:nvPr/>
        </p:nvSpPr>
        <p:spPr>
          <a:xfrm>
            <a:off x="4488014" y="1024278"/>
            <a:ext cx="4664739" cy="369332"/>
          </a:xfrm>
          <a:prstGeom prst="rect">
            <a:avLst/>
          </a:prstGeom>
        </p:spPr>
        <p:txBody>
          <a:bodyPr wrap="none">
            <a:spAutoFit/>
          </a:bodyPr>
          <a:lstStyle/>
          <a:p>
            <a:r>
              <a:rPr kumimoji="1" lang="en-US" altLang="ja-JP" u="sng" dirty="0"/>
              <a:t>Differentiating between low UP and high UP</a:t>
            </a:r>
            <a:endParaRPr kumimoji="1" lang="ja-JP" altLang="en-US" u="sng" dirty="0"/>
          </a:p>
        </p:txBody>
      </p:sp>
      <p:sp>
        <p:nvSpPr>
          <p:cNvPr id="27" name="正方形/長方形 26">
            <a:extLst>
              <a:ext uri="{FF2B5EF4-FFF2-40B4-BE49-F238E27FC236}">
                <a16:creationId xmlns:a16="http://schemas.microsoft.com/office/drawing/2014/main" id="{EBD2AB7B-E458-4A9C-96CC-0FFF9D6AEC10}"/>
              </a:ext>
            </a:extLst>
          </p:cNvPr>
          <p:cNvSpPr/>
          <p:nvPr/>
        </p:nvSpPr>
        <p:spPr>
          <a:xfrm>
            <a:off x="625062" y="3592009"/>
            <a:ext cx="3653501" cy="307777"/>
          </a:xfrm>
          <a:prstGeom prst="rect">
            <a:avLst/>
          </a:prstGeom>
        </p:spPr>
        <p:txBody>
          <a:bodyPr wrap="none">
            <a:spAutoFit/>
          </a:bodyPr>
          <a:lstStyle/>
          <a:p>
            <a:r>
              <a:rPr lang="en-US" altLang="ja-JP" sz="1400" dirty="0"/>
              <a:t>Fig21. Delay of each UP overlapped 0 node</a:t>
            </a:r>
          </a:p>
        </p:txBody>
      </p:sp>
      <p:sp>
        <p:nvSpPr>
          <p:cNvPr id="11" name="フッター プレースホルダー 10">
            <a:extLst>
              <a:ext uri="{FF2B5EF4-FFF2-40B4-BE49-F238E27FC236}">
                <a16:creationId xmlns:a16="http://schemas.microsoft.com/office/drawing/2014/main" id="{55AB6460-2644-43A5-B4A4-638FFBC96481}"/>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30" name="正方形/長方形 29">
            <a:extLst>
              <a:ext uri="{FF2B5EF4-FFF2-40B4-BE49-F238E27FC236}">
                <a16:creationId xmlns:a16="http://schemas.microsoft.com/office/drawing/2014/main" id="{AA36D456-AD66-42D2-BA3F-4EF14BFF7225}"/>
              </a:ext>
            </a:extLst>
          </p:cNvPr>
          <p:cNvSpPr/>
          <p:nvPr/>
        </p:nvSpPr>
        <p:spPr>
          <a:xfrm>
            <a:off x="4899558" y="3604230"/>
            <a:ext cx="3653501" cy="307777"/>
          </a:xfrm>
          <a:prstGeom prst="rect">
            <a:avLst/>
          </a:prstGeom>
        </p:spPr>
        <p:txBody>
          <a:bodyPr wrap="none">
            <a:spAutoFit/>
          </a:bodyPr>
          <a:lstStyle/>
          <a:p>
            <a:r>
              <a:rPr lang="en-US" altLang="ja-JP" sz="1400" dirty="0"/>
              <a:t>Fig22. Delay of each UP overlapped 0 node</a:t>
            </a:r>
          </a:p>
        </p:txBody>
      </p:sp>
      <p:sp>
        <p:nvSpPr>
          <p:cNvPr id="31" name="正方形/長方形 30">
            <a:extLst>
              <a:ext uri="{FF2B5EF4-FFF2-40B4-BE49-F238E27FC236}">
                <a16:creationId xmlns:a16="http://schemas.microsoft.com/office/drawing/2014/main" id="{724E2C98-4F76-4B57-BF3D-8B10190EF7A6}"/>
              </a:ext>
            </a:extLst>
          </p:cNvPr>
          <p:cNvSpPr/>
          <p:nvPr/>
        </p:nvSpPr>
        <p:spPr>
          <a:xfrm>
            <a:off x="684483" y="6098185"/>
            <a:ext cx="3743269" cy="307777"/>
          </a:xfrm>
          <a:prstGeom prst="rect">
            <a:avLst/>
          </a:prstGeom>
        </p:spPr>
        <p:txBody>
          <a:bodyPr wrap="none">
            <a:spAutoFit/>
          </a:bodyPr>
          <a:lstStyle/>
          <a:p>
            <a:r>
              <a:rPr lang="en-US" altLang="ja-JP" sz="1400" dirty="0"/>
              <a:t>Fig23. Delay of each UP overlapped 4 nodes</a:t>
            </a:r>
          </a:p>
        </p:txBody>
      </p:sp>
      <p:sp>
        <p:nvSpPr>
          <p:cNvPr id="32" name="正方形/長方形 31">
            <a:extLst>
              <a:ext uri="{FF2B5EF4-FFF2-40B4-BE49-F238E27FC236}">
                <a16:creationId xmlns:a16="http://schemas.microsoft.com/office/drawing/2014/main" id="{1D8568A2-4331-4BFF-B975-1BD457B5ABE0}"/>
              </a:ext>
            </a:extLst>
          </p:cNvPr>
          <p:cNvSpPr/>
          <p:nvPr/>
        </p:nvSpPr>
        <p:spPr>
          <a:xfrm>
            <a:off x="4909151" y="6094601"/>
            <a:ext cx="3743269" cy="307777"/>
          </a:xfrm>
          <a:prstGeom prst="rect">
            <a:avLst/>
          </a:prstGeom>
        </p:spPr>
        <p:txBody>
          <a:bodyPr wrap="none">
            <a:spAutoFit/>
          </a:bodyPr>
          <a:lstStyle/>
          <a:p>
            <a:r>
              <a:rPr lang="en-US" altLang="ja-JP" sz="1400" dirty="0"/>
              <a:t>Fig24. Delay of each UP overlapped 4 nodes</a:t>
            </a:r>
          </a:p>
        </p:txBody>
      </p:sp>
      <p:pic>
        <p:nvPicPr>
          <p:cNvPr id="7" name="図 6">
            <a:extLst>
              <a:ext uri="{FF2B5EF4-FFF2-40B4-BE49-F238E27FC236}">
                <a16:creationId xmlns:a16="http://schemas.microsoft.com/office/drawing/2014/main" id="{833D6FCD-5543-425B-91D6-BF6563691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227" y="1367244"/>
            <a:ext cx="2726606" cy="2273094"/>
          </a:xfrm>
          <a:prstGeom prst="rect">
            <a:avLst/>
          </a:prstGeom>
        </p:spPr>
      </p:pic>
      <p:pic>
        <p:nvPicPr>
          <p:cNvPr id="10" name="図 9">
            <a:extLst>
              <a:ext uri="{FF2B5EF4-FFF2-40B4-BE49-F238E27FC236}">
                <a16:creationId xmlns:a16="http://schemas.microsoft.com/office/drawing/2014/main" id="{144040F9-AF52-4C16-9828-81EA5A33D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073" y="1345497"/>
            <a:ext cx="2734303" cy="2273095"/>
          </a:xfrm>
          <a:prstGeom prst="rect">
            <a:avLst/>
          </a:prstGeom>
        </p:spPr>
      </p:pic>
      <p:pic>
        <p:nvPicPr>
          <p:cNvPr id="13" name="図 12">
            <a:extLst>
              <a:ext uri="{FF2B5EF4-FFF2-40B4-BE49-F238E27FC236}">
                <a16:creationId xmlns:a16="http://schemas.microsoft.com/office/drawing/2014/main" id="{C6E58D40-5043-40F5-8E12-936BBF06E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008" y="3912007"/>
            <a:ext cx="2655368" cy="2157814"/>
          </a:xfrm>
          <a:prstGeom prst="rect">
            <a:avLst/>
          </a:prstGeom>
        </p:spPr>
      </p:pic>
      <p:pic>
        <p:nvPicPr>
          <p:cNvPr id="16" name="図 15">
            <a:extLst>
              <a:ext uri="{FF2B5EF4-FFF2-40B4-BE49-F238E27FC236}">
                <a16:creationId xmlns:a16="http://schemas.microsoft.com/office/drawing/2014/main" id="{C1400A26-6A90-4E04-AD8E-D5E2EBA96A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227" y="3863862"/>
            <a:ext cx="2775369" cy="2258765"/>
          </a:xfrm>
          <a:prstGeom prst="rect">
            <a:avLst/>
          </a:prstGeom>
        </p:spPr>
      </p:pic>
      <p:pic>
        <p:nvPicPr>
          <p:cNvPr id="18" name="図 17">
            <a:extLst>
              <a:ext uri="{FF2B5EF4-FFF2-40B4-BE49-F238E27FC236}">
                <a16:creationId xmlns:a16="http://schemas.microsoft.com/office/drawing/2014/main" id="{8033BB4A-24FC-489F-9846-1947BE889DE1}"/>
              </a:ext>
            </a:extLst>
          </p:cNvPr>
          <p:cNvPicPr>
            <a:picLocks noChangeAspect="1"/>
          </p:cNvPicPr>
          <p:nvPr/>
        </p:nvPicPr>
        <p:blipFill>
          <a:blip r:embed="rId6"/>
          <a:stretch>
            <a:fillRect/>
          </a:stretch>
        </p:blipFill>
        <p:spPr>
          <a:xfrm>
            <a:off x="1592866" y="1541603"/>
            <a:ext cx="963251" cy="597460"/>
          </a:xfrm>
          <a:prstGeom prst="rect">
            <a:avLst/>
          </a:prstGeom>
        </p:spPr>
      </p:pic>
      <p:pic>
        <p:nvPicPr>
          <p:cNvPr id="26" name="図 25">
            <a:extLst>
              <a:ext uri="{FF2B5EF4-FFF2-40B4-BE49-F238E27FC236}">
                <a16:creationId xmlns:a16="http://schemas.microsoft.com/office/drawing/2014/main" id="{8A701F2A-B858-4A15-ACC1-FFF39B7196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9622" y="1541603"/>
            <a:ext cx="961366" cy="594706"/>
          </a:xfrm>
          <a:prstGeom prst="rect">
            <a:avLst/>
          </a:prstGeom>
        </p:spPr>
      </p:pic>
      <p:pic>
        <p:nvPicPr>
          <p:cNvPr id="28" name="図 27">
            <a:extLst>
              <a:ext uri="{FF2B5EF4-FFF2-40B4-BE49-F238E27FC236}">
                <a16:creationId xmlns:a16="http://schemas.microsoft.com/office/drawing/2014/main" id="{C7FB4C6D-B2AB-4F1E-8C1F-C4156DBF6F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2866" y="4083719"/>
            <a:ext cx="889978" cy="550545"/>
          </a:xfrm>
          <a:prstGeom prst="rect">
            <a:avLst/>
          </a:prstGeom>
        </p:spPr>
      </p:pic>
      <p:pic>
        <p:nvPicPr>
          <p:cNvPr id="29" name="図 28">
            <a:extLst>
              <a:ext uri="{FF2B5EF4-FFF2-40B4-BE49-F238E27FC236}">
                <a16:creationId xmlns:a16="http://schemas.microsoft.com/office/drawing/2014/main" id="{C9A1B6E6-392B-4F8C-B2D6-56D23EE8D5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9622" y="3985042"/>
            <a:ext cx="845252" cy="649222"/>
          </a:xfrm>
          <a:prstGeom prst="rect">
            <a:avLst/>
          </a:prstGeom>
        </p:spPr>
      </p:pic>
    </p:spTree>
    <p:extLst>
      <p:ext uri="{BB962C8B-B14F-4D97-AF65-F5344CB8AC3E}">
        <p14:creationId xmlns:p14="http://schemas.microsoft.com/office/powerpoint/2010/main" val="250204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85B086B-8789-47E3-802F-E1C9CB8E9B19}"/>
              </a:ext>
            </a:extLst>
          </p:cNvPr>
          <p:cNvSpPr>
            <a:spLocks noGrp="1"/>
          </p:cNvSpPr>
          <p:nvPr>
            <p:ph type="sldNum" sz="quarter" idx="12"/>
          </p:nvPr>
        </p:nvSpPr>
        <p:spPr/>
        <p:txBody>
          <a:bodyPr/>
          <a:lstStyle/>
          <a:p>
            <a:fld id="{E2290DE7-C583-48B9-8A77-B4C3C92E5DCE}" type="slidenum">
              <a:rPr kumimoji="1" lang="ja-JP" altLang="en-US" smtClean="0"/>
              <a:t>3</a:t>
            </a:fld>
            <a:endParaRPr kumimoji="1" lang="ja-JP" altLang="en-US"/>
          </a:p>
        </p:txBody>
      </p:sp>
      <p:sp>
        <p:nvSpPr>
          <p:cNvPr id="2" name="日付プレースホルダー 1">
            <a:extLst>
              <a:ext uri="{FF2B5EF4-FFF2-40B4-BE49-F238E27FC236}">
                <a16:creationId xmlns:a16="http://schemas.microsoft.com/office/drawing/2014/main" id="{DFA44BFE-D7CF-4B13-B60D-579AEFF7DC9A}"/>
              </a:ext>
            </a:extLst>
          </p:cNvPr>
          <p:cNvSpPr>
            <a:spLocks noGrp="1"/>
          </p:cNvSpPr>
          <p:nvPr>
            <p:ph type="dt" sz="half" idx="2"/>
          </p:nvPr>
        </p:nvSpPr>
        <p:spPr/>
        <p:txBody>
          <a:bodyPr/>
          <a:lstStyle/>
          <a:p>
            <a:r>
              <a:rPr kumimoji="1" lang="en-US" altLang="ja-JP"/>
              <a:t>May 2021</a:t>
            </a:r>
            <a:endParaRPr kumimoji="1" lang="ja-JP" altLang="en-US"/>
          </a:p>
        </p:txBody>
      </p:sp>
      <p:sp>
        <p:nvSpPr>
          <p:cNvPr id="5" name="フッター プレースホルダー 4">
            <a:extLst>
              <a:ext uri="{FF2B5EF4-FFF2-40B4-BE49-F238E27FC236}">
                <a16:creationId xmlns:a16="http://schemas.microsoft.com/office/drawing/2014/main" id="{B83DE3F5-45E9-4128-BD67-533A0BAEF1E4}"/>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4" name="テキスト ボックス 3">
            <a:extLst>
              <a:ext uri="{FF2B5EF4-FFF2-40B4-BE49-F238E27FC236}">
                <a16:creationId xmlns:a16="http://schemas.microsoft.com/office/drawing/2014/main" id="{4CD4C463-2854-4394-8D51-9EEE6FC1B702}"/>
              </a:ext>
            </a:extLst>
          </p:cNvPr>
          <p:cNvSpPr txBox="1"/>
          <p:nvPr/>
        </p:nvSpPr>
        <p:spPr>
          <a:xfrm>
            <a:off x="308472" y="2566931"/>
            <a:ext cx="4817320" cy="707886"/>
          </a:xfrm>
          <a:prstGeom prst="rect">
            <a:avLst/>
          </a:prstGeom>
          <a:noFill/>
        </p:spPr>
        <p:txBody>
          <a:bodyPr wrap="square" rtlCol="0">
            <a:spAutoFit/>
          </a:bodyPr>
          <a:lstStyle/>
          <a:p>
            <a:r>
              <a:rPr kumimoji="1" lang="en-US" altLang="ja-JP" sz="4000" dirty="0"/>
              <a:t>1.</a:t>
            </a:r>
            <a:r>
              <a:rPr lang="en-US" altLang="ja-JP" sz="4000" dirty="0"/>
              <a:t> Introduction</a:t>
            </a:r>
            <a:endParaRPr kumimoji="1" lang="ja-JP" altLang="en-US" sz="4000" dirty="0"/>
          </a:p>
        </p:txBody>
      </p:sp>
    </p:spTree>
    <p:extLst>
      <p:ext uri="{BB962C8B-B14F-4D97-AF65-F5344CB8AC3E}">
        <p14:creationId xmlns:p14="http://schemas.microsoft.com/office/powerpoint/2010/main" val="123479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8924E5E-8561-4E18-AE1E-B7AE564C381E}"/>
              </a:ext>
            </a:extLst>
          </p:cNvPr>
          <p:cNvSpPr>
            <a:spLocks noGrp="1"/>
          </p:cNvSpPr>
          <p:nvPr>
            <p:ph type="dt" sz="half" idx="10"/>
          </p:nvPr>
        </p:nvSpPr>
        <p:spPr/>
        <p:txBody>
          <a:bodyPr/>
          <a:lstStyle/>
          <a:p>
            <a:r>
              <a:rPr kumimoji="1" lang="en-US" altLang="ja-JP"/>
              <a:t>May 2021</a:t>
            </a:r>
            <a:endParaRPr kumimoji="1" lang="ja-JP" altLang="en-US"/>
          </a:p>
        </p:txBody>
      </p:sp>
      <p:sp>
        <p:nvSpPr>
          <p:cNvPr id="3" name="スライド番号プレースホルダー 2">
            <a:extLst>
              <a:ext uri="{FF2B5EF4-FFF2-40B4-BE49-F238E27FC236}">
                <a16:creationId xmlns:a16="http://schemas.microsoft.com/office/drawing/2014/main" id="{2EAC91EB-647D-47A7-8CA3-67B5128FEC1A}"/>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30</a:t>
            </a:fld>
            <a:endParaRPr kumimoji="1" lang="ja-JP" altLang="en-US"/>
          </a:p>
        </p:txBody>
      </p:sp>
      <p:sp>
        <p:nvSpPr>
          <p:cNvPr id="4" name="テキスト ボックス 3">
            <a:extLst>
              <a:ext uri="{FF2B5EF4-FFF2-40B4-BE49-F238E27FC236}">
                <a16:creationId xmlns:a16="http://schemas.microsoft.com/office/drawing/2014/main" id="{F988BF9E-3735-4988-B779-242FABAD6F8D}"/>
              </a:ext>
            </a:extLst>
          </p:cNvPr>
          <p:cNvSpPr txBox="1"/>
          <p:nvPr/>
        </p:nvSpPr>
        <p:spPr>
          <a:xfrm>
            <a:off x="341523" y="2566930"/>
            <a:ext cx="5629619" cy="707886"/>
          </a:xfrm>
          <a:prstGeom prst="rect">
            <a:avLst/>
          </a:prstGeom>
          <a:noFill/>
        </p:spPr>
        <p:txBody>
          <a:bodyPr wrap="square" rtlCol="0">
            <a:spAutoFit/>
          </a:bodyPr>
          <a:lstStyle/>
          <a:p>
            <a:r>
              <a:rPr kumimoji="1" lang="en-US" altLang="ja-JP" sz="4000" dirty="0"/>
              <a:t>6. Conclusion</a:t>
            </a:r>
            <a:endParaRPr kumimoji="1" lang="ja-JP" altLang="en-US" sz="4000" dirty="0"/>
          </a:p>
        </p:txBody>
      </p:sp>
      <p:sp>
        <p:nvSpPr>
          <p:cNvPr id="5" name="フッター プレースホルダー 4">
            <a:extLst>
              <a:ext uri="{FF2B5EF4-FFF2-40B4-BE49-F238E27FC236}">
                <a16:creationId xmlns:a16="http://schemas.microsoft.com/office/drawing/2014/main" id="{1CE0E1B0-3011-4FFC-AEFD-801F7E49E8EA}"/>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2477800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07E014-208E-4E75-91A4-2A8F73AD6829}"/>
              </a:ext>
            </a:extLst>
          </p:cNvPr>
          <p:cNvSpPr>
            <a:spLocks noGrp="1"/>
          </p:cNvSpPr>
          <p:nvPr>
            <p:ph type="title"/>
          </p:nvPr>
        </p:nvSpPr>
        <p:spPr>
          <a:xfrm>
            <a:off x="625063" y="688207"/>
            <a:ext cx="7886700" cy="323778"/>
          </a:xfrm>
        </p:spPr>
        <p:txBody>
          <a:bodyPr>
            <a:normAutofit fontScale="90000"/>
          </a:bodyPr>
          <a:lstStyle/>
          <a:p>
            <a:r>
              <a:rPr lang="en-US" altLang="ja-JP" dirty="0"/>
              <a:t>6.1 Conclusion and Future works</a:t>
            </a:r>
            <a:endParaRPr kumimoji="1" lang="ja-JP" altLang="en-US" dirty="0"/>
          </a:p>
        </p:txBody>
      </p:sp>
      <p:sp>
        <p:nvSpPr>
          <p:cNvPr id="4" name="日付プレースホルダー 3">
            <a:extLst>
              <a:ext uri="{FF2B5EF4-FFF2-40B4-BE49-F238E27FC236}">
                <a16:creationId xmlns:a16="http://schemas.microsoft.com/office/drawing/2014/main" id="{92B846B1-5E65-4919-A31B-B85E8036952B}"/>
              </a:ext>
            </a:extLst>
          </p:cNvPr>
          <p:cNvSpPr>
            <a:spLocks noGrp="1"/>
          </p:cNvSpPr>
          <p:nvPr>
            <p:ph type="dt" sz="half" idx="10"/>
          </p:nvPr>
        </p:nvSpPr>
        <p:spPr>
          <a:xfrm>
            <a:off x="684483" y="394156"/>
            <a:ext cx="1600200" cy="215444"/>
          </a:xfrm>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4A00B725-B5B0-4635-B2F4-0F4557B59CA7}"/>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31</a:t>
            </a:fld>
            <a:endParaRPr kumimoji="1" lang="ja-JP" altLang="en-US"/>
          </a:p>
        </p:txBody>
      </p:sp>
      <p:sp>
        <p:nvSpPr>
          <p:cNvPr id="15" name="正方形/長方形 14">
            <a:extLst>
              <a:ext uri="{FF2B5EF4-FFF2-40B4-BE49-F238E27FC236}">
                <a16:creationId xmlns:a16="http://schemas.microsoft.com/office/drawing/2014/main" id="{7B0AD237-0D75-41BD-BAF0-B57F36FA49EF}"/>
              </a:ext>
            </a:extLst>
          </p:cNvPr>
          <p:cNvSpPr/>
          <p:nvPr/>
        </p:nvSpPr>
        <p:spPr>
          <a:xfrm>
            <a:off x="254386" y="1132266"/>
            <a:ext cx="1278200" cy="3651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B7FD59D-0D6C-4A38-A480-CE7E10CEF95B}"/>
              </a:ext>
            </a:extLst>
          </p:cNvPr>
          <p:cNvSpPr txBox="1"/>
          <p:nvPr/>
        </p:nvSpPr>
        <p:spPr>
          <a:xfrm>
            <a:off x="261487" y="1143240"/>
            <a:ext cx="1416482" cy="369332"/>
          </a:xfrm>
          <a:prstGeom prst="rect">
            <a:avLst/>
          </a:prstGeom>
          <a:noFill/>
        </p:spPr>
        <p:txBody>
          <a:bodyPr wrap="square" rtlCol="0">
            <a:spAutoFit/>
          </a:bodyPr>
          <a:lstStyle/>
          <a:p>
            <a:r>
              <a:rPr kumimoji="1" lang="en-US" altLang="ja-JP" dirty="0"/>
              <a:t>Conclusion</a:t>
            </a:r>
            <a:endParaRPr kumimoji="1" lang="ja-JP" altLang="en-US" dirty="0"/>
          </a:p>
        </p:txBody>
      </p:sp>
      <p:sp>
        <p:nvSpPr>
          <p:cNvPr id="18" name="正方形/長方形 17">
            <a:extLst>
              <a:ext uri="{FF2B5EF4-FFF2-40B4-BE49-F238E27FC236}">
                <a16:creationId xmlns:a16="http://schemas.microsoft.com/office/drawing/2014/main" id="{B23355D5-244A-4BD7-9BFE-FDA44AC6EEC4}"/>
              </a:ext>
            </a:extLst>
          </p:cNvPr>
          <p:cNvSpPr/>
          <p:nvPr/>
        </p:nvSpPr>
        <p:spPr>
          <a:xfrm>
            <a:off x="273667" y="3989719"/>
            <a:ext cx="1409719" cy="3651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7A1ED13-6E18-4B18-8988-30E7855EDF25}"/>
              </a:ext>
            </a:extLst>
          </p:cNvPr>
          <p:cNvSpPr txBox="1"/>
          <p:nvPr/>
        </p:nvSpPr>
        <p:spPr>
          <a:xfrm>
            <a:off x="245273" y="3963437"/>
            <a:ext cx="1783602" cy="369332"/>
          </a:xfrm>
          <a:prstGeom prst="rect">
            <a:avLst/>
          </a:prstGeom>
          <a:noFill/>
        </p:spPr>
        <p:txBody>
          <a:bodyPr wrap="square" rtlCol="0">
            <a:spAutoFit/>
          </a:bodyPr>
          <a:lstStyle/>
          <a:p>
            <a:r>
              <a:rPr kumimoji="1" lang="en-US" altLang="ja-JP" dirty="0"/>
              <a:t>Future works</a:t>
            </a:r>
            <a:endParaRPr kumimoji="1" lang="ja-JP" altLang="en-US" dirty="0"/>
          </a:p>
        </p:txBody>
      </p:sp>
      <p:sp>
        <p:nvSpPr>
          <p:cNvPr id="20" name="テキスト ボックス 19">
            <a:extLst>
              <a:ext uri="{FF2B5EF4-FFF2-40B4-BE49-F238E27FC236}">
                <a16:creationId xmlns:a16="http://schemas.microsoft.com/office/drawing/2014/main" id="{CA8C9AE9-807E-4C7B-B3C8-754CCA49702B}"/>
              </a:ext>
            </a:extLst>
          </p:cNvPr>
          <p:cNvSpPr txBox="1"/>
          <p:nvPr/>
        </p:nvSpPr>
        <p:spPr>
          <a:xfrm>
            <a:off x="364783" y="4399234"/>
            <a:ext cx="8018528" cy="1754326"/>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dirty="0"/>
              <a:t>Simulate when the number of BAN becomes </a:t>
            </a:r>
            <a:r>
              <a:rPr lang="en-US" altLang="ja-JP" dirty="0">
                <a:solidFill>
                  <a:srgbClr val="FF0000"/>
                </a:solidFill>
              </a:rPr>
              <a:t>3 or more</a:t>
            </a:r>
          </a:p>
          <a:p>
            <a:pPr marL="285750" indent="-285750">
              <a:buClr>
                <a:schemeClr val="accent1"/>
              </a:buClr>
              <a:buFont typeface="Arial" panose="020B0604020202020204" pitchFamily="34" charset="0"/>
              <a:buChar char="•"/>
            </a:pPr>
            <a:endParaRPr kumimoji="1" lang="en-US" altLang="ja-JP" dirty="0">
              <a:solidFill>
                <a:srgbClr val="FF0000"/>
              </a:solidFill>
            </a:endParaRPr>
          </a:p>
          <a:p>
            <a:pPr marL="285750" indent="-285750">
              <a:buClr>
                <a:schemeClr val="accent1"/>
              </a:buClr>
              <a:buFont typeface="Arial" panose="020B0604020202020204" pitchFamily="34" charset="0"/>
              <a:buChar char="•"/>
            </a:pPr>
            <a:r>
              <a:rPr kumimoji="1" lang="en-US" altLang="ja-JP" dirty="0"/>
              <a:t>The way </a:t>
            </a:r>
            <a:r>
              <a:rPr kumimoji="1" lang="en-US" altLang="ja-JP" dirty="0">
                <a:solidFill>
                  <a:srgbClr val="FF0000"/>
                </a:solidFill>
              </a:rPr>
              <a:t>how to negotiate and synchronize </a:t>
            </a:r>
            <a:r>
              <a:rPr kumimoji="1" lang="en-US" altLang="ja-JP" dirty="0"/>
              <a:t>among coordinators in detail</a:t>
            </a:r>
          </a:p>
          <a:p>
            <a:pPr marL="285750" indent="-285750">
              <a:buClr>
                <a:schemeClr val="accent1"/>
              </a:buClr>
              <a:buFont typeface="Arial" panose="020B0604020202020204" pitchFamily="34" charset="0"/>
              <a:buChar char="•"/>
            </a:pPr>
            <a:endParaRPr kumimoji="1" lang="en-US" altLang="ja-JP" dirty="0"/>
          </a:p>
          <a:p>
            <a:pPr marL="285750" indent="-285750">
              <a:buClr>
                <a:schemeClr val="accent1"/>
              </a:buClr>
              <a:buFont typeface="Arial" panose="020B0604020202020204" pitchFamily="34" charset="0"/>
              <a:buChar char="•"/>
            </a:pPr>
            <a:r>
              <a:rPr lang="en-US" altLang="ja-JP" dirty="0"/>
              <a:t>Theoretical analysis on </a:t>
            </a:r>
            <a:r>
              <a:rPr lang="en-US" altLang="ja-JP" dirty="0">
                <a:solidFill>
                  <a:srgbClr val="FF0000"/>
                </a:solidFill>
              </a:rPr>
              <a:t>optimum values </a:t>
            </a:r>
            <a:r>
              <a:rPr lang="en-US" altLang="ja-JP" dirty="0"/>
              <a:t>of various parameters</a:t>
            </a:r>
            <a:endParaRPr kumimoji="1" lang="en-US" altLang="ja-JP" dirty="0"/>
          </a:p>
          <a:p>
            <a:pPr marL="285750" indent="-285750">
              <a:buClr>
                <a:schemeClr val="accent1"/>
              </a:buClr>
              <a:buFont typeface="Wingdings" panose="05000000000000000000" pitchFamily="2" charset="2"/>
              <a:buChar char="Ø"/>
            </a:pPr>
            <a:r>
              <a:rPr lang="en-US" altLang="ja-JP" dirty="0"/>
              <a:t>MAP 1 and MAP 2 ratio, UP weighting etc.</a:t>
            </a:r>
            <a:endParaRPr kumimoji="1" lang="ja-JP" altLang="en-US" dirty="0"/>
          </a:p>
        </p:txBody>
      </p:sp>
      <p:sp>
        <p:nvSpPr>
          <p:cNvPr id="3" name="テキスト ボックス 2">
            <a:extLst>
              <a:ext uri="{FF2B5EF4-FFF2-40B4-BE49-F238E27FC236}">
                <a16:creationId xmlns:a16="http://schemas.microsoft.com/office/drawing/2014/main" id="{9F519630-3C6E-4214-86AE-C88016191D4D}"/>
              </a:ext>
            </a:extLst>
          </p:cNvPr>
          <p:cNvSpPr txBox="1"/>
          <p:nvPr/>
        </p:nvSpPr>
        <p:spPr>
          <a:xfrm>
            <a:off x="346330" y="1561110"/>
            <a:ext cx="8806389" cy="203132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dirty="0"/>
              <a:t>We conducted research to mitigate interference against the international standard MAC protocol</a:t>
            </a:r>
          </a:p>
          <a:p>
            <a:pPr marL="285750" indent="-285750">
              <a:buClr>
                <a:schemeClr val="accent1"/>
              </a:buClr>
              <a:buFont typeface="Arial" panose="020B0604020202020204" pitchFamily="34" charset="0"/>
              <a:buChar char="•"/>
            </a:pPr>
            <a:r>
              <a:rPr lang="en-US" altLang="ja-JP" dirty="0"/>
              <a:t>In order to reduce interference in multiple BAN environments, we propose to communicate between coordinators to identify and share interfering nodes, and the proposed protocol has improved throughput and delay characteristics over international standards</a:t>
            </a:r>
            <a:endParaRPr kumimoji="1" lang="en-US" altLang="ja-JP" dirty="0"/>
          </a:p>
          <a:p>
            <a:pPr marL="285750" indent="-285750">
              <a:buClr>
                <a:schemeClr val="accent1"/>
              </a:buClr>
              <a:buFont typeface="Arial" panose="020B0604020202020204" pitchFamily="34" charset="0"/>
              <a:buChar char="•"/>
            </a:pPr>
            <a:r>
              <a:rPr lang="en-US" altLang="ja-JP" dirty="0"/>
              <a:t>We showed that we can deal with by changing parameters according to design policy</a:t>
            </a:r>
            <a:endParaRPr kumimoji="1" lang="ja-JP" altLang="en-US" dirty="0"/>
          </a:p>
        </p:txBody>
      </p:sp>
      <p:sp>
        <p:nvSpPr>
          <p:cNvPr id="11" name="フッター プレースホルダー 10">
            <a:extLst>
              <a:ext uri="{FF2B5EF4-FFF2-40B4-BE49-F238E27FC236}">
                <a16:creationId xmlns:a16="http://schemas.microsoft.com/office/drawing/2014/main" id="{592FA183-0E48-4956-96B9-8A32274FF866}"/>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2104263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F4D8BD86-1529-44E7-AB47-7334E5FE1DE8}"/>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B2702341-391A-40FA-8EEC-FA4B807ECD7B}"/>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32</a:t>
            </a:fld>
            <a:endParaRPr kumimoji="1" lang="ja-JP" altLang="en-US"/>
          </a:p>
        </p:txBody>
      </p:sp>
      <p:sp>
        <p:nvSpPr>
          <p:cNvPr id="6" name="正方形/長方形 5">
            <a:extLst>
              <a:ext uri="{FF2B5EF4-FFF2-40B4-BE49-F238E27FC236}">
                <a16:creationId xmlns:a16="http://schemas.microsoft.com/office/drawing/2014/main" id="{F91C9840-BD8F-4F33-BCE9-DA040F5DD4C1}"/>
              </a:ext>
            </a:extLst>
          </p:cNvPr>
          <p:cNvSpPr/>
          <p:nvPr/>
        </p:nvSpPr>
        <p:spPr>
          <a:xfrm>
            <a:off x="0" y="833377"/>
            <a:ext cx="9144000"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8AB93FC-F9D8-4BAD-AA5A-E00D3EE14BFB}"/>
              </a:ext>
            </a:extLst>
          </p:cNvPr>
          <p:cNvSpPr txBox="1"/>
          <p:nvPr/>
        </p:nvSpPr>
        <p:spPr>
          <a:xfrm>
            <a:off x="1872387" y="3131095"/>
            <a:ext cx="6738628" cy="646331"/>
          </a:xfrm>
          <a:prstGeom prst="rect">
            <a:avLst/>
          </a:prstGeom>
          <a:noFill/>
        </p:spPr>
        <p:txBody>
          <a:bodyPr wrap="square" rtlCol="0">
            <a:spAutoFit/>
          </a:bodyPr>
          <a:lstStyle/>
          <a:p>
            <a:r>
              <a:rPr kumimoji="1" lang="en-US" altLang="ja-JP" sz="3600" dirty="0"/>
              <a:t>Thank you for your attention</a:t>
            </a:r>
            <a:endParaRPr kumimoji="1" lang="ja-JP" altLang="en-US" sz="3600" dirty="0"/>
          </a:p>
        </p:txBody>
      </p:sp>
      <p:cxnSp>
        <p:nvCxnSpPr>
          <p:cNvPr id="9" name="直線コネクタ 8">
            <a:extLst>
              <a:ext uri="{FF2B5EF4-FFF2-40B4-BE49-F238E27FC236}">
                <a16:creationId xmlns:a16="http://schemas.microsoft.com/office/drawing/2014/main" id="{C43F12DA-7B74-4FC4-B064-28AD1D227B77}"/>
              </a:ext>
            </a:extLst>
          </p:cNvPr>
          <p:cNvCxnSpPr/>
          <p:nvPr/>
        </p:nvCxnSpPr>
        <p:spPr>
          <a:xfrm>
            <a:off x="1983347" y="3777426"/>
            <a:ext cx="53690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06557CBF-918B-460C-9A18-368EC7FBB09C}"/>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395640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D996B-93AB-495E-A39C-9F530882A05C}"/>
              </a:ext>
            </a:extLst>
          </p:cNvPr>
          <p:cNvSpPr>
            <a:spLocks noGrp="1"/>
          </p:cNvSpPr>
          <p:nvPr>
            <p:ph type="title"/>
          </p:nvPr>
        </p:nvSpPr>
        <p:spPr>
          <a:xfrm>
            <a:off x="529498" y="496134"/>
            <a:ext cx="7886700" cy="701674"/>
          </a:xfrm>
        </p:spPr>
        <p:txBody>
          <a:bodyPr/>
          <a:lstStyle/>
          <a:p>
            <a:r>
              <a:rPr kumimoji="1" lang="en-US" altLang="ja-JP" dirty="0"/>
              <a:t>1.1 </a:t>
            </a:r>
            <a:r>
              <a:rPr lang="en-US" altLang="ja-JP" dirty="0"/>
              <a:t>Introduction</a:t>
            </a:r>
            <a:endParaRPr kumimoji="1" lang="ja-JP" altLang="en-US" dirty="0"/>
          </a:p>
        </p:txBody>
      </p:sp>
      <p:sp>
        <p:nvSpPr>
          <p:cNvPr id="4" name="日付プレースホルダー 3">
            <a:extLst>
              <a:ext uri="{FF2B5EF4-FFF2-40B4-BE49-F238E27FC236}">
                <a16:creationId xmlns:a16="http://schemas.microsoft.com/office/drawing/2014/main" id="{C6ABF251-B783-4B54-A81E-FF04FB177A7C}"/>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441F6485-2A85-4884-BC09-17152304D284}"/>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4</a:t>
            </a:fld>
            <a:endParaRPr kumimoji="1" lang="ja-JP" altLang="en-US"/>
          </a:p>
        </p:txBody>
      </p:sp>
      <p:sp>
        <p:nvSpPr>
          <p:cNvPr id="19" name="テキスト ボックス 18">
            <a:extLst>
              <a:ext uri="{FF2B5EF4-FFF2-40B4-BE49-F238E27FC236}">
                <a16:creationId xmlns:a16="http://schemas.microsoft.com/office/drawing/2014/main" id="{63040835-78D0-43F4-BDC3-EBDE0AF3E71D}"/>
              </a:ext>
            </a:extLst>
          </p:cNvPr>
          <p:cNvSpPr txBox="1"/>
          <p:nvPr/>
        </p:nvSpPr>
        <p:spPr>
          <a:xfrm>
            <a:off x="214798" y="1001221"/>
            <a:ext cx="8833397" cy="92333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dirty="0"/>
              <a:t>From the development of an aging society and wireless communication technology, researches on medical information communication technology are thriving</a:t>
            </a:r>
          </a:p>
          <a:p>
            <a:pPr marL="285750" indent="-285750">
              <a:buClr>
                <a:schemeClr val="accent1"/>
              </a:buClr>
              <a:buFont typeface="Wingdings" panose="05000000000000000000" pitchFamily="2" charset="2"/>
              <a:buChar char="Ø"/>
            </a:pPr>
            <a:r>
              <a:rPr lang="en-US" altLang="ja-JP" dirty="0"/>
              <a:t>One solution is a WBAN (Wireless Body Area Network)</a:t>
            </a:r>
            <a:endParaRPr kumimoji="1" lang="en-US" altLang="ja-JP" dirty="0"/>
          </a:p>
        </p:txBody>
      </p:sp>
      <p:sp>
        <p:nvSpPr>
          <p:cNvPr id="20" name="正方形/長方形 19">
            <a:extLst>
              <a:ext uri="{FF2B5EF4-FFF2-40B4-BE49-F238E27FC236}">
                <a16:creationId xmlns:a16="http://schemas.microsoft.com/office/drawing/2014/main" id="{6335AAB1-1C0C-4A38-A277-A7F6AA348743}"/>
              </a:ext>
            </a:extLst>
          </p:cNvPr>
          <p:cNvSpPr/>
          <p:nvPr/>
        </p:nvSpPr>
        <p:spPr>
          <a:xfrm>
            <a:off x="104236" y="2007548"/>
            <a:ext cx="1443209" cy="2897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43C3FDD-66B5-457B-8E0D-ED97702036B1}"/>
              </a:ext>
            </a:extLst>
          </p:cNvPr>
          <p:cNvSpPr txBox="1"/>
          <p:nvPr/>
        </p:nvSpPr>
        <p:spPr>
          <a:xfrm>
            <a:off x="400772" y="1962690"/>
            <a:ext cx="1542361" cy="369332"/>
          </a:xfrm>
          <a:prstGeom prst="rect">
            <a:avLst/>
          </a:prstGeom>
          <a:noFill/>
        </p:spPr>
        <p:txBody>
          <a:bodyPr wrap="square" rtlCol="0">
            <a:spAutoFit/>
          </a:bodyPr>
          <a:lstStyle/>
          <a:p>
            <a:r>
              <a:rPr kumimoji="1" lang="en-US" altLang="ja-JP" dirty="0"/>
              <a:t>WBAN</a:t>
            </a:r>
            <a:endParaRPr kumimoji="1" lang="ja-JP" altLang="en-US" dirty="0"/>
          </a:p>
        </p:txBody>
      </p:sp>
      <p:sp>
        <p:nvSpPr>
          <p:cNvPr id="22" name="テキスト ボックス 21">
            <a:extLst>
              <a:ext uri="{FF2B5EF4-FFF2-40B4-BE49-F238E27FC236}">
                <a16:creationId xmlns:a16="http://schemas.microsoft.com/office/drawing/2014/main" id="{AAD7C2B9-CE78-49EA-9D9B-BAC6EAC05CAE}"/>
              </a:ext>
            </a:extLst>
          </p:cNvPr>
          <p:cNvSpPr txBox="1"/>
          <p:nvPr/>
        </p:nvSpPr>
        <p:spPr>
          <a:xfrm>
            <a:off x="413633" y="2305518"/>
            <a:ext cx="4059215" cy="923330"/>
          </a:xfrm>
          <a:prstGeom prst="rect">
            <a:avLst/>
          </a:prstGeom>
          <a:noFill/>
        </p:spPr>
        <p:txBody>
          <a:bodyPr wrap="square" rtlCol="0">
            <a:spAutoFit/>
          </a:bodyPr>
          <a:lstStyle/>
          <a:p>
            <a:r>
              <a:rPr lang="en-US" altLang="ja-JP"/>
              <a:t>A network consisting of sensor nodes and coordinators installed around the human body</a:t>
            </a:r>
            <a:endParaRPr kumimoji="1" lang="ja-JP" altLang="en-US" dirty="0"/>
          </a:p>
        </p:txBody>
      </p:sp>
      <p:sp>
        <p:nvSpPr>
          <p:cNvPr id="23" name="テキスト ボックス 22">
            <a:extLst>
              <a:ext uri="{FF2B5EF4-FFF2-40B4-BE49-F238E27FC236}">
                <a16:creationId xmlns:a16="http://schemas.microsoft.com/office/drawing/2014/main" id="{40F5A568-8D64-4259-9D2A-12CBC12C00D7}"/>
              </a:ext>
            </a:extLst>
          </p:cNvPr>
          <p:cNvSpPr txBox="1"/>
          <p:nvPr/>
        </p:nvSpPr>
        <p:spPr>
          <a:xfrm>
            <a:off x="685525" y="4932535"/>
            <a:ext cx="3896414" cy="338554"/>
          </a:xfrm>
          <a:prstGeom prst="rect">
            <a:avLst/>
          </a:prstGeom>
          <a:noFill/>
        </p:spPr>
        <p:txBody>
          <a:bodyPr wrap="square" rtlCol="0">
            <a:spAutoFit/>
          </a:bodyPr>
          <a:lstStyle/>
          <a:p>
            <a:r>
              <a:rPr lang="en-US" altLang="ja-JP" sz="1600" dirty="0"/>
              <a:t>Fig1. Overall picture of WBAN network</a:t>
            </a:r>
            <a:endParaRPr kumimoji="1" lang="ja-JP" altLang="en-US" sz="1600" dirty="0"/>
          </a:p>
        </p:txBody>
      </p:sp>
      <p:sp>
        <p:nvSpPr>
          <p:cNvPr id="30" name="テキスト ボックス 29">
            <a:extLst>
              <a:ext uri="{FF2B5EF4-FFF2-40B4-BE49-F238E27FC236}">
                <a16:creationId xmlns:a16="http://schemas.microsoft.com/office/drawing/2014/main" id="{4B7A0DD4-7E79-4690-863F-1FFD4165A6F5}"/>
              </a:ext>
            </a:extLst>
          </p:cNvPr>
          <p:cNvSpPr txBox="1"/>
          <p:nvPr/>
        </p:nvSpPr>
        <p:spPr>
          <a:xfrm>
            <a:off x="400772" y="5602264"/>
            <a:ext cx="8516039" cy="646331"/>
          </a:xfrm>
          <a:prstGeom prst="rect">
            <a:avLst/>
          </a:prstGeom>
          <a:noFill/>
        </p:spPr>
        <p:txBody>
          <a:bodyPr wrap="square" rtlCol="0">
            <a:spAutoFit/>
          </a:bodyPr>
          <a:lstStyle/>
          <a:p>
            <a:pPr marL="285750" indent="-285750">
              <a:buClr>
                <a:schemeClr val="accent1"/>
              </a:buClr>
              <a:buFont typeface="Wingdings" panose="05000000000000000000" pitchFamily="2" charset="2"/>
              <a:buChar char="u"/>
            </a:pPr>
            <a:r>
              <a:rPr lang="en-US" altLang="ja-JP" b="1" u="sng" dirty="0"/>
              <a:t>In this research, we focus on the MAC layer of IEEE 802.15.6 and propose a MAC protocol that reduces inter-BAN interference</a:t>
            </a:r>
            <a:endParaRPr kumimoji="1" lang="ja-JP" altLang="en-US" b="1" u="sng" dirty="0"/>
          </a:p>
        </p:txBody>
      </p:sp>
      <p:sp>
        <p:nvSpPr>
          <p:cNvPr id="6" name="テキスト ボックス 5">
            <a:extLst>
              <a:ext uri="{FF2B5EF4-FFF2-40B4-BE49-F238E27FC236}">
                <a16:creationId xmlns:a16="http://schemas.microsoft.com/office/drawing/2014/main" id="{51EBC12D-3280-4C9E-A3BB-53452C3C8F07}"/>
              </a:ext>
            </a:extLst>
          </p:cNvPr>
          <p:cNvSpPr txBox="1"/>
          <p:nvPr/>
        </p:nvSpPr>
        <p:spPr>
          <a:xfrm>
            <a:off x="1525758" y="5245679"/>
            <a:ext cx="7217469" cy="369332"/>
          </a:xfrm>
          <a:prstGeom prst="rect">
            <a:avLst/>
          </a:prstGeom>
          <a:noFill/>
        </p:spPr>
        <p:txBody>
          <a:bodyPr wrap="square" rtlCol="0">
            <a:spAutoFit/>
          </a:bodyPr>
          <a:lstStyle/>
          <a:p>
            <a:r>
              <a:rPr lang="en-US" altLang="ja-JP" dirty="0">
                <a:solidFill>
                  <a:srgbClr val="FF0000"/>
                </a:solidFill>
              </a:rPr>
              <a:t>WBAN can control priority according to importance of data packet</a:t>
            </a:r>
            <a:endParaRPr kumimoji="1" lang="ja-JP" altLang="en-US" dirty="0">
              <a:solidFill>
                <a:srgbClr val="FF0000"/>
              </a:solidFill>
            </a:endParaRPr>
          </a:p>
        </p:txBody>
      </p:sp>
      <p:pic>
        <p:nvPicPr>
          <p:cNvPr id="18" name="コンテンツ プレースホルダー 17">
            <a:extLst>
              <a:ext uri="{FF2B5EF4-FFF2-40B4-BE49-F238E27FC236}">
                <a16:creationId xmlns:a16="http://schemas.microsoft.com/office/drawing/2014/main" id="{A157AB0F-31BA-403C-999F-6413AFB81B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160" y="3210706"/>
            <a:ext cx="3138344" cy="1783823"/>
          </a:xfrm>
        </p:spPr>
      </p:pic>
      <p:sp>
        <p:nvSpPr>
          <p:cNvPr id="32" name="正方形/長方形 31">
            <a:extLst>
              <a:ext uri="{FF2B5EF4-FFF2-40B4-BE49-F238E27FC236}">
                <a16:creationId xmlns:a16="http://schemas.microsoft.com/office/drawing/2014/main" id="{0EAC5DD2-A3D5-45AA-ABB3-7752BB5AC46B}"/>
              </a:ext>
            </a:extLst>
          </p:cNvPr>
          <p:cNvSpPr/>
          <p:nvPr/>
        </p:nvSpPr>
        <p:spPr>
          <a:xfrm>
            <a:off x="4925805" y="2021538"/>
            <a:ext cx="1542361" cy="2897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DDA1642-AB79-4008-BA41-5FC82B755EEE}"/>
              </a:ext>
            </a:extLst>
          </p:cNvPr>
          <p:cNvSpPr txBox="1"/>
          <p:nvPr/>
        </p:nvSpPr>
        <p:spPr>
          <a:xfrm>
            <a:off x="4895436" y="1965807"/>
            <a:ext cx="1840523" cy="369332"/>
          </a:xfrm>
          <a:prstGeom prst="rect">
            <a:avLst/>
          </a:prstGeom>
          <a:noFill/>
        </p:spPr>
        <p:txBody>
          <a:bodyPr wrap="square" rtlCol="0">
            <a:spAutoFit/>
          </a:bodyPr>
          <a:lstStyle/>
          <a:p>
            <a:r>
              <a:rPr kumimoji="1" lang="en-US" altLang="ja-JP" dirty="0"/>
              <a:t>IEEE802.15.6</a:t>
            </a:r>
            <a:endParaRPr kumimoji="1" lang="ja-JP" altLang="en-US" dirty="0"/>
          </a:p>
        </p:txBody>
      </p:sp>
      <p:sp>
        <p:nvSpPr>
          <p:cNvPr id="33" name="テキスト ボックス 32">
            <a:extLst>
              <a:ext uri="{FF2B5EF4-FFF2-40B4-BE49-F238E27FC236}">
                <a16:creationId xmlns:a16="http://schemas.microsoft.com/office/drawing/2014/main" id="{71A12003-02CB-4C45-B993-F7FF27798F36}"/>
              </a:ext>
            </a:extLst>
          </p:cNvPr>
          <p:cNvSpPr txBox="1"/>
          <p:nvPr/>
        </p:nvSpPr>
        <p:spPr>
          <a:xfrm>
            <a:off x="5150543" y="2306763"/>
            <a:ext cx="4096487" cy="646331"/>
          </a:xfrm>
          <a:prstGeom prst="rect">
            <a:avLst/>
          </a:prstGeom>
          <a:noFill/>
        </p:spPr>
        <p:txBody>
          <a:bodyPr wrap="square" rtlCol="0">
            <a:spAutoFit/>
          </a:bodyPr>
          <a:lstStyle/>
          <a:p>
            <a:r>
              <a:rPr lang="en-US" altLang="ja-JP" dirty="0"/>
              <a:t>International standard of WBAN</a:t>
            </a:r>
          </a:p>
          <a:p>
            <a:r>
              <a:rPr lang="en-US" altLang="ja-JP" dirty="0"/>
              <a:t>Defined for physical layer and MAC layer</a:t>
            </a:r>
            <a:endParaRPr kumimoji="1" lang="en-US" altLang="ja-JP" dirty="0"/>
          </a:p>
        </p:txBody>
      </p:sp>
      <p:sp>
        <p:nvSpPr>
          <p:cNvPr id="34" name="テキスト ボックス 33">
            <a:extLst>
              <a:ext uri="{FF2B5EF4-FFF2-40B4-BE49-F238E27FC236}">
                <a16:creationId xmlns:a16="http://schemas.microsoft.com/office/drawing/2014/main" id="{E4423350-8C45-45A2-A2B7-0A94D0C45A37}"/>
              </a:ext>
            </a:extLst>
          </p:cNvPr>
          <p:cNvSpPr txBox="1"/>
          <p:nvPr/>
        </p:nvSpPr>
        <p:spPr>
          <a:xfrm>
            <a:off x="5039106" y="3351943"/>
            <a:ext cx="3365516" cy="646331"/>
          </a:xfrm>
          <a:prstGeom prst="rect">
            <a:avLst/>
          </a:prstGeom>
          <a:noFill/>
        </p:spPr>
        <p:txBody>
          <a:bodyPr wrap="square" rtlCol="0">
            <a:spAutoFit/>
          </a:bodyPr>
          <a:lstStyle/>
          <a:p>
            <a:r>
              <a:rPr lang="en-US" altLang="ja-JP" dirty="0"/>
              <a:t>This study changes the MAC layer</a:t>
            </a:r>
            <a:endParaRPr kumimoji="1" lang="en-US" altLang="ja-JP" dirty="0"/>
          </a:p>
          <a:p>
            <a:pPr marL="285750" indent="-285750">
              <a:buClr>
                <a:schemeClr val="accent1"/>
              </a:buClr>
              <a:buFont typeface="Wingdings" panose="05000000000000000000" pitchFamily="2" charset="2"/>
              <a:buChar char="Ø"/>
            </a:pPr>
            <a:endParaRPr kumimoji="1" lang="ja-JP" altLang="en-US" dirty="0"/>
          </a:p>
        </p:txBody>
      </p:sp>
      <p:sp>
        <p:nvSpPr>
          <p:cNvPr id="35" name="矢印: 下 34">
            <a:extLst>
              <a:ext uri="{FF2B5EF4-FFF2-40B4-BE49-F238E27FC236}">
                <a16:creationId xmlns:a16="http://schemas.microsoft.com/office/drawing/2014/main" id="{AB3F2F14-A970-4497-9E77-FB5D3B460F14}"/>
              </a:ext>
            </a:extLst>
          </p:cNvPr>
          <p:cNvSpPr/>
          <p:nvPr/>
        </p:nvSpPr>
        <p:spPr>
          <a:xfrm>
            <a:off x="6328803" y="3781474"/>
            <a:ext cx="664602" cy="474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E558D648-2E37-4975-87F2-F2FDD98E4449}"/>
              </a:ext>
            </a:extLst>
          </p:cNvPr>
          <p:cNvSpPr txBox="1"/>
          <p:nvPr/>
        </p:nvSpPr>
        <p:spPr>
          <a:xfrm>
            <a:off x="4646470" y="4336296"/>
            <a:ext cx="4214722" cy="646331"/>
          </a:xfrm>
          <a:prstGeom prst="rect">
            <a:avLst/>
          </a:prstGeom>
          <a:noFill/>
        </p:spPr>
        <p:txBody>
          <a:bodyPr wrap="square" rtlCol="0">
            <a:spAutoFit/>
          </a:bodyPr>
          <a:lstStyle/>
          <a:p>
            <a:r>
              <a:rPr lang="en-US" altLang="ja-JP" dirty="0"/>
              <a:t>Hardware already sold</a:t>
            </a:r>
          </a:p>
          <a:p>
            <a:r>
              <a:rPr lang="en-US" altLang="ja-JP" dirty="0"/>
              <a:t>MAC layer can be changed by software</a:t>
            </a:r>
            <a:endParaRPr kumimoji="1" lang="en-US" altLang="ja-JP" dirty="0"/>
          </a:p>
        </p:txBody>
      </p:sp>
      <p:sp>
        <p:nvSpPr>
          <p:cNvPr id="37" name="四角形: 角を丸くする 36">
            <a:extLst>
              <a:ext uri="{FF2B5EF4-FFF2-40B4-BE49-F238E27FC236}">
                <a16:creationId xmlns:a16="http://schemas.microsoft.com/office/drawing/2014/main" id="{B2E32BB1-5331-48F0-A8A8-311DF5126F5B}"/>
              </a:ext>
            </a:extLst>
          </p:cNvPr>
          <p:cNvSpPr/>
          <p:nvPr/>
        </p:nvSpPr>
        <p:spPr>
          <a:xfrm>
            <a:off x="4631497" y="3252669"/>
            <a:ext cx="4214722" cy="17838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E63172F5-1652-4B8E-B160-5ED5E9397028}"/>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41" name="テキスト ボックス 40">
            <a:extLst>
              <a:ext uri="{FF2B5EF4-FFF2-40B4-BE49-F238E27FC236}">
                <a16:creationId xmlns:a16="http://schemas.microsoft.com/office/drawing/2014/main" id="{1C12F6CF-7220-4B75-A46C-7B900E3B68C5}"/>
              </a:ext>
            </a:extLst>
          </p:cNvPr>
          <p:cNvSpPr txBox="1"/>
          <p:nvPr/>
        </p:nvSpPr>
        <p:spPr>
          <a:xfrm>
            <a:off x="2228915" y="3261058"/>
            <a:ext cx="942123" cy="253916"/>
          </a:xfrm>
          <a:prstGeom prst="rect">
            <a:avLst/>
          </a:prstGeom>
          <a:solidFill>
            <a:schemeClr val="bg1"/>
          </a:solidFill>
          <a:ln>
            <a:solidFill>
              <a:schemeClr val="bg1"/>
            </a:solidFill>
          </a:ln>
        </p:spPr>
        <p:txBody>
          <a:bodyPr wrap="square" rtlCol="0">
            <a:spAutoFit/>
          </a:bodyPr>
          <a:lstStyle/>
          <a:p>
            <a:r>
              <a:rPr kumimoji="1" lang="en-US" altLang="ja-JP" sz="1050" dirty="0"/>
              <a:t>Coordinator</a:t>
            </a:r>
            <a:endParaRPr kumimoji="1" lang="ja-JP" altLang="en-US" sz="1050" dirty="0"/>
          </a:p>
        </p:txBody>
      </p:sp>
      <p:sp>
        <p:nvSpPr>
          <p:cNvPr id="42" name="テキスト ボックス 41">
            <a:extLst>
              <a:ext uri="{FF2B5EF4-FFF2-40B4-BE49-F238E27FC236}">
                <a16:creationId xmlns:a16="http://schemas.microsoft.com/office/drawing/2014/main" id="{215F80EA-E488-4FF5-AA24-5E56FCA1AE9E}"/>
              </a:ext>
            </a:extLst>
          </p:cNvPr>
          <p:cNvSpPr txBox="1"/>
          <p:nvPr/>
        </p:nvSpPr>
        <p:spPr>
          <a:xfrm>
            <a:off x="2230313" y="3438625"/>
            <a:ext cx="1040361" cy="253916"/>
          </a:xfrm>
          <a:prstGeom prst="rect">
            <a:avLst/>
          </a:prstGeom>
          <a:solidFill>
            <a:schemeClr val="bg1"/>
          </a:solidFill>
          <a:ln>
            <a:solidFill>
              <a:schemeClr val="bg1"/>
            </a:solidFill>
          </a:ln>
        </p:spPr>
        <p:txBody>
          <a:bodyPr wrap="square" rtlCol="0">
            <a:spAutoFit/>
          </a:bodyPr>
          <a:lstStyle/>
          <a:p>
            <a:r>
              <a:rPr kumimoji="1" lang="en-US" altLang="ja-JP" sz="1050" dirty="0"/>
              <a:t>Sensor Node</a:t>
            </a:r>
            <a:endParaRPr kumimoji="1" lang="ja-JP" altLang="en-US" sz="1050" dirty="0"/>
          </a:p>
        </p:txBody>
      </p:sp>
    </p:spTree>
    <p:extLst>
      <p:ext uri="{BB962C8B-B14F-4D97-AF65-F5344CB8AC3E}">
        <p14:creationId xmlns:p14="http://schemas.microsoft.com/office/powerpoint/2010/main" val="179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31051447-53D2-4547-B854-1B5898065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854" y="3695444"/>
            <a:ext cx="2821239" cy="2247026"/>
          </a:xfrm>
          <a:prstGeom prst="rect">
            <a:avLst/>
          </a:prstGeom>
        </p:spPr>
      </p:pic>
      <p:sp>
        <p:nvSpPr>
          <p:cNvPr id="42" name="テキスト ボックス 41">
            <a:extLst>
              <a:ext uri="{FF2B5EF4-FFF2-40B4-BE49-F238E27FC236}">
                <a16:creationId xmlns:a16="http://schemas.microsoft.com/office/drawing/2014/main" id="{DB8EC076-049A-4C25-9C1D-FBD48AFA3164}"/>
              </a:ext>
            </a:extLst>
          </p:cNvPr>
          <p:cNvSpPr txBox="1"/>
          <p:nvPr/>
        </p:nvSpPr>
        <p:spPr>
          <a:xfrm>
            <a:off x="4514458" y="4065811"/>
            <a:ext cx="372109" cy="253916"/>
          </a:xfrm>
          <a:prstGeom prst="rect">
            <a:avLst/>
          </a:prstGeom>
          <a:solidFill>
            <a:schemeClr val="bg1"/>
          </a:solidFill>
          <a:ln>
            <a:solidFill>
              <a:schemeClr val="bg1"/>
            </a:solidFill>
          </a:ln>
        </p:spPr>
        <p:txBody>
          <a:bodyPr wrap="square" rtlCol="0">
            <a:spAutoFit/>
          </a:bodyPr>
          <a:lstStyle/>
          <a:p>
            <a:r>
              <a:rPr kumimoji="1" lang="en-US" altLang="ja-JP" sz="1050" dirty="0"/>
              <a:t>1st</a:t>
            </a:r>
            <a:endParaRPr kumimoji="1" lang="ja-JP" altLang="en-US" sz="1050" dirty="0"/>
          </a:p>
        </p:txBody>
      </p:sp>
      <p:sp>
        <p:nvSpPr>
          <p:cNvPr id="47" name="テキスト ボックス 46">
            <a:extLst>
              <a:ext uri="{FF2B5EF4-FFF2-40B4-BE49-F238E27FC236}">
                <a16:creationId xmlns:a16="http://schemas.microsoft.com/office/drawing/2014/main" id="{3A1B194B-1C98-4B6A-BBE4-8D5075688698}"/>
              </a:ext>
            </a:extLst>
          </p:cNvPr>
          <p:cNvSpPr txBox="1"/>
          <p:nvPr/>
        </p:nvSpPr>
        <p:spPr>
          <a:xfrm>
            <a:off x="3499460" y="5753907"/>
            <a:ext cx="3055280" cy="415498"/>
          </a:xfrm>
          <a:prstGeom prst="rect">
            <a:avLst/>
          </a:prstGeom>
          <a:solidFill>
            <a:schemeClr val="bg1"/>
          </a:solidFill>
          <a:ln>
            <a:solidFill>
              <a:schemeClr val="bg1"/>
            </a:solidFill>
          </a:ln>
        </p:spPr>
        <p:txBody>
          <a:bodyPr wrap="square" rtlCol="0">
            <a:spAutoFit/>
          </a:bodyPr>
          <a:lstStyle/>
          <a:p>
            <a:r>
              <a:rPr kumimoji="1" lang="en-US" altLang="ja-JP" sz="1050" dirty="0"/>
              <a:t>In case of  negotiation of Coordinators of overlapped BANs, contention can be resolved</a:t>
            </a:r>
            <a:endParaRPr kumimoji="1" lang="ja-JP" altLang="en-US" sz="1050" dirty="0"/>
          </a:p>
        </p:txBody>
      </p:sp>
      <p:sp>
        <p:nvSpPr>
          <p:cNvPr id="2" name="タイトル 1">
            <a:extLst>
              <a:ext uri="{FF2B5EF4-FFF2-40B4-BE49-F238E27FC236}">
                <a16:creationId xmlns:a16="http://schemas.microsoft.com/office/drawing/2014/main" id="{8BA8AB2A-7A7E-4FB1-88FD-24F84ACBAA23}"/>
              </a:ext>
            </a:extLst>
          </p:cNvPr>
          <p:cNvSpPr>
            <a:spLocks noGrp="1"/>
          </p:cNvSpPr>
          <p:nvPr>
            <p:ph type="title"/>
          </p:nvPr>
        </p:nvSpPr>
        <p:spPr/>
        <p:txBody>
          <a:bodyPr/>
          <a:lstStyle/>
          <a:p>
            <a:r>
              <a:rPr kumimoji="1" lang="en-US" altLang="ja-JP" dirty="0"/>
              <a:t>1.2</a:t>
            </a:r>
            <a:r>
              <a:rPr lang="en-US" altLang="ja-JP" dirty="0"/>
              <a:t> Issues in the standard</a:t>
            </a:r>
            <a:endParaRPr kumimoji="1" lang="ja-JP" altLang="en-US" dirty="0"/>
          </a:p>
        </p:txBody>
      </p:sp>
      <p:sp>
        <p:nvSpPr>
          <p:cNvPr id="5" name="スライド番号プレースホルダー 4">
            <a:extLst>
              <a:ext uri="{FF2B5EF4-FFF2-40B4-BE49-F238E27FC236}">
                <a16:creationId xmlns:a16="http://schemas.microsoft.com/office/drawing/2014/main" id="{9234C080-045F-4ED0-A34B-EB5A03F60495}"/>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5</a:t>
            </a:fld>
            <a:endParaRPr kumimoji="1" lang="ja-JP" altLang="en-US" dirty="0"/>
          </a:p>
        </p:txBody>
      </p:sp>
      <p:sp>
        <p:nvSpPr>
          <p:cNvPr id="15" name="テキスト ボックス 14">
            <a:extLst>
              <a:ext uri="{FF2B5EF4-FFF2-40B4-BE49-F238E27FC236}">
                <a16:creationId xmlns:a16="http://schemas.microsoft.com/office/drawing/2014/main" id="{A9645EAD-11A5-4F75-AFE9-B6541B578086}"/>
              </a:ext>
            </a:extLst>
          </p:cNvPr>
          <p:cNvSpPr txBox="1"/>
          <p:nvPr/>
        </p:nvSpPr>
        <p:spPr>
          <a:xfrm>
            <a:off x="437466" y="1479202"/>
            <a:ext cx="8565131" cy="92333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dirty="0"/>
              <a:t>Interference problem in the case where multiple BANs overlap (specifically, situations where people with BAN approaching)</a:t>
            </a:r>
          </a:p>
          <a:p>
            <a:pPr marL="285750" indent="-285750">
              <a:buClr>
                <a:schemeClr val="accent1"/>
              </a:buClr>
              <a:buFont typeface="Wingdings" panose="05000000000000000000" pitchFamily="2" charset="2"/>
              <a:buChar char="Ø"/>
            </a:pPr>
            <a:r>
              <a:rPr lang="en-US" altLang="ja-JP" dirty="0"/>
              <a:t>Because </a:t>
            </a:r>
            <a:r>
              <a:rPr lang="en-US" altLang="ja-JP" dirty="0">
                <a:solidFill>
                  <a:srgbClr val="FF0000"/>
                </a:solidFill>
              </a:rPr>
              <a:t>the schedule adjustment between the coordinators has not been done</a:t>
            </a:r>
          </a:p>
        </p:txBody>
      </p:sp>
      <p:sp>
        <p:nvSpPr>
          <p:cNvPr id="16" name="正方形/長方形 15">
            <a:extLst>
              <a:ext uri="{FF2B5EF4-FFF2-40B4-BE49-F238E27FC236}">
                <a16:creationId xmlns:a16="http://schemas.microsoft.com/office/drawing/2014/main" id="{B760ADEA-1E24-4FDB-8DB3-502BEA462FE5}"/>
              </a:ext>
            </a:extLst>
          </p:cNvPr>
          <p:cNvSpPr/>
          <p:nvPr/>
        </p:nvSpPr>
        <p:spPr>
          <a:xfrm>
            <a:off x="341523" y="1103567"/>
            <a:ext cx="851823" cy="3077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DFCFA35-90E1-4EC6-A1CA-37B768063246}"/>
              </a:ext>
            </a:extLst>
          </p:cNvPr>
          <p:cNvSpPr txBox="1"/>
          <p:nvPr/>
        </p:nvSpPr>
        <p:spPr>
          <a:xfrm>
            <a:off x="460811" y="1075941"/>
            <a:ext cx="863402" cy="369332"/>
          </a:xfrm>
          <a:prstGeom prst="rect">
            <a:avLst/>
          </a:prstGeom>
          <a:noFill/>
        </p:spPr>
        <p:txBody>
          <a:bodyPr wrap="square" rtlCol="0">
            <a:spAutoFit/>
          </a:bodyPr>
          <a:lstStyle/>
          <a:p>
            <a:r>
              <a:rPr kumimoji="1" lang="en-US" altLang="ja-JP" dirty="0"/>
              <a:t>Issue</a:t>
            </a:r>
            <a:endParaRPr kumimoji="1" lang="ja-JP" altLang="en-US" dirty="0"/>
          </a:p>
        </p:txBody>
      </p:sp>
      <p:sp>
        <p:nvSpPr>
          <p:cNvPr id="18" name="正方形/長方形 17">
            <a:extLst>
              <a:ext uri="{FF2B5EF4-FFF2-40B4-BE49-F238E27FC236}">
                <a16:creationId xmlns:a16="http://schemas.microsoft.com/office/drawing/2014/main" id="{0D5CB422-23A1-414C-A9A2-B0EC9A6ABFDB}"/>
              </a:ext>
            </a:extLst>
          </p:cNvPr>
          <p:cNvSpPr/>
          <p:nvPr/>
        </p:nvSpPr>
        <p:spPr>
          <a:xfrm>
            <a:off x="294392" y="2478776"/>
            <a:ext cx="1128729" cy="3077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83B2042-FBEE-4359-B2F0-A0392FCBC5F3}"/>
              </a:ext>
            </a:extLst>
          </p:cNvPr>
          <p:cNvSpPr txBox="1"/>
          <p:nvPr/>
        </p:nvSpPr>
        <p:spPr>
          <a:xfrm>
            <a:off x="341523" y="2435291"/>
            <a:ext cx="1128729" cy="369332"/>
          </a:xfrm>
          <a:prstGeom prst="rect">
            <a:avLst/>
          </a:prstGeom>
          <a:noFill/>
        </p:spPr>
        <p:txBody>
          <a:bodyPr wrap="square" rtlCol="0">
            <a:spAutoFit/>
          </a:bodyPr>
          <a:lstStyle/>
          <a:p>
            <a:r>
              <a:rPr kumimoji="1" lang="en-US" altLang="ja-JP" dirty="0"/>
              <a:t>Proposal</a:t>
            </a:r>
            <a:endParaRPr kumimoji="1" lang="ja-JP" altLang="en-US" dirty="0"/>
          </a:p>
        </p:txBody>
      </p:sp>
      <p:sp>
        <p:nvSpPr>
          <p:cNvPr id="20" name="矢印: 下 19">
            <a:extLst>
              <a:ext uri="{FF2B5EF4-FFF2-40B4-BE49-F238E27FC236}">
                <a16:creationId xmlns:a16="http://schemas.microsoft.com/office/drawing/2014/main" id="{5FE2EA45-EF99-473F-9C97-1C661FB3D20E}"/>
              </a:ext>
            </a:extLst>
          </p:cNvPr>
          <p:cNvSpPr/>
          <p:nvPr/>
        </p:nvSpPr>
        <p:spPr>
          <a:xfrm>
            <a:off x="4043611" y="2377473"/>
            <a:ext cx="863402"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C90AB2F-7A7A-4A77-A8B6-DF34E7E6CAF4}"/>
              </a:ext>
            </a:extLst>
          </p:cNvPr>
          <p:cNvSpPr txBox="1"/>
          <p:nvPr/>
        </p:nvSpPr>
        <p:spPr>
          <a:xfrm>
            <a:off x="459827" y="2791755"/>
            <a:ext cx="8542770" cy="646331"/>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dirty="0">
                <a:solidFill>
                  <a:srgbClr val="FF0000"/>
                </a:solidFill>
              </a:rPr>
              <a:t>Negotiation between coordinators</a:t>
            </a:r>
            <a:r>
              <a:rPr lang="en-US" altLang="ja-JP" dirty="0"/>
              <a:t>, scheduling between different BANs, to prevent deterioration due to inter-BAN interference</a:t>
            </a:r>
            <a:endParaRPr kumimoji="1" lang="en-US" altLang="ja-JP" dirty="0">
              <a:solidFill>
                <a:srgbClr val="FF0000"/>
              </a:solidFill>
            </a:endParaRPr>
          </a:p>
        </p:txBody>
      </p:sp>
      <p:sp>
        <p:nvSpPr>
          <p:cNvPr id="24" name="矢印: 右 23">
            <a:extLst>
              <a:ext uri="{FF2B5EF4-FFF2-40B4-BE49-F238E27FC236}">
                <a16:creationId xmlns:a16="http://schemas.microsoft.com/office/drawing/2014/main" id="{C60DC6DC-FE3D-44BF-ADF4-FAE3BB4F6164}"/>
              </a:ext>
            </a:extLst>
          </p:cNvPr>
          <p:cNvSpPr/>
          <p:nvPr/>
        </p:nvSpPr>
        <p:spPr>
          <a:xfrm>
            <a:off x="3117757" y="4740550"/>
            <a:ext cx="418649" cy="406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437149D-0A65-433C-96F8-F99EFC21825A}"/>
              </a:ext>
            </a:extLst>
          </p:cNvPr>
          <p:cNvSpPr txBox="1"/>
          <p:nvPr/>
        </p:nvSpPr>
        <p:spPr>
          <a:xfrm>
            <a:off x="6540064" y="3467849"/>
            <a:ext cx="2373939" cy="2800767"/>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sz="1600" dirty="0"/>
              <a:t>What is interference at the MAC layer</a:t>
            </a:r>
          </a:p>
          <a:p>
            <a:pPr marL="285750" indent="-285750">
              <a:buClr>
                <a:schemeClr val="accent1"/>
              </a:buClr>
              <a:buFont typeface="Wingdings" panose="05000000000000000000" pitchFamily="2" charset="2"/>
              <a:buChar char="Ø"/>
            </a:pPr>
            <a:r>
              <a:rPr lang="en-US" altLang="ja-JP" sz="1600" dirty="0"/>
              <a:t>Sensor nodes within the communication range try to transmit packets at the same timing, causing collisions, making it impossible to communicate correctly</a:t>
            </a:r>
            <a:endParaRPr kumimoji="1" lang="en-US" altLang="ja-JP" sz="1600" dirty="0"/>
          </a:p>
        </p:txBody>
      </p:sp>
      <p:pic>
        <p:nvPicPr>
          <p:cNvPr id="35" name="図 34">
            <a:extLst>
              <a:ext uri="{FF2B5EF4-FFF2-40B4-BE49-F238E27FC236}">
                <a16:creationId xmlns:a16="http://schemas.microsoft.com/office/drawing/2014/main" id="{4CFC1425-F1FB-48A1-9ECB-C4A1DA15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83" y="3692653"/>
            <a:ext cx="2821239" cy="2260394"/>
          </a:xfrm>
          <a:prstGeom prst="rect">
            <a:avLst/>
          </a:prstGeom>
        </p:spPr>
      </p:pic>
      <p:sp>
        <p:nvSpPr>
          <p:cNvPr id="23" name="四角形: 角を丸くする 22">
            <a:extLst>
              <a:ext uri="{FF2B5EF4-FFF2-40B4-BE49-F238E27FC236}">
                <a16:creationId xmlns:a16="http://schemas.microsoft.com/office/drawing/2014/main" id="{55169C4B-AED6-41CA-ADCA-0815E2D062D7}"/>
              </a:ext>
            </a:extLst>
          </p:cNvPr>
          <p:cNvSpPr/>
          <p:nvPr/>
        </p:nvSpPr>
        <p:spPr>
          <a:xfrm>
            <a:off x="6464648" y="3448663"/>
            <a:ext cx="2537949" cy="2732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5AF78D23-6C6C-4BCD-95BF-7858EC11DD48}"/>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11" name="テキスト ボックス 10">
            <a:extLst>
              <a:ext uri="{FF2B5EF4-FFF2-40B4-BE49-F238E27FC236}">
                <a16:creationId xmlns:a16="http://schemas.microsoft.com/office/drawing/2014/main" id="{36EE3043-32C6-439B-9707-20D7CB6757ED}"/>
              </a:ext>
            </a:extLst>
          </p:cNvPr>
          <p:cNvSpPr txBox="1"/>
          <p:nvPr/>
        </p:nvSpPr>
        <p:spPr>
          <a:xfrm>
            <a:off x="801278" y="3560675"/>
            <a:ext cx="735288" cy="430887"/>
          </a:xfrm>
          <a:prstGeom prst="rect">
            <a:avLst/>
          </a:prstGeom>
          <a:solidFill>
            <a:schemeClr val="bg1"/>
          </a:solidFill>
        </p:spPr>
        <p:txBody>
          <a:bodyPr wrap="square" rtlCol="0">
            <a:spAutoFit/>
          </a:bodyPr>
          <a:lstStyle/>
          <a:p>
            <a:r>
              <a:rPr kumimoji="1" lang="en-US" altLang="ja-JP" sz="1050" dirty="0"/>
              <a:t>Desired Packet</a:t>
            </a:r>
            <a:endParaRPr kumimoji="1" lang="ja-JP" altLang="en-US" sz="1050" dirty="0"/>
          </a:p>
        </p:txBody>
      </p:sp>
      <p:sp>
        <p:nvSpPr>
          <p:cNvPr id="34" name="テキスト ボックス 33">
            <a:extLst>
              <a:ext uri="{FF2B5EF4-FFF2-40B4-BE49-F238E27FC236}">
                <a16:creationId xmlns:a16="http://schemas.microsoft.com/office/drawing/2014/main" id="{00E8915E-EC7D-4B60-9316-4CC462FDCAC0}"/>
              </a:ext>
            </a:extLst>
          </p:cNvPr>
          <p:cNvSpPr txBox="1"/>
          <p:nvPr/>
        </p:nvSpPr>
        <p:spPr>
          <a:xfrm>
            <a:off x="4083377" y="3581097"/>
            <a:ext cx="735288" cy="430887"/>
          </a:xfrm>
          <a:prstGeom prst="rect">
            <a:avLst/>
          </a:prstGeom>
          <a:solidFill>
            <a:schemeClr val="bg1"/>
          </a:solidFill>
        </p:spPr>
        <p:txBody>
          <a:bodyPr wrap="square" rtlCol="0">
            <a:spAutoFit/>
          </a:bodyPr>
          <a:lstStyle/>
          <a:p>
            <a:r>
              <a:rPr kumimoji="1" lang="en-US" altLang="ja-JP" sz="1050" dirty="0"/>
              <a:t>Desired Packet</a:t>
            </a:r>
            <a:endParaRPr kumimoji="1" lang="ja-JP" altLang="en-US" sz="1050" dirty="0"/>
          </a:p>
        </p:txBody>
      </p:sp>
      <p:sp>
        <p:nvSpPr>
          <p:cNvPr id="36" name="テキスト ボックス 35">
            <a:extLst>
              <a:ext uri="{FF2B5EF4-FFF2-40B4-BE49-F238E27FC236}">
                <a16:creationId xmlns:a16="http://schemas.microsoft.com/office/drawing/2014/main" id="{69257AD7-ED2A-4419-96EA-09F67D8A49C4}"/>
              </a:ext>
            </a:extLst>
          </p:cNvPr>
          <p:cNvSpPr txBox="1"/>
          <p:nvPr/>
        </p:nvSpPr>
        <p:spPr>
          <a:xfrm>
            <a:off x="2106071" y="3560675"/>
            <a:ext cx="946724" cy="415498"/>
          </a:xfrm>
          <a:prstGeom prst="rect">
            <a:avLst/>
          </a:prstGeom>
          <a:solidFill>
            <a:schemeClr val="bg1"/>
          </a:solidFill>
        </p:spPr>
        <p:txBody>
          <a:bodyPr wrap="square" rtlCol="0">
            <a:spAutoFit/>
          </a:bodyPr>
          <a:lstStyle/>
          <a:p>
            <a:r>
              <a:rPr kumimoji="1" lang="en-US" altLang="ja-JP" sz="1050" dirty="0"/>
              <a:t>Interfering Packet</a:t>
            </a:r>
            <a:endParaRPr kumimoji="1" lang="ja-JP" altLang="en-US" sz="1050" dirty="0"/>
          </a:p>
        </p:txBody>
      </p:sp>
      <p:sp>
        <p:nvSpPr>
          <p:cNvPr id="37" name="テキスト ボックス 36">
            <a:extLst>
              <a:ext uri="{FF2B5EF4-FFF2-40B4-BE49-F238E27FC236}">
                <a16:creationId xmlns:a16="http://schemas.microsoft.com/office/drawing/2014/main" id="{0143615B-634D-472E-B684-61CC424E39CA}"/>
              </a:ext>
            </a:extLst>
          </p:cNvPr>
          <p:cNvSpPr txBox="1"/>
          <p:nvPr/>
        </p:nvSpPr>
        <p:spPr>
          <a:xfrm>
            <a:off x="5385843" y="3601520"/>
            <a:ext cx="946724" cy="415498"/>
          </a:xfrm>
          <a:prstGeom prst="rect">
            <a:avLst/>
          </a:prstGeom>
          <a:solidFill>
            <a:schemeClr val="bg1"/>
          </a:solidFill>
        </p:spPr>
        <p:txBody>
          <a:bodyPr wrap="square" rtlCol="0">
            <a:spAutoFit/>
          </a:bodyPr>
          <a:lstStyle/>
          <a:p>
            <a:r>
              <a:rPr kumimoji="1" lang="en-US" altLang="ja-JP" sz="1050" dirty="0"/>
              <a:t>Interfering Packet</a:t>
            </a:r>
            <a:endParaRPr kumimoji="1" lang="ja-JP" altLang="en-US" sz="1050" dirty="0"/>
          </a:p>
        </p:txBody>
      </p:sp>
      <p:sp>
        <p:nvSpPr>
          <p:cNvPr id="38" name="テキスト ボックス 37">
            <a:extLst>
              <a:ext uri="{FF2B5EF4-FFF2-40B4-BE49-F238E27FC236}">
                <a16:creationId xmlns:a16="http://schemas.microsoft.com/office/drawing/2014/main" id="{FB904067-E024-4D29-BFAD-43914F43E13F}"/>
              </a:ext>
            </a:extLst>
          </p:cNvPr>
          <p:cNvSpPr txBox="1"/>
          <p:nvPr/>
        </p:nvSpPr>
        <p:spPr>
          <a:xfrm>
            <a:off x="936395" y="4732741"/>
            <a:ext cx="372109" cy="253916"/>
          </a:xfrm>
          <a:prstGeom prst="rect">
            <a:avLst/>
          </a:prstGeom>
          <a:solidFill>
            <a:schemeClr val="bg1"/>
          </a:solidFill>
          <a:ln>
            <a:solidFill>
              <a:schemeClr val="accent2"/>
            </a:solidFill>
          </a:ln>
        </p:spPr>
        <p:txBody>
          <a:bodyPr wrap="square" rtlCol="0">
            <a:spAutoFit/>
          </a:bodyPr>
          <a:lstStyle/>
          <a:p>
            <a:r>
              <a:rPr kumimoji="1" lang="en-US" altLang="ja-JP" sz="1050" dirty="0"/>
              <a:t>C1</a:t>
            </a:r>
            <a:endParaRPr kumimoji="1" lang="ja-JP" altLang="en-US" sz="1050" dirty="0"/>
          </a:p>
        </p:txBody>
      </p:sp>
      <p:sp>
        <p:nvSpPr>
          <p:cNvPr id="39" name="テキスト ボックス 38">
            <a:extLst>
              <a:ext uri="{FF2B5EF4-FFF2-40B4-BE49-F238E27FC236}">
                <a16:creationId xmlns:a16="http://schemas.microsoft.com/office/drawing/2014/main" id="{2AA7DE6E-2122-4B29-AE86-9AB7E79325BA}"/>
              </a:ext>
            </a:extLst>
          </p:cNvPr>
          <p:cNvSpPr txBox="1"/>
          <p:nvPr/>
        </p:nvSpPr>
        <p:spPr>
          <a:xfrm>
            <a:off x="4303335" y="4743738"/>
            <a:ext cx="372109" cy="253916"/>
          </a:xfrm>
          <a:prstGeom prst="rect">
            <a:avLst/>
          </a:prstGeom>
          <a:solidFill>
            <a:schemeClr val="bg1"/>
          </a:solidFill>
          <a:ln>
            <a:solidFill>
              <a:schemeClr val="accent2"/>
            </a:solidFill>
          </a:ln>
        </p:spPr>
        <p:txBody>
          <a:bodyPr wrap="square" rtlCol="0">
            <a:spAutoFit/>
          </a:bodyPr>
          <a:lstStyle/>
          <a:p>
            <a:r>
              <a:rPr kumimoji="1" lang="en-US" altLang="ja-JP" sz="1050" dirty="0"/>
              <a:t>C1</a:t>
            </a:r>
            <a:endParaRPr kumimoji="1" lang="ja-JP" altLang="en-US" sz="1050" dirty="0"/>
          </a:p>
        </p:txBody>
      </p:sp>
      <p:sp>
        <p:nvSpPr>
          <p:cNvPr id="40" name="テキスト ボックス 39">
            <a:extLst>
              <a:ext uri="{FF2B5EF4-FFF2-40B4-BE49-F238E27FC236}">
                <a16:creationId xmlns:a16="http://schemas.microsoft.com/office/drawing/2014/main" id="{9D5EB1DF-9B2D-4ED2-8D2A-F36271DFAD61}"/>
              </a:ext>
            </a:extLst>
          </p:cNvPr>
          <p:cNvSpPr txBox="1"/>
          <p:nvPr/>
        </p:nvSpPr>
        <p:spPr>
          <a:xfrm>
            <a:off x="2059754" y="4724886"/>
            <a:ext cx="372109" cy="253916"/>
          </a:xfrm>
          <a:prstGeom prst="rect">
            <a:avLst/>
          </a:prstGeom>
          <a:solidFill>
            <a:schemeClr val="bg1"/>
          </a:solidFill>
          <a:ln>
            <a:solidFill>
              <a:srgbClr val="FFC000"/>
            </a:solidFill>
          </a:ln>
        </p:spPr>
        <p:txBody>
          <a:bodyPr wrap="square" rtlCol="0">
            <a:spAutoFit/>
          </a:bodyPr>
          <a:lstStyle/>
          <a:p>
            <a:r>
              <a:rPr kumimoji="1" lang="en-US" altLang="ja-JP" sz="1050" dirty="0"/>
              <a:t>C2</a:t>
            </a:r>
            <a:endParaRPr kumimoji="1" lang="ja-JP" altLang="en-US" sz="1050" dirty="0"/>
          </a:p>
        </p:txBody>
      </p:sp>
      <p:sp>
        <p:nvSpPr>
          <p:cNvPr id="41" name="テキスト ボックス 40">
            <a:extLst>
              <a:ext uri="{FF2B5EF4-FFF2-40B4-BE49-F238E27FC236}">
                <a16:creationId xmlns:a16="http://schemas.microsoft.com/office/drawing/2014/main" id="{FBB8A635-2E25-4E22-9E14-06E1F3A02796}"/>
              </a:ext>
            </a:extLst>
          </p:cNvPr>
          <p:cNvSpPr txBox="1"/>
          <p:nvPr/>
        </p:nvSpPr>
        <p:spPr>
          <a:xfrm>
            <a:off x="5388988" y="4745308"/>
            <a:ext cx="372109" cy="253916"/>
          </a:xfrm>
          <a:prstGeom prst="rect">
            <a:avLst/>
          </a:prstGeom>
          <a:solidFill>
            <a:schemeClr val="bg1"/>
          </a:solidFill>
          <a:ln>
            <a:solidFill>
              <a:srgbClr val="FFC000"/>
            </a:solidFill>
          </a:ln>
        </p:spPr>
        <p:txBody>
          <a:bodyPr wrap="square" rtlCol="0">
            <a:spAutoFit/>
          </a:bodyPr>
          <a:lstStyle/>
          <a:p>
            <a:r>
              <a:rPr kumimoji="1" lang="en-US" altLang="ja-JP" sz="1050" dirty="0"/>
              <a:t>C2</a:t>
            </a:r>
            <a:endParaRPr kumimoji="1" lang="ja-JP" altLang="en-US" sz="1050" dirty="0"/>
          </a:p>
        </p:txBody>
      </p:sp>
      <p:sp>
        <p:nvSpPr>
          <p:cNvPr id="44" name="テキスト ボックス 43">
            <a:extLst>
              <a:ext uri="{FF2B5EF4-FFF2-40B4-BE49-F238E27FC236}">
                <a16:creationId xmlns:a16="http://schemas.microsoft.com/office/drawing/2014/main" id="{B0D49DB3-963D-496D-B5CD-1BB0930974DD}"/>
              </a:ext>
            </a:extLst>
          </p:cNvPr>
          <p:cNvSpPr txBox="1"/>
          <p:nvPr/>
        </p:nvSpPr>
        <p:spPr>
          <a:xfrm>
            <a:off x="5096756" y="5386327"/>
            <a:ext cx="412933" cy="253916"/>
          </a:xfrm>
          <a:prstGeom prst="rect">
            <a:avLst/>
          </a:prstGeom>
          <a:solidFill>
            <a:schemeClr val="bg1"/>
          </a:solidFill>
          <a:ln>
            <a:solidFill>
              <a:schemeClr val="bg1"/>
            </a:solidFill>
          </a:ln>
        </p:spPr>
        <p:txBody>
          <a:bodyPr wrap="square" rtlCol="0">
            <a:spAutoFit/>
          </a:bodyPr>
          <a:lstStyle/>
          <a:p>
            <a:r>
              <a:rPr kumimoji="1" lang="en-US" altLang="ja-JP" sz="1050" dirty="0"/>
              <a:t>2nd</a:t>
            </a:r>
            <a:endParaRPr kumimoji="1" lang="ja-JP" altLang="en-US" sz="1050" dirty="0"/>
          </a:p>
        </p:txBody>
      </p:sp>
      <p:sp>
        <p:nvSpPr>
          <p:cNvPr id="45" name="テキスト ボックス 44">
            <a:extLst>
              <a:ext uri="{FF2B5EF4-FFF2-40B4-BE49-F238E27FC236}">
                <a16:creationId xmlns:a16="http://schemas.microsoft.com/office/drawing/2014/main" id="{9241AC48-9A43-452E-8459-CBC99A0E2542}"/>
              </a:ext>
            </a:extLst>
          </p:cNvPr>
          <p:cNvSpPr txBox="1"/>
          <p:nvPr/>
        </p:nvSpPr>
        <p:spPr>
          <a:xfrm>
            <a:off x="191259" y="5697266"/>
            <a:ext cx="3055280" cy="577081"/>
          </a:xfrm>
          <a:prstGeom prst="rect">
            <a:avLst/>
          </a:prstGeom>
          <a:solidFill>
            <a:schemeClr val="bg1"/>
          </a:solidFill>
          <a:ln>
            <a:solidFill>
              <a:schemeClr val="bg1"/>
            </a:solidFill>
          </a:ln>
        </p:spPr>
        <p:txBody>
          <a:bodyPr wrap="square" rtlCol="0">
            <a:spAutoFit/>
          </a:bodyPr>
          <a:lstStyle/>
          <a:p>
            <a:r>
              <a:rPr kumimoji="1" lang="en-US" altLang="ja-JP" sz="1050" dirty="0"/>
              <a:t>In case of no negotiation of Coordinators of overlapped BANs, contention happens among packets of the BANs</a:t>
            </a:r>
            <a:endParaRPr kumimoji="1" lang="ja-JP" altLang="en-US" sz="1050" dirty="0"/>
          </a:p>
        </p:txBody>
      </p:sp>
      <p:sp>
        <p:nvSpPr>
          <p:cNvPr id="29" name="テキスト ボックス 28">
            <a:extLst>
              <a:ext uri="{FF2B5EF4-FFF2-40B4-BE49-F238E27FC236}">
                <a16:creationId xmlns:a16="http://schemas.microsoft.com/office/drawing/2014/main" id="{3017F576-8F57-4552-863E-70E5680175BF}"/>
              </a:ext>
            </a:extLst>
          </p:cNvPr>
          <p:cNvSpPr txBox="1"/>
          <p:nvPr/>
        </p:nvSpPr>
        <p:spPr>
          <a:xfrm>
            <a:off x="2301505" y="6166159"/>
            <a:ext cx="2685957" cy="338554"/>
          </a:xfrm>
          <a:prstGeom prst="rect">
            <a:avLst/>
          </a:prstGeom>
          <a:noFill/>
        </p:spPr>
        <p:txBody>
          <a:bodyPr wrap="square" rtlCol="0">
            <a:spAutoFit/>
          </a:bodyPr>
          <a:lstStyle/>
          <a:p>
            <a:r>
              <a:rPr kumimoji="1" lang="en-US" altLang="ja-JP" sz="1600" dirty="0"/>
              <a:t>Fig2. Issue and proposal</a:t>
            </a:r>
            <a:endParaRPr kumimoji="1" lang="ja-JP" altLang="en-US" sz="1600" dirty="0"/>
          </a:p>
        </p:txBody>
      </p:sp>
      <p:sp>
        <p:nvSpPr>
          <p:cNvPr id="4" name="日付プレースホルダー 3">
            <a:extLst>
              <a:ext uri="{FF2B5EF4-FFF2-40B4-BE49-F238E27FC236}">
                <a16:creationId xmlns:a16="http://schemas.microsoft.com/office/drawing/2014/main" id="{50CD9D14-65D0-4A8C-B072-D710D742956C}"/>
              </a:ext>
            </a:extLst>
          </p:cNvPr>
          <p:cNvSpPr>
            <a:spLocks noGrp="1"/>
          </p:cNvSpPr>
          <p:nvPr>
            <p:ph type="dt" sz="half" idx="10"/>
          </p:nvPr>
        </p:nvSpPr>
        <p:spPr/>
        <p:txBody>
          <a:bodyPr/>
          <a:lstStyle/>
          <a:p>
            <a:r>
              <a:rPr kumimoji="1" lang="en-US" altLang="ja-JP"/>
              <a:t>May 2021</a:t>
            </a:r>
            <a:endParaRPr kumimoji="1" lang="ja-JP" altLang="en-US"/>
          </a:p>
        </p:txBody>
      </p:sp>
    </p:spTree>
    <p:extLst>
      <p:ext uri="{BB962C8B-B14F-4D97-AF65-F5344CB8AC3E}">
        <p14:creationId xmlns:p14="http://schemas.microsoft.com/office/powerpoint/2010/main" val="280255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A44BFE-D7CF-4B13-B60D-579AEFF7DC9A}"/>
              </a:ext>
            </a:extLst>
          </p:cNvPr>
          <p:cNvSpPr>
            <a:spLocks noGrp="1"/>
          </p:cNvSpPr>
          <p:nvPr>
            <p:ph type="dt" sz="half" idx="10"/>
          </p:nvPr>
        </p:nvSpPr>
        <p:spPr/>
        <p:txBody>
          <a:bodyPr/>
          <a:lstStyle/>
          <a:p>
            <a:r>
              <a:rPr kumimoji="1" lang="en-US" altLang="ja-JP"/>
              <a:t>May 2021</a:t>
            </a:r>
            <a:endParaRPr kumimoji="1" lang="ja-JP" altLang="en-US"/>
          </a:p>
        </p:txBody>
      </p:sp>
      <p:sp>
        <p:nvSpPr>
          <p:cNvPr id="3" name="スライド番号プレースホルダー 2">
            <a:extLst>
              <a:ext uri="{FF2B5EF4-FFF2-40B4-BE49-F238E27FC236}">
                <a16:creationId xmlns:a16="http://schemas.microsoft.com/office/drawing/2014/main" id="{385B086B-8789-47E3-802F-E1C9CB8E9B19}"/>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6</a:t>
            </a:fld>
            <a:endParaRPr kumimoji="1" lang="ja-JP" altLang="en-US"/>
          </a:p>
        </p:txBody>
      </p:sp>
      <p:sp>
        <p:nvSpPr>
          <p:cNvPr id="4" name="テキスト ボックス 3">
            <a:extLst>
              <a:ext uri="{FF2B5EF4-FFF2-40B4-BE49-F238E27FC236}">
                <a16:creationId xmlns:a16="http://schemas.microsoft.com/office/drawing/2014/main" id="{4CD4C463-2854-4394-8D51-9EEE6FC1B702}"/>
              </a:ext>
            </a:extLst>
          </p:cNvPr>
          <p:cNvSpPr txBox="1"/>
          <p:nvPr/>
        </p:nvSpPr>
        <p:spPr>
          <a:xfrm>
            <a:off x="308472" y="2566931"/>
            <a:ext cx="4817320" cy="707886"/>
          </a:xfrm>
          <a:prstGeom prst="rect">
            <a:avLst/>
          </a:prstGeom>
          <a:noFill/>
        </p:spPr>
        <p:txBody>
          <a:bodyPr wrap="square" rtlCol="0">
            <a:spAutoFit/>
          </a:bodyPr>
          <a:lstStyle/>
          <a:p>
            <a:r>
              <a:rPr kumimoji="1" lang="en-US" altLang="ja-JP" sz="4000" dirty="0"/>
              <a:t>2.</a:t>
            </a:r>
            <a:r>
              <a:rPr lang="en-US" altLang="ja-JP" sz="4000" dirty="0"/>
              <a:t> Proposed method</a:t>
            </a:r>
            <a:r>
              <a:rPr kumimoji="1" lang="en-US" altLang="ja-JP" sz="4000" dirty="0"/>
              <a:t> </a:t>
            </a:r>
            <a:endParaRPr kumimoji="1" lang="ja-JP" altLang="en-US" sz="4000" dirty="0"/>
          </a:p>
        </p:txBody>
      </p:sp>
      <p:sp>
        <p:nvSpPr>
          <p:cNvPr id="5" name="フッター プレースホルダー 4">
            <a:extLst>
              <a:ext uri="{FF2B5EF4-FFF2-40B4-BE49-F238E27FC236}">
                <a16:creationId xmlns:a16="http://schemas.microsoft.com/office/drawing/2014/main" id="{B83DE3F5-45E9-4128-BD67-533A0BAEF1E4}"/>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232887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5BC8A-19E1-4894-BC90-1E7772EDDAD5}"/>
              </a:ext>
            </a:extLst>
          </p:cNvPr>
          <p:cNvSpPr>
            <a:spLocks noGrp="1"/>
          </p:cNvSpPr>
          <p:nvPr>
            <p:ph type="title"/>
          </p:nvPr>
        </p:nvSpPr>
        <p:spPr/>
        <p:txBody>
          <a:bodyPr>
            <a:normAutofit/>
          </a:bodyPr>
          <a:lstStyle/>
          <a:p>
            <a:r>
              <a:rPr kumimoji="1" lang="en-US" altLang="ja-JP" dirty="0"/>
              <a:t>2.1 </a:t>
            </a:r>
            <a:r>
              <a:rPr lang="en-US" altLang="ja-JP" dirty="0"/>
              <a:t>Outline of proposed method</a:t>
            </a:r>
            <a:endParaRPr kumimoji="1" lang="ja-JP" altLang="en-US" dirty="0"/>
          </a:p>
        </p:txBody>
      </p:sp>
      <p:sp>
        <p:nvSpPr>
          <p:cNvPr id="4" name="日付プレースホルダー 3">
            <a:extLst>
              <a:ext uri="{FF2B5EF4-FFF2-40B4-BE49-F238E27FC236}">
                <a16:creationId xmlns:a16="http://schemas.microsoft.com/office/drawing/2014/main" id="{13920540-E482-4F52-8352-B1025FB4AD6E}"/>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DA2E06A0-D9CE-49F1-90D6-2D8E3FE71914}"/>
              </a:ext>
            </a:extLst>
          </p:cNvPr>
          <p:cNvSpPr>
            <a:spLocks noGrp="1"/>
          </p:cNvSpPr>
          <p:nvPr>
            <p:ph type="sldNum" sz="quarter" idx="12"/>
          </p:nvPr>
        </p:nvSpPr>
        <p:spPr>
          <a:xfrm>
            <a:off x="4241390" y="6475413"/>
            <a:ext cx="654046" cy="191286"/>
          </a:xfrm>
        </p:spPr>
        <p:txBody>
          <a:bodyPr/>
          <a:lstStyle/>
          <a:p>
            <a:fld id="{E2290DE7-C583-48B9-8A77-B4C3C92E5DCE}" type="slidenum">
              <a:rPr kumimoji="1" lang="ja-JP" altLang="en-US" smtClean="0"/>
              <a:t>7</a:t>
            </a:fld>
            <a:endParaRPr kumimoji="1" lang="ja-JP" altLang="en-US"/>
          </a:p>
        </p:txBody>
      </p:sp>
      <p:sp>
        <p:nvSpPr>
          <p:cNvPr id="16" name="正方形/長方形 15">
            <a:extLst>
              <a:ext uri="{FF2B5EF4-FFF2-40B4-BE49-F238E27FC236}">
                <a16:creationId xmlns:a16="http://schemas.microsoft.com/office/drawing/2014/main" id="{57776F56-0AC6-4D59-9619-6B0B74294BA2}"/>
              </a:ext>
            </a:extLst>
          </p:cNvPr>
          <p:cNvSpPr/>
          <p:nvPr/>
        </p:nvSpPr>
        <p:spPr>
          <a:xfrm>
            <a:off x="625247" y="1463690"/>
            <a:ext cx="8244702" cy="646331"/>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altLang="ja-JP" dirty="0"/>
              <a:t>Increase the throughput of each BAN in case of interference</a:t>
            </a:r>
          </a:p>
          <a:p>
            <a:pPr marL="285750" indent="-285750">
              <a:buClr>
                <a:schemeClr val="accent1"/>
              </a:buClr>
              <a:buFont typeface="Arial" panose="020B0604020202020204" pitchFamily="34" charset="0"/>
              <a:buChar char="•"/>
            </a:pPr>
            <a:r>
              <a:rPr lang="en-US" altLang="ja-JP" dirty="0"/>
              <a:t>Communication should be guaranteed in descending order of User Priority</a:t>
            </a:r>
            <a:endParaRPr kumimoji="1" lang="en-US" altLang="ja-JP" dirty="0"/>
          </a:p>
        </p:txBody>
      </p:sp>
      <p:sp>
        <p:nvSpPr>
          <p:cNvPr id="17" name="正方形/長方形 16">
            <a:extLst>
              <a:ext uri="{FF2B5EF4-FFF2-40B4-BE49-F238E27FC236}">
                <a16:creationId xmlns:a16="http://schemas.microsoft.com/office/drawing/2014/main" id="{EF2D346B-AF87-4E02-A512-08A7BCAD5A5A}"/>
              </a:ext>
            </a:extLst>
          </p:cNvPr>
          <p:cNvSpPr/>
          <p:nvPr/>
        </p:nvSpPr>
        <p:spPr>
          <a:xfrm>
            <a:off x="237749" y="1060555"/>
            <a:ext cx="1041360" cy="3651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C0A4AA4-F557-4173-BEE7-643B488F55A1}"/>
              </a:ext>
            </a:extLst>
          </p:cNvPr>
          <p:cNvSpPr txBox="1"/>
          <p:nvPr/>
        </p:nvSpPr>
        <p:spPr>
          <a:xfrm>
            <a:off x="284648" y="1064159"/>
            <a:ext cx="1204787" cy="378767"/>
          </a:xfrm>
          <a:prstGeom prst="rect">
            <a:avLst/>
          </a:prstGeom>
          <a:noFill/>
        </p:spPr>
        <p:txBody>
          <a:bodyPr wrap="square" rtlCol="0">
            <a:spAutoFit/>
          </a:bodyPr>
          <a:lstStyle/>
          <a:p>
            <a:r>
              <a:rPr kumimoji="1" lang="en-US" altLang="ja-JP" dirty="0"/>
              <a:t>Purpose</a:t>
            </a:r>
            <a:endParaRPr kumimoji="1" lang="ja-JP" altLang="en-US" dirty="0"/>
          </a:p>
        </p:txBody>
      </p:sp>
      <p:sp>
        <p:nvSpPr>
          <p:cNvPr id="19" name="正方形/長方形 18">
            <a:extLst>
              <a:ext uri="{FF2B5EF4-FFF2-40B4-BE49-F238E27FC236}">
                <a16:creationId xmlns:a16="http://schemas.microsoft.com/office/drawing/2014/main" id="{3624C353-EB51-42A3-865B-54945BE0A002}"/>
              </a:ext>
            </a:extLst>
          </p:cNvPr>
          <p:cNvSpPr/>
          <p:nvPr/>
        </p:nvSpPr>
        <p:spPr>
          <a:xfrm>
            <a:off x="255542" y="2225394"/>
            <a:ext cx="1023567" cy="3651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B3787E9A-7CEB-4468-AD3F-BA0596B8DD86}"/>
              </a:ext>
            </a:extLst>
          </p:cNvPr>
          <p:cNvSpPr txBox="1"/>
          <p:nvPr/>
        </p:nvSpPr>
        <p:spPr>
          <a:xfrm>
            <a:off x="237513" y="2233206"/>
            <a:ext cx="1204787" cy="369332"/>
          </a:xfrm>
          <a:prstGeom prst="rect">
            <a:avLst/>
          </a:prstGeom>
          <a:noFill/>
        </p:spPr>
        <p:txBody>
          <a:bodyPr wrap="square" rtlCol="0">
            <a:spAutoFit/>
          </a:bodyPr>
          <a:lstStyle/>
          <a:p>
            <a:r>
              <a:rPr kumimoji="1" lang="en-US" altLang="ja-JP" dirty="0"/>
              <a:t>Proposal</a:t>
            </a:r>
            <a:endParaRPr kumimoji="1" lang="ja-JP" altLang="en-US" dirty="0"/>
          </a:p>
        </p:txBody>
      </p:sp>
      <p:sp>
        <p:nvSpPr>
          <p:cNvPr id="21" name="テキスト ボックス 20">
            <a:extLst>
              <a:ext uri="{FF2B5EF4-FFF2-40B4-BE49-F238E27FC236}">
                <a16:creationId xmlns:a16="http://schemas.microsoft.com/office/drawing/2014/main" id="{B6D6D677-8930-44C6-A5FA-A7E2D8D789F8}"/>
              </a:ext>
            </a:extLst>
          </p:cNvPr>
          <p:cNvSpPr txBox="1"/>
          <p:nvPr/>
        </p:nvSpPr>
        <p:spPr>
          <a:xfrm>
            <a:off x="625247" y="2620390"/>
            <a:ext cx="8088694" cy="92333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altLang="ja-JP" dirty="0"/>
              <a:t>Negotiate between coordinators, share the overlap situation of the sensor nodes, and identify the sensor nodes that will cause contention</a:t>
            </a:r>
          </a:p>
          <a:p>
            <a:pPr marL="285750" indent="-285750">
              <a:buClr>
                <a:schemeClr val="accent1"/>
              </a:buClr>
              <a:buFont typeface="Wingdings" panose="05000000000000000000" pitchFamily="2" charset="2"/>
              <a:buChar char="Ø"/>
            </a:pPr>
            <a:r>
              <a:rPr lang="en-US" altLang="ja-JP" dirty="0"/>
              <a:t>Do not send them at the same time</a:t>
            </a:r>
            <a:endParaRPr kumimoji="1" lang="en-US" altLang="ja-JP" dirty="0"/>
          </a:p>
        </p:txBody>
      </p:sp>
      <p:pic>
        <p:nvPicPr>
          <p:cNvPr id="23" name="図 22">
            <a:extLst>
              <a:ext uri="{FF2B5EF4-FFF2-40B4-BE49-F238E27FC236}">
                <a16:creationId xmlns:a16="http://schemas.microsoft.com/office/drawing/2014/main" id="{A4C55142-8CDF-4FC9-9D82-DDED5C759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75" y="3837157"/>
            <a:ext cx="3433596" cy="2086630"/>
          </a:xfrm>
          <a:prstGeom prst="rect">
            <a:avLst/>
          </a:prstGeom>
        </p:spPr>
      </p:pic>
      <p:sp>
        <p:nvSpPr>
          <p:cNvPr id="24" name="矢印: 右 23">
            <a:extLst>
              <a:ext uri="{FF2B5EF4-FFF2-40B4-BE49-F238E27FC236}">
                <a16:creationId xmlns:a16="http://schemas.microsoft.com/office/drawing/2014/main" id="{4A2F006A-5D85-40E6-A5F0-497529404087}"/>
              </a:ext>
            </a:extLst>
          </p:cNvPr>
          <p:cNvSpPr/>
          <p:nvPr/>
        </p:nvSpPr>
        <p:spPr>
          <a:xfrm>
            <a:off x="4195869" y="4517913"/>
            <a:ext cx="473725" cy="638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DFE06175-B126-4368-AAA9-517268BDB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25" y="3737627"/>
            <a:ext cx="3433596" cy="1199770"/>
          </a:xfrm>
          <a:prstGeom prst="rect">
            <a:avLst/>
          </a:prstGeom>
        </p:spPr>
      </p:pic>
      <p:pic>
        <p:nvPicPr>
          <p:cNvPr id="30" name="図 29">
            <a:extLst>
              <a:ext uri="{FF2B5EF4-FFF2-40B4-BE49-F238E27FC236}">
                <a16:creationId xmlns:a16="http://schemas.microsoft.com/office/drawing/2014/main" id="{DBBAF1CB-7CAD-46A2-897A-DD9692EEC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25" y="4894327"/>
            <a:ext cx="3433596" cy="1199770"/>
          </a:xfrm>
          <a:prstGeom prst="rect">
            <a:avLst/>
          </a:prstGeom>
        </p:spPr>
      </p:pic>
      <p:sp>
        <p:nvSpPr>
          <p:cNvPr id="31" name="テキスト ボックス 30">
            <a:extLst>
              <a:ext uri="{FF2B5EF4-FFF2-40B4-BE49-F238E27FC236}">
                <a16:creationId xmlns:a16="http://schemas.microsoft.com/office/drawing/2014/main" id="{90C5F39A-C920-4347-83B1-91285DF4B90B}"/>
              </a:ext>
            </a:extLst>
          </p:cNvPr>
          <p:cNvSpPr txBox="1"/>
          <p:nvPr/>
        </p:nvSpPr>
        <p:spPr>
          <a:xfrm>
            <a:off x="4912014" y="4088114"/>
            <a:ext cx="616944" cy="307777"/>
          </a:xfrm>
          <a:prstGeom prst="rect">
            <a:avLst/>
          </a:prstGeom>
          <a:noFill/>
        </p:spPr>
        <p:txBody>
          <a:bodyPr wrap="square" rtlCol="0">
            <a:spAutoFit/>
          </a:bodyPr>
          <a:lstStyle/>
          <a:p>
            <a:r>
              <a:rPr kumimoji="1" lang="ja-JP" altLang="en-US" sz="1400" dirty="0"/>
              <a:t>コ</a:t>
            </a:r>
            <a:r>
              <a:rPr kumimoji="1" lang="en-US" altLang="ja-JP" sz="1400" dirty="0"/>
              <a:t>1</a:t>
            </a:r>
            <a:endParaRPr kumimoji="1" lang="ja-JP" altLang="en-US" sz="1400" dirty="0"/>
          </a:p>
        </p:txBody>
      </p:sp>
      <p:sp>
        <p:nvSpPr>
          <p:cNvPr id="32" name="正方形/長方形 31">
            <a:extLst>
              <a:ext uri="{FF2B5EF4-FFF2-40B4-BE49-F238E27FC236}">
                <a16:creationId xmlns:a16="http://schemas.microsoft.com/office/drawing/2014/main" id="{A1DE73DD-0D78-4B87-9BDA-259F0C33E211}"/>
              </a:ext>
            </a:extLst>
          </p:cNvPr>
          <p:cNvSpPr/>
          <p:nvPr/>
        </p:nvSpPr>
        <p:spPr>
          <a:xfrm>
            <a:off x="4881386" y="5318787"/>
            <a:ext cx="455574" cy="307777"/>
          </a:xfrm>
          <a:prstGeom prst="rect">
            <a:avLst/>
          </a:prstGeom>
        </p:spPr>
        <p:txBody>
          <a:bodyPr wrap="none">
            <a:spAutoFit/>
          </a:bodyPr>
          <a:lstStyle/>
          <a:p>
            <a:r>
              <a:rPr kumimoji="1" lang="ja-JP" altLang="en-US" sz="1400" dirty="0"/>
              <a:t>コ</a:t>
            </a:r>
            <a:r>
              <a:rPr kumimoji="1" lang="en-US" altLang="ja-JP" sz="1400" dirty="0"/>
              <a:t>2</a:t>
            </a:r>
            <a:endParaRPr kumimoji="1" lang="ja-JP" altLang="en-US" sz="1400" dirty="0"/>
          </a:p>
        </p:txBody>
      </p:sp>
      <p:sp>
        <p:nvSpPr>
          <p:cNvPr id="33" name="テキスト ボックス 32">
            <a:extLst>
              <a:ext uri="{FF2B5EF4-FFF2-40B4-BE49-F238E27FC236}">
                <a16:creationId xmlns:a16="http://schemas.microsoft.com/office/drawing/2014/main" id="{B8F40D5F-33F9-41E5-9914-8A067A24A1A6}"/>
              </a:ext>
            </a:extLst>
          </p:cNvPr>
          <p:cNvSpPr txBox="1"/>
          <p:nvPr/>
        </p:nvSpPr>
        <p:spPr>
          <a:xfrm>
            <a:off x="3577137" y="3598848"/>
            <a:ext cx="1307575" cy="738664"/>
          </a:xfrm>
          <a:prstGeom prst="rect">
            <a:avLst/>
          </a:prstGeom>
          <a:noFill/>
        </p:spPr>
        <p:txBody>
          <a:bodyPr wrap="square" rtlCol="0">
            <a:spAutoFit/>
          </a:bodyPr>
          <a:lstStyle/>
          <a:p>
            <a:r>
              <a:rPr lang="en-US" altLang="ja-JP" sz="1400" dirty="0"/>
              <a:t>1 and 4 'are not sent at the same time</a:t>
            </a:r>
            <a:endParaRPr kumimoji="1" lang="ja-JP" altLang="en-US" sz="1400" dirty="0"/>
          </a:p>
        </p:txBody>
      </p:sp>
      <p:sp>
        <p:nvSpPr>
          <p:cNvPr id="34" name="四角形: 角を丸くする 33">
            <a:extLst>
              <a:ext uri="{FF2B5EF4-FFF2-40B4-BE49-F238E27FC236}">
                <a16:creationId xmlns:a16="http://schemas.microsoft.com/office/drawing/2014/main" id="{9D189661-1E75-495A-B5FE-01A606678535}"/>
              </a:ext>
            </a:extLst>
          </p:cNvPr>
          <p:cNvSpPr/>
          <p:nvPr/>
        </p:nvSpPr>
        <p:spPr>
          <a:xfrm>
            <a:off x="3568440" y="3627385"/>
            <a:ext cx="1343574" cy="6895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F9C6064-6027-4475-B5F1-61C49765FA18}"/>
              </a:ext>
            </a:extLst>
          </p:cNvPr>
          <p:cNvSpPr txBox="1"/>
          <p:nvPr/>
        </p:nvSpPr>
        <p:spPr>
          <a:xfrm>
            <a:off x="2680540" y="6153695"/>
            <a:ext cx="3734832" cy="338554"/>
          </a:xfrm>
          <a:prstGeom prst="rect">
            <a:avLst/>
          </a:prstGeom>
          <a:noFill/>
        </p:spPr>
        <p:txBody>
          <a:bodyPr wrap="square" rtlCol="0">
            <a:spAutoFit/>
          </a:bodyPr>
          <a:lstStyle/>
          <a:p>
            <a:r>
              <a:rPr kumimoji="1" lang="en-US" altLang="ja-JP" sz="1600" dirty="0"/>
              <a:t>Fig3. </a:t>
            </a:r>
            <a:r>
              <a:rPr lang="en-US" altLang="ja-JP" sz="1600" dirty="0"/>
              <a:t>Outline of proposed method</a:t>
            </a:r>
            <a:endParaRPr kumimoji="1" lang="ja-JP" altLang="en-US" sz="1600" dirty="0"/>
          </a:p>
        </p:txBody>
      </p:sp>
      <p:sp>
        <p:nvSpPr>
          <p:cNvPr id="3" name="フッター プレースホルダー 2">
            <a:extLst>
              <a:ext uri="{FF2B5EF4-FFF2-40B4-BE49-F238E27FC236}">
                <a16:creationId xmlns:a16="http://schemas.microsoft.com/office/drawing/2014/main" id="{65D22701-47B6-4665-8C81-6B8327B1AB8F}"/>
              </a:ext>
            </a:extLst>
          </p:cNvPr>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40" name="テキスト ボックス 39">
            <a:extLst>
              <a:ext uri="{FF2B5EF4-FFF2-40B4-BE49-F238E27FC236}">
                <a16:creationId xmlns:a16="http://schemas.microsoft.com/office/drawing/2014/main" id="{AD2ED170-5E64-4C15-B9AF-75FBC5F2D072}"/>
              </a:ext>
            </a:extLst>
          </p:cNvPr>
          <p:cNvSpPr txBox="1"/>
          <p:nvPr/>
        </p:nvSpPr>
        <p:spPr>
          <a:xfrm>
            <a:off x="1422957" y="4657240"/>
            <a:ext cx="372109" cy="253916"/>
          </a:xfrm>
          <a:prstGeom prst="rect">
            <a:avLst/>
          </a:prstGeom>
          <a:solidFill>
            <a:schemeClr val="bg1"/>
          </a:solidFill>
          <a:ln>
            <a:solidFill>
              <a:schemeClr val="accent2"/>
            </a:solidFill>
          </a:ln>
        </p:spPr>
        <p:txBody>
          <a:bodyPr wrap="square" rtlCol="0">
            <a:spAutoFit/>
          </a:bodyPr>
          <a:lstStyle/>
          <a:p>
            <a:r>
              <a:rPr kumimoji="1" lang="en-US" altLang="ja-JP" sz="1050" dirty="0"/>
              <a:t>C1</a:t>
            </a:r>
            <a:endParaRPr kumimoji="1" lang="ja-JP" altLang="en-US" sz="1050" dirty="0"/>
          </a:p>
        </p:txBody>
      </p:sp>
      <p:sp>
        <p:nvSpPr>
          <p:cNvPr id="41" name="テキスト ボックス 40">
            <a:extLst>
              <a:ext uri="{FF2B5EF4-FFF2-40B4-BE49-F238E27FC236}">
                <a16:creationId xmlns:a16="http://schemas.microsoft.com/office/drawing/2014/main" id="{B3686433-4B9A-4C46-A032-7A7C72782A57}"/>
              </a:ext>
            </a:extLst>
          </p:cNvPr>
          <p:cNvSpPr txBox="1"/>
          <p:nvPr/>
        </p:nvSpPr>
        <p:spPr>
          <a:xfrm>
            <a:off x="2680540" y="4682941"/>
            <a:ext cx="372109" cy="253916"/>
          </a:xfrm>
          <a:prstGeom prst="rect">
            <a:avLst/>
          </a:prstGeom>
          <a:solidFill>
            <a:schemeClr val="bg1"/>
          </a:solidFill>
          <a:ln>
            <a:solidFill>
              <a:srgbClr val="FFC000"/>
            </a:solidFill>
          </a:ln>
        </p:spPr>
        <p:txBody>
          <a:bodyPr wrap="square" rtlCol="0">
            <a:spAutoFit/>
          </a:bodyPr>
          <a:lstStyle/>
          <a:p>
            <a:r>
              <a:rPr kumimoji="1" lang="en-US" altLang="ja-JP" sz="1050" dirty="0"/>
              <a:t>C2</a:t>
            </a:r>
            <a:endParaRPr kumimoji="1" lang="ja-JP" altLang="en-US" sz="1050" dirty="0"/>
          </a:p>
        </p:txBody>
      </p:sp>
      <p:sp>
        <p:nvSpPr>
          <p:cNvPr id="42" name="テキスト ボックス 41">
            <a:extLst>
              <a:ext uri="{FF2B5EF4-FFF2-40B4-BE49-F238E27FC236}">
                <a16:creationId xmlns:a16="http://schemas.microsoft.com/office/drawing/2014/main" id="{7CEA24CF-93D6-4BB8-A040-407D88365A17}"/>
              </a:ext>
            </a:extLst>
          </p:cNvPr>
          <p:cNvSpPr txBox="1"/>
          <p:nvPr/>
        </p:nvSpPr>
        <p:spPr>
          <a:xfrm>
            <a:off x="4912014" y="5328894"/>
            <a:ext cx="372109" cy="253916"/>
          </a:xfrm>
          <a:prstGeom prst="rect">
            <a:avLst/>
          </a:prstGeom>
          <a:solidFill>
            <a:schemeClr val="bg1"/>
          </a:solidFill>
          <a:ln>
            <a:solidFill>
              <a:srgbClr val="FFC000"/>
            </a:solidFill>
          </a:ln>
        </p:spPr>
        <p:txBody>
          <a:bodyPr wrap="square" rtlCol="0">
            <a:spAutoFit/>
          </a:bodyPr>
          <a:lstStyle/>
          <a:p>
            <a:r>
              <a:rPr kumimoji="1" lang="en-US" altLang="ja-JP" sz="1050" dirty="0"/>
              <a:t>C2</a:t>
            </a:r>
            <a:endParaRPr kumimoji="1" lang="ja-JP" altLang="en-US" sz="1050" dirty="0"/>
          </a:p>
        </p:txBody>
      </p:sp>
      <p:sp>
        <p:nvSpPr>
          <p:cNvPr id="43" name="テキスト ボックス 42">
            <a:extLst>
              <a:ext uri="{FF2B5EF4-FFF2-40B4-BE49-F238E27FC236}">
                <a16:creationId xmlns:a16="http://schemas.microsoft.com/office/drawing/2014/main" id="{841B98CE-66F1-449C-B634-C43150D37764}"/>
              </a:ext>
            </a:extLst>
          </p:cNvPr>
          <p:cNvSpPr txBox="1"/>
          <p:nvPr/>
        </p:nvSpPr>
        <p:spPr>
          <a:xfrm>
            <a:off x="4939346" y="4172076"/>
            <a:ext cx="372109" cy="253916"/>
          </a:xfrm>
          <a:prstGeom prst="rect">
            <a:avLst/>
          </a:prstGeom>
          <a:solidFill>
            <a:schemeClr val="bg1"/>
          </a:solidFill>
          <a:ln>
            <a:solidFill>
              <a:schemeClr val="accent2"/>
            </a:solidFill>
          </a:ln>
        </p:spPr>
        <p:txBody>
          <a:bodyPr wrap="square" rtlCol="0">
            <a:spAutoFit/>
          </a:bodyPr>
          <a:lstStyle/>
          <a:p>
            <a:r>
              <a:rPr kumimoji="1" lang="en-US" altLang="ja-JP" sz="1050" dirty="0"/>
              <a:t>C1</a:t>
            </a:r>
            <a:endParaRPr kumimoji="1" lang="ja-JP" altLang="en-US" sz="1050" dirty="0"/>
          </a:p>
        </p:txBody>
      </p:sp>
      <p:sp>
        <p:nvSpPr>
          <p:cNvPr id="11" name="テキスト ボックス 10">
            <a:extLst>
              <a:ext uri="{FF2B5EF4-FFF2-40B4-BE49-F238E27FC236}">
                <a16:creationId xmlns:a16="http://schemas.microsoft.com/office/drawing/2014/main" id="{E2B84ACD-BA40-402E-B705-FA02FCCA57DA}"/>
              </a:ext>
            </a:extLst>
          </p:cNvPr>
          <p:cNvSpPr txBox="1"/>
          <p:nvPr/>
        </p:nvSpPr>
        <p:spPr>
          <a:xfrm>
            <a:off x="266444" y="5665171"/>
            <a:ext cx="4036478" cy="430887"/>
          </a:xfrm>
          <a:prstGeom prst="rect">
            <a:avLst/>
          </a:prstGeom>
          <a:solidFill>
            <a:schemeClr val="bg1"/>
          </a:solidFill>
        </p:spPr>
        <p:txBody>
          <a:bodyPr wrap="square" rtlCol="0">
            <a:spAutoFit/>
          </a:bodyPr>
          <a:lstStyle/>
          <a:p>
            <a:r>
              <a:rPr kumimoji="1" lang="en-US" altLang="ja-JP" sz="1100" dirty="0"/>
              <a:t>By detecting</a:t>
            </a:r>
            <a:r>
              <a:rPr kumimoji="1" lang="ja-JP" altLang="en-US" sz="1100" dirty="0"/>
              <a:t> </a:t>
            </a:r>
            <a:r>
              <a:rPr kumimoji="1" lang="en-US" altLang="ja-JP" sz="1100" dirty="0"/>
              <a:t>overlapped</a:t>
            </a:r>
            <a:r>
              <a:rPr kumimoji="1" lang="ja-JP" altLang="en-US" sz="1100" dirty="0"/>
              <a:t> </a:t>
            </a:r>
            <a:r>
              <a:rPr kumimoji="1" lang="en-US" altLang="ja-JP" sz="1100" dirty="0"/>
              <a:t>nodes,</a:t>
            </a:r>
            <a:r>
              <a:rPr kumimoji="1" lang="ja-JP" altLang="en-US" sz="1100" dirty="0"/>
              <a:t> </a:t>
            </a:r>
            <a:r>
              <a:rPr kumimoji="1" lang="en-US" altLang="ja-JP" sz="1100" dirty="0"/>
              <a:t>e.g.</a:t>
            </a:r>
            <a:r>
              <a:rPr kumimoji="1" lang="ja-JP" altLang="en-US" sz="1100" dirty="0"/>
              <a:t> </a:t>
            </a:r>
            <a:r>
              <a:rPr kumimoji="1" lang="en-US" altLang="ja-JP" sz="1100" dirty="0"/>
              <a:t>1</a:t>
            </a:r>
            <a:r>
              <a:rPr kumimoji="1" lang="ja-JP" altLang="en-US" sz="1100" dirty="0"/>
              <a:t> </a:t>
            </a:r>
            <a:r>
              <a:rPr kumimoji="1" lang="en-US" altLang="ja-JP" sz="1100" dirty="0"/>
              <a:t>and</a:t>
            </a:r>
            <a:r>
              <a:rPr kumimoji="1" lang="ja-JP" altLang="en-US" sz="1100" dirty="0"/>
              <a:t> </a:t>
            </a:r>
            <a:r>
              <a:rPr kumimoji="1" lang="en-US" altLang="ja-JP" sz="1100" dirty="0"/>
              <a:t>4,</a:t>
            </a:r>
            <a:r>
              <a:rPr kumimoji="1" lang="ja-JP" altLang="en-US" sz="1100" dirty="0"/>
              <a:t> </a:t>
            </a:r>
            <a:r>
              <a:rPr kumimoji="1" lang="en-US" altLang="ja-JP" sz="1100" dirty="0"/>
              <a:t>coordinators</a:t>
            </a:r>
            <a:r>
              <a:rPr kumimoji="1" lang="ja-JP" altLang="en-US" sz="1100" dirty="0"/>
              <a:t> </a:t>
            </a:r>
            <a:r>
              <a:rPr kumimoji="1" lang="en-US" altLang="ja-JP" sz="1100" dirty="0"/>
              <a:t>e.g.</a:t>
            </a:r>
            <a:r>
              <a:rPr kumimoji="1" lang="ja-JP" altLang="en-US" sz="1100" dirty="0"/>
              <a:t> </a:t>
            </a:r>
            <a:r>
              <a:rPr kumimoji="1" lang="en-US" altLang="ja-JP" sz="1100" dirty="0"/>
              <a:t>C1</a:t>
            </a:r>
            <a:r>
              <a:rPr kumimoji="1" lang="ja-JP" altLang="en-US" sz="1100" dirty="0"/>
              <a:t> </a:t>
            </a:r>
            <a:r>
              <a:rPr kumimoji="1" lang="en-US" altLang="ja-JP" sz="1100" dirty="0"/>
              <a:t>and</a:t>
            </a:r>
            <a:r>
              <a:rPr kumimoji="1" lang="ja-JP" altLang="en-US" sz="1100" dirty="0"/>
              <a:t> </a:t>
            </a:r>
            <a:r>
              <a:rPr kumimoji="1" lang="en-US" altLang="ja-JP" sz="1100" dirty="0"/>
              <a:t>C2</a:t>
            </a:r>
            <a:r>
              <a:rPr kumimoji="1" lang="ja-JP" altLang="en-US" sz="1100" dirty="0"/>
              <a:t> </a:t>
            </a:r>
            <a:r>
              <a:rPr kumimoji="1" lang="en-US" altLang="ja-JP" sz="1100" dirty="0"/>
              <a:t>negotiate in order to minimize contentions </a:t>
            </a:r>
            <a:endParaRPr kumimoji="1" lang="ja-JP" altLang="en-US" sz="1100" dirty="0"/>
          </a:p>
        </p:txBody>
      </p:sp>
    </p:spTree>
    <p:extLst>
      <p:ext uri="{BB962C8B-B14F-4D97-AF65-F5344CB8AC3E}">
        <p14:creationId xmlns:p14="http://schemas.microsoft.com/office/powerpoint/2010/main" val="3029053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989" y="501878"/>
            <a:ext cx="8928011" cy="701674"/>
          </a:xfrm>
        </p:spPr>
        <p:txBody>
          <a:bodyPr/>
          <a:lstStyle/>
          <a:p>
            <a:r>
              <a:rPr lang="en-US" altLang="ja-JP" sz="2800" dirty="0"/>
              <a:t>2.2</a:t>
            </a:r>
            <a:r>
              <a:rPr lang="en-US" altLang="ja-JP" dirty="0"/>
              <a:t> </a:t>
            </a:r>
            <a:r>
              <a:rPr lang="en-US" altLang="ja-JP" sz="2800" dirty="0"/>
              <a:t>Time synchronization method between coordinators</a:t>
            </a:r>
            <a:endParaRPr kumimoji="1" lang="ja-JP" altLang="en-US" sz="2800" dirty="0"/>
          </a:p>
        </p:txBody>
      </p:sp>
      <p:sp>
        <p:nvSpPr>
          <p:cNvPr id="4" name="日付プレースホルダー 3"/>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p:cNvSpPr>
            <a:spLocks noGrp="1"/>
          </p:cNvSpPr>
          <p:nvPr>
            <p:ph type="sldNum" sz="quarter" idx="12"/>
          </p:nvPr>
        </p:nvSpPr>
        <p:spPr/>
        <p:txBody>
          <a:bodyPr/>
          <a:lstStyle/>
          <a:p>
            <a:r>
              <a:rPr lang="en-US" altLang="ja-JP"/>
              <a:t>Slide </a:t>
            </a:r>
            <a:fld id="{74847ECA-0452-41E3-B15B-04905DA18685}" type="slidenum">
              <a:rPr lang="en-US" altLang="ja-JP" smtClean="0"/>
              <a:pPr/>
              <a:t>8</a:t>
            </a:fld>
            <a:endParaRPr lang="en-US" altLang="ja-JP" dirty="0"/>
          </a:p>
        </p:txBody>
      </p:sp>
      <p:sp>
        <p:nvSpPr>
          <p:cNvPr id="6" name="フッター プレースホルダー 5"/>
          <p:cNvSpPr>
            <a:spLocks noGrp="1"/>
          </p:cNvSpPr>
          <p:nvPr>
            <p:ph type="ftr" sz="quarter" idx="3"/>
          </p:nvPr>
        </p:nvSpPr>
        <p:spPr/>
        <p:txBody>
          <a:bodyPr/>
          <a:lstStyle/>
          <a:p>
            <a:r>
              <a:rPr lang="en-US" altLang="ja-JP"/>
              <a:t>Shunya Ogawa, Minsoo Kim(YNU), Ryuji Kohno(YNU/CWC UofOulu)</a:t>
            </a:r>
            <a:endParaRPr lang="en-US" altLang="ja-JP" dirty="0"/>
          </a:p>
        </p:txBody>
      </p:sp>
      <p:sp>
        <p:nvSpPr>
          <p:cNvPr id="8" name="テキスト ボックス 7"/>
          <p:cNvSpPr txBox="1"/>
          <p:nvPr/>
        </p:nvSpPr>
        <p:spPr>
          <a:xfrm>
            <a:off x="465644" y="1311274"/>
            <a:ext cx="8828258" cy="646331"/>
          </a:xfrm>
          <a:prstGeom prst="rect">
            <a:avLst/>
          </a:prstGeom>
          <a:noFill/>
        </p:spPr>
        <p:txBody>
          <a:bodyPr wrap="square" rtlCol="0">
            <a:spAutoFit/>
          </a:bodyPr>
          <a:lstStyle/>
          <a:p>
            <a:pPr marL="342900" indent="-342900">
              <a:buClr>
                <a:schemeClr val="accent1"/>
              </a:buClr>
              <a:buFont typeface="+mj-lt"/>
              <a:buAutoNum type="arabicPeriod"/>
            </a:pPr>
            <a:r>
              <a:rPr kumimoji="1" lang="en-US" altLang="ja-JP" dirty="0"/>
              <a:t>The time difference between receiving the beacon frames of the two coordinators is used as the offset value.</a:t>
            </a:r>
            <a:endParaRPr kumimoji="1" lang="ja-JP" altLang="en-US"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CCA919A-6442-4E5F-B633-93EA14EE4A9A}"/>
                  </a:ext>
                </a:extLst>
              </p:cNvPr>
              <p:cNvSpPr txBox="1"/>
              <p:nvPr/>
            </p:nvSpPr>
            <p:spPr>
              <a:xfrm>
                <a:off x="2695544" y="2065327"/>
                <a:ext cx="3745735" cy="55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𝑇</m:t>
                          </m:r>
                        </m:e>
                        <m:sub>
                          <m:r>
                            <a:rPr kumimoji="1" lang="en-US" altLang="ja-JP" sz="2800" b="0" i="1" smtClean="0">
                              <a:latin typeface="Cambria Math" panose="02040503050406030204" pitchFamily="18" charset="0"/>
                            </a:rPr>
                            <m:t>𝑜𝑓𝑓𝑠𝑒𝑡</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𝑇</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𝑇</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ea typeface="Cambria Math" panose="02040503050406030204" pitchFamily="18" charset="0"/>
                        </a:rPr>
                        <m:t>⋯(1)</m:t>
                      </m:r>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xmlns:a14="http://schemas.microsoft.com/office/drawing/2010/main" xmlns="" id="{1CCA919A-6442-4E5F-B633-93EA14EE4A9A}"/>
                  </a:ext>
                </a:extLst>
              </p:cNvPr>
              <p:cNvSpPr txBox="1">
                <a:spLocks noRot="1" noChangeAspect="1" noMove="1" noResize="1" noEditPoints="1" noAdjustHandles="1" noChangeArrowheads="1" noChangeShapeType="1" noTextEdit="1"/>
              </p:cNvSpPr>
              <p:nvPr/>
            </p:nvSpPr>
            <p:spPr>
              <a:xfrm>
                <a:off x="2695544" y="2065327"/>
                <a:ext cx="3745735" cy="557717"/>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465644" y="3440358"/>
                <a:ext cx="8678356" cy="391582"/>
              </a:xfrm>
              <a:prstGeom prst="rect">
                <a:avLst/>
              </a:prstGeom>
              <a:noFill/>
            </p:spPr>
            <p:txBody>
              <a:bodyPr wrap="square" rtlCol="0">
                <a:spAutoFit/>
              </a:bodyPr>
              <a:lstStyle/>
              <a:p>
                <a:pPr marL="342900" indent="-342900">
                  <a:buClr>
                    <a:schemeClr val="accent1"/>
                  </a:buClr>
                  <a:buFont typeface="+mj-lt"/>
                  <a:buAutoNum type="arabicPeriod" startAt="2"/>
                </a:pPr>
                <a:r>
                  <a:rPr kumimoji="1" lang="en-US" altLang="ja-JP" dirty="0"/>
                  <a:t>Calculate the amount of time adjustment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𝐶𝑙𝑜𝑐𝑘𝐷𝑟𝑖𝑓𝑡</m:t>
                        </m:r>
                      </m:sub>
                    </m:sSub>
                  </m:oMath>
                </a14:m>
                <a:r>
                  <a:rPr kumimoji="1" lang="en-US" altLang="ja-JP" dirty="0"/>
                  <a:t>) based on the offset value</a:t>
                </a:r>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65644" y="3440358"/>
                <a:ext cx="8678356" cy="391582"/>
              </a:xfrm>
              <a:prstGeom prst="rect">
                <a:avLst/>
              </a:prstGeom>
              <a:blipFill rotWithShape="0">
                <a:blip r:embed="rId3"/>
                <a:stretch>
                  <a:fillRect l="-421" t="-7692" b="-169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2E43250-D9A7-416B-8FC1-01E78BAC9C32}"/>
                  </a:ext>
                </a:extLst>
              </p:cNvPr>
              <p:cNvSpPr txBox="1"/>
              <p:nvPr/>
            </p:nvSpPr>
            <p:spPr>
              <a:xfrm>
                <a:off x="1595271" y="3896108"/>
                <a:ext cx="6169445" cy="55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𝑇</m:t>
                          </m:r>
                        </m:e>
                        <m:sub>
                          <m:r>
                            <a:rPr kumimoji="1" lang="en-US" altLang="ja-JP" sz="2800" b="0" i="1" smtClean="0">
                              <a:latin typeface="Cambria Math" panose="02040503050406030204" pitchFamily="18" charset="0"/>
                            </a:rPr>
                            <m:t>𝐶𝑙𝑜𝑐𝑘𝐷𝑟𝑖𝑓𝑡</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𝑇</m:t>
                          </m:r>
                        </m:e>
                        <m:sub>
                          <m:r>
                            <a:rPr kumimoji="1" lang="en-US" altLang="ja-JP" sz="2800" b="0" i="1" smtClean="0">
                              <a:latin typeface="Cambria Math" panose="02040503050406030204" pitchFamily="18" charset="0"/>
                            </a:rPr>
                            <m:t>𝑜𝑓𝑓𝑠𝑒𝑡</m:t>
                          </m:r>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𝑇</m:t>
                          </m:r>
                        </m:e>
                        <m:sub>
                          <m:r>
                            <a:rPr kumimoji="1" lang="en-US" altLang="ja-JP" sz="2800" b="0" i="1" smtClean="0">
                              <a:latin typeface="Cambria Math" panose="02040503050406030204" pitchFamily="18" charset="0"/>
                            </a:rPr>
                            <m:t>𝑜𝑓𝑓𝑠𝑒𝑡</m:t>
                          </m:r>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ea typeface="Cambria Math" panose="02040503050406030204" pitchFamily="18" charset="0"/>
                        </a:rPr>
                        <m:t>⋯(2)</m:t>
                      </m:r>
                    </m:oMath>
                  </m:oMathPara>
                </a14:m>
                <a:endParaRPr kumimoji="1" lang="ja-JP" altLang="en-US" sz="2800" dirty="0"/>
              </a:p>
            </p:txBody>
          </p:sp>
        </mc:Choice>
        <mc:Fallback xmlns="">
          <p:sp>
            <p:nvSpPr>
              <p:cNvPr id="11" name="テキスト ボックス 10">
                <a:extLst>
                  <a:ext uri="{FF2B5EF4-FFF2-40B4-BE49-F238E27FC236}">
                    <a16:creationId xmlns:a16="http://schemas.microsoft.com/office/drawing/2014/main" xmlns:a14="http://schemas.microsoft.com/office/drawing/2010/main" xmlns="" id="{02E43250-D9A7-416B-8FC1-01E78BAC9C32}"/>
                  </a:ext>
                </a:extLst>
              </p:cNvPr>
              <p:cNvSpPr txBox="1">
                <a:spLocks noRot="1" noChangeAspect="1" noMove="1" noResize="1" noEditPoints="1" noAdjustHandles="1" noChangeArrowheads="1" noChangeShapeType="1" noTextEdit="1"/>
              </p:cNvSpPr>
              <p:nvPr/>
            </p:nvSpPr>
            <p:spPr>
              <a:xfrm>
                <a:off x="1595271" y="3896108"/>
                <a:ext cx="6169445" cy="55771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DB6CE7C8-DF44-452C-954D-5DD8FC3DEFD6}"/>
                  </a:ext>
                </a:extLst>
              </p:cNvPr>
              <p:cNvSpPr/>
              <p:nvPr/>
            </p:nvSpPr>
            <p:spPr>
              <a:xfrm>
                <a:off x="767960" y="4551539"/>
                <a:ext cx="7824065" cy="391582"/>
              </a:xfrm>
              <a:prstGeom prst="rect">
                <a:avLst/>
              </a:prstGeom>
            </p:spPr>
            <p:txBody>
              <a:bodyPr wrap="none">
                <a:sp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i="1">
                            <a:latin typeface="Cambria Math" panose="02040503050406030204" pitchFamily="18" charset="0"/>
                          </a:rPr>
                          <m:t>𝑇</m:t>
                        </m:r>
                      </m:e>
                      <m:sub>
                        <m:r>
                          <a:rPr kumimoji="1" lang="en-US" altLang="ja-JP" i="1">
                            <a:latin typeface="Cambria Math" panose="02040503050406030204" pitchFamily="18" charset="0"/>
                          </a:rPr>
                          <m:t>𝑜𝑓𝑓𝑠𝑒𝑡</m:t>
                        </m:r>
                        <m:r>
                          <a:rPr kumimoji="1" lang="en-US" altLang="ja-JP" i="1">
                            <a:latin typeface="Cambria Math" panose="02040503050406030204" pitchFamily="18" charset="0"/>
                          </a:rPr>
                          <m:t>,1</m:t>
                        </m:r>
                      </m:sub>
                    </m:sSub>
                  </m:oMath>
                </a14:m>
                <a:r>
                  <a:rPr lang="en-US" altLang="ja-JP" dirty="0"/>
                  <a:t> :Offset value obtained from the reception of previous beacon frame</a:t>
                </a:r>
                <a:endParaRPr lang="ja-JP" altLang="en-US" dirty="0"/>
              </a:p>
            </p:txBody>
          </p:sp>
        </mc:Choice>
        <mc:Fallback xmlns="">
          <p:sp>
            <p:nvSpPr>
              <p:cNvPr id="12" name="正方形/長方形 11">
                <a:extLst>
                  <a:ext uri="{FF2B5EF4-FFF2-40B4-BE49-F238E27FC236}">
                    <a16:creationId xmlns:a16="http://schemas.microsoft.com/office/drawing/2014/main" xmlns:a14="http://schemas.microsoft.com/office/drawing/2010/main" xmlns="" id="{DB6CE7C8-DF44-452C-954D-5DD8FC3DEFD6}"/>
                  </a:ext>
                </a:extLst>
              </p:cNvPr>
              <p:cNvSpPr>
                <a:spLocks noRot="1" noChangeAspect="1" noMove="1" noResize="1" noEditPoints="1" noAdjustHandles="1" noChangeArrowheads="1" noChangeShapeType="1" noTextEdit="1"/>
              </p:cNvSpPr>
              <p:nvPr/>
            </p:nvSpPr>
            <p:spPr>
              <a:xfrm>
                <a:off x="767960" y="4551539"/>
                <a:ext cx="7824065" cy="391582"/>
              </a:xfrm>
              <a:prstGeom prst="rect">
                <a:avLst/>
              </a:prstGeom>
              <a:blipFill rotWithShape="0">
                <a:blip r:embed="rId5"/>
                <a:stretch>
                  <a:fillRect t="-9375" r="-624" b="-1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9CA03D2F-A42E-4A19-827F-4BDE4325BF0A}"/>
                  </a:ext>
                </a:extLst>
              </p:cNvPr>
              <p:cNvSpPr/>
              <p:nvPr/>
            </p:nvSpPr>
            <p:spPr>
              <a:xfrm>
                <a:off x="767960" y="5040835"/>
                <a:ext cx="8049831" cy="391582"/>
              </a:xfrm>
              <a:prstGeom prst="rect">
                <a:avLst/>
              </a:prstGeom>
            </p:spPr>
            <p:txBody>
              <a:bodyPr wrap="square">
                <a:sp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i="1">
                            <a:latin typeface="Cambria Math" panose="02040503050406030204" pitchFamily="18" charset="0"/>
                          </a:rPr>
                          <m:t>𝑇</m:t>
                        </m:r>
                      </m:e>
                      <m:sub>
                        <m:r>
                          <a:rPr kumimoji="1" lang="en-US" altLang="ja-JP" i="1">
                            <a:latin typeface="Cambria Math" panose="02040503050406030204" pitchFamily="18" charset="0"/>
                          </a:rPr>
                          <m:t>𝑜𝑓𝑓𝑠𝑒𝑡</m:t>
                        </m:r>
                        <m:r>
                          <a:rPr kumimoji="1" lang="en-US" altLang="ja-JP" i="1">
                            <a:latin typeface="Cambria Math" panose="02040503050406030204" pitchFamily="18" charset="0"/>
                          </a:rPr>
                          <m:t>,0</m:t>
                        </m:r>
                      </m:sub>
                    </m:sSub>
                  </m:oMath>
                </a14:m>
                <a:r>
                  <a:rPr lang="en-US" altLang="ja-JP" dirty="0"/>
                  <a:t> :Offset value obtained from the reception of the current beacon frame</a:t>
                </a:r>
                <a:endParaRPr lang="ja-JP" altLang="en-US" dirty="0"/>
              </a:p>
            </p:txBody>
          </p:sp>
        </mc:Choice>
        <mc:Fallback xmlns="">
          <p:sp>
            <p:nvSpPr>
              <p:cNvPr id="13" name="正方形/長方形 12">
                <a:extLst>
                  <a:ext uri="{FF2B5EF4-FFF2-40B4-BE49-F238E27FC236}">
                    <a16:creationId xmlns:a16="http://schemas.microsoft.com/office/drawing/2014/main" xmlns:a14="http://schemas.microsoft.com/office/drawing/2010/main" xmlns="" id="{9CA03D2F-A42E-4A19-827F-4BDE4325BF0A}"/>
                  </a:ext>
                </a:extLst>
              </p:cNvPr>
              <p:cNvSpPr>
                <a:spLocks noRot="1" noChangeAspect="1" noMove="1" noResize="1" noEditPoints="1" noAdjustHandles="1" noChangeArrowheads="1" noChangeShapeType="1" noTextEdit="1"/>
              </p:cNvSpPr>
              <p:nvPr/>
            </p:nvSpPr>
            <p:spPr>
              <a:xfrm>
                <a:off x="767960" y="5040835"/>
                <a:ext cx="8049831" cy="391582"/>
              </a:xfrm>
              <a:prstGeom prst="rect">
                <a:avLst/>
              </a:prstGeom>
              <a:blipFill rotWithShape="0">
                <a:blip r:embed="rId6"/>
                <a:stretch>
                  <a:fillRect t="-9375" r="-606" b="-1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A129E56-B2D0-48A6-9019-2DF3C325FFC7}"/>
                  </a:ext>
                </a:extLst>
              </p:cNvPr>
              <p:cNvSpPr txBox="1"/>
              <p:nvPr/>
            </p:nvSpPr>
            <p:spPr>
              <a:xfrm>
                <a:off x="684483" y="2748992"/>
                <a:ext cx="4985885" cy="369332"/>
              </a:xfrm>
              <a:prstGeom prst="rect">
                <a:avLst/>
              </a:prstGeom>
              <a:noFill/>
            </p:spPr>
            <p:txBody>
              <a:bodyPr wrap="square" rtlCol="0">
                <a:spAutoFit/>
              </a:bodyPr>
              <a:lstStyle/>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𝑇</m:t>
                        </m:r>
                      </m:e>
                      <m:sub>
                        <m:r>
                          <a:rPr kumimoji="1" lang="en-US" altLang="ja-JP" b="0" i="1" smtClean="0">
                            <a:latin typeface="Cambria Math" panose="02040503050406030204" pitchFamily="18" charset="0"/>
                          </a:rPr>
                          <m:t>1</m:t>
                        </m:r>
                      </m:sub>
                    </m:sSub>
                  </m:oMath>
                </a14:m>
                <a:r>
                  <a:rPr kumimoji="1" lang="en-US" altLang="ja-JP" dirty="0"/>
                  <a:t>:Overlap coordinator beacon time</a:t>
                </a:r>
                <a:endParaRPr kumimoji="1" lang="ja-JP" altLang="en-US" dirty="0"/>
              </a:p>
            </p:txBody>
          </p:sp>
        </mc:Choice>
        <mc:Fallback xmlns="">
          <p:sp>
            <p:nvSpPr>
              <p:cNvPr id="14" name="テキスト ボックス 13">
                <a:extLst>
                  <a:ext uri="{FF2B5EF4-FFF2-40B4-BE49-F238E27FC236}">
                    <a16:creationId xmlns:a16="http://schemas.microsoft.com/office/drawing/2014/main" xmlns:a14="http://schemas.microsoft.com/office/drawing/2010/main" xmlns="" id="{EA129E56-B2D0-48A6-9019-2DF3C325FFC7}"/>
                  </a:ext>
                </a:extLst>
              </p:cNvPr>
              <p:cNvSpPr txBox="1">
                <a:spLocks noRot="1" noChangeAspect="1" noMove="1" noResize="1" noEditPoints="1" noAdjustHandles="1" noChangeArrowheads="1" noChangeShapeType="1" noTextEdit="1"/>
              </p:cNvSpPr>
              <p:nvPr/>
            </p:nvSpPr>
            <p:spPr>
              <a:xfrm>
                <a:off x="684483" y="2748992"/>
                <a:ext cx="4985885" cy="369332"/>
              </a:xfrm>
              <a:prstGeom prst="rect">
                <a:avLst/>
              </a:prstGeom>
              <a:blipFill rotWithShape="0">
                <a:blip r:embed="rId7"/>
                <a:stretch>
                  <a:fillRect t="-983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66A735BB-6C9E-4B21-9295-02DA233AD113}"/>
                  </a:ext>
                </a:extLst>
              </p:cNvPr>
              <p:cNvSpPr/>
              <p:nvPr/>
            </p:nvSpPr>
            <p:spPr>
              <a:xfrm>
                <a:off x="4572000" y="2748992"/>
                <a:ext cx="4572000" cy="369332"/>
              </a:xfrm>
              <a:prstGeom prst="rect">
                <a:avLst/>
              </a:prstGeom>
            </p:spPr>
            <p:txBody>
              <a:bodyPr>
                <a:sp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i="1">
                            <a:latin typeface="Cambria Math" panose="02040503050406030204" pitchFamily="18" charset="0"/>
                          </a:rPr>
                          <m:t>𝑇</m:t>
                        </m:r>
                      </m:e>
                      <m:sub>
                        <m:r>
                          <a:rPr kumimoji="1" lang="en-US" altLang="ja-JP" b="0" i="1" smtClean="0">
                            <a:latin typeface="Cambria Math" panose="02040503050406030204" pitchFamily="18" charset="0"/>
                          </a:rPr>
                          <m:t>0</m:t>
                        </m:r>
                      </m:sub>
                    </m:sSub>
                  </m:oMath>
                </a14:m>
                <a:r>
                  <a:rPr kumimoji="1" lang="en-US" altLang="ja-JP" dirty="0"/>
                  <a:t>:Reference coordinator beacon time</a:t>
                </a:r>
                <a:endParaRPr lang="ja-JP" altLang="en-US" dirty="0"/>
              </a:p>
            </p:txBody>
          </p:sp>
        </mc:Choice>
        <mc:Fallback xmlns="">
          <p:sp>
            <p:nvSpPr>
              <p:cNvPr id="15" name="正方形/長方形 14">
                <a:extLst>
                  <a:ext uri="{FF2B5EF4-FFF2-40B4-BE49-F238E27FC236}">
                    <a16:creationId xmlns:a16="http://schemas.microsoft.com/office/drawing/2014/main" xmlns:a14="http://schemas.microsoft.com/office/drawing/2010/main" xmlns="" id="{66A735BB-6C9E-4B21-9295-02DA233AD113}"/>
                  </a:ext>
                </a:extLst>
              </p:cNvPr>
              <p:cNvSpPr>
                <a:spLocks noRot="1" noChangeAspect="1" noMove="1" noResize="1" noEditPoints="1" noAdjustHandles="1" noChangeArrowheads="1" noChangeShapeType="1" noTextEdit="1"/>
              </p:cNvSpPr>
              <p:nvPr/>
            </p:nvSpPr>
            <p:spPr>
              <a:xfrm>
                <a:off x="4572000" y="2748992"/>
                <a:ext cx="4572000" cy="369332"/>
              </a:xfrm>
              <a:prstGeom prst="rect">
                <a:avLst/>
              </a:prstGeom>
              <a:blipFill rotWithShape="0">
                <a:blip r:embed="rId8"/>
                <a:stretch>
                  <a:fillRect t="-983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1331092" y="5608499"/>
                <a:ext cx="7420379" cy="690830"/>
              </a:xfrm>
              <a:prstGeom prst="rect">
                <a:avLst/>
              </a:prstGeom>
            </p:spPr>
            <p:txBody>
              <a:bodyPr wrap="square">
                <a:spAutoFit/>
              </a:bodyPr>
              <a:lstStyle/>
              <a:p>
                <a:r>
                  <a:rPr lang="en-US" altLang="ja-JP" dirty="0"/>
                  <a:t>If the value of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𝑇</m:t>
                        </m:r>
                      </m:e>
                      <m:sub>
                        <m:r>
                          <a:rPr lang="en-US" altLang="ja-JP" b="0" i="1" smtClean="0">
                            <a:latin typeface="Cambria Math" panose="02040503050406030204" pitchFamily="18" charset="0"/>
                          </a:rPr>
                          <m:t>𝐶𝑙𝑜𝑐𝑘𝐷𝑟𝑖𝑓𝑡</m:t>
                        </m:r>
                      </m:sub>
                    </m:sSub>
                  </m:oMath>
                </a14:m>
                <a:r>
                  <a:rPr lang="ja-JP" altLang="en-US" dirty="0"/>
                  <a:t> </a:t>
                </a:r>
                <a:r>
                  <a:rPr lang="en-US" altLang="ja-JP" dirty="0"/>
                  <a:t>is greater than 0, stop the time of the reference coordinator by the value of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𝐶𝑙𝑜𝑐𝑘𝐷𝑟𝑖𝑓𝑡</m:t>
                        </m:r>
                      </m:sub>
                    </m:sSub>
                  </m:oMath>
                </a14:m>
                <a:r>
                  <a:rPr lang="ja-JP" altLang="en-US" dirty="0"/>
                  <a:t> </a:t>
                </a:r>
                <a:r>
                  <a:rPr lang="en-US" altLang="ja-JP" dirty="0"/>
                  <a:t>and vice versa</a:t>
                </a:r>
                <a:endParaRPr lang="ja-JP" alt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1331092" y="5608499"/>
                <a:ext cx="7420379" cy="690830"/>
              </a:xfrm>
              <a:prstGeom prst="rect">
                <a:avLst/>
              </a:prstGeom>
              <a:blipFill rotWithShape="0">
                <a:blip r:embed="rId9"/>
                <a:stretch>
                  <a:fillRect l="-657" t="-4425" b="-9735"/>
                </a:stretch>
              </a:blipFill>
            </p:spPr>
            <p:txBody>
              <a:bodyPr/>
              <a:lstStyle/>
              <a:p>
                <a:r>
                  <a:rPr lang="ja-JP" altLang="en-US">
                    <a:noFill/>
                  </a:rPr>
                  <a:t> </a:t>
                </a:r>
              </a:p>
            </p:txBody>
          </p:sp>
        </mc:Fallback>
      </mc:AlternateContent>
      <p:sp>
        <p:nvSpPr>
          <p:cNvPr id="17" name="角丸四角形 16"/>
          <p:cNvSpPr/>
          <p:nvPr/>
        </p:nvSpPr>
        <p:spPr bwMode="auto">
          <a:xfrm>
            <a:off x="1135663" y="5608499"/>
            <a:ext cx="6865495" cy="69083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140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F2E44-7E48-4198-8CC2-CEB83630FD44}"/>
              </a:ext>
            </a:extLst>
          </p:cNvPr>
          <p:cNvSpPr>
            <a:spLocks noGrp="1"/>
          </p:cNvSpPr>
          <p:nvPr>
            <p:ph type="title"/>
          </p:nvPr>
        </p:nvSpPr>
        <p:spPr>
          <a:xfrm>
            <a:off x="306334" y="645183"/>
            <a:ext cx="8677779" cy="701674"/>
          </a:xfrm>
        </p:spPr>
        <p:txBody>
          <a:bodyPr>
            <a:noAutofit/>
          </a:bodyPr>
          <a:lstStyle/>
          <a:p>
            <a:r>
              <a:rPr kumimoji="1" lang="en-US" altLang="ja-JP" sz="3200" dirty="0"/>
              <a:t>2.3 </a:t>
            </a:r>
            <a:r>
              <a:rPr lang="en-US" altLang="ja-JP" sz="3200" dirty="0"/>
              <a:t>procedure of how to identify overlap situations</a:t>
            </a:r>
            <a:endParaRPr kumimoji="1" lang="ja-JP" altLang="en-US" sz="3200" dirty="0"/>
          </a:p>
        </p:txBody>
      </p:sp>
      <p:sp>
        <p:nvSpPr>
          <p:cNvPr id="4" name="日付プレースホルダー 3">
            <a:extLst>
              <a:ext uri="{FF2B5EF4-FFF2-40B4-BE49-F238E27FC236}">
                <a16:creationId xmlns:a16="http://schemas.microsoft.com/office/drawing/2014/main" id="{B452216F-0268-4F36-9ECC-6D22FA65882E}"/>
              </a:ext>
            </a:extLst>
          </p:cNvPr>
          <p:cNvSpPr>
            <a:spLocks noGrp="1"/>
          </p:cNvSpPr>
          <p:nvPr>
            <p:ph type="dt" sz="half" idx="10"/>
          </p:nvPr>
        </p:nvSpPr>
        <p:spPr/>
        <p:txBody>
          <a:bodyPr/>
          <a:lstStyle/>
          <a:p>
            <a:r>
              <a:rPr kumimoji="1" lang="en-US" altLang="ja-JP"/>
              <a:t>May 2021</a:t>
            </a:r>
            <a:endParaRPr kumimoji="1" lang="ja-JP" altLang="en-US"/>
          </a:p>
        </p:txBody>
      </p:sp>
      <p:sp>
        <p:nvSpPr>
          <p:cNvPr id="5" name="スライド番号プレースホルダー 4">
            <a:extLst>
              <a:ext uri="{FF2B5EF4-FFF2-40B4-BE49-F238E27FC236}">
                <a16:creationId xmlns:a16="http://schemas.microsoft.com/office/drawing/2014/main" id="{B243DB5A-7BD9-4705-ABC6-D35A2311B60B}"/>
              </a:ext>
            </a:extLst>
          </p:cNvPr>
          <p:cNvSpPr>
            <a:spLocks noGrp="1"/>
          </p:cNvSpPr>
          <p:nvPr>
            <p:ph type="sldNum" sz="quarter" idx="12"/>
          </p:nvPr>
        </p:nvSpPr>
        <p:spPr>
          <a:xfrm>
            <a:off x="4481447" y="6482568"/>
            <a:ext cx="562772" cy="165036"/>
          </a:xfrm>
        </p:spPr>
        <p:txBody>
          <a:bodyPr/>
          <a:lstStyle/>
          <a:p>
            <a:fld id="{E2290DE7-C583-48B9-8A77-B4C3C92E5DCE}" type="slidenum">
              <a:rPr kumimoji="1" lang="ja-JP" altLang="en-US" smtClean="0"/>
              <a:t>9</a:t>
            </a:fld>
            <a:endParaRPr kumimoji="1" lang="ja-JP" altLang="en-US" dirty="0"/>
          </a:p>
        </p:txBody>
      </p:sp>
      <p:sp>
        <p:nvSpPr>
          <p:cNvPr id="6" name="テキスト ボックス 5">
            <a:extLst>
              <a:ext uri="{FF2B5EF4-FFF2-40B4-BE49-F238E27FC236}">
                <a16:creationId xmlns:a16="http://schemas.microsoft.com/office/drawing/2014/main" id="{AFEBB48C-074C-4AEA-AD34-203AB0ADD33B}"/>
              </a:ext>
            </a:extLst>
          </p:cNvPr>
          <p:cNvSpPr txBox="1"/>
          <p:nvPr/>
        </p:nvSpPr>
        <p:spPr>
          <a:xfrm>
            <a:off x="442371" y="1311965"/>
            <a:ext cx="8252452" cy="2954655"/>
          </a:xfrm>
          <a:prstGeom prst="rect">
            <a:avLst/>
          </a:prstGeom>
          <a:noFill/>
        </p:spPr>
        <p:txBody>
          <a:bodyPr wrap="square" rtlCol="0">
            <a:spAutoFit/>
          </a:bodyPr>
          <a:lstStyle/>
          <a:p>
            <a:pPr marL="342900" indent="-342900">
              <a:buClr>
                <a:schemeClr val="accent1"/>
              </a:buClr>
              <a:buFont typeface="+mj-lt"/>
              <a:buAutoNum type="arabicPeriod"/>
            </a:pPr>
            <a:r>
              <a:rPr lang="en-US" altLang="ja-JP" sz="2000" b="1" dirty="0"/>
              <a:t>Since BAN uses UWB communication, it uses physical layer information that indicates the distance (between coordinators and sensor nodes)</a:t>
            </a:r>
          </a:p>
          <a:p>
            <a:pPr marL="285750" indent="-285750">
              <a:buClr>
                <a:schemeClr val="accent1"/>
              </a:buClr>
              <a:buFont typeface="Wingdings" panose="05000000000000000000" pitchFamily="2" charset="2"/>
              <a:buChar char="Ø"/>
            </a:pPr>
            <a:r>
              <a:rPr lang="en-US" altLang="ja-JP" dirty="0"/>
              <a:t>By knowing the distance between a sensor node and the coordinator, it is possible to identify whether or not the node is within its communication range</a:t>
            </a:r>
          </a:p>
          <a:p>
            <a:pPr>
              <a:buClr>
                <a:schemeClr val="accent1"/>
              </a:buClr>
            </a:pPr>
            <a:endParaRPr lang="en-US" altLang="ja-JP" dirty="0"/>
          </a:p>
          <a:p>
            <a:pPr marL="342900" indent="-342900">
              <a:buClr>
                <a:schemeClr val="accent1"/>
              </a:buClr>
              <a:buFont typeface="+mj-lt"/>
              <a:buAutoNum type="arabicPeriod" startAt="2"/>
            </a:pPr>
            <a:r>
              <a:rPr lang="en-US" altLang="ja-JP" sz="2000" b="1" dirty="0"/>
              <a:t>Use the address of the sensor node given for each BAN</a:t>
            </a:r>
          </a:p>
          <a:p>
            <a:pPr marL="285750" indent="-285750">
              <a:buClr>
                <a:schemeClr val="accent1"/>
              </a:buClr>
              <a:buFont typeface="Wingdings" panose="05000000000000000000" pitchFamily="2" charset="2"/>
              <a:buChar char="Ø"/>
            </a:pPr>
            <a:r>
              <a:rPr lang="en-US" altLang="ja-JP" dirty="0"/>
              <a:t>By sharing this address among the coordinators, it is possible to identify whether a sensor node within the trust range is under its own control or under the control of another BAN</a:t>
            </a:r>
          </a:p>
          <a:p>
            <a:pPr marL="342900" indent="-342900">
              <a:buClr>
                <a:schemeClr val="accent1"/>
              </a:buClr>
              <a:buFont typeface="+mj-lt"/>
              <a:buAutoNum type="arabicPeriod" startAt="2"/>
            </a:pPr>
            <a:endParaRPr kumimoji="1" lang="ja-JP" altLang="en-US" dirty="0"/>
          </a:p>
        </p:txBody>
      </p:sp>
      <p:sp>
        <p:nvSpPr>
          <p:cNvPr id="12" name="テキスト ボックス 11">
            <a:extLst>
              <a:ext uri="{FF2B5EF4-FFF2-40B4-BE49-F238E27FC236}">
                <a16:creationId xmlns:a16="http://schemas.microsoft.com/office/drawing/2014/main" id="{83B57460-BA98-4053-996F-8B0BF38E721E}"/>
              </a:ext>
            </a:extLst>
          </p:cNvPr>
          <p:cNvSpPr txBox="1"/>
          <p:nvPr/>
        </p:nvSpPr>
        <p:spPr>
          <a:xfrm>
            <a:off x="2739892" y="-37715"/>
            <a:ext cx="1450637" cy="307777"/>
          </a:xfrm>
          <a:prstGeom prst="rect">
            <a:avLst/>
          </a:prstGeom>
          <a:noFill/>
        </p:spPr>
        <p:txBody>
          <a:bodyPr wrap="square" rtlCol="0">
            <a:spAutoFit/>
          </a:bodyPr>
          <a:lstStyle/>
          <a:p>
            <a:r>
              <a:rPr kumimoji="1" lang="en-US" altLang="ja-JP" sz="1400" dirty="0">
                <a:solidFill>
                  <a:schemeClr val="bg1"/>
                </a:solidFill>
              </a:rPr>
              <a:t>Proposal method</a:t>
            </a:r>
            <a:endParaRPr kumimoji="1" lang="ja-JP" altLang="en-US" sz="1400" dirty="0">
              <a:solidFill>
                <a:schemeClr val="bg1"/>
              </a:solidFill>
            </a:endParaRPr>
          </a:p>
        </p:txBody>
      </p:sp>
      <p:sp>
        <p:nvSpPr>
          <p:cNvPr id="13" name="テキスト ボックス 12">
            <a:extLst>
              <a:ext uri="{FF2B5EF4-FFF2-40B4-BE49-F238E27FC236}">
                <a16:creationId xmlns:a16="http://schemas.microsoft.com/office/drawing/2014/main" id="{6BCEE364-8D39-43CA-AA7F-D23B71E713F6}"/>
              </a:ext>
            </a:extLst>
          </p:cNvPr>
          <p:cNvSpPr txBox="1"/>
          <p:nvPr/>
        </p:nvSpPr>
        <p:spPr>
          <a:xfrm>
            <a:off x="5382614" y="-37991"/>
            <a:ext cx="1452561" cy="307777"/>
          </a:xfrm>
          <a:prstGeom prst="rect">
            <a:avLst/>
          </a:prstGeom>
          <a:noFill/>
        </p:spPr>
        <p:txBody>
          <a:bodyPr wrap="square" rtlCol="0">
            <a:spAutoFit/>
          </a:bodyPr>
          <a:lstStyle/>
          <a:p>
            <a:r>
              <a:rPr kumimoji="1" lang="en-US" altLang="ja-JP" sz="1400" dirty="0">
                <a:solidFill>
                  <a:schemeClr val="bg1"/>
                </a:solidFill>
              </a:rPr>
              <a:t>Analysis</a:t>
            </a:r>
            <a:endParaRPr kumimoji="1" lang="ja-JP" altLang="en-US" sz="1400" dirty="0">
              <a:solidFill>
                <a:schemeClr val="bg1"/>
              </a:solidFill>
            </a:endParaRPr>
          </a:p>
        </p:txBody>
      </p:sp>
      <p:sp>
        <p:nvSpPr>
          <p:cNvPr id="14" name="テキスト ボックス 13">
            <a:extLst>
              <a:ext uri="{FF2B5EF4-FFF2-40B4-BE49-F238E27FC236}">
                <a16:creationId xmlns:a16="http://schemas.microsoft.com/office/drawing/2014/main" id="{BDF2D68E-A000-4BB9-B12E-DE901EF3BA53}"/>
              </a:ext>
            </a:extLst>
          </p:cNvPr>
          <p:cNvSpPr txBox="1"/>
          <p:nvPr/>
        </p:nvSpPr>
        <p:spPr>
          <a:xfrm>
            <a:off x="7515878" y="-37990"/>
            <a:ext cx="1839686" cy="307777"/>
          </a:xfrm>
          <a:prstGeom prst="rect">
            <a:avLst/>
          </a:prstGeom>
          <a:noFill/>
        </p:spPr>
        <p:txBody>
          <a:bodyPr wrap="square" rtlCol="0">
            <a:spAutoFit/>
          </a:bodyPr>
          <a:lstStyle/>
          <a:p>
            <a:r>
              <a:rPr kumimoji="1" lang="en-US" altLang="ja-JP" sz="1400" dirty="0">
                <a:solidFill>
                  <a:schemeClr val="bg1"/>
                </a:solidFill>
              </a:rPr>
              <a:t>Conclusion</a:t>
            </a:r>
            <a:endParaRPr kumimoji="1" lang="ja-JP" altLang="en-US" sz="1400" dirty="0">
              <a:solidFill>
                <a:schemeClr val="bg1"/>
              </a:solidFill>
            </a:endParaRPr>
          </a:p>
        </p:txBody>
      </p:sp>
      <p:pic>
        <p:nvPicPr>
          <p:cNvPr id="17" name="図 16">
            <a:extLst>
              <a:ext uri="{FF2B5EF4-FFF2-40B4-BE49-F238E27FC236}">
                <a16:creationId xmlns:a16="http://schemas.microsoft.com/office/drawing/2014/main" id="{D8E83EDC-D757-4AEC-886F-6B179E7F7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74" y="4266621"/>
            <a:ext cx="2864196" cy="2006652"/>
          </a:xfrm>
          <a:prstGeom prst="rect">
            <a:avLst/>
          </a:prstGeom>
        </p:spPr>
      </p:pic>
      <p:pic>
        <p:nvPicPr>
          <p:cNvPr id="19" name="図 18">
            <a:extLst>
              <a:ext uri="{FF2B5EF4-FFF2-40B4-BE49-F238E27FC236}">
                <a16:creationId xmlns:a16="http://schemas.microsoft.com/office/drawing/2014/main" id="{B07AABD2-958F-499D-953E-799C4447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844" y="4266621"/>
            <a:ext cx="3049384" cy="2006653"/>
          </a:xfrm>
          <a:prstGeom prst="rect">
            <a:avLst/>
          </a:prstGeom>
        </p:spPr>
      </p:pic>
      <p:sp>
        <p:nvSpPr>
          <p:cNvPr id="20" name="矢印: 右 19">
            <a:extLst>
              <a:ext uri="{FF2B5EF4-FFF2-40B4-BE49-F238E27FC236}">
                <a16:creationId xmlns:a16="http://schemas.microsoft.com/office/drawing/2014/main" id="{1F8AD97A-95F1-4C54-B4A9-DFAC9CE26B2A}"/>
              </a:ext>
            </a:extLst>
          </p:cNvPr>
          <p:cNvSpPr/>
          <p:nvPr/>
        </p:nvSpPr>
        <p:spPr>
          <a:xfrm>
            <a:off x="3985463" y="5050474"/>
            <a:ext cx="495985" cy="452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0070073-2D81-4BBE-AD7E-4E8C75E70020}"/>
              </a:ext>
            </a:extLst>
          </p:cNvPr>
          <p:cNvSpPr txBox="1"/>
          <p:nvPr/>
        </p:nvSpPr>
        <p:spPr>
          <a:xfrm>
            <a:off x="2793832" y="6167995"/>
            <a:ext cx="3375231" cy="307777"/>
          </a:xfrm>
          <a:prstGeom prst="rect">
            <a:avLst/>
          </a:prstGeom>
          <a:noFill/>
        </p:spPr>
        <p:txBody>
          <a:bodyPr wrap="square" rtlCol="0">
            <a:spAutoFit/>
          </a:bodyPr>
          <a:lstStyle/>
          <a:p>
            <a:r>
              <a:rPr kumimoji="1" lang="en-US" altLang="ja-JP" sz="1400" dirty="0"/>
              <a:t>Fig4. how to identify overlap situations</a:t>
            </a:r>
            <a:endParaRPr kumimoji="1" lang="ja-JP" altLang="en-US" sz="1400" dirty="0"/>
          </a:p>
        </p:txBody>
      </p:sp>
      <p:sp>
        <p:nvSpPr>
          <p:cNvPr id="22" name="フッター プレースホルダー 10">
            <a:extLst>
              <a:ext uri="{FF2B5EF4-FFF2-40B4-BE49-F238E27FC236}">
                <a16:creationId xmlns:a16="http://schemas.microsoft.com/office/drawing/2014/main" id="{BEE5CA0C-70D5-4B64-BACB-AF673F0A2843}"/>
              </a:ext>
            </a:extLst>
          </p:cNvPr>
          <p:cNvSpPr>
            <a:spLocks noGrp="1"/>
          </p:cNvSpPr>
          <p:nvPr>
            <p:ph type="ftr" sz="quarter" idx="3"/>
          </p:nvPr>
        </p:nvSpPr>
        <p:spPr>
          <a:xfrm>
            <a:off x="5076056" y="6475412"/>
            <a:ext cx="3816424" cy="184666"/>
          </a:xfrm>
        </p:spPr>
        <p:txBody>
          <a:bodyPr/>
          <a:lstStyle/>
          <a:p>
            <a:r>
              <a:rPr lang="en-US" altLang="ja-JP"/>
              <a:t>Shunya Ogawa, Minsoo Kim(YNU), Ryuji Kohno(YNU/CWC UofOulu)</a:t>
            </a:r>
            <a:endParaRPr lang="en-US" altLang="ja-JP" dirty="0"/>
          </a:p>
        </p:txBody>
      </p:sp>
    </p:spTree>
    <p:extLst>
      <p:ext uri="{BB962C8B-B14F-4D97-AF65-F5344CB8AC3E}">
        <p14:creationId xmlns:p14="http://schemas.microsoft.com/office/powerpoint/2010/main" val="3262326813"/>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1533</TotalTime>
  <Words>3126</Words>
  <Application>Microsoft Office PowerPoint</Application>
  <PresentationFormat>画面に合わせる (4:3)</PresentationFormat>
  <Paragraphs>451</Paragraphs>
  <Slides>32</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Hiragino Sans W5</vt:lpstr>
      <vt:lpstr>游ゴシック</vt:lpstr>
      <vt:lpstr>Arial</vt:lpstr>
      <vt:lpstr>Calibri</vt:lpstr>
      <vt:lpstr>Cambria Math</vt:lpstr>
      <vt:lpstr>Times New Roman</vt:lpstr>
      <vt:lpstr>Wingdings</vt:lpstr>
      <vt:lpstr>IEEE-P802_15</vt:lpstr>
      <vt:lpstr>PowerPoint プレゼンテーション</vt:lpstr>
      <vt:lpstr> MAC Protocol with Interference Mitigation Using Negotiation among Coordinators in Multiple Wireless Body Area Networks(BAN’s)</vt:lpstr>
      <vt:lpstr>PowerPoint プレゼンテーション</vt:lpstr>
      <vt:lpstr>1.1 Introduction</vt:lpstr>
      <vt:lpstr>1.2 Issues in the standard</vt:lpstr>
      <vt:lpstr>PowerPoint プレゼンテーション</vt:lpstr>
      <vt:lpstr>2.1 Outline of proposed method</vt:lpstr>
      <vt:lpstr>2.2 Time synchronization method between coordinators</vt:lpstr>
      <vt:lpstr>2.3 procedure of how to identify overlap situations</vt:lpstr>
      <vt:lpstr>2.4 MAC protocol of MAP(Managed access period)</vt:lpstr>
      <vt:lpstr>2.5 MAC protocol of RAP(Random Access Period)</vt:lpstr>
      <vt:lpstr>3.MAC protocol with 3WBANs or more(scalability)</vt:lpstr>
      <vt:lpstr>3.1 MAC protocol with 3WBANs</vt:lpstr>
      <vt:lpstr>3.2 MAC protocol of MAP</vt:lpstr>
      <vt:lpstr>3.3 Ratio of MAP1,2,3</vt:lpstr>
      <vt:lpstr>3.4 Scalability</vt:lpstr>
      <vt:lpstr>PowerPoint プレゼンテーション</vt:lpstr>
      <vt:lpstr>4.1 the number of negotiation</vt:lpstr>
      <vt:lpstr>4.2 Ratio of CAP and CFP of superframe</vt:lpstr>
      <vt:lpstr>4.2.1 Ratio of CAP and CFP</vt:lpstr>
      <vt:lpstr>4.3 Control to make the priority higher</vt:lpstr>
      <vt:lpstr>PowerPoint プレゼンテーション</vt:lpstr>
      <vt:lpstr>5.1 Simulation characteristics</vt:lpstr>
      <vt:lpstr>5.2 Simulation scenario</vt:lpstr>
      <vt:lpstr>5.3 Simulation result(Total throughput)</vt:lpstr>
      <vt:lpstr>5.3 Simulation result(Throughput of each UP overlapped 2 nodes)</vt:lpstr>
      <vt:lpstr>5.3 Simulation result(Throughput of each UP overlapped 0,4 nodes)</vt:lpstr>
      <vt:lpstr>5.3 Simulation result(Delay of each UP overlapped 2 nodes)</vt:lpstr>
      <vt:lpstr>5.3 Simulation result(Throughput of each UP overlapped 0,4 nodes)</vt:lpstr>
      <vt:lpstr>PowerPoint プレゼンテーション</vt:lpstr>
      <vt:lpstr>6.1 Conclusion and Future works</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 Ryuji</dc:creator>
  <cp:lastModifiedBy>Kohno Ryuji</cp:lastModifiedBy>
  <cp:revision>50</cp:revision>
  <dcterms:created xsi:type="dcterms:W3CDTF">2019-03-10T23:37:35Z</dcterms:created>
  <dcterms:modified xsi:type="dcterms:W3CDTF">2021-05-18T06:53:39Z</dcterms:modified>
</cp:coreProperties>
</file>