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4" r:id="rId3"/>
    <p:sldId id="256" r:id="rId4"/>
    <p:sldId id="268" r:id="rId5"/>
    <p:sldId id="258" r:id="rId6"/>
    <p:sldId id="265"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July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802.15-17-0436-00-007a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2017</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July 2017	</a:t>
            </a:r>
          </a:p>
          <a:p>
            <a:r>
              <a:rPr lang="en-US" altLang="en-US" sz="1600" b="1" dirty="0">
                <a:solidFill>
                  <a:schemeClr val="tx2"/>
                </a:solidFill>
              </a:rPr>
              <a:t>Date Submitted: </a:t>
            </a:r>
            <a:r>
              <a:rPr lang="en-US" altLang="en-US" sz="1600" dirty="0">
                <a:solidFill>
                  <a:schemeClr val="tx2"/>
                </a:solidFill>
              </a:rPr>
              <a:t>July 13,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D3</a:t>
            </a:r>
          </a:p>
        </p:txBody>
      </p:sp>
      <p:sp>
        <p:nvSpPr>
          <p:cNvPr id="6" name="TextBox 5"/>
          <p:cNvSpPr txBox="1"/>
          <p:nvPr/>
        </p:nvSpPr>
        <p:spPr>
          <a:xfrm>
            <a:off x="228600" y="1853148"/>
            <a:ext cx="8763000" cy="3877985"/>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Draft D1 was issued at the end of October, 2016.</a:t>
            </a:r>
          </a:p>
          <a:p>
            <a:pPr marL="457200" indent="-457200">
              <a:spcBef>
                <a:spcPts val="600"/>
              </a:spcBef>
              <a:buFont typeface="Arial" panose="020B0604020202020204" pitchFamily="34" charset="0"/>
              <a:buChar char="•"/>
            </a:pPr>
            <a:r>
              <a:rPr lang="en-US" sz="2400" dirty="0"/>
              <a:t>There were 826 technical comments and 251 editorial comments.</a:t>
            </a:r>
          </a:p>
          <a:p>
            <a:pPr marL="457200" indent="-457200">
              <a:spcBef>
                <a:spcPts val="600"/>
              </a:spcBef>
              <a:buFont typeface="Arial" panose="020B0604020202020204" pitchFamily="34" charset="0"/>
              <a:buChar char="•"/>
            </a:pPr>
            <a:r>
              <a:rPr lang="en-US" sz="2400" dirty="0"/>
              <a:t>Draft D2 was issued at end of March, 2017.</a:t>
            </a:r>
          </a:p>
          <a:p>
            <a:pPr marL="457200" indent="-457200">
              <a:spcBef>
                <a:spcPts val="600"/>
              </a:spcBef>
              <a:buFont typeface="Arial" panose="020B0604020202020204" pitchFamily="34" charset="0"/>
              <a:buChar char="•"/>
            </a:pPr>
            <a:r>
              <a:rPr lang="en-US" sz="2400" dirty="0"/>
              <a:t>For D2, there were 362 technical comments and 36 editorial comments.</a:t>
            </a:r>
          </a:p>
          <a:p>
            <a:pPr marL="457200" indent="-457200">
              <a:spcBef>
                <a:spcPts val="600"/>
              </a:spcBef>
              <a:buFont typeface="Arial" panose="020B0604020202020204" pitchFamily="34" charset="0"/>
              <a:buChar char="•"/>
            </a:pPr>
            <a:r>
              <a:rPr lang="en-US" altLang="ko-KR" sz="2400" dirty="0"/>
              <a:t>Draft D3 was issued at the middle of June, 2016.</a:t>
            </a:r>
          </a:p>
          <a:p>
            <a:pPr marL="457200" indent="-457200">
              <a:spcBef>
                <a:spcPts val="600"/>
              </a:spcBef>
              <a:buFont typeface="Arial" panose="020B0604020202020204" pitchFamily="34" charset="0"/>
              <a:buChar char="•"/>
            </a:pPr>
            <a:r>
              <a:rPr lang="en-US" altLang="ko-KR" sz="2400" dirty="0"/>
              <a:t>For D3, there were 407 technical comments and 41 editorial comments. There are 2 postponed technical comments.</a:t>
            </a:r>
          </a:p>
          <a:p>
            <a:pPr marL="457200" indent="-457200">
              <a:spcBef>
                <a:spcPts val="600"/>
              </a:spcBef>
              <a:buFont typeface="Arial" panose="020B0604020202020204" pitchFamily="34" charset="0"/>
              <a:buChar char="•"/>
            </a:pPr>
            <a:endParaRPr lang="en-US" sz="2400" dirty="0"/>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E4A028FA-63C2-4657-8044-2A3E70D6A049}"/>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5905784" cy="461665"/>
          </a:xfrm>
          <a:prstGeom prst="rect">
            <a:avLst/>
          </a:prstGeom>
          <a:noFill/>
        </p:spPr>
        <p:txBody>
          <a:bodyPr wrap="none" rtlCol="0">
            <a:spAutoFit/>
          </a:bodyPr>
          <a:lstStyle/>
          <a:p>
            <a:r>
              <a:rPr lang="en-US" sz="2400" u="sng" dirty="0"/>
              <a:t>Status of comments at the end of July Meeting</a:t>
            </a:r>
          </a:p>
        </p:txBody>
      </p:sp>
      <p:sp>
        <p:nvSpPr>
          <p:cNvPr id="3" name="TextBox 2"/>
          <p:cNvSpPr txBox="1"/>
          <p:nvPr/>
        </p:nvSpPr>
        <p:spPr>
          <a:xfrm>
            <a:off x="228600" y="1730276"/>
            <a:ext cx="8763000" cy="2246769"/>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a:t>
            </a:r>
            <a:r>
              <a:rPr lang="en-US" altLang="ko-KR" sz="2400" dirty="0"/>
              <a:t>technical</a:t>
            </a:r>
            <a:r>
              <a:rPr lang="ko-KR" altLang="en-US" sz="2400" dirty="0"/>
              <a:t> </a:t>
            </a:r>
            <a:r>
              <a:rPr lang="en-US" altLang="ko-KR" sz="2400" dirty="0"/>
              <a:t>comments carried over </a:t>
            </a:r>
            <a:r>
              <a:rPr lang="en-US" sz="2400" dirty="0"/>
              <a:t>from May meeting</a:t>
            </a:r>
          </a:p>
          <a:p>
            <a:pPr marL="457200" indent="-457200">
              <a:spcBef>
                <a:spcPts val="600"/>
              </a:spcBef>
              <a:buFont typeface="Arial" panose="020B0604020202020204" pitchFamily="34" charset="0"/>
              <a:buChar char="•"/>
            </a:pPr>
            <a:r>
              <a:rPr lang="en-US" sz="2400" dirty="0"/>
              <a:t>Resolved comments resolution for D3 document</a:t>
            </a:r>
          </a:p>
          <a:p>
            <a:pPr marL="457200" indent="-457200">
              <a:spcBef>
                <a:spcPts val="600"/>
              </a:spcBef>
              <a:buFont typeface="Arial" panose="020B0604020202020204" pitchFamily="34" charset="0"/>
              <a:buChar char="•"/>
            </a:pPr>
            <a:r>
              <a:rPr lang="en-US" sz="2400" dirty="0"/>
              <a:t>Discussion about dimming issue for PHY IV, PHY V and PHY VI.</a:t>
            </a:r>
          </a:p>
          <a:p>
            <a:pPr marL="457200" indent="-457200">
              <a:spcBef>
                <a:spcPts val="600"/>
              </a:spcBef>
              <a:buFont typeface="Arial" panose="020B0604020202020204" pitchFamily="34" charset="0"/>
              <a:buChar char="•"/>
            </a:pPr>
            <a:r>
              <a:rPr lang="en-US" sz="2400" dirty="0"/>
              <a:t>Discussion about the tutorial and merging text for PHY VI</a:t>
            </a:r>
          </a:p>
          <a:p>
            <a:pPr marL="457200" indent="-457200">
              <a:spcBef>
                <a:spcPts val="600"/>
              </a:spcBef>
              <a:buFont typeface="Arial" panose="020B0604020202020204" pitchFamily="34" charset="0"/>
              <a:buChar char="•"/>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6206474F-907B-4CA0-9063-DFBD967AF74A}"/>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1038072" y="1066800"/>
            <a:ext cx="3837141" cy="461665"/>
          </a:xfrm>
          <a:prstGeom prst="rect">
            <a:avLst/>
          </a:prstGeom>
          <a:noFill/>
        </p:spPr>
        <p:txBody>
          <a:bodyPr wrap="none" rtlCol="0">
            <a:spAutoFit/>
          </a:bodyPr>
          <a:lstStyle/>
          <a:p>
            <a:r>
              <a:rPr lang="en-US" sz="2400" u="sng" dirty="0"/>
              <a:t>15.7m OWC TG suggestions:</a:t>
            </a:r>
          </a:p>
        </p:txBody>
      </p:sp>
      <p:sp>
        <p:nvSpPr>
          <p:cNvPr id="3" name="TextBox 2"/>
          <p:cNvSpPr txBox="1"/>
          <p:nvPr/>
        </p:nvSpPr>
        <p:spPr>
          <a:xfrm>
            <a:off x="228600" y="1730276"/>
            <a:ext cx="8763000" cy="2015936"/>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kumimoji="1" lang="en-US" altLang="ja-JP" sz="2400" dirty="0"/>
              <a:t>Do not make a comment that request to replace whole subsection with the other document. </a:t>
            </a:r>
            <a:r>
              <a:rPr lang="en-US" altLang="ja-JP" sz="2400" dirty="0"/>
              <a:t>Instead, explain which part should be changed to what sentence and why explicitly.</a:t>
            </a:r>
          </a:p>
          <a:p>
            <a:pPr marL="457200" indent="-457200">
              <a:spcBef>
                <a:spcPts val="600"/>
              </a:spcBef>
              <a:buFont typeface="Arial" panose="020B0604020202020204" pitchFamily="34" charset="0"/>
              <a:buChar char="•"/>
            </a:pPr>
            <a:r>
              <a:rPr lang="en-US" altLang="ja-JP" sz="2400" dirty="0"/>
              <a:t>Hold ad-hoc meeting in Korea to show real device demos, give tutorials for each other</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9" name="TextBox 8">
            <a:extLst>
              <a:ext uri="{FF2B5EF4-FFF2-40B4-BE49-F238E27FC236}">
                <a16:creationId xmlns:a16="http://schemas.microsoft.com/office/drawing/2014/main" id="{6206474F-907B-4CA0-9063-DFBD967AF74A}"/>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93664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3886200" cy="461665"/>
          </a:xfrm>
          <a:prstGeom prst="rect">
            <a:avLst/>
          </a:prstGeom>
        </p:spPr>
        <p:txBody>
          <a:bodyPr wrap="square">
            <a:spAutoFit/>
          </a:bodyPr>
          <a:lstStyle/>
          <a:p>
            <a:r>
              <a:rPr lang="en-US" sz="2400" u="sng" dirty="0"/>
              <a:t>Plans for Sept. meeting</a:t>
            </a:r>
          </a:p>
        </p:txBody>
      </p:sp>
      <p:sp>
        <p:nvSpPr>
          <p:cNvPr id="7" name="TextBox 6"/>
          <p:cNvSpPr txBox="1"/>
          <p:nvPr/>
        </p:nvSpPr>
        <p:spPr>
          <a:xfrm>
            <a:off x="457200" y="1273076"/>
            <a:ext cx="8382000" cy="5632311"/>
          </a:xfrm>
          <a:prstGeom prst="rect">
            <a:avLst/>
          </a:prstGeom>
          <a:noFill/>
        </p:spPr>
        <p:txBody>
          <a:bodyPr wrap="square" rtlCol="0">
            <a:spAutoFit/>
          </a:bodyPr>
          <a:lstStyle/>
          <a:p>
            <a:pPr marL="171450" indent="-171450">
              <a:buFont typeface="Arial" panose="020B0604020202020204" pitchFamily="34" charset="0"/>
              <a:buChar char="•"/>
            </a:pPr>
            <a:r>
              <a:rPr lang="en-US" sz="2400" dirty="0"/>
              <a:t>4 August : Deadline for modified text/figures/tables based on the comment resolution against D3</a:t>
            </a:r>
          </a:p>
          <a:p>
            <a:pPr marL="628650" lvl="1" indent="-171450">
              <a:buFont typeface="Arial" panose="020B0604020202020204" pitchFamily="34" charset="0"/>
              <a:buChar char="•"/>
            </a:pPr>
            <a:r>
              <a:rPr lang="en-US" sz="2400" dirty="0"/>
              <a:t>Missing deadline of acceptable input may result in the committee imposing a penalty or removing text during the Sept. meeting.</a:t>
            </a:r>
          </a:p>
          <a:p>
            <a:pPr marL="171450" indent="-171450">
              <a:buFont typeface="Arial" panose="020B0604020202020204" pitchFamily="34" charset="0"/>
              <a:buChar char="•"/>
            </a:pPr>
            <a:r>
              <a:rPr lang="en-US" sz="2400" dirty="0"/>
              <a:t>25 August : Release Draft D4</a:t>
            </a:r>
          </a:p>
          <a:p>
            <a:pPr marL="171450" indent="-171450">
              <a:buFont typeface="Arial" panose="020B0604020202020204" pitchFamily="34" charset="0"/>
              <a:buChar char="•"/>
            </a:pPr>
            <a:r>
              <a:rPr lang="en-US" sz="2400" dirty="0"/>
              <a:t>1 Sept. : Deadline for comments against D4</a:t>
            </a:r>
          </a:p>
          <a:p>
            <a:pPr marL="171450" indent="-171450">
              <a:buFont typeface="Arial" panose="020B0604020202020204" pitchFamily="34" charset="0"/>
              <a:buChar char="•"/>
            </a:pPr>
            <a:r>
              <a:rPr lang="en-US" sz="2400" dirty="0"/>
              <a:t>8 Sept. : </a:t>
            </a:r>
            <a:r>
              <a:rPr lang="en-US" altLang="ko-KR" sz="2400" dirty="0"/>
              <a:t>Deadline for comment resolutions</a:t>
            </a:r>
            <a:endParaRPr lang="en-US" sz="2400" dirty="0"/>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t>Comments against D4 will be resolved during the Sept. meeting.  The text is maturing so we expect fewer comments and hopefully we can get them all resolved during the Sept. meeting.</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solidFill>
                  <a:srgbClr val="FF0000"/>
                </a:solidFill>
              </a:rPr>
              <a:t>Requesting 12 sessions</a:t>
            </a:r>
          </a:p>
          <a:p>
            <a:pPr marL="171450" indent="-171450">
              <a:buFont typeface="Arial" panose="020B0604020202020204" pitchFamily="34" charset="0"/>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0" name="TextBox 9">
            <a:extLst>
              <a:ext uri="{FF2B5EF4-FFF2-40B4-BE49-F238E27FC236}">
                <a16:creationId xmlns:a16="http://schemas.microsoft.com/office/drawing/2014/main" id="{0E74DF3F-F7D7-43A3-A9A0-B2A7F2986AF4}"/>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342900" y="593725"/>
            <a:ext cx="8712200" cy="158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7"/>
          <p:cNvGraphicFramePr>
            <a:graphicFrameLocks noGrp="1"/>
          </p:cNvGraphicFramePr>
          <p:nvPr>
            <p:extLst>
              <p:ext uri="{D42A27DB-BD31-4B8C-83A1-F6EECF244321}">
                <p14:modId xmlns:p14="http://schemas.microsoft.com/office/powerpoint/2010/main" val="755047763"/>
              </p:ext>
            </p:extLst>
          </p:nvPr>
        </p:nvGraphicFramePr>
        <p:xfrm>
          <a:off x="342900" y="1127290"/>
          <a:ext cx="8534399" cy="5276627"/>
        </p:xfrm>
        <a:graphic>
          <a:graphicData uri="http://schemas.openxmlformats.org/drawingml/2006/table">
            <a:tbl>
              <a:tblPr firstRow="1" bandRow="1">
                <a:tableStyleId>{5940675A-B579-460E-94D1-54222C63F5DA}</a:tableStyleId>
              </a:tblPr>
              <a:tblGrid>
                <a:gridCol w="732699">
                  <a:extLst>
                    <a:ext uri="{9D8B030D-6E8A-4147-A177-3AD203B41FA5}">
                      <a16:colId xmlns:a16="http://schemas.microsoft.com/office/drawing/2014/main" val="20000"/>
                    </a:ext>
                  </a:extLst>
                </a:gridCol>
                <a:gridCol w="2610887">
                  <a:extLst>
                    <a:ext uri="{9D8B030D-6E8A-4147-A177-3AD203B41FA5}">
                      <a16:colId xmlns:a16="http://schemas.microsoft.com/office/drawing/2014/main" val="20001"/>
                    </a:ext>
                  </a:extLst>
                </a:gridCol>
                <a:gridCol w="2590247">
                  <a:extLst>
                    <a:ext uri="{9D8B030D-6E8A-4147-A177-3AD203B41FA5}">
                      <a16:colId xmlns:a16="http://schemas.microsoft.com/office/drawing/2014/main" val="20002"/>
                    </a:ext>
                  </a:extLst>
                </a:gridCol>
                <a:gridCol w="2600566">
                  <a:extLst>
                    <a:ext uri="{9D8B030D-6E8A-4147-A177-3AD203B41FA5}">
                      <a16:colId xmlns:a16="http://schemas.microsoft.com/office/drawing/2014/main" val="20003"/>
                    </a:ext>
                  </a:extLst>
                </a:gridCol>
              </a:tblGrid>
              <a:tr h="321449">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49693">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701344">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49693">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701344">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49693">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1256575">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baseline="0"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strike="noStrike" baseline="0" dirty="0">
                          <a:solidFill>
                            <a:schemeClr val="accent1"/>
                          </a:solidFill>
                        </a:rPr>
                        <a:t>D4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a:solidFill>
                      <a:schemeClr val="bg1">
                        <a:lumMod val="95000"/>
                      </a:schemeClr>
                    </a:solidFill>
                  </a:tcPr>
                </a:tc>
                <a:extLst>
                  <a:ext uri="{0D108BD9-81ED-4DB2-BD59-A6C34878D82A}">
                    <a16:rowId xmlns:a16="http://schemas.microsoft.com/office/drawing/2014/main" val="10006"/>
                  </a:ext>
                </a:extLst>
              </a:tr>
              <a:tr h="349693">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789012">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D5</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LB1</a:t>
                      </a:r>
                      <a:r>
                        <a:rPr lang="en-US" altLang="ko-KR" sz="1600" strike="noStrike" baseline="0" dirty="0">
                          <a:solidFill>
                            <a:schemeClr val="accent1"/>
                          </a:solidFill>
                        </a:rPr>
                        <a:t> comment resolution</a:t>
                      </a:r>
                    </a:p>
                    <a:p>
                      <a:pPr marL="285750" indent="-285750">
                        <a:buFont typeface="Arial" panose="020B0604020202020204" pitchFamily="34" charset="0"/>
                        <a:buChar char="•"/>
                      </a:pPr>
                      <a:endParaRPr lang="en-US" sz="1600" strike="noStrike"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txBody>
                  <a:tcPr>
                    <a:solidFill>
                      <a:srgbClr val="FFFFCC"/>
                    </a:solidFill>
                  </a:tcPr>
                </a:tc>
                <a:extLst>
                  <a:ext uri="{0D108BD9-81ED-4DB2-BD59-A6C34878D82A}">
                    <a16:rowId xmlns:a16="http://schemas.microsoft.com/office/drawing/2014/main" val="10008"/>
                  </a:ext>
                </a:extLst>
              </a:tr>
            </a:tbl>
          </a:graphicData>
        </a:graphic>
      </p:graphicFrame>
      <p:sp>
        <p:nvSpPr>
          <p:cNvPr id="11" name="Date Placeholder 1">
            <a:extLst>
              <a:ext uri="{FF2B5EF4-FFF2-40B4-BE49-F238E27FC236}">
                <a16:creationId xmlns:a16="http://schemas.microsoft.com/office/drawing/2014/main" id="{1933CDBE-63E8-4928-ADB8-105BC9D734E7}"/>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2" name="TextBox 11">
            <a:extLst>
              <a:ext uri="{FF2B5EF4-FFF2-40B4-BE49-F238E27FC236}">
                <a16:creationId xmlns:a16="http://schemas.microsoft.com/office/drawing/2014/main" id="{6343B5DF-8E31-4E3F-8E27-3A8B650C8646}"/>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3" name="Footer Placeholder 2">
            <a:extLst>
              <a:ext uri="{FF2B5EF4-FFF2-40B4-BE49-F238E27FC236}">
                <a16:creationId xmlns:a16="http://schemas.microsoft.com/office/drawing/2014/main" id="{45AE5CAC-C86B-4D37-ACA1-9BAD460C20C5}"/>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51801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7</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그림 1"/>
          <p:cNvPicPr>
            <a:picLocks noChangeAspect="1"/>
          </p:cNvPicPr>
          <p:nvPr/>
        </p:nvPicPr>
        <p:blipFill>
          <a:blip r:embed="rId2"/>
          <a:stretch>
            <a:fillRect/>
          </a:stretch>
        </p:blipFill>
        <p:spPr>
          <a:xfrm>
            <a:off x="419100" y="1439093"/>
            <a:ext cx="8382000" cy="4487045"/>
          </a:xfrm>
          <a:prstGeom prst="rect">
            <a:avLst/>
          </a:prstGeom>
        </p:spPr>
      </p:pic>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July 2017</a:t>
            </a:r>
          </a:p>
        </p:txBody>
      </p:sp>
      <p:sp>
        <p:nvSpPr>
          <p:cNvPr id="11" name="TextBox 10">
            <a:extLst>
              <a:ext uri="{FF2B5EF4-FFF2-40B4-BE49-F238E27FC236}">
                <a16:creationId xmlns:a16="http://schemas.microsoft.com/office/drawing/2014/main" id="{AC337E3E-496D-4F32-9B91-A17745A63440}"/>
              </a:ext>
            </a:extLst>
          </p:cNvPr>
          <p:cNvSpPr txBox="1"/>
          <p:nvPr/>
        </p:nvSpPr>
        <p:spPr>
          <a:xfrm>
            <a:off x="6248400" y="332114"/>
            <a:ext cx="2209800" cy="307777"/>
          </a:xfrm>
          <a:prstGeom prst="rect">
            <a:avLst/>
          </a:prstGeom>
          <a:noFill/>
        </p:spPr>
        <p:txBody>
          <a:bodyPr wrap="square" rtlCol="0">
            <a:spAutoFit/>
          </a:bodyPr>
          <a:lstStyle/>
          <a:p>
            <a:pPr algn="r"/>
            <a:r>
              <a:rPr lang="en-US" sz="1400" dirty="0"/>
              <a:t>IEEE 15-17-0436-00-007a</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391014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345</TotalTime>
  <Words>497</Words>
  <Application>Microsoft Office PowerPoint</Application>
  <PresentationFormat>화면 슬라이드 쇼(4:3)</PresentationFormat>
  <Paragraphs>114</Paragraphs>
  <Slides>7</Slides>
  <Notes>3</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7</vt:i4>
      </vt:variant>
    </vt:vector>
  </HeadingPairs>
  <TitlesOfParts>
    <vt:vector size="10"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50</cp:revision>
  <cp:lastPrinted>1998-02-10T13:28:06Z</cp:lastPrinted>
  <dcterms:created xsi:type="dcterms:W3CDTF">2017-03-15T20:51:50Z</dcterms:created>
  <dcterms:modified xsi:type="dcterms:W3CDTF">2017-07-13T16:11:44Z</dcterms:modified>
</cp:coreProperties>
</file>