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4463" r:id="rId1"/>
  </p:sldMasterIdLst>
  <p:notesMasterIdLst>
    <p:notesMasterId r:id="rId7"/>
  </p:notesMasterIdLst>
  <p:handoutMasterIdLst>
    <p:handoutMasterId r:id="rId8"/>
  </p:handoutMasterIdLst>
  <p:sldIdLst>
    <p:sldId id="340" r:id="rId2"/>
    <p:sldId id="344" r:id="rId3"/>
    <p:sldId id="327" r:id="rId4"/>
    <p:sldId id="347" r:id="rId5"/>
    <p:sldId id="343" r:id="rId6"/>
  </p:sldIdLst>
  <p:sldSz cx="9144000" cy="6858000" type="screen4x3"/>
  <p:notesSz cx="6789738" cy="9929813"/>
  <p:defaultTextStyle>
    <a:defPPr>
      <a:defRPr lang="en-US"/>
    </a:defPPr>
    <a:lvl1pPr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1pPr>
    <a:lvl2pPr marL="4572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2pPr>
    <a:lvl3pPr marL="9144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3pPr>
    <a:lvl4pPr marL="13716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4pPr>
    <a:lvl5pPr marL="18288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5pPr>
    <a:lvl6pPr marL="2286000" algn="l" defTabSz="914400" rtl="0" eaLnBrk="1" latinLnBrk="0" hangingPunct="1">
      <a:defRPr sz="2500" kern="1200">
        <a:solidFill>
          <a:schemeClr val="tx1"/>
        </a:solidFill>
        <a:latin typeface="Arial" pitchFamily="34" charset="0"/>
        <a:ea typeface="ＭＳ Ｐゴシック" pitchFamily="50" charset="-128"/>
        <a:cs typeface="+mn-cs"/>
      </a:defRPr>
    </a:lvl6pPr>
    <a:lvl7pPr marL="2743200" algn="l" defTabSz="914400" rtl="0" eaLnBrk="1" latinLnBrk="0" hangingPunct="1">
      <a:defRPr sz="2500" kern="1200">
        <a:solidFill>
          <a:schemeClr val="tx1"/>
        </a:solidFill>
        <a:latin typeface="Arial" pitchFamily="34" charset="0"/>
        <a:ea typeface="ＭＳ Ｐゴシック" pitchFamily="50" charset="-128"/>
        <a:cs typeface="+mn-cs"/>
      </a:defRPr>
    </a:lvl7pPr>
    <a:lvl8pPr marL="3200400" algn="l" defTabSz="914400" rtl="0" eaLnBrk="1" latinLnBrk="0" hangingPunct="1">
      <a:defRPr sz="2500" kern="1200">
        <a:solidFill>
          <a:schemeClr val="tx1"/>
        </a:solidFill>
        <a:latin typeface="Arial" pitchFamily="34" charset="0"/>
        <a:ea typeface="ＭＳ Ｐゴシック" pitchFamily="50" charset="-128"/>
        <a:cs typeface="+mn-cs"/>
      </a:defRPr>
    </a:lvl8pPr>
    <a:lvl9pPr marL="3657600" algn="l" defTabSz="914400" rtl="0" eaLnBrk="1" latinLnBrk="0" hangingPunct="1">
      <a:defRPr sz="2500" kern="1200">
        <a:solidFill>
          <a:schemeClr val="tx1"/>
        </a:solidFill>
        <a:latin typeface="Arial" pitchFamily="34" charset="0"/>
        <a:ea typeface="ＭＳ Ｐゴシック" pitchFamily="5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99FF"/>
    <a:srgbClr val="00FF00"/>
    <a:srgbClr val="FF9933"/>
    <a:srgbClr val="FF6600"/>
    <a:srgbClr val="FFFF99"/>
    <a:srgbClr val="808080"/>
    <a:srgbClr val="A83718"/>
    <a:srgbClr val="AECE0E"/>
    <a:srgbClr val="438D82"/>
    <a:srgbClr val="C0C0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スタイル (中間)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ED083AE6-46FA-4A59-8FB0-9F97EB10719F}" styleName="淡色スタイル 3 - アクセント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C4B1156A-380E-4F78-BDF5-A606A8083BF9}" styleName="中間スタイル 4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2A488322-F2BA-4B5B-9748-0D474271808F}" styleName="中間スタイル 3 - アクセント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18" autoAdjust="0"/>
    <p:restoredTop sz="94823" autoAdjust="0"/>
  </p:normalViewPr>
  <p:slideViewPr>
    <p:cSldViewPr>
      <p:cViewPr>
        <p:scale>
          <a:sx n="80" d="100"/>
          <a:sy n="80" d="100"/>
        </p:scale>
        <p:origin x="53" y="2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30" d="100"/>
        <a:sy n="130" d="100"/>
      </p:scale>
      <p:origin x="0" y="2106"/>
    </p:cViewPr>
  </p:sorterViewPr>
  <p:notesViewPr>
    <p:cSldViewPr>
      <p:cViewPr varScale="1">
        <p:scale>
          <a:sx n="43" d="100"/>
          <a:sy n="43" d="100"/>
        </p:scale>
        <p:origin x="-2026" y="-77"/>
      </p:cViewPr>
      <p:guideLst>
        <p:guide orient="horz" pos="3127"/>
        <p:guide pos="213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0" y="0"/>
            <a:ext cx="2942644" cy="496491"/>
          </a:xfrm>
          <a:prstGeom prst="rect">
            <a:avLst/>
          </a:prstGeom>
          <a:noFill/>
          <a:ln>
            <a:noFill/>
          </a:ln>
          <a:effectLst/>
          <a:extLst/>
        </p:spPr>
        <p:txBody>
          <a:bodyPr vert="horz" wrap="square" lIns="95441" tIns="47721" rIns="95441" bIns="47721" numCol="1" anchor="t" anchorCtr="0" compatLnSpc="1">
            <a:prstTxWarp prst="textNoShape">
              <a:avLst/>
            </a:prstTxWarp>
          </a:bodyPr>
          <a:lstStyle>
            <a:lvl1pPr algn="l" defTabSz="953385">
              <a:defRPr sz="1200">
                <a:latin typeface="Helvetica" pitchFamily="34" charset="0"/>
                <a:ea typeface="ＭＳ Ｐゴシック" pitchFamily="50" charset="-128"/>
              </a:defRPr>
            </a:lvl1pPr>
          </a:lstStyle>
          <a:p>
            <a:pPr>
              <a:defRPr/>
            </a:pPr>
            <a:endParaRPr lang="en-US" altLang="ja-JP"/>
          </a:p>
        </p:txBody>
      </p:sp>
      <p:sp>
        <p:nvSpPr>
          <p:cNvPr id="20483" name="Rectangle 3"/>
          <p:cNvSpPr>
            <a:spLocks noGrp="1" noChangeArrowheads="1"/>
          </p:cNvSpPr>
          <p:nvPr>
            <p:ph type="dt" sz="quarter" idx="1"/>
          </p:nvPr>
        </p:nvSpPr>
        <p:spPr bwMode="auto">
          <a:xfrm>
            <a:off x="3847094" y="0"/>
            <a:ext cx="2942644" cy="496491"/>
          </a:xfrm>
          <a:prstGeom prst="rect">
            <a:avLst/>
          </a:prstGeom>
          <a:noFill/>
          <a:ln>
            <a:noFill/>
          </a:ln>
          <a:effectLst/>
          <a:extLst/>
        </p:spPr>
        <p:txBody>
          <a:bodyPr vert="horz" wrap="square" lIns="95441" tIns="47721" rIns="95441" bIns="47721" numCol="1" anchor="t" anchorCtr="0" compatLnSpc="1">
            <a:prstTxWarp prst="textNoShape">
              <a:avLst/>
            </a:prstTxWarp>
          </a:bodyPr>
          <a:lstStyle>
            <a:lvl1pPr algn="r" defTabSz="953385">
              <a:defRPr sz="1200">
                <a:latin typeface="Helvetica" pitchFamily="34" charset="0"/>
                <a:ea typeface="ＭＳ Ｐゴシック" pitchFamily="50" charset="-128"/>
              </a:defRPr>
            </a:lvl1pPr>
          </a:lstStyle>
          <a:p>
            <a:pPr>
              <a:defRPr/>
            </a:pPr>
            <a:endParaRPr lang="en-US" altLang="ja-JP"/>
          </a:p>
        </p:txBody>
      </p:sp>
      <p:sp>
        <p:nvSpPr>
          <p:cNvPr id="20484" name="Rectangle 4"/>
          <p:cNvSpPr>
            <a:spLocks noGrp="1" noChangeArrowheads="1"/>
          </p:cNvSpPr>
          <p:nvPr>
            <p:ph type="ftr" sz="quarter" idx="2"/>
          </p:nvPr>
        </p:nvSpPr>
        <p:spPr bwMode="auto">
          <a:xfrm>
            <a:off x="0" y="9433322"/>
            <a:ext cx="2942644" cy="496491"/>
          </a:xfrm>
          <a:prstGeom prst="rect">
            <a:avLst/>
          </a:prstGeom>
          <a:noFill/>
          <a:ln>
            <a:noFill/>
          </a:ln>
          <a:effectLst/>
          <a:extLst/>
        </p:spPr>
        <p:txBody>
          <a:bodyPr vert="horz" wrap="square" lIns="95441" tIns="47721" rIns="95441" bIns="47721" numCol="1" anchor="b" anchorCtr="0" compatLnSpc="1">
            <a:prstTxWarp prst="textNoShape">
              <a:avLst/>
            </a:prstTxWarp>
          </a:bodyPr>
          <a:lstStyle>
            <a:lvl1pPr algn="l" defTabSz="953385">
              <a:defRPr sz="1200">
                <a:latin typeface="Helvetica" pitchFamily="34" charset="0"/>
                <a:ea typeface="ＭＳ Ｐゴシック" pitchFamily="50" charset="-128"/>
              </a:defRPr>
            </a:lvl1pPr>
          </a:lstStyle>
          <a:p>
            <a:pPr>
              <a:defRPr/>
            </a:pPr>
            <a:endParaRPr lang="en-US" altLang="ja-JP"/>
          </a:p>
        </p:txBody>
      </p:sp>
      <p:sp>
        <p:nvSpPr>
          <p:cNvPr id="20485" name="Rectangle 5"/>
          <p:cNvSpPr>
            <a:spLocks noGrp="1" noChangeArrowheads="1"/>
          </p:cNvSpPr>
          <p:nvPr>
            <p:ph type="sldNum" sz="quarter" idx="3"/>
          </p:nvPr>
        </p:nvSpPr>
        <p:spPr bwMode="auto">
          <a:xfrm>
            <a:off x="3847094" y="9433322"/>
            <a:ext cx="2942644" cy="496491"/>
          </a:xfrm>
          <a:prstGeom prst="rect">
            <a:avLst/>
          </a:prstGeom>
          <a:noFill/>
          <a:ln>
            <a:noFill/>
          </a:ln>
          <a:effectLst/>
          <a:extLst/>
        </p:spPr>
        <p:txBody>
          <a:bodyPr vert="horz" wrap="square" lIns="95441" tIns="47721" rIns="95441" bIns="47721" numCol="1" anchor="b" anchorCtr="0" compatLnSpc="1">
            <a:prstTxWarp prst="textNoShape">
              <a:avLst/>
            </a:prstTxWarp>
          </a:bodyPr>
          <a:lstStyle>
            <a:lvl1pPr algn="r" defTabSz="953385">
              <a:defRPr sz="1200">
                <a:latin typeface="Helvetica" pitchFamily="34" charset="0"/>
                <a:ea typeface="ＭＳ Ｐゴシック" pitchFamily="50" charset="-128"/>
              </a:defRPr>
            </a:lvl1pPr>
          </a:lstStyle>
          <a:p>
            <a:pPr>
              <a:defRPr/>
            </a:pPr>
            <a:fld id="{F408E8A7-E4C5-4015-83F8-C30E962D929A}" type="slidenum">
              <a:rPr lang="ja-JP" altLang="en-US"/>
              <a:pPr>
                <a:defRPr/>
              </a:pPr>
              <a:t>‹#›</a:t>
            </a:fld>
            <a:endParaRPr lang="en-US" altLang="ja-JP"/>
          </a:p>
        </p:txBody>
      </p:sp>
    </p:spTree>
    <p:extLst>
      <p:ext uri="{BB962C8B-B14F-4D97-AF65-F5344CB8AC3E}">
        <p14:creationId xmlns:p14="http://schemas.microsoft.com/office/powerpoint/2010/main" val="36706770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42644" cy="496491"/>
          </a:xfrm>
          <a:prstGeom prst="rect">
            <a:avLst/>
          </a:prstGeom>
          <a:noFill/>
          <a:ln>
            <a:noFill/>
          </a:ln>
          <a:effectLst/>
          <a:extLst/>
        </p:spPr>
        <p:txBody>
          <a:bodyPr vert="horz" wrap="square" lIns="95441" tIns="47721" rIns="95441" bIns="47721" numCol="1" anchor="t" anchorCtr="0" compatLnSpc="1">
            <a:prstTxWarp prst="textNoShape">
              <a:avLst/>
            </a:prstTxWarp>
          </a:bodyPr>
          <a:lstStyle>
            <a:lvl1pPr algn="l" defTabSz="953385">
              <a:defRPr sz="1200">
                <a:latin typeface="Helvetica" pitchFamily="34" charset="0"/>
                <a:ea typeface="ＭＳ Ｐゴシック" pitchFamily="50" charset="-128"/>
              </a:defRPr>
            </a:lvl1pPr>
          </a:lstStyle>
          <a:p>
            <a:pPr>
              <a:defRPr/>
            </a:pPr>
            <a:endParaRPr lang="en-US" altLang="ja-JP"/>
          </a:p>
        </p:txBody>
      </p:sp>
      <p:sp>
        <p:nvSpPr>
          <p:cNvPr id="5123" name="Rectangle 3"/>
          <p:cNvSpPr>
            <a:spLocks noGrp="1" noChangeArrowheads="1"/>
          </p:cNvSpPr>
          <p:nvPr>
            <p:ph type="dt" idx="1"/>
          </p:nvPr>
        </p:nvSpPr>
        <p:spPr bwMode="auto">
          <a:xfrm>
            <a:off x="3847094" y="0"/>
            <a:ext cx="2942644" cy="496491"/>
          </a:xfrm>
          <a:prstGeom prst="rect">
            <a:avLst/>
          </a:prstGeom>
          <a:noFill/>
          <a:ln>
            <a:noFill/>
          </a:ln>
          <a:effectLst/>
          <a:extLst/>
        </p:spPr>
        <p:txBody>
          <a:bodyPr vert="horz" wrap="square" lIns="95441" tIns="47721" rIns="95441" bIns="47721" numCol="1" anchor="t" anchorCtr="0" compatLnSpc="1">
            <a:prstTxWarp prst="textNoShape">
              <a:avLst/>
            </a:prstTxWarp>
          </a:bodyPr>
          <a:lstStyle>
            <a:lvl1pPr algn="r" defTabSz="953385">
              <a:defRPr sz="1200">
                <a:latin typeface="Helvetica" pitchFamily="34" charset="0"/>
                <a:ea typeface="ＭＳ Ｐゴシック" pitchFamily="50" charset="-128"/>
              </a:defRPr>
            </a:lvl1pPr>
          </a:lstStyle>
          <a:p>
            <a:pPr>
              <a:defRPr/>
            </a:pPr>
            <a:endParaRPr lang="en-US" altLang="ja-JP"/>
          </a:p>
        </p:txBody>
      </p:sp>
      <p:sp>
        <p:nvSpPr>
          <p:cNvPr id="21508" name="Rectangle 4"/>
          <p:cNvSpPr>
            <a:spLocks noGrp="1" noRot="1" noChangeAspect="1" noChangeArrowheads="1" noTextEdit="1"/>
          </p:cNvSpPr>
          <p:nvPr>
            <p:ph type="sldImg" idx="2"/>
          </p:nvPr>
        </p:nvSpPr>
        <p:spPr bwMode="auto">
          <a:xfrm>
            <a:off x="911225" y="744538"/>
            <a:ext cx="4967288" cy="3724275"/>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1130562" y="4716661"/>
            <a:ext cx="4528615" cy="4468416"/>
          </a:xfrm>
          <a:prstGeom prst="rect">
            <a:avLst/>
          </a:prstGeom>
          <a:noFill/>
          <a:ln>
            <a:noFill/>
          </a:ln>
          <a:effectLst/>
          <a:extLst/>
        </p:spPr>
        <p:txBody>
          <a:bodyPr vert="horz" wrap="square" lIns="95441" tIns="47721" rIns="95441" bIns="47721" numCol="1" anchor="t" anchorCtr="0" compatLnSpc="1">
            <a:prstTxWarp prst="textNoShape">
              <a:avLst/>
            </a:prstTxWarp>
          </a:bodyPr>
          <a:lstStyle/>
          <a:p>
            <a:pPr lvl="0"/>
            <a:r>
              <a:rPr lang="en-US" altLang="ja-JP" noProof="0" smtClean="0"/>
              <a:t>Click to edit Master text styles</a:t>
            </a:r>
          </a:p>
          <a:p>
            <a:pPr lvl="1"/>
            <a:r>
              <a:rPr lang="en-US" altLang="ja-JP" noProof="0" smtClean="0"/>
              <a:t>Second level</a:t>
            </a:r>
          </a:p>
          <a:p>
            <a:pPr lvl="2"/>
            <a:r>
              <a:rPr lang="en-US" altLang="ja-JP" noProof="0" smtClean="0"/>
              <a:t>Third level</a:t>
            </a:r>
          </a:p>
          <a:p>
            <a:pPr lvl="3"/>
            <a:r>
              <a:rPr lang="en-US" altLang="ja-JP" noProof="0" smtClean="0"/>
              <a:t>Fourth level</a:t>
            </a:r>
          </a:p>
          <a:p>
            <a:pPr lvl="4"/>
            <a:r>
              <a:rPr lang="en-US" altLang="ja-JP" noProof="0" smtClean="0"/>
              <a:t>Fifth level</a:t>
            </a:r>
          </a:p>
        </p:txBody>
      </p:sp>
      <p:sp>
        <p:nvSpPr>
          <p:cNvPr id="5126" name="Rectangle 6"/>
          <p:cNvSpPr>
            <a:spLocks noGrp="1" noChangeArrowheads="1"/>
          </p:cNvSpPr>
          <p:nvPr>
            <p:ph type="ftr" sz="quarter" idx="4"/>
          </p:nvPr>
        </p:nvSpPr>
        <p:spPr bwMode="auto">
          <a:xfrm>
            <a:off x="0" y="9433322"/>
            <a:ext cx="2942644" cy="496491"/>
          </a:xfrm>
          <a:prstGeom prst="rect">
            <a:avLst/>
          </a:prstGeom>
          <a:noFill/>
          <a:ln>
            <a:noFill/>
          </a:ln>
          <a:effectLst/>
          <a:extLst/>
        </p:spPr>
        <p:txBody>
          <a:bodyPr vert="horz" wrap="square" lIns="95441" tIns="47721" rIns="95441" bIns="47721" numCol="1" anchor="b" anchorCtr="0" compatLnSpc="1">
            <a:prstTxWarp prst="textNoShape">
              <a:avLst/>
            </a:prstTxWarp>
          </a:bodyPr>
          <a:lstStyle>
            <a:lvl1pPr algn="l" defTabSz="953385">
              <a:defRPr sz="1200">
                <a:latin typeface="Helvetica" pitchFamily="34" charset="0"/>
                <a:ea typeface="ＭＳ Ｐゴシック" pitchFamily="50" charset="-128"/>
              </a:defRPr>
            </a:lvl1pPr>
          </a:lstStyle>
          <a:p>
            <a:pPr>
              <a:defRPr/>
            </a:pPr>
            <a:endParaRPr lang="en-US" altLang="ja-JP"/>
          </a:p>
        </p:txBody>
      </p:sp>
      <p:sp>
        <p:nvSpPr>
          <p:cNvPr id="5127" name="Rectangle 7"/>
          <p:cNvSpPr>
            <a:spLocks noGrp="1" noChangeArrowheads="1"/>
          </p:cNvSpPr>
          <p:nvPr>
            <p:ph type="sldNum" sz="quarter" idx="5"/>
          </p:nvPr>
        </p:nvSpPr>
        <p:spPr bwMode="auto">
          <a:xfrm>
            <a:off x="3847094" y="9433322"/>
            <a:ext cx="2942644" cy="496491"/>
          </a:xfrm>
          <a:prstGeom prst="rect">
            <a:avLst/>
          </a:prstGeom>
          <a:noFill/>
          <a:ln>
            <a:noFill/>
          </a:ln>
          <a:effectLst/>
          <a:extLst/>
        </p:spPr>
        <p:txBody>
          <a:bodyPr vert="horz" wrap="square" lIns="95441" tIns="47721" rIns="95441" bIns="47721" numCol="1" anchor="b" anchorCtr="0" compatLnSpc="1">
            <a:prstTxWarp prst="textNoShape">
              <a:avLst/>
            </a:prstTxWarp>
          </a:bodyPr>
          <a:lstStyle>
            <a:lvl1pPr algn="r" defTabSz="953385">
              <a:defRPr sz="1200">
                <a:latin typeface="Helvetica" pitchFamily="34" charset="0"/>
                <a:ea typeface="ＭＳ Ｐゴシック" pitchFamily="50" charset="-128"/>
              </a:defRPr>
            </a:lvl1pPr>
          </a:lstStyle>
          <a:p>
            <a:pPr>
              <a:defRPr/>
            </a:pPr>
            <a:fld id="{43540765-7C0F-4C65-9A43-A73571FCC128}" type="slidenum">
              <a:rPr lang="ja-JP" altLang="en-US"/>
              <a:pPr>
                <a:defRPr/>
              </a:pPr>
              <a:t>‹#›</a:t>
            </a:fld>
            <a:endParaRPr lang="en-US" altLang="ja-JP"/>
          </a:p>
        </p:txBody>
      </p:sp>
    </p:spTree>
    <p:extLst>
      <p:ext uri="{BB962C8B-B14F-4D97-AF65-F5344CB8AC3E}">
        <p14:creationId xmlns:p14="http://schemas.microsoft.com/office/powerpoint/2010/main" val="224819774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Helvetica" pitchFamily="34" charset="0"/>
        <a:ea typeface="ＭＳ Ｐ明朝" charset="-128"/>
        <a:cs typeface="+mn-cs"/>
      </a:defRPr>
    </a:lvl1pPr>
    <a:lvl2pPr marL="457200" algn="l" rtl="0" eaLnBrk="0" fontAlgn="base" hangingPunct="0">
      <a:spcBef>
        <a:spcPct val="30000"/>
      </a:spcBef>
      <a:spcAft>
        <a:spcPct val="0"/>
      </a:spcAft>
      <a:defRPr kumimoji="1" sz="1200" kern="1200">
        <a:solidFill>
          <a:schemeClr val="tx1"/>
        </a:solidFill>
        <a:latin typeface="Helvetica" pitchFamily="34" charset="0"/>
        <a:ea typeface="ＭＳ Ｐ明朝" charset="-128"/>
        <a:cs typeface="+mn-cs"/>
      </a:defRPr>
    </a:lvl2pPr>
    <a:lvl3pPr marL="914400" algn="l" rtl="0" eaLnBrk="0" fontAlgn="base" hangingPunct="0">
      <a:spcBef>
        <a:spcPct val="30000"/>
      </a:spcBef>
      <a:spcAft>
        <a:spcPct val="0"/>
      </a:spcAft>
      <a:defRPr kumimoji="1" sz="1200" kern="1200">
        <a:solidFill>
          <a:schemeClr val="tx1"/>
        </a:solidFill>
        <a:latin typeface="Helvetica" pitchFamily="34" charset="0"/>
        <a:ea typeface="ＭＳ Ｐ明朝" charset="-128"/>
        <a:cs typeface="+mn-cs"/>
      </a:defRPr>
    </a:lvl3pPr>
    <a:lvl4pPr marL="1371600" algn="l" rtl="0" eaLnBrk="0" fontAlgn="base" hangingPunct="0">
      <a:spcBef>
        <a:spcPct val="30000"/>
      </a:spcBef>
      <a:spcAft>
        <a:spcPct val="0"/>
      </a:spcAft>
      <a:defRPr kumimoji="1" sz="1200" kern="1200">
        <a:solidFill>
          <a:schemeClr val="tx1"/>
        </a:solidFill>
        <a:latin typeface="Helvetica" pitchFamily="34" charset="0"/>
        <a:ea typeface="ＭＳ Ｐ明朝" charset="-128"/>
        <a:cs typeface="+mn-cs"/>
      </a:defRPr>
    </a:lvl4pPr>
    <a:lvl5pPr marL="1828800" algn="l" rtl="0" eaLnBrk="0" fontAlgn="base" hangingPunct="0">
      <a:spcBef>
        <a:spcPct val="30000"/>
      </a:spcBef>
      <a:spcAft>
        <a:spcPct val="0"/>
      </a:spcAft>
      <a:defRPr kumimoji="1" sz="1200" kern="1200">
        <a:solidFill>
          <a:schemeClr val="tx1"/>
        </a:solidFill>
        <a:latin typeface="Helvetica" pitchFamily="34" charset="0"/>
        <a:ea typeface="ＭＳ Ｐ明朝"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43540765-7C0F-4C65-9A43-A73571FCC128}" type="slidenum">
              <a:rPr lang="ja-JP" altLang="en-US" smtClean="0"/>
              <a:pPr>
                <a:defRPr/>
              </a:pPr>
              <a:t>3</a:t>
            </a:fld>
            <a:endParaRPr lang="en-US" altLang="ja-JP"/>
          </a:p>
        </p:txBody>
      </p:sp>
    </p:spTree>
    <p:extLst>
      <p:ext uri="{BB962C8B-B14F-4D97-AF65-F5344CB8AC3E}">
        <p14:creationId xmlns:p14="http://schemas.microsoft.com/office/powerpoint/2010/main" val="9880853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43540765-7C0F-4C65-9A43-A73571FCC128}" type="slidenum">
              <a:rPr lang="ja-JP" altLang="en-US" smtClean="0"/>
              <a:pPr>
                <a:defRPr/>
              </a:pPr>
              <a:t>4</a:t>
            </a:fld>
            <a:endParaRPr lang="en-US" altLang="ja-JP"/>
          </a:p>
        </p:txBody>
      </p:sp>
    </p:spTree>
    <p:extLst>
      <p:ext uri="{BB962C8B-B14F-4D97-AF65-F5344CB8AC3E}">
        <p14:creationId xmlns:p14="http://schemas.microsoft.com/office/powerpoint/2010/main" val="9880853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白紙">
    <p:spTree>
      <p:nvGrpSpPr>
        <p:cNvPr id="1" name=""/>
        <p:cNvGrpSpPr/>
        <p:nvPr/>
      </p:nvGrpSpPr>
      <p:grpSpPr>
        <a:xfrm>
          <a:off x="0" y="0"/>
          <a:ext cx="0" cy="0"/>
          <a:chOff x="0" y="0"/>
          <a:chExt cx="0" cy="0"/>
        </a:xfrm>
      </p:grpSpPr>
      <p:sp>
        <p:nvSpPr>
          <p:cNvPr id="5" name="日付プレースホルダー 4"/>
          <p:cNvSpPr>
            <a:spLocks noGrp="1"/>
          </p:cNvSpPr>
          <p:nvPr>
            <p:ph type="dt" sz="half" idx="10"/>
          </p:nvPr>
        </p:nvSpPr>
        <p:spPr/>
        <p:txBody>
          <a:bodyPr/>
          <a:lstStyle>
            <a:lvl1pPr>
              <a:defRPr>
                <a:latin typeface="+mj-lt"/>
              </a:defRPr>
            </a:lvl1pPr>
          </a:lstStyle>
          <a:p>
            <a:r>
              <a:rPr lang="en-US" altLang="ja-JP" dirty="0" smtClean="0">
                <a:solidFill>
                  <a:srgbClr val="000000"/>
                </a:solidFill>
              </a:rPr>
              <a:t>September 2015</a:t>
            </a:r>
            <a:endParaRPr lang="en-US" altLang="ja-JP" dirty="0">
              <a:solidFill>
                <a:srgbClr val="000000"/>
              </a:solidFill>
            </a:endParaRPr>
          </a:p>
        </p:txBody>
      </p:sp>
      <p:sp>
        <p:nvSpPr>
          <p:cNvPr id="6" name="フッター プレースホルダー 5"/>
          <p:cNvSpPr>
            <a:spLocks noGrp="1"/>
          </p:cNvSpPr>
          <p:nvPr>
            <p:ph type="ftr" sz="quarter" idx="11"/>
          </p:nvPr>
        </p:nvSpPr>
        <p:spPr>
          <a:xfrm>
            <a:off x="6948264" y="6475412"/>
            <a:ext cx="1662336" cy="193947"/>
          </a:xfrm>
        </p:spPr>
        <p:txBody>
          <a:bodyPr/>
          <a:lstStyle>
            <a:lvl1pPr>
              <a:defRPr sz="1200">
                <a:latin typeface="Times New Roman" panose="02020603050405020304" pitchFamily="18" charset="0"/>
                <a:cs typeface="Times New Roman" panose="02020603050405020304" pitchFamily="18" charset="0"/>
              </a:defRPr>
            </a:lvl1pPr>
          </a:lstStyle>
          <a:p>
            <a:r>
              <a:rPr lang="en-US" altLang="ja-JP" smtClean="0">
                <a:solidFill>
                  <a:srgbClr val="000000"/>
                </a:solidFill>
              </a:rPr>
              <a:t>Akifumi Kasamatsu, NICT</a:t>
            </a:r>
            <a:endParaRPr lang="en-US" altLang="ja-JP" dirty="0">
              <a:solidFill>
                <a:srgbClr val="000000"/>
              </a:solidFill>
            </a:endParaRPr>
          </a:p>
        </p:txBody>
      </p:sp>
      <p:sp>
        <p:nvSpPr>
          <p:cNvPr id="7" name="スライド番号プレースホルダー 6"/>
          <p:cNvSpPr>
            <a:spLocks noGrp="1"/>
          </p:cNvSpPr>
          <p:nvPr>
            <p:ph type="sldNum" sz="quarter" idx="12"/>
          </p:nvPr>
        </p:nvSpPr>
        <p:spPr>
          <a:xfrm>
            <a:off x="4342399" y="6475413"/>
            <a:ext cx="535403" cy="184666"/>
          </a:xfrm>
        </p:spPr>
        <p:txBody>
          <a:bodyPr/>
          <a:lstStyle>
            <a:lvl1pPr>
              <a:defRPr sz="1200">
                <a:latin typeface="Times New Roman" panose="02020603050405020304" pitchFamily="18" charset="0"/>
                <a:cs typeface="Times New Roman" panose="02020603050405020304" pitchFamily="18" charset="0"/>
              </a:defRPr>
            </a:lvl1pPr>
          </a:lstStyle>
          <a:p>
            <a:r>
              <a:rPr lang="en-US" altLang="ja-JP" smtClean="0">
                <a:solidFill>
                  <a:srgbClr val="000000"/>
                </a:solidFill>
              </a:rPr>
              <a:t>Slide </a:t>
            </a:r>
            <a:fld id="{F69E8647-5970-47F5-BBFE-19FDDA84B70F}" type="slidenum">
              <a:rPr lang="en-US" altLang="ja-JP" smtClean="0">
                <a:solidFill>
                  <a:srgbClr val="000000"/>
                </a:solidFill>
              </a:rPr>
              <a:pPr/>
              <a:t>‹#›</a:t>
            </a:fld>
            <a:endParaRPr lang="en-US" altLang="ja-JP" dirty="0">
              <a:solidFill>
                <a:srgbClr val="000000"/>
              </a:solidFill>
            </a:endParaRPr>
          </a:p>
        </p:txBody>
      </p:sp>
    </p:spTree>
    <p:extLst>
      <p:ext uri="{BB962C8B-B14F-4D97-AF65-F5344CB8AC3E}">
        <p14:creationId xmlns:p14="http://schemas.microsoft.com/office/powerpoint/2010/main" val="391288965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smtClean="0"/>
              <a:t>マスター タイトルの書式設定</a:t>
            </a:r>
            <a:endParaRPr lang="en-US" altLang="ja-JP"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en-US" altLang="ja-JP" dirty="0"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pPr algn="l"/>
            <a:r>
              <a:rPr lang="en-US" altLang="ja-JP" smtClean="0">
                <a:solidFill>
                  <a:srgbClr val="000000"/>
                </a:solidFill>
                <a:latin typeface="Times New Roman" pitchFamily="18" charset="0"/>
              </a:rPr>
              <a:t>September 2015</a:t>
            </a:r>
            <a:endParaRPr lang="en-US" altLang="ja-JP" dirty="0">
              <a:solidFill>
                <a:srgbClr val="000000"/>
              </a:solidFill>
              <a:latin typeface="Times New Roman" pitchFamily="18" charset="0"/>
            </a:endParaRPr>
          </a:p>
        </p:txBody>
      </p:sp>
      <p:sp>
        <p:nvSpPr>
          <p:cNvPr id="1029" name="Rectangle 5"/>
          <p:cNvSpPr>
            <a:spLocks noGrp="1" noChangeArrowheads="1"/>
          </p:cNvSpPr>
          <p:nvPr>
            <p:ph type="ftr" sz="quarter" idx="3"/>
          </p:nvPr>
        </p:nvSpPr>
        <p:spPr bwMode="auto">
          <a:xfrm>
            <a:off x="6588224" y="6475413"/>
            <a:ext cx="2022376"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sz="1200">
                <a:latin typeface="Times New Roman" panose="02020603050405020304" pitchFamily="18" charset="0"/>
                <a:ea typeface="ＭＳ Ｐゴシック" charset="-128"/>
                <a:cs typeface="Times New Roman" panose="02020603050405020304" pitchFamily="18" charset="0"/>
              </a:defRPr>
            </a:lvl1pPr>
          </a:lstStyle>
          <a:p>
            <a:r>
              <a:rPr lang="en-US" altLang="ja-JP" dirty="0" err="1" smtClean="0">
                <a:solidFill>
                  <a:srgbClr val="000000"/>
                </a:solidFill>
              </a:rPr>
              <a:t>Akifumi</a:t>
            </a:r>
            <a:r>
              <a:rPr lang="en-US" altLang="ja-JP" dirty="0" smtClean="0">
                <a:solidFill>
                  <a:srgbClr val="000000"/>
                </a:solidFill>
              </a:rPr>
              <a:t> </a:t>
            </a:r>
            <a:r>
              <a:rPr lang="en-US" altLang="ja-JP" dirty="0" err="1" smtClean="0">
                <a:solidFill>
                  <a:srgbClr val="000000"/>
                </a:solidFill>
              </a:rPr>
              <a:t>Kasamatsu</a:t>
            </a:r>
            <a:r>
              <a:rPr lang="en-US" altLang="ja-JP" dirty="0" smtClean="0">
                <a:solidFill>
                  <a:srgbClr val="000000"/>
                </a:solidFill>
              </a:rPr>
              <a:t>, NICT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ＭＳ Ｐゴシック" charset="-128"/>
              </a:defRPr>
            </a:lvl1pPr>
          </a:lstStyle>
          <a:p>
            <a:r>
              <a:rPr lang="en-US" altLang="ja-JP" sz="1200" dirty="0">
                <a:solidFill>
                  <a:srgbClr val="000000"/>
                </a:solidFill>
                <a:latin typeface="Times New Roman" pitchFamily="18" charset="0"/>
              </a:rPr>
              <a:t>Slide </a:t>
            </a:r>
            <a:fld id="{F69E8647-5970-47F5-BBFE-19FDDA84B70F}" type="slidenum">
              <a:rPr lang="en-US" altLang="ja-JP" sz="1200">
                <a:solidFill>
                  <a:srgbClr val="000000"/>
                </a:solidFill>
                <a:latin typeface="Times New Roman" pitchFamily="18" charset="0"/>
              </a:rPr>
              <a:pPr/>
              <a:t>‹#›</a:t>
            </a:fld>
            <a:endParaRPr lang="en-US" altLang="ja-JP" sz="1200" dirty="0">
              <a:solidFill>
                <a:srgbClr val="000000"/>
              </a:solidFill>
              <a:latin typeface="Times New Roman" pitchFamily="18" charset="0"/>
            </a:endParaRPr>
          </a:p>
        </p:txBody>
      </p:sp>
      <p:sp>
        <p:nvSpPr>
          <p:cNvPr id="1031" name="Rectangle 7"/>
          <p:cNvSpPr>
            <a:spLocks noChangeArrowheads="1"/>
          </p:cNvSpPr>
          <p:nvPr/>
        </p:nvSpPr>
        <p:spPr bwMode="auto">
          <a:xfrm>
            <a:off x="3059832" y="394156"/>
            <a:ext cx="539836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ja-JP" sz="1400" b="1" dirty="0" smtClean="0">
                <a:solidFill>
                  <a:srgbClr val="000000"/>
                </a:solidFill>
                <a:latin typeface="Times New Roman" pitchFamily="18" charset="0"/>
                <a:ea typeface="ＭＳ Ｐゴシック" charset="-128"/>
              </a:rPr>
              <a:t>doc.: IEEE </a:t>
            </a:r>
            <a:r>
              <a:rPr lang="en-US" altLang="ja-JP" sz="1400" b="1" dirty="0" smtClean="0">
                <a:solidFill>
                  <a:srgbClr val="000000"/>
                </a:solidFill>
                <a:latin typeface="Times New Roman" pitchFamily="18" charset="0"/>
                <a:ea typeface="ＭＳ Ｐゴシック" charset="-128"/>
              </a:rPr>
              <a:t>802.15-15-0671-00-003d</a:t>
            </a:r>
            <a:endParaRPr lang="en-US" altLang="ja-JP" sz="1400" b="1" dirty="0">
              <a:solidFill>
                <a:srgbClr val="000000"/>
              </a:solidFill>
              <a:latin typeface="Times New Roman" pitchFamily="18" charset="0"/>
              <a:ea typeface="ＭＳ Ｐゴシック"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ja-JP" altLang="en-US" sz="1200">
              <a:solidFill>
                <a:srgbClr val="000000"/>
              </a:solidFill>
              <a:latin typeface="Times New Roman" pitchFamily="18" charset="0"/>
            </a:endParaRPr>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l"/>
            <a:r>
              <a:rPr lang="en-US" altLang="ja-JP" sz="1200" dirty="0">
                <a:solidFill>
                  <a:srgbClr val="000000"/>
                </a:solidFill>
                <a:latin typeface="Times New Roman" pitchFamily="18" charset="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ja-JP" altLang="en-US" sz="1200">
              <a:solidFill>
                <a:srgbClr val="000000"/>
              </a:solidFill>
              <a:latin typeface="Times New Roman" pitchFamily="18" charset="0"/>
            </a:endParaRPr>
          </a:p>
        </p:txBody>
      </p:sp>
    </p:spTree>
    <p:extLst>
      <p:ext uri="{BB962C8B-B14F-4D97-AF65-F5344CB8AC3E}">
        <p14:creationId xmlns:p14="http://schemas.microsoft.com/office/powerpoint/2010/main" val="4178608937"/>
      </p:ext>
    </p:extLst>
  </p:cSld>
  <p:clrMap bg1="lt1" tx1="dk1" bg2="lt2" tx2="dk2" accent1="accent1" accent2="accent2" accent3="accent3" accent4="accent4" accent5="accent5" accent6="accent6" hlink="hlink" folHlink="folHlink"/>
  <p:sldLayoutIdLst>
    <p:sldLayoutId id="2147484467" r:id="rId1"/>
  </p:sldLayoutIdLst>
  <p:timing>
    <p:tnLst>
      <p:par>
        <p:cTn id="1" dur="indefinite" restart="never" nodeType="tmRoot"/>
      </p:par>
    </p:tnLst>
  </p:timing>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ChangeArrowheads="1"/>
          </p:cNvSpPr>
          <p:nvPr/>
        </p:nvSpPr>
        <p:spPr bwMode="auto">
          <a:xfrm>
            <a:off x="152400" y="609600"/>
            <a:ext cx="8812088" cy="50167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ja-JP" sz="1800" b="1" u="sng" dirty="0">
                <a:solidFill>
                  <a:srgbClr val="000000"/>
                </a:solidFill>
                <a:effectLst>
                  <a:outerShdw blurRad="38100" dist="38100" dir="2700000" algn="tl">
                    <a:srgbClr val="C0C0C0"/>
                  </a:outerShdw>
                </a:effectLst>
                <a:latin typeface="Times New Roman" pitchFamily="18" charset="0"/>
                <a:ea typeface="ＭＳ Ｐゴシック" charset="-128"/>
                <a:cs typeface="Times New Roman" panose="02020603050405020304" pitchFamily="18" charset="0"/>
              </a:rPr>
              <a:t>Project: IEEE P802.15 Working Group for Wireless Personal Area Networks (WPANs)</a:t>
            </a:r>
            <a:endParaRPr lang="en-US" altLang="ja-JP" sz="1600" b="1" dirty="0">
              <a:solidFill>
                <a:srgbClr val="000000"/>
              </a:solidFill>
              <a:latin typeface="Times New Roman" pitchFamily="18" charset="0"/>
              <a:ea typeface="ＭＳ Ｐゴシック" charset="-128"/>
              <a:cs typeface="Times New Roman" panose="02020603050405020304" pitchFamily="18" charset="0"/>
            </a:endParaRPr>
          </a:p>
          <a:p>
            <a:pPr algn="l"/>
            <a:endParaRPr lang="en-US" altLang="ja-JP" sz="1600" dirty="0">
              <a:solidFill>
                <a:srgbClr val="000000"/>
              </a:solidFill>
              <a:latin typeface="Times New Roman" pitchFamily="18" charset="0"/>
              <a:ea typeface="ＭＳ Ｐゴシック" charset="-128"/>
              <a:cs typeface="Times New Roman" panose="02020603050405020304" pitchFamily="18" charset="0"/>
            </a:endParaRPr>
          </a:p>
          <a:p>
            <a:pPr algn="l"/>
            <a:r>
              <a:rPr lang="en-US" altLang="ja-JP" sz="1600" b="1" dirty="0">
                <a:solidFill>
                  <a:srgbClr val="000000"/>
                </a:solidFill>
                <a:latin typeface="Times New Roman" pitchFamily="18" charset="0"/>
                <a:ea typeface="ＭＳ Ｐゴシック" charset="-128"/>
                <a:cs typeface="Times New Roman" panose="02020603050405020304" pitchFamily="18" charset="0"/>
              </a:rPr>
              <a:t>Submission Title:</a:t>
            </a:r>
            <a:r>
              <a:rPr lang="en-US" altLang="ja-JP" sz="1600" dirty="0">
                <a:solidFill>
                  <a:srgbClr val="000000"/>
                </a:solidFill>
                <a:latin typeface="Times New Roman" pitchFamily="18" charset="0"/>
                <a:ea typeface="ＭＳ Ｐゴシック" charset="-128"/>
                <a:cs typeface="Times New Roman" panose="02020603050405020304" pitchFamily="18" charset="0"/>
              </a:rPr>
              <a:t> </a:t>
            </a:r>
            <a:r>
              <a:rPr lang="en-US" altLang="ja-JP" sz="1600" dirty="0" smtClean="0">
                <a:solidFill>
                  <a:srgbClr val="000000"/>
                </a:solidFill>
                <a:latin typeface="Times New Roman" pitchFamily="18" charset="0"/>
                <a:ea typeface="ＭＳ Ｐゴシック" charset="-128"/>
                <a:cs typeface="Times New Roman" panose="02020603050405020304" pitchFamily="18" charset="0"/>
              </a:rPr>
              <a:t>[Information on ITU-R studies above 275 GHz]</a:t>
            </a:r>
            <a:endParaRPr lang="en-US" altLang="ja-JP" sz="1600" dirty="0">
              <a:solidFill>
                <a:srgbClr val="000000"/>
              </a:solidFill>
              <a:latin typeface="Times New Roman" pitchFamily="18" charset="0"/>
              <a:ea typeface="ＭＳ Ｐゴシック" charset="-128"/>
              <a:cs typeface="Times New Roman" panose="02020603050405020304" pitchFamily="18" charset="0"/>
            </a:endParaRPr>
          </a:p>
          <a:p>
            <a:pPr algn="l"/>
            <a:r>
              <a:rPr lang="en-US" altLang="ja-JP" sz="1600" b="1" dirty="0">
                <a:solidFill>
                  <a:srgbClr val="000000"/>
                </a:solidFill>
                <a:latin typeface="Times New Roman" pitchFamily="18" charset="0"/>
                <a:ea typeface="ＭＳ Ｐゴシック" charset="-128"/>
                <a:cs typeface="Times New Roman" panose="02020603050405020304" pitchFamily="18" charset="0"/>
              </a:rPr>
              <a:t>Date Submitted: </a:t>
            </a:r>
            <a:r>
              <a:rPr lang="en-US" altLang="ja-JP" sz="1600" dirty="0" smtClean="0">
                <a:solidFill>
                  <a:srgbClr val="000000"/>
                </a:solidFill>
                <a:latin typeface="Times New Roman" pitchFamily="18" charset="0"/>
                <a:ea typeface="ＭＳ Ｐゴシック" charset="-128"/>
                <a:cs typeface="Times New Roman" panose="02020603050405020304" pitchFamily="18" charset="0"/>
              </a:rPr>
              <a:t>[13 September 2015]</a:t>
            </a:r>
            <a:r>
              <a:rPr lang="en-US" altLang="ja-JP" sz="1600" dirty="0">
                <a:solidFill>
                  <a:srgbClr val="000000"/>
                </a:solidFill>
                <a:latin typeface="Times New Roman" pitchFamily="18" charset="0"/>
                <a:ea typeface="ＭＳ Ｐゴシック" charset="-128"/>
                <a:cs typeface="Times New Roman" panose="02020603050405020304" pitchFamily="18" charset="0"/>
              </a:rPr>
              <a:t>	</a:t>
            </a:r>
          </a:p>
          <a:p>
            <a:pPr algn="l"/>
            <a:r>
              <a:rPr lang="en-US" altLang="ja-JP" sz="1600" b="1" dirty="0">
                <a:solidFill>
                  <a:srgbClr val="000000"/>
                </a:solidFill>
                <a:latin typeface="Times New Roman" pitchFamily="18" charset="0"/>
                <a:ea typeface="ＭＳ Ｐゴシック" charset="-128"/>
                <a:cs typeface="Times New Roman" panose="02020603050405020304" pitchFamily="18" charset="0"/>
              </a:rPr>
              <a:t>Source:</a:t>
            </a:r>
            <a:r>
              <a:rPr lang="en-US" altLang="ja-JP" sz="1600" dirty="0">
                <a:solidFill>
                  <a:srgbClr val="000000"/>
                </a:solidFill>
                <a:latin typeface="Times New Roman" pitchFamily="18" charset="0"/>
                <a:ea typeface="ＭＳ Ｐゴシック" charset="-128"/>
                <a:cs typeface="Times New Roman" panose="02020603050405020304" pitchFamily="18" charset="0"/>
              </a:rPr>
              <a:t> </a:t>
            </a:r>
            <a:r>
              <a:rPr lang="en-US" altLang="ja-JP" sz="1600" dirty="0" smtClean="0">
                <a:solidFill>
                  <a:srgbClr val="000000"/>
                </a:solidFill>
                <a:latin typeface="Times New Roman" pitchFamily="18" charset="0"/>
                <a:ea typeface="ＭＳ Ｐゴシック" charset="-128"/>
                <a:cs typeface="Times New Roman" panose="02020603050405020304" pitchFamily="18" charset="0"/>
              </a:rPr>
              <a:t>[</a:t>
            </a:r>
            <a:r>
              <a:rPr lang="en-US" altLang="ja-JP" sz="1600" dirty="0" err="1" smtClean="0">
                <a:solidFill>
                  <a:srgbClr val="000000"/>
                </a:solidFill>
                <a:latin typeface="Times New Roman" pitchFamily="18" charset="0"/>
                <a:ea typeface="ＭＳ Ｐゴシック" charset="-128"/>
                <a:cs typeface="Times New Roman" panose="02020603050405020304" pitchFamily="18" charset="0"/>
              </a:rPr>
              <a:t>Akifumi</a:t>
            </a:r>
            <a:r>
              <a:rPr lang="en-US" altLang="ja-JP" sz="1600" dirty="0" smtClean="0">
                <a:solidFill>
                  <a:srgbClr val="000000"/>
                </a:solidFill>
                <a:latin typeface="Times New Roman" pitchFamily="18" charset="0"/>
                <a:ea typeface="ＭＳ Ｐゴシック" charset="-128"/>
                <a:cs typeface="Times New Roman" panose="02020603050405020304" pitchFamily="18" charset="0"/>
              </a:rPr>
              <a:t> </a:t>
            </a:r>
            <a:r>
              <a:rPr lang="en-US" altLang="ja-JP" sz="1600" dirty="0" err="1">
                <a:solidFill>
                  <a:srgbClr val="000000"/>
                </a:solidFill>
                <a:latin typeface="Times New Roman" pitchFamily="18" charset="0"/>
                <a:ea typeface="ＭＳ Ｐゴシック" charset="-128"/>
                <a:cs typeface="Times New Roman" panose="02020603050405020304" pitchFamily="18" charset="0"/>
              </a:rPr>
              <a:t>Kasamatsu</a:t>
            </a:r>
            <a:r>
              <a:rPr lang="en-US" altLang="ja-JP" sz="1600" dirty="0">
                <a:solidFill>
                  <a:srgbClr val="000000"/>
                </a:solidFill>
                <a:latin typeface="Times New Roman" pitchFamily="18" charset="0"/>
                <a:ea typeface="ＭＳ Ｐゴシック" charset="-128"/>
                <a:cs typeface="Times New Roman" panose="02020603050405020304" pitchFamily="18" charset="0"/>
              </a:rPr>
              <a:t>, </a:t>
            </a:r>
            <a:r>
              <a:rPr lang="en-US" altLang="ja-JP" sz="1600" dirty="0" err="1" smtClean="0">
                <a:solidFill>
                  <a:srgbClr val="000000"/>
                </a:solidFill>
                <a:latin typeface="Times New Roman" pitchFamily="18" charset="0"/>
                <a:ea typeface="ＭＳ Ｐゴシック" charset="-128"/>
                <a:cs typeface="Times New Roman" panose="02020603050405020304" pitchFamily="18" charset="0"/>
              </a:rPr>
              <a:t>Iwao</a:t>
            </a:r>
            <a:r>
              <a:rPr lang="en-US" altLang="ja-JP" sz="1600" dirty="0" smtClean="0">
                <a:solidFill>
                  <a:srgbClr val="000000"/>
                </a:solidFill>
                <a:latin typeface="Times New Roman" pitchFamily="18" charset="0"/>
                <a:ea typeface="ＭＳ Ｐゴシック" charset="-128"/>
                <a:cs typeface="Times New Roman" panose="02020603050405020304" pitchFamily="18" charset="0"/>
              </a:rPr>
              <a:t> </a:t>
            </a:r>
            <a:r>
              <a:rPr lang="en-US" altLang="ja-JP" sz="1600" dirty="0" err="1">
                <a:solidFill>
                  <a:srgbClr val="000000"/>
                </a:solidFill>
                <a:latin typeface="Times New Roman" pitchFamily="18" charset="0"/>
                <a:ea typeface="ＭＳ Ｐゴシック" charset="-128"/>
                <a:cs typeface="Times New Roman" panose="02020603050405020304" pitchFamily="18" charset="0"/>
              </a:rPr>
              <a:t>Hosako</a:t>
            </a:r>
            <a:r>
              <a:rPr lang="en-US" altLang="ja-JP" sz="1600" dirty="0" smtClean="0">
                <a:solidFill>
                  <a:srgbClr val="000000"/>
                </a:solidFill>
                <a:latin typeface="Times New Roman" pitchFamily="18" charset="0"/>
                <a:ea typeface="ＭＳ Ｐゴシック" charset="-128"/>
                <a:cs typeface="Times New Roman" panose="02020603050405020304" pitchFamily="18" charset="0"/>
              </a:rPr>
              <a:t>, and </a:t>
            </a:r>
            <a:r>
              <a:rPr lang="en-US" altLang="ja-JP" sz="1600" dirty="0" err="1">
                <a:solidFill>
                  <a:srgbClr val="000000"/>
                </a:solidFill>
                <a:latin typeface="Times New Roman" pitchFamily="18" charset="0"/>
                <a:ea typeface="ＭＳ Ｐゴシック" charset="-128"/>
                <a:cs typeface="Times New Roman" panose="02020603050405020304" pitchFamily="18" charset="0"/>
              </a:rPr>
              <a:t>Hiroyo</a:t>
            </a:r>
            <a:r>
              <a:rPr lang="en-US" altLang="ja-JP" sz="1600" dirty="0">
                <a:solidFill>
                  <a:srgbClr val="000000"/>
                </a:solidFill>
                <a:latin typeface="Times New Roman" pitchFamily="18" charset="0"/>
                <a:ea typeface="ＭＳ Ｐゴシック" charset="-128"/>
                <a:cs typeface="Times New Roman" panose="02020603050405020304" pitchFamily="18" charset="0"/>
              </a:rPr>
              <a:t> </a:t>
            </a:r>
            <a:r>
              <a:rPr lang="en-US" altLang="ja-JP" sz="1600" dirty="0" smtClean="0">
                <a:solidFill>
                  <a:srgbClr val="000000"/>
                </a:solidFill>
                <a:latin typeface="Times New Roman" pitchFamily="18" charset="0"/>
                <a:ea typeface="ＭＳ Ｐゴシック" charset="-128"/>
                <a:cs typeface="Times New Roman" panose="02020603050405020304" pitchFamily="18" charset="0"/>
              </a:rPr>
              <a:t>Ogawa]</a:t>
            </a:r>
          </a:p>
          <a:p>
            <a:pPr algn="l"/>
            <a:r>
              <a:rPr lang="en-US" altLang="ja-JP" sz="1600" dirty="0" smtClean="0">
                <a:solidFill>
                  <a:srgbClr val="000000"/>
                </a:solidFill>
                <a:latin typeface="Times New Roman" pitchFamily="18" charset="0"/>
                <a:ea typeface="ＭＳ Ｐゴシック" charset="-128"/>
                <a:cs typeface="Times New Roman" panose="02020603050405020304" pitchFamily="18" charset="0"/>
              </a:rPr>
              <a:t>Company: NICT</a:t>
            </a:r>
          </a:p>
          <a:p>
            <a:pPr algn="l"/>
            <a:r>
              <a:rPr lang="en-US" altLang="ja-JP" sz="1600" dirty="0" smtClean="0">
                <a:solidFill>
                  <a:srgbClr val="000000"/>
                </a:solidFill>
                <a:latin typeface="Times New Roman" pitchFamily="18" charset="0"/>
                <a:ea typeface="ＭＳ Ｐゴシック" charset="-128"/>
                <a:cs typeface="Times New Roman" panose="02020603050405020304" pitchFamily="18" charset="0"/>
              </a:rPr>
              <a:t>Address [</a:t>
            </a:r>
            <a:r>
              <a:rPr lang="fi-FI" altLang="ja-JP" sz="1600" dirty="0">
                <a:solidFill>
                  <a:srgbClr val="000000"/>
                </a:solidFill>
                <a:latin typeface="Times New Roman" pitchFamily="18" charset="0"/>
                <a:ea typeface="ＭＳ Ｐゴシック" charset="-128"/>
                <a:cs typeface="Times New Roman" panose="02020603050405020304" pitchFamily="18" charset="0"/>
              </a:rPr>
              <a:t>4-2-1, Nukuikita, Koganei, 184-8795, Tokyo, Japan</a:t>
            </a:r>
            <a:r>
              <a:rPr lang="en-US" altLang="ja-JP" sz="1600" dirty="0" smtClean="0">
                <a:solidFill>
                  <a:srgbClr val="000000"/>
                </a:solidFill>
                <a:latin typeface="Times New Roman" pitchFamily="18" charset="0"/>
                <a:ea typeface="ＭＳ Ｐゴシック" charset="-128"/>
                <a:cs typeface="Times New Roman" panose="02020603050405020304" pitchFamily="18" charset="0"/>
              </a:rPr>
              <a:t>]</a:t>
            </a:r>
            <a:endParaRPr lang="en-US" altLang="ja-JP" sz="1600" dirty="0">
              <a:solidFill>
                <a:srgbClr val="000000"/>
              </a:solidFill>
              <a:latin typeface="Times New Roman" pitchFamily="18" charset="0"/>
              <a:ea typeface="ＭＳ Ｐゴシック" charset="-128"/>
              <a:cs typeface="Times New Roman" panose="02020603050405020304" pitchFamily="18" charset="0"/>
            </a:endParaRPr>
          </a:p>
          <a:p>
            <a:pPr algn="l"/>
            <a:r>
              <a:rPr lang="en-US" altLang="ja-JP" sz="1600" dirty="0">
                <a:solidFill>
                  <a:srgbClr val="000000"/>
                </a:solidFill>
                <a:latin typeface="Times New Roman" pitchFamily="18" charset="0"/>
                <a:ea typeface="ＭＳ Ｐゴシック" charset="-128"/>
                <a:cs typeface="Times New Roman" panose="02020603050405020304" pitchFamily="18" charset="0"/>
              </a:rPr>
              <a:t>Voice:[+ 81 42 327 6876], FAX: </a:t>
            </a:r>
            <a:r>
              <a:rPr lang="en-US" altLang="ja-JP" sz="1600" dirty="0" smtClean="0">
                <a:solidFill>
                  <a:srgbClr val="000000"/>
                </a:solidFill>
                <a:latin typeface="Times New Roman" pitchFamily="18" charset="0"/>
                <a:ea typeface="ＭＳ Ｐゴシック" charset="-128"/>
                <a:cs typeface="Times New Roman" panose="02020603050405020304" pitchFamily="18" charset="0"/>
              </a:rPr>
              <a:t>[], </a:t>
            </a:r>
            <a:r>
              <a:rPr lang="en-US" altLang="ja-JP" sz="1600" dirty="0">
                <a:solidFill>
                  <a:srgbClr val="000000"/>
                </a:solidFill>
                <a:latin typeface="Times New Roman" pitchFamily="18" charset="0"/>
                <a:ea typeface="ＭＳ Ｐゴシック" charset="-128"/>
                <a:cs typeface="Times New Roman" panose="02020603050405020304" pitchFamily="18" charset="0"/>
              </a:rPr>
              <a:t>E-Mail:[</a:t>
            </a:r>
            <a:r>
              <a:rPr lang="en-US" altLang="ja-JP" sz="1600" dirty="0" smtClean="0">
                <a:solidFill>
                  <a:srgbClr val="000000"/>
                </a:solidFill>
                <a:latin typeface="Times New Roman" pitchFamily="18" charset="0"/>
                <a:ea typeface="ＭＳ Ｐゴシック" charset="-128"/>
                <a:cs typeface="Times New Roman" panose="02020603050405020304" pitchFamily="18" charset="0"/>
              </a:rPr>
              <a:t>kasa@nict.go.jp</a:t>
            </a:r>
            <a:r>
              <a:rPr lang="en-US" altLang="ja-JP" sz="1600" dirty="0">
                <a:solidFill>
                  <a:srgbClr val="000000"/>
                </a:solidFill>
                <a:latin typeface="Times New Roman" pitchFamily="18" charset="0"/>
                <a:ea typeface="ＭＳ Ｐゴシック" charset="-128"/>
                <a:cs typeface="Times New Roman" panose="02020603050405020304" pitchFamily="18" charset="0"/>
              </a:rPr>
              <a:t>]	</a:t>
            </a:r>
          </a:p>
          <a:p>
            <a:pPr algn="l">
              <a:spcBef>
                <a:spcPts val="600"/>
              </a:spcBef>
              <a:spcAft>
                <a:spcPts val="600"/>
              </a:spcAft>
            </a:pPr>
            <a:r>
              <a:rPr lang="en-US" altLang="ja-JP" sz="1600" b="1" dirty="0">
                <a:solidFill>
                  <a:srgbClr val="000000"/>
                </a:solidFill>
                <a:latin typeface="Times New Roman" pitchFamily="18" charset="0"/>
                <a:ea typeface="ＭＳ Ｐゴシック" charset="-128"/>
                <a:cs typeface="Times New Roman" panose="02020603050405020304" pitchFamily="18" charset="0"/>
              </a:rPr>
              <a:t>Re:</a:t>
            </a:r>
            <a:r>
              <a:rPr lang="en-US" altLang="ja-JP" sz="1600" dirty="0">
                <a:solidFill>
                  <a:srgbClr val="000000"/>
                </a:solidFill>
                <a:latin typeface="Times New Roman" pitchFamily="18" charset="0"/>
                <a:ea typeface="ＭＳ Ｐゴシック" charset="-128"/>
                <a:cs typeface="Times New Roman" panose="02020603050405020304" pitchFamily="18" charset="0"/>
              </a:rPr>
              <a:t> </a:t>
            </a:r>
            <a:r>
              <a:rPr lang="en-US" altLang="ja-JP" sz="1600" dirty="0" smtClean="0">
                <a:solidFill>
                  <a:srgbClr val="000000"/>
                </a:solidFill>
                <a:latin typeface="Times New Roman" pitchFamily="18" charset="0"/>
                <a:ea typeface="ＭＳ Ｐゴシック" charset="-128"/>
                <a:cs typeface="Times New Roman" panose="02020603050405020304" pitchFamily="18" charset="0"/>
              </a:rPr>
              <a:t>[]</a:t>
            </a:r>
            <a:endParaRPr lang="en-US" altLang="ja-JP" sz="1600" dirty="0">
              <a:solidFill>
                <a:srgbClr val="000000"/>
              </a:solidFill>
              <a:latin typeface="Times New Roman" pitchFamily="18" charset="0"/>
              <a:ea typeface="ＭＳ Ｐゴシック" charset="-128"/>
              <a:cs typeface="Times New Roman" panose="02020603050405020304" pitchFamily="18" charset="0"/>
            </a:endParaRPr>
          </a:p>
          <a:p>
            <a:pPr algn="l">
              <a:spcBef>
                <a:spcPts val="600"/>
              </a:spcBef>
              <a:spcAft>
                <a:spcPts val="600"/>
              </a:spcAft>
            </a:pPr>
            <a:r>
              <a:rPr lang="en-US" altLang="ja-JP" sz="1600" b="1" dirty="0" smtClean="0">
                <a:solidFill>
                  <a:srgbClr val="000000"/>
                </a:solidFill>
                <a:latin typeface="Times New Roman" pitchFamily="18" charset="0"/>
                <a:ea typeface="ＭＳ Ｐゴシック" charset="-128"/>
                <a:cs typeface="Times New Roman" panose="02020603050405020304" pitchFamily="18" charset="0"/>
              </a:rPr>
              <a:t>Abstract:</a:t>
            </a:r>
            <a:r>
              <a:rPr lang="en-US" altLang="ja-JP" sz="1600" dirty="0" smtClean="0">
                <a:solidFill>
                  <a:srgbClr val="000000"/>
                </a:solidFill>
                <a:latin typeface="Times New Roman" pitchFamily="18" charset="0"/>
                <a:ea typeface="ＭＳ Ｐゴシック" charset="-128"/>
                <a:cs typeface="Times New Roman" panose="02020603050405020304" pitchFamily="18" charset="0"/>
              </a:rPr>
              <a:t>	[The aim of this contribution is to provide </a:t>
            </a:r>
            <a:r>
              <a:rPr lang="en-US" altLang="ja-JP" sz="1600" dirty="0">
                <a:solidFill>
                  <a:srgbClr val="000000"/>
                </a:solidFill>
                <a:latin typeface="Times New Roman" pitchFamily="18" charset="0"/>
                <a:ea typeface="ＭＳ Ｐゴシック" charset="-128"/>
                <a:cs typeface="Times New Roman" panose="02020603050405020304" pitchFamily="18" charset="0"/>
              </a:rPr>
              <a:t>the </a:t>
            </a:r>
            <a:r>
              <a:rPr lang="en-US" altLang="ja-JP" sz="1600" dirty="0" smtClean="0">
                <a:solidFill>
                  <a:srgbClr val="000000"/>
                </a:solidFill>
                <a:latin typeface="Times New Roman" pitchFamily="18" charset="0"/>
                <a:ea typeface="ＭＳ Ｐゴシック" charset="-128"/>
                <a:cs typeface="Times New Roman" panose="02020603050405020304" pitchFamily="18" charset="0"/>
              </a:rPr>
              <a:t>information on activities currently studied by ITU-R WP1A, WP5A.]</a:t>
            </a:r>
          </a:p>
          <a:p>
            <a:pPr lvl="0" algn="l">
              <a:spcBef>
                <a:spcPts val="600"/>
              </a:spcBef>
              <a:spcAft>
                <a:spcPts val="600"/>
              </a:spcAft>
            </a:pPr>
            <a:r>
              <a:rPr lang="en-US" altLang="ja-JP" sz="1600" b="1" dirty="0" smtClean="0">
                <a:solidFill>
                  <a:srgbClr val="000000"/>
                </a:solidFill>
                <a:latin typeface="Times New Roman" pitchFamily="18" charset="0"/>
                <a:ea typeface="ＭＳ Ｐゴシック" charset="-128"/>
                <a:cs typeface="Times New Roman" panose="02020603050405020304" pitchFamily="18" charset="0"/>
              </a:rPr>
              <a:t>Purpose</a:t>
            </a:r>
            <a:r>
              <a:rPr lang="en-US" altLang="ja-JP" sz="1600" b="1" dirty="0">
                <a:solidFill>
                  <a:srgbClr val="000000"/>
                </a:solidFill>
                <a:latin typeface="Times New Roman" pitchFamily="18" charset="0"/>
                <a:ea typeface="ＭＳ Ｐゴシック" charset="-128"/>
                <a:cs typeface="Times New Roman" panose="02020603050405020304" pitchFamily="18" charset="0"/>
              </a:rPr>
              <a:t>:</a:t>
            </a:r>
            <a:r>
              <a:rPr lang="en-US" altLang="ja-JP" sz="1600" dirty="0">
                <a:solidFill>
                  <a:srgbClr val="000000"/>
                </a:solidFill>
                <a:latin typeface="Times New Roman" pitchFamily="18" charset="0"/>
                <a:ea typeface="ＭＳ Ｐゴシック" charset="-128"/>
                <a:cs typeface="Times New Roman" panose="02020603050405020304" pitchFamily="18" charset="0"/>
              </a:rPr>
              <a:t>	</a:t>
            </a:r>
            <a:r>
              <a:rPr lang="en-US" altLang="ja-JP" sz="1600" dirty="0" smtClean="0">
                <a:solidFill>
                  <a:srgbClr val="000000"/>
                </a:solidFill>
                <a:latin typeface="Times New Roman" pitchFamily="18" charset="0"/>
                <a:ea typeface="ＭＳ Ｐゴシック" charset="-128"/>
                <a:cs typeface="Times New Roman" panose="02020603050405020304" pitchFamily="18" charset="0"/>
              </a:rPr>
              <a:t>[To assist to develop the possible operational frequency bands for TG3d devices.]</a:t>
            </a:r>
            <a:endParaRPr lang="en-US" altLang="ja-JP" sz="1600" dirty="0">
              <a:solidFill>
                <a:srgbClr val="000000"/>
              </a:solidFill>
              <a:latin typeface="Times New Roman" pitchFamily="18" charset="0"/>
              <a:ea typeface="ＭＳ Ｐゴシック" charset="-128"/>
              <a:cs typeface="Times New Roman" panose="02020603050405020304" pitchFamily="18" charset="0"/>
            </a:endParaRPr>
          </a:p>
          <a:p>
            <a:pPr algn="l"/>
            <a:r>
              <a:rPr lang="en-US" altLang="ja-JP" sz="1600" b="1" dirty="0">
                <a:solidFill>
                  <a:srgbClr val="000000"/>
                </a:solidFill>
                <a:latin typeface="Times New Roman" pitchFamily="18" charset="0"/>
                <a:ea typeface="ＭＳ Ｐゴシック" charset="-128"/>
                <a:cs typeface="Times New Roman" panose="02020603050405020304" pitchFamily="18" charset="0"/>
              </a:rPr>
              <a:t>Notice:</a:t>
            </a:r>
            <a:r>
              <a:rPr lang="en-US" altLang="ja-JP" sz="1600" dirty="0">
                <a:solidFill>
                  <a:srgbClr val="000000"/>
                </a:solidFill>
                <a:latin typeface="Times New Roman" pitchFamily="18" charset="0"/>
                <a:ea typeface="ＭＳ Ｐゴシック" charset="-128"/>
                <a:cs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l"/>
            <a:r>
              <a:rPr lang="en-US" altLang="ja-JP" sz="1600" b="1" dirty="0">
                <a:solidFill>
                  <a:srgbClr val="000000"/>
                </a:solidFill>
                <a:latin typeface="Times New Roman" pitchFamily="18" charset="0"/>
                <a:ea typeface="ＭＳ Ｐゴシック" charset="-128"/>
                <a:cs typeface="Times New Roman" panose="02020603050405020304" pitchFamily="18" charset="0"/>
              </a:rPr>
              <a:t>Release:</a:t>
            </a:r>
            <a:r>
              <a:rPr lang="en-US" altLang="ja-JP" sz="1600" dirty="0">
                <a:solidFill>
                  <a:srgbClr val="000000"/>
                </a:solidFill>
                <a:latin typeface="Times New Roman" pitchFamily="18" charset="0"/>
                <a:ea typeface="ＭＳ Ｐゴシック" charset="-128"/>
                <a:cs typeface="Times New Roman" panose="02020603050405020304" pitchFamily="18" charset="0"/>
              </a:rPr>
              <a:t>	The contributor acknowledges and accepts that this contribution becomes the property of IEEE and may be made publicly available by P802.15.	</a:t>
            </a:r>
          </a:p>
        </p:txBody>
      </p:sp>
      <p:sp>
        <p:nvSpPr>
          <p:cNvPr id="3" name="Slide Number Placeholder 2"/>
          <p:cNvSpPr>
            <a:spLocks noGrp="1"/>
          </p:cNvSpPr>
          <p:nvPr>
            <p:ph type="sldNum" sz="quarter" idx="12"/>
          </p:nvPr>
        </p:nvSpPr>
        <p:spPr/>
        <p:txBody>
          <a:bodyPr/>
          <a:lstStyle/>
          <a:p>
            <a:r>
              <a:rPr lang="en-US" altLang="ja-JP" smtClean="0">
                <a:solidFill>
                  <a:srgbClr val="000000"/>
                </a:solidFill>
              </a:rPr>
              <a:t>Slide </a:t>
            </a:r>
            <a:fld id="{F69E8647-5970-47F5-BBFE-19FDDA84B70F}" type="slidenum">
              <a:rPr lang="en-US" altLang="ja-JP" smtClean="0">
                <a:solidFill>
                  <a:srgbClr val="000000"/>
                </a:solidFill>
              </a:rPr>
              <a:pPr/>
              <a:t>1</a:t>
            </a:fld>
            <a:endParaRPr lang="en-US" altLang="ja-JP" dirty="0">
              <a:solidFill>
                <a:srgbClr val="000000"/>
              </a:solidFill>
            </a:endParaRPr>
          </a:p>
        </p:txBody>
      </p:sp>
      <p:sp>
        <p:nvSpPr>
          <p:cNvPr id="4" name="日付プレースホルダー 3"/>
          <p:cNvSpPr>
            <a:spLocks noGrp="1"/>
          </p:cNvSpPr>
          <p:nvPr>
            <p:ph type="dt" sz="half" idx="10"/>
          </p:nvPr>
        </p:nvSpPr>
        <p:spPr/>
        <p:txBody>
          <a:bodyPr/>
          <a:lstStyle/>
          <a:p>
            <a:r>
              <a:rPr lang="en-US" altLang="ja-JP" smtClean="0">
                <a:solidFill>
                  <a:srgbClr val="000000"/>
                </a:solidFill>
              </a:rPr>
              <a:t>September 2015</a:t>
            </a:r>
            <a:endParaRPr lang="en-US" altLang="ja-JP" dirty="0">
              <a:solidFill>
                <a:srgbClr val="000000"/>
              </a:solidFill>
            </a:endParaRPr>
          </a:p>
        </p:txBody>
      </p:sp>
      <p:sp>
        <p:nvSpPr>
          <p:cNvPr id="5" name="フッター プレースホルダー 4"/>
          <p:cNvSpPr>
            <a:spLocks noGrp="1"/>
          </p:cNvSpPr>
          <p:nvPr>
            <p:ph type="ftr" sz="quarter" idx="11"/>
          </p:nvPr>
        </p:nvSpPr>
        <p:spPr/>
        <p:txBody>
          <a:bodyPr/>
          <a:lstStyle/>
          <a:p>
            <a:r>
              <a:rPr lang="en-US" altLang="ja-JP" dirty="0" err="1" smtClean="0">
                <a:solidFill>
                  <a:srgbClr val="000000"/>
                </a:solidFill>
              </a:rPr>
              <a:t>Akifumi</a:t>
            </a:r>
            <a:r>
              <a:rPr lang="en-US" altLang="ja-JP" dirty="0" smtClean="0">
                <a:solidFill>
                  <a:srgbClr val="000000"/>
                </a:solidFill>
              </a:rPr>
              <a:t> </a:t>
            </a:r>
            <a:r>
              <a:rPr lang="en-US" altLang="ja-JP" dirty="0" err="1" smtClean="0">
                <a:solidFill>
                  <a:srgbClr val="000000"/>
                </a:solidFill>
              </a:rPr>
              <a:t>Kasamatsu</a:t>
            </a:r>
            <a:r>
              <a:rPr lang="en-US" altLang="ja-JP" dirty="0" smtClean="0">
                <a:solidFill>
                  <a:srgbClr val="000000"/>
                </a:solidFill>
              </a:rPr>
              <a:t>, NICT</a:t>
            </a:r>
            <a:endParaRPr lang="en-US" altLang="ja-JP" dirty="0">
              <a:solidFill>
                <a:srgbClr val="000000"/>
              </a:solidFill>
            </a:endParaRPr>
          </a:p>
        </p:txBody>
      </p:sp>
    </p:spTree>
    <p:extLst>
      <p:ext uri="{BB962C8B-B14F-4D97-AF65-F5344CB8AC3E}">
        <p14:creationId xmlns:p14="http://schemas.microsoft.com/office/powerpoint/2010/main" val="11913303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r>
              <a:rPr kumimoji="1" lang="en-US" altLang="ja-JP" smtClean="0"/>
              <a:t>Slide </a:t>
            </a:r>
            <a:fld id="{A21C43C5-638B-4706-8A4F-2436154CD830}" type="slidenum">
              <a:rPr kumimoji="1" lang="ja-JP" altLang="en-US" smtClean="0"/>
              <a:pPr/>
              <a:t>2</a:t>
            </a:fld>
            <a:endParaRPr kumimoji="1" lang="ja-JP" altLang="en-US" dirty="0"/>
          </a:p>
        </p:txBody>
      </p:sp>
      <p:sp>
        <p:nvSpPr>
          <p:cNvPr id="2" name="日付プレースホルダー 1"/>
          <p:cNvSpPr>
            <a:spLocks noGrp="1"/>
          </p:cNvSpPr>
          <p:nvPr>
            <p:ph type="dt" sz="half" idx="10"/>
          </p:nvPr>
        </p:nvSpPr>
        <p:spPr/>
        <p:txBody>
          <a:bodyPr/>
          <a:lstStyle/>
          <a:p>
            <a:r>
              <a:rPr lang="en-US" altLang="ja-JP" dirty="0" smtClean="0">
                <a:solidFill>
                  <a:srgbClr val="000000"/>
                </a:solidFill>
                <a:latin typeface="+mj-lt"/>
              </a:rPr>
              <a:t>September 2015</a:t>
            </a:r>
            <a:endParaRPr lang="en-US" altLang="ja-JP" dirty="0">
              <a:solidFill>
                <a:srgbClr val="000000"/>
              </a:solidFill>
              <a:latin typeface="+mj-lt"/>
            </a:endParaRPr>
          </a:p>
        </p:txBody>
      </p:sp>
      <p:sp>
        <p:nvSpPr>
          <p:cNvPr id="5" name="フッター プレースホルダー 4"/>
          <p:cNvSpPr>
            <a:spLocks noGrp="1"/>
          </p:cNvSpPr>
          <p:nvPr>
            <p:ph type="ftr" sz="quarter" idx="11"/>
          </p:nvPr>
        </p:nvSpPr>
        <p:spPr/>
        <p:txBody>
          <a:bodyPr/>
          <a:lstStyle/>
          <a:p>
            <a:r>
              <a:rPr lang="en-US" altLang="ja-JP" smtClean="0">
                <a:solidFill>
                  <a:srgbClr val="000000"/>
                </a:solidFill>
              </a:rPr>
              <a:t>Akifumi Kasamatsu, NICT</a:t>
            </a:r>
            <a:endParaRPr lang="en-US" altLang="ja-JP" dirty="0">
              <a:solidFill>
                <a:srgbClr val="000000"/>
              </a:solidFill>
            </a:endParaRPr>
          </a:p>
        </p:txBody>
      </p:sp>
      <p:sp>
        <p:nvSpPr>
          <p:cNvPr id="6" name="タイトル 1"/>
          <p:cNvSpPr txBox="1">
            <a:spLocks/>
          </p:cNvSpPr>
          <p:nvPr/>
        </p:nvSpPr>
        <p:spPr bwMode="auto">
          <a:xfrm>
            <a:off x="467544" y="720055"/>
            <a:ext cx="8064896" cy="620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US" altLang="ja-JP" sz="3200" kern="0" dirty="0" smtClean="0">
                <a:ea typeface="メイリオ" panose="020B0604030504040204" pitchFamily="50" charset="-128"/>
                <a:cs typeface="メイリオ" panose="020B0604030504040204" pitchFamily="50" charset="-128"/>
              </a:rPr>
              <a:t>Background and Purpose</a:t>
            </a:r>
            <a:endParaRPr lang="ja-JP" altLang="en-US" sz="3200" kern="0" dirty="0">
              <a:ea typeface="メイリオ" panose="020B0604030504040204" pitchFamily="50" charset="-128"/>
              <a:cs typeface="メイリオ" panose="020B0604030504040204" pitchFamily="50" charset="-128"/>
            </a:endParaRPr>
          </a:p>
        </p:txBody>
      </p:sp>
      <p:sp>
        <p:nvSpPr>
          <p:cNvPr id="7" name="テキスト ボックス 6"/>
          <p:cNvSpPr txBox="1"/>
          <p:nvPr/>
        </p:nvSpPr>
        <p:spPr>
          <a:xfrm>
            <a:off x="605009" y="1408995"/>
            <a:ext cx="8071447" cy="4708981"/>
          </a:xfrm>
          <a:prstGeom prst="rect">
            <a:avLst/>
          </a:prstGeom>
          <a:noFill/>
        </p:spPr>
        <p:txBody>
          <a:bodyPr wrap="square" rtlCol="0">
            <a:spAutoFit/>
          </a:bodyPr>
          <a:lstStyle/>
          <a:p>
            <a:pPr marL="342900" indent="-342900" algn="l">
              <a:buClr>
                <a:schemeClr val="accent2"/>
              </a:buClr>
              <a:buFont typeface="Wingdings" panose="05000000000000000000" pitchFamily="2" charset="2"/>
              <a:buChar char="n"/>
            </a:pPr>
            <a:r>
              <a:rPr kumimoji="1" lang="en-US" altLang="ja-JP" dirty="0" smtClean="0">
                <a:latin typeface="+mj-lt"/>
              </a:rPr>
              <a:t>Several contiguous bands </a:t>
            </a:r>
            <a:r>
              <a:rPr kumimoji="1" lang="en-US" altLang="ja-JP" dirty="0">
                <a:latin typeface="+mj-lt"/>
              </a:rPr>
              <a:t>were discussed. </a:t>
            </a:r>
            <a:r>
              <a:rPr kumimoji="1" lang="en-US" altLang="ja-JP" dirty="0" smtClean="0">
                <a:latin typeface="+mj-lt"/>
              </a:rPr>
              <a:t>[15-14-0613-01-003d].</a:t>
            </a:r>
          </a:p>
          <a:p>
            <a:pPr marL="342900" indent="-342900" algn="l">
              <a:buClr>
                <a:schemeClr val="accent2"/>
              </a:buClr>
              <a:buFont typeface="Wingdings" panose="05000000000000000000" pitchFamily="2" charset="2"/>
              <a:buChar char="n"/>
            </a:pPr>
            <a:r>
              <a:rPr kumimoji="1" lang="en-US" altLang="ja-JP" dirty="0" smtClean="0">
                <a:latin typeface="+mj-lt"/>
              </a:rPr>
              <a:t>The frequency range of 252-275GHz which are already allocated to mobile services were also discussed. [15-15-0038-00-003d].</a:t>
            </a:r>
            <a:endParaRPr kumimoji="1" lang="en-US" altLang="ja-JP" dirty="0">
              <a:latin typeface="+mj-lt"/>
            </a:endParaRPr>
          </a:p>
          <a:p>
            <a:pPr marL="342900" indent="-342900" algn="l">
              <a:buClr>
                <a:schemeClr val="accent2"/>
              </a:buClr>
              <a:buFont typeface="Wingdings" panose="05000000000000000000" pitchFamily="2" charset="2"/>
              <a:buChar char="n"/>
            </a:pPr>
            <a:r>
              <a:rPr kumimoji="1" lang="en-US" altLang="ja-JP" dirty="0">
                <a:latin typeface="+mj-lt"/>
              </a:rPr>
              <a:t>Operational frequency bands for TG3d </a:t>
            </a:r>
            <a:r>
              <a:rPr kumimoji="1" lang="en-US" altLang="ja-JP" dirty="0" smtClean="0">
                <a:latin typeface="+mj-lt"/>
              </a:rPr>
              <a:t>devices were recommended for section 10 of TRD. [15-15-0052-00-003d].</a:t>
            </a:r>
          </a:p>
          <a:p>
            <a:pPr marL="342900" indent="-342900" algn="l">
              <a:buClr>
                <a:schemeClr val="accent2"/>
              </a:buClr>
              <a:buFont typeface="Wingdings" panose="05000000000000000000" pitchFamily="2" charset="2"/>
              <a:buChar char="n"/>
            </a:pPr>
            <a:r>
              <a:rPr kumimoji="1" lang="en-US" altLang="ja-JP" dirty="0" smtClean="0">
                <a:latin typeface="+mj-lt"/>
              </a:rPr>
              <a:t>This contribution is to provide the information </a:t>
            </a:r>
            <a:r>
              <a:rPr kumimoji="1" lang="en-US" altLang="ja-JP" dirty="0">
                <a:latin typeface="+mj-lt"/>
              </a:rPr>
              <a:t>on activities currently studied by ITU-R WP1A, WP5A </a:t>
            </a:r>
            <a:r>
              <a:rPr kumimoji="1" lang="en-US" altLang="ja-JP" dirty="0" smtClean="0">
                <a:latin typeface="+mj-lt"/>
              </a:rPr>
              <a:t>and WP5C, and to assist to develop the possible operational candidate frequency bands for TG3d devices.</a:t>
            </a:r>
            <a:endParaRPr kumimoji="1" lang="en-US" altLang="ja-JP" i="1" dirty="0" smtClean="0">
              <a:latin typeface="+mj-lt"/>
            </a:endParaRPr>
          </a:p>
        </p:txBody>
      </p:sp>
    </p:spTree>
    <p:extLst>
      <p:ext uri="{BB962C8B-B14F-4D97-AF65-F5344CB8AC3E}">
        <p14:creationId xmlns:p14="http://schemas.microsoft.com/office/powerpoint/2010/main" val="38639012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r>
              <a:rPr kumimoji="1" lang="en-US" altLang="ja-JP" smtClean="0"/>
              <a:t>Slide </a:t>
            </a:r>
            <a:fld id="{A21C43C5-638B-4706-8A4F-2436154CD830}" type="slidenum">
              <a:rPr kumimoji="1" lang="ja-JP" altLang="en-US" smtClean="0"/>
              <a:pPr/>
              <a:t>3</a:t>
            </a:fld>
            <a:endParaRPr kumimoji="1" lang="ja-JP" altLang="en-US" dirty="0"/>
          </a:p>
        </p:txBody>
      </p:sp>
      <p:sp>
        <p:nvSpPr>
          <p:cNvPr id="2" name="タイトル 1"/>
          <p:cNvSpPr>
            <a:spLocks noGrp="1"/>
          </p:cNvSpPr>
          <p:nvPr>
            <p:ph type="title" idx="4294967295"/>
          </p:nvPr>
        </p:nvSpPr>
        <p:spPr>
          <a:xfrm>
            <a:off x="127893" y="548680"/>
            <a:ext cx="8764587" cy="620713"/>
          </a:xfrm>
        </p:spPr>
        <p:txBody>
          <a:bodyPr/>
          <a:lstStyle/>
          <a:p>
            <a:r>
              <a:rPr kumimoji="1" lang="en-US" altLang="ja-JP" sz="3200" dirty="0" smtClean="0">
                <a:ea typeface="メイリオ" panose="020B0604030504040204" pitchFamily="50" charset="-128"/>
                <a:cs typeface="メイリオ" panose="020B0604030504040204" pitchFamily="50" charset="-128"/>
              </a:rPr>
              <a:t>ITU-R WP1A activity</a:t>
            </a:r>
            <a:endParaRPr kumimoji="1" lang="ja-JP" altLang="en-US" sz="3200" dirty="0">
              <a:ea typeface="メイリオ" panose="020B0604030504040204" pitchFamily="50" charset="-128"/>
              <a:cs typeface="メイリオ" panose="020B0604030504040204" pitchFamily="50" charset="-128"/>
            </a:endParaRPr>
          </a:p>
        </p:txBody>
      </p:sp>
      <p:sp>
        <p:nvSpPr>
          <p:cNvPr id="10" name="日付プレースホルダー 9"/>
          <p:cNvSpPr>
            <a:spLocks noGrp="1"/>
          </p:cNvSpPr>
          <p:nvPr>
            <p:ph type="dt" sz="half" idx="10"/>
          </p:nvPr>
        </p:nvSpPr>
        <p:spPr/>
        <p:txBody>
          <a:bodyPr/>
          <a:lstStyle/>
          <a:p>
            <a:r>
              <a:rPr lang="en-US" altLang="ja-JP" smtClean="0">
                <a:solidFill>
                  <a:srgbClr val="000000"/>
                </a:solidFill>
              </a:rPr>
              <a:t>September 2015</a:t>
            </a:r>
            <a:endParaRPr lang="en-US" altLang="ja-JP" dirty="0">
              <a:solidFill>
                <a:srgbClr val="000000"/>
              </a:solidFill>
            </a:endParaRPr>
          </a:p>
        </p:txBody>
      </p:sp>
      <p:sp>
        <p:nvSpPr>
          <p:cNvPr id="11" name="フッター プレースホルダー 10"/>
          <p:cNvSpPr>
            <a:spLocks noGrp="1"/>
          </p:cNvSpPr>
          <p:nvPr>
            <p:ph type="ftr" sz="quarter" idx="11"/>
          </p:nvPr>
        </p:nvSpPr>
        <p:spPr/>
        <p:txBody>
          <a:bodyPr/>
          <a:lstStyle/>
          <a:p>
            <a:r>
              <a:rPr lang="en-US" altLang="ja-JP" smtClean="0">
                <a:solidFill>
                  <a:srgbClr val="000000"/>
                </a:solidFill>
              </a:rPr>
              <a:t>Akifumi Kasamatsu, NICT</a:t>
            </a:r>
            <a:endParaRPr lang="en-US" altLang="ja-JP" dirty="0">
              <a:solidFill>
                <a:srgbClr val="000000"/>
              </a:solidFill>
            </a:endParaRPr>
          </a:p>
        </p:txBody>
      </p:sp>
      <p:sp>
        <p:nvSpPr>
          <p:cNvPr id="7" name="テキスト ボックス 6"/>
          <p:cNvSpPr txBox="1"/>
          <p:nvPr/>
        </p:nvSpPr>
        <p:spPr>
          <a:xfrm>
            <a:off x="179513" y="1052736"/>
            <a:ext cx="8496944" cy="5324535"/>
          </a:xfrm>
          <a:prstGeom prst="rect">
            <a:avLst/>
          </a:prstGeom>
          <a:noFill/>
        </p:spPr>
        <p:txBody>
          <a:bodyPr wrap="square" rtlCol="0">
            <a:spAutoFit/>
          </a:bodyPr>
          <a:lstStyle/>
          <a:p>
            <a:pPr marL="342900" indent="-342900" algn="l">
              <a:buClr>
                <a:schemeClr val="accent2"/>
              </a:buClr>
              <a:buFont typeface="Wingdings" panose="05000000000000000000" pitchFamily="2" charset="2"/>
              <a:buChar char="n"/>
            </a:pPr>
            <a:r>
              <a:rPr kumimoji="1" lang="en-US" altLang="ja-JP" dirty="0" smtClean="0">
                <a:latin typeface="+mj-lt"/>
              </a:rPr>
              <a:t>Study Question </a:t>
            </a:r>
            <a:r>
              <a:rPr kumimoji="1" lang="en-US" altLang="ja-JP" dirty="0">
                <a:latin typeface="+mj-lt"/>
              </a:rPr>
              <a:t>ITU-R </a:t>
            </a:r>
            <a:r>
              <a:rPr kumimoji="1" lang="en-US" altLang="ja-JP" dirty="0" smtClean="0">
                <a:latin typeface="+mj-lt"/>
              </a:rPr>
              <a:t>237/1, “</a:t>
            </a:r>
            <a:r>
              <a:rPr kumimoji="1" lang="en-US" altLang="ja-JP" dirty="0">
                <a:latin typeface="+mj-lt"/>
              </a:rPr>
              <a:t>Technical and operational characteristics of the active services operating in the range 275-1 000 GHz</a:t>
            </a:r>
            <a:r>
              <a:rPr kumimoji="1" lang="en-US" altLang="ja-JP" dirty="0" smtClean="0">
                <a:latin typeface="+mj-lt"/>
              </a:rPr>
              <a:t>” were developed in 2013.</a:t>
            </a:r>
          </a:p>
          <a:p>
            <a:pPr marL="342900" indent="-342900" algn="l">
              <a:buClr>
                <a:schemeClr val="accent2"/>
              </a:buClr>
              <a:buFont typeface="Wingdings" panose="05000000000000000000" pitchFamily="2" charset="2"/>
              <a:buChar char="n"/>
            </a:pPr>
            <a:r>
              <a:rPr kumimoji="1" lang="en-US" altLang="ja-JP" dirty="0">
                <a:latin typeface="+mj-lt"/>
              </a:rPr>
              <a:t>Report ITU-R SM.2352-0, “Technology trends of active services in </a:t>
            </a:r>
            <a:r>
              <a:rPr kumimoji="1" lang="en-US" altLang="ja-JP" dirty="0" smtClean="0">
                <a:latin typeface="+mj-lt"/>
              </a:rPr>
              <a:t>the frequency </a:t>
            </a:r>
            <a:r>
              <a:rPr kumimoji="1" lang="en-US" altLang="ja-JP" dirty="0">
                <a:latin typeface="+mj-lt"/>
              </a:rPr>
              <a:t>range 275-3 000 GHz</a:t>
            </a:r>
            <a:r>
              <a:rPr kumimoji="1" lang="en-US" altLang="ja-JP" dirty="0" smtClean="0">
                <a:latin typeface="+mj-lt"/>
              </a:rPr>
              <a:t>” were published.</a:t>
            </a:r>
          </a:p>
          <a:p>
            <a:pPr marL="342900" indent="-342900" algn="l">
              <a:buClr>
                <a:schemeClr val="accent2"/>
              </a:buClr>
              <a:buFont typeface="Wingdings" panose="05000000000000000000" pitchFamily="2" charset="2"/>
              <a:buChar char="n"/>
            </a:pPr>
            <a:r>
              <a:rPr kumimoji="1" lang="en-US" altLang="ja-JP" dirty="0" smtClean="0">
                <a:latin typeface="+mj-lt"/>
              </a:rPr>
              <a:t>Liaison statement was sent to IEEE802 which informed that;</a:t>
            </a:r>
          </a:p>
          <a:p>
            <a:pPr marL="800100" lvl="1" indent="-342900" algn="l">
              <a:buClr>
                <a:schemeClr val="accent2"/>
              </a:buClr>
              <a:buFont typeface="Wingdings" panose="05000000000000000000" pitchFamily="2" charset="2"/>
              <a:buChar char="ü"/>
            </a:pPr>
            <a:r>
              <a:rPr kumimoji="1" lang="en-US" altLang="ja-JP" sz="2000" dirty="0" smtClean="0">
                <a:latin typeface="+mj-lt"/>
              </a:rPr>
              <a:t>some </a:t>
            </a:r>
            <a:r>
              <a:rPr kumimoji="1" lang="en-US" altLang="ja-JP" sz="2000" dirty="0">
                <a:latin typeface="+mj-lt"/>
              </a:rPr>
              <a:t>bands </a:t>
            </a:r>
            <a:r>
              <a:rPr kumimoji="1" lang="en-US" altLang="ja-JP" sz="2000" dirty="0" smtClean="0">
                <a:latin typeface="+mj-lt"/>
              </a:rPr>
              <a:t>in the frequency range 275-325 </a:t>
            </a:r>
            <a:r>
              <a:rPr kumimoji="1" lang="en-US" altLang="ja-JP" sz="2000" dirty="0">
                <a:latin typeface="+mj-lt"/>
              </a:rPr>
              <a:t>GHz are identified for the passive services by No. 5.565 of the Radio Regulations (</a:t>
            </a:r>
            <a:r>
              <a:rPr kumimoji="1" lang="en-US" altLang="ja-JP" sz="2000" dirty="0" smtClean="0">
                <a:latin typeface="+mj-lt"/>
              </a:rPr>
              <a:t>RR).</a:t>
            </a:r>
          </a:p>
          <a:p>
            <a:pPr marL="800100" lvl="1" indent="-342900" algn="l">
              <a:buClr>
                <a:schemeClr val="accent2"/>
              </a:buClr>
              <a:buFont typeface="Wingdings" panose="05000000000000000000" pitchFamily="2" charset="2"/>
              <a:buChar char="ü"/>
            </a:pPr>
            <a:r>
              <a:rPr kumimoji="1" lang="en-US" altLang="ja-JP" sz="2000" dirty="0">
                <a:latin typeface="+mj-lt"/>
              </a:rPr>
              <a:t>the studies are needed to review RR No. 5.565 for use of these bands by active </a:t>
            </a:r>
            <a:r>
              <a:rPr kumimoji="1" lang="en-US" altLang="ja-JP" sz="2000" dirty="0" smtClean="0">
                <a:latin typeface="+mj-lt"/>
              </a:rPr>
              <a:t>services.</a:t>
            </a:r>
          </a:p>
          <a:p>
            <a:pPr marL="800100" lvl="1" indent="-342900" algn="l">
              <a:buClr>
                <a:schemeClr val="accent2"/>
              </a:buClr>
              <a:buFont typeface="Wingdings" panose="05000000000000000000" pitchFamily="2" charset="2"/>
              <a:buChar char="ü"/>
            </a:pPr>
            <a:r>
              <a:rPr kumimoji="1" lang="en-US" altLang="ja-JP" sz="2000" dirty="0" smtClean="0">
                <a:latin typeface="+mj-lt"/>
              </a:rPr>
              <a:t>the </a:t>
            </a:r>
            <a:r>
              <a:rPr kumimoji="1" lang="en-US" altLang="ja-JP" sz="2000" dirty="0">
                <a:latin typeface="+mj-lt"/>
              </a:rPr>
              <a:t>band 252-275 GHz is also allocated to the mobile and fixed services</a:t>
            </a:r>
            <a:r>
              <a:rPr kumimoji="1" lang="en-US" altLang="ja-JP" sz="2000" dirty="0" smtClean="0">
                <a:latin typeface="+mj-lt"/>
              </a:rPr>
              <a:t>, and </a:t>
            </a:r>
            <a:r>
              <a:rPr kumimoji="1" lang="en-US" altLang="ja-JP" sz="2000" dirty="0">
                <a:latin typeface="+mj-lt"/>
              </a:rPr>
              <a:t>the additional contiguous bandwidth of 23 GHz could be utilized for terahertz </a:t>
            </a:r>
            <a:r>
              <a:rPr kumimoji="1" lang="en-US" altLang="ja-JP" sz="2000" dirty="0" smtClean="0">
                <a:latin typeface="+mj-lt"/>
              </a:rPr>
              <a:t>communications.</a:t>
            </a:r>
            <a:endParaRPr kumimoji="1" lang="en-US" altLang="ja-JP" sz="2000" dirty="0">
              <a:latin typeface="+mj-lt"/>
            </a:endParaRPr>
          </a:p>
          <a:p>
            <a:pPr marL="342900" indent="-342900" algn="l">
              <a:buClr>
                <a:schemeClr val="accent2"/>
              </a:buClr>
              <a:buFont typeface="Wingdings" panose="05000000000000000000" pitchFamily="2" charset="2"/>
              <a:buChar char="n"/>
            </a:pPr>
            <a:r>
              <a:rPr kumimoji="1" lang="en-US" altLang="ja-JP" dirty="0" smtClean="0">
                <a:latin typeface="+mj-lt"/>
                <a:ea typeface="AR P宋朝体M" panose="020B0600010101010101" pitchFamily="50" charset="-128"/>
              </a:rPr>
              <a:t>The next WP1A meeting will be held on June 2016.</a:t>
            </a:r>
          </a:p>
        </p:txBody>
      </p:sp>
    </p:spTree>
    <p:extLst>
      <p:ext uri="{BB962C8B-B14F-4D97-AF65-F5344CB8AC3E}">
        <p14:creationId xmlns:p14="http://schemas.microsoft.com/office/powerpoint/2010/main" val="10016444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r>
              <a:rPr kumimoji="1" lang="en-US" altLang="ja-JP" smtClean="0"/>
              <a:t>Slide </a:t>
            </a:r>
            <a:fld id="{A21C43C5-638B-4706-8A4F-2436154CD830}" type="slidenum">
              <a:rPr kumimoji="1" lang="ja-JP" altLang="en-US" smtClean="0"/>
              <a:pPr/>
              <a:t>4</a:t>
            </a:fld>
            <a:endParaRPr kumimoji="1" lang="ja-JP" altLang="en-US" dirty="0"/>
          </a:p>
        </p:txBody>
      </p:sp>
      <p:sp>
        <p:nvSpPr>
          <p:cNvPr id="2" name="タイトル 1"/>
          <p:cNvSpPr>
            <a:spLocks noGrp="1"/>
          </p:cNvSpPr>
          <p:nvPr>
            <p:ph type="title" idx="4294967295"/>
          </p:nvPr>
        </p:nvSpPr>
        <p:spPr>
          <a:xfrm>
            <a:off x="127893" y="886074"/>
            <a:ext cx="8764587" cy="620713"/>
          </a:xfrm>
        </p:spPr>
        <p:txBody>
          <a:bodyPr/>
          <a:lstStyle/>
          <a:p>
            <a:r>
              <a:rPr kumimoji="1" lang="en-US" altLang="ja-JP" dirty="0" smtClean="0">
                <a:ea typeface="メイリオ" panose="020B0604030504040204" pitchFamily="50" charset="-128"/>
                <a:cs typeface="メイリオ" panose="020B0604030504040204" pitchFamily="50" charset="-128"/>
              </a:rPr>
              <a:t>ITU-R </a:t>
            </a:r>
            <a:r>
              <a:rPr kumimoji="1" lang="en-US" altLang="ja-JP" smtClean="0">
                <a:ea typeface="メイリオ" panose="020B0604030504040204" pitchFamily="50" charset="-128"/>
                <a:cs typeface="メイリオ" panose="020B0604030504040204" pitchFamily="50" charset="-128"/>
              </a:rPr>
              <a:t>WP5A/5C activities</a:t>
            </a:r>
            <a:endParaRPr kumimoji="1" lang="ja-JP" altLang="en-US" dirty="0">
              <a:ea typeface="メイリオ" panose="020B0604030504040204" pitchFamily="50" charset="-128"/>
              <a:cs typeface="メイリオ" panose="020B0604030504040204" pitchFamily="50" charset="-128"/>
            </a:endParaRPr>
          </a:p>
        </p:txBody>
      </p:sp>
      <p:sp>
        <p:nvSpPr>
          <p:cNvPr id="10" name="日付プレースホルダー 9"/>
          <p:cNvSpPr>
            <a:spLocks noGrp="1"/>
          </p:cNvSpPr>
          <p:nvPr>
            <p:ph type="dt" sz="half" idx="10"/>
          </p:nvPr>
        </p:nvSpPr>
        <p:spPr/>
        <p:txBody>
          <a:bodyPr/>
          <a:lstStyle/>
          <a:p>
            <a:r>
              <a:rPr lang="en-US" altLang="ja-JP" smtClean="0">
                <a:solidFill>
                  <a:srgbClr val="000000"/>
                </a:solidFill>
              </a:rPr>
              <a:t>September 2015</a:t>
            </a:r>
            <a:endParaRPr lang="en-US" altLang="ja-JP" dirty="0">
              <a:solidFill>
                <a:srgbClr val="000000"/>
              </a:solidFill>
            </a:endParaRPr>
          </a:p>
        </p:txBody>
      </p:sp>
      <p:sp>
        <p:nvSpPr>
          <p:cNvPr id="11" name="フッター プレースホルダー 10"/>
          <p:cNvSpPr>
            <a:spLocks noGrp="1"/>
          </p:cNvSpPr>
          <p:nvPr>
            <p:ph type="ftr" sz="quarter" idx="11"/>
          </p:nvPr>
        </p:nvSpPr>
        <p:spPr/>
        <p:txBody>
          <a:bodyPr/>
          <a:lstStyle/>
          <a:p>
            <a:r>
              <a:rPr lang="en-US" altLang="ja-JP" smtClean="0">
                <a:solidFill>
                  <a:srgbClr val="000000"/>
                </a:solidFill>
              </a:rPr>
              <a:t>Akifumi Kasamatsu, NICT</a:t>
            </a:r>
            <a:endParaRPr lang="en-US" altLang="ja-JP" dirty="0">
              <a:solidFill>
                <a:srgbClr val="000000"/>
              </a:solidFill>
            </a:endParaRPr>
          </a:p>
        </p:txBody>
      </p:sp>
      <p:sp>
        <p:nvSpPr>
          <p:cNvPr id="7" name="テキスト ボックス 6"/>
          <p:cNvSpPr txBox="1"/>
          <p:nvPr/>
        </p:nvSpPr>
        <p:spPr>
          <a:xfrm>
            <a:off x="605009" y="1602373"/>
            <a:ext cx="8071447" cy="4324261"/>
          </a:xfrm>
          <a:prstGeom prst="rect">
            <a:avLst/>
          </a:prstGeom>
          <a:noFill/>
        </p:spPr>
        <p:txBody>
          <a:bodyPr wrap="square" rtlCol="0">
            <a:spAutoFit/>
          </a:bodyPr>
          <a:lstStyle/>
          <a:p>
            <a:pPr marL="342900" indent="-342900" algn="l">
              <a:buClr>
                <a:schemeClr val="accent2"/>
              </a:buClr>
              <a:buFont typeface="Wingdings" panose="05000000000000000000" pitchFamily="2" charset="2"/>
              <a:buChar char="n"/>
            </a:pPr>
            <a:r>
              <a:rPr kumimoji="1" lang="en-US" altLang="ja-JP" dirty="0">
                <a:latin typeface="+mj-lt"/>
              </a:rPr>
              <a:t>Question ITU-R </a:t>
            </a:r>
            <a:r>
              <a:rPr kumimoji="1" lang="en-US" altLang="ja-JP" dirty="0" smtClean="0">
                <a:latin typeface="+mj-lt"/>
              </a:rPr>
              <a:t>256-0/5, </a:t>
            </a:r>
            <a:r>
              <a:rPr kumimoji="1" lang="en-US" altLang="ja-JP" dirty="0">
                <a:latin typeface="+mj-lt"/>
              </a:rPr>
              <a:t>“Technical and operational characteristics of the land mobile service in the frequency range 275-1 000 GHz</a:t>
            </a:r>
            <a:r>
              <a:rPr kumimoji="1" lang="en-US" altLang="ja-JP" dirty="0" smtClean="0">
                <a:latin typeface="+mj-lt"/>
              </a:rPr>
              <a:t>” was developed in 2015.</a:t>
            </a:r>
          </a:p>
          <a:p>
            <a:pPr marL="342900" indent="-342900" algn="l">
              <a:buClr>
                <a:schemeClr val="accent2"/>
              </a:buClr>
              <a:buFont typeface="Wingdings" panose="05000000000000000000" pitchFamily="2" charset="2"/>
              <a:buChar char="n"/>
            </a:pPr>
            <a:r>
              <a:rPr kumimoji="1" lang="en-US" altLang="ja-JP" dirty="0">
                <a:latin typeface="+mj-lt"/>
              </a:rPr>
              <a:t>Question ITU-R </a:t>
            </a:r>
            <a:r>
              <a:rPr kumimoji="1" lang="en-US" altLang="ja-JP" dirty="0" smtClean="0">
                <a:latin typeface="+mj-lt"/>
              </a:rPr>
              <a:t>257-0/5, </a:t>
            </a:r>
            <a:r>
              <a:rPr kumimoji="1" lang="en-US" altLang="ja-JP" dirty="0">
                <a:latin typeface="+mj-lt"/>
              </a:rPr>
              <a:t>“Technical and operational characteristics of the fixed service in the frequency range 275-1 000 GHz</a:t>
            </a:r>
            <a:r>
              <a:rPr kumimoji="1" lang="en-US" altLang="ja-JP" dirty="0" smtClean="0">
                <a:latin typeface="+mj-lt"/>
              </a:rPr>
              <a:t>” was developed in 2015.</a:t>
            </a:r>
            <a:endParaRPr kumimoji="1" lang="en-US" altLang="ja-JP" dirty="0">
              <a:latin typeface="+mj-lt"/>
            </a:endParaRPr>
          </a:p>
          <a:p>
            <a:pPr marL="342900" indent="-342900" algn="l">
              <a:buClr>
                <a:schemeClr val="accent2"/>
              </a:buClr>
              <a:buFont typeface="Wingdings" panose="05000000000000000000" pitchFamily="2" charset="2"/>
              <a:buChar char="n"/>
            </a:pPr>
            <a:r>
              <a:rPr kumimoji="1" lang="en-US" altLang="ja-JP" dirty="0" smtClean="0">
                <a:latin typeface="+mj-lt"/>
              </a:rPr>
              <a:t>A new section on THz wireless communication </a:t>
            </a:r>
            <a:r>
              <a:rPr kumimoji="1" lang="en-US" altLang="ja-JP" dirty="0">
                <a:latin typeface="+mj-lt"/>
              </a:rPr>
              <a:t>was created in the </a:t>
            </a:r>
            <a:r>
              <a:rPr kumimoji="1" lang="en-US" altLang="ja-JP" dirty="0" smtClean="0">
                <a:latin typeface="+mj-lt"/>
              </a:rPr>
              <a:t>working </a:t>
            </a:r>
            <a:r>
              <a:rPr kumimoji="1" lang="en-US" altLang="ja-JP" dirty="0">
                <a:latin typeface="+mj-lt"/>
              </a:rPr>
              <a:t>document towards a preliminary draft revision of Report ITU-R F.2323-0 </a:t>
            </a:r>
            <a:r>
              <a:rPr kumimoji="1" lang="en-US" altLang="ja-JP" dirty="0" smtClean="0">
                <a:latin typeface="+mj-lt"/>
              </a:rPr>
              <a:t>in 2015.</a:t>
            </a:r>
          </a:p>
          <a:p>
            <a:pPr marL="342900" indent="-342900" algn="l">
              <a:buClr>
                <a:schemeClr val="accent2"/>
              </a:buClr>
              <a:buFont typeface="Wingdings" panose="05000000000000000000" pitchFamily="2" charset="2"/>
              <a:buChar char="n"/>
            </a:pPr>
            <a:r>
              <a:rPr kumimoji="1" lang="en-US" altLang="ja-JP" dirty="0" smtClean="0">
                <a:latin typeface="+mj-lt"/>
              </a:rPr>
              <a:t>The next WP5A and WP5C meetings will be held on May 2016.</a:t>
            </a:r>
          </a:p>
        </p:txBody>
      </p:sp>
    </p:spTree>
    <p:extLst>
      <p:ext uri="{BB962C8B-B14F-4D97-AF65-F5344CB8AC3E}">
        <p14:creationId xmlns:p14="http://schemas.microsoft.com/office/powerpoint/2010/main" val="5117647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r>
              <a:rPr kumimoji="1" lang="en-US" altLang="ja-JP" smtClean="0"/>
              <a:t>Slide </a:t>
            </a:r>
            <a:fld id="{A21C43C5-638B-4706-8A4F-2436154CD830}" type="slidenum">
              <a:rPr kumimoji="1" lang="ja-JP" altLang="en-US" smtClean="0"/>
              <a:pPr/>
              <a:t>5</a:t>
            </a:fld>
            <a:endParaRPr kumimoji="1" lang="ja-JP" altLang="en-US" dirty="0"/>
          </a:p>
        </p:txBody>
      </p:sp>
      <p:sp>
        <p:nvSpPr>
          <p:cNvPr id="2" name="日付プレースホルダー 1"/>
          <p:cNvSpPr>
            <a:spLocks noGrp="1"/>
          </p:cNvSpPr>
          <p:nvPr>
            <p:ph type="dt" sz="half" idx="10"/>
          </p:nvPr>
        </p:nvSpPr>
        <p:spPr/>
        <p:txBody>
          <a:bodyPr/>
          <a:lstStyle/>
          <a:p>
            <a:r>
              <a:rPr lang="en-US" altLang="ja-JP" smtClean="0">
                <a:solidFill>
                  <a:srgbClr val="000000"/>
                </a:solidFill>
              </a:rPr>
              <a:t>September 2015</a:t>
            </a:r>
            <a:endParaRPr lang="en-US" altLang="ja-JP" dirty="0">
              <a:solidFill>
                <a:srgbClr val="000000"/>
              </a:solidFill>
            </a:endParaRPr>
          </a:p>
        </p:txBody>
      </p:sp>
      <p:sp>
        <p:nvSpPr>
          <p:cNvPr id="5" name="フッター プレースホルダー 4"/>
          <p:cNvSpPr>
            <a:spLocks noGrp="1"/>
          </p:cNvSpPr>
          <p:nvPr>
            <p:ph type="ftr" sz="quarter" idx="11"/>
          </p:nvPr>
        </p:nvSpPr>
        <p:spPr/>
        <p:txBody>
          <a:bodyPr/>
          <a:lstStyle/>
          <a:p>
            <a:r>
              <a:rPr lang="en-US" altLang="ja-JP" smtClean="0">
                <a:solidFill>
                  <a:srgbClr val="000000"/>
                </a:solidFill>
              </a:rPr>
              <a:t>Akifumi Kasamatsu, NICT</a:t>
            </a:r>
            <a:endParaRPr lang="en-US" altLang="ja-JP" dirty="0">
              <a:solidFill>
                <a:srgbClr val="000000"/>
              </a:solidFill>
            </a:endParaRPr>
          </a:p>
        </p:txBody>
      </p:sp>
      <p:sp>
        <p:nvSpPr>
          <p:cNvPr id="6" name="タイトル 1"/>
          <p:cNvSpPr txBox="1">
            <a:spLocks/>
          </p:cNvSpPr>
          <p:nvPr/>
        </p:nvSpPr>
        <p:spPr bwMode="auto">
          <a:xfrm>
            <a:off x="467544" y="764704"/>
            <a:ext cx="8064896" cy="620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US" altLang="ja-JP" sz="3200" kern="0" dirty="0" smtClean="0">
                <a:ea typeface="メイリオ" panose="020B0604030504040204" pitchFamily="50" charset="-128"/>
                <a:cs typeface="メイリオ" panose="020B0604030504040204" pitchFamily="50" charset="-128"/>
              </a:rPr>
              <a:t>Reply to ITU-R WP1A (WP5A and WP5C)</a:t>
            </a:r>
            <a:endParaRPr lang="ja-JP" altLang="en-US" sz="3200" kern="0" dirty="0">
              <a:ea typeface="メイリオ" panose="020B0604030504040204" pitchFamily="50" charset="-128"/>
              <a:cs typeface="メイリオ" panose="020B0604030504040204" pitchFamily="50" charset="-128"/>
            </a:endParaRPr>
          </a:p>
        </p:txBody>
      </p:sp>
      <p:sp>
        <p:nvSpPr>
          <p:cNvPr id="7" name="テキスト ボックス 6"/>
          <p:cNvSpPr txBox="1"/>
          <p:nvPr/>
        </p:nvSpPr>
        <p:spPr>
          <a:xfrm>
            <a:off x="605009" y="1412776"/>
            <a:ext cx="7684497" cy="3554819"/>
          </a:xfrm>
          <a:prstGeom prst="rect">
            <a:avLst/>
          </a:prstGeom>
          <a:noFill/>
        </p:spPr>
        <p:txBody>
          <a:bodyPr wrap="square" rtlCol="0">
            <a:spAutoFit/>
          </a:bodyPr>
          <a:lstStyle/>
          <a:p>
            <a:pPr marL="342900" indent="-342900" algn="l">
              <a:buClr>
                <a:schemeClr val="accent2"/>
              </a:buClr>
              <a:buFont typeface="Wingdings" panose="05000000000000000000" pitchFamily="2" charset="2"/>
              <a:buChar char="n"/>
            </a:pPr>
            <a:r>
              <a:rPr kumimoji="1" lang="en-US" altLang="ja-JP" dirty="0" smtClean="0">
                <a:latin typeface="+mj-lt"/>
              </a:rPr>
              <a:t>State agreement on its importance of the frequency range 252-275 GHz for TG3d devices.</a:t>
            </a:r>
          </a:p>
          <a:p>
            <a:pPr marL="342900" indent="-342900" algn="l">
              <a:buClr>
                <a:schemeClr val="accent2"/>
              </a:buClr>
              <a:buFont typeface="Wingdings" panose="05000000000000000000" pitchFamily="2" charset="2"/>
              <a:buChar char="n"/>
            </a:pPr>
            <a:r>
              <a:rPr kumimoji="1" lang="en-US" altLang="ja-JP" dirty="0" smtClean="0">
                <a:latin typeface="+mj-lt"/>
              </a:rPr>
              <a:t>Provide information on TG3d device characteristics in the frequency range 252-275 GHz, if available.</a:t>
            </a:r>
          </a:p>
          <a:p>
            <a:pPr marL="342900" indent="-342900" algn="l">
              <a:buClr>
                <a:schemeClr val="accent2"/>
              </a:buClr>
              <a:buFont typeface="Wingdings" panose="05000000000000000000" pitchFamily="2" charset="2"/>
              <a:buChar char="n"/>
            </a:pPr>
            <a:r>
              <a:rPr kumimoji="1" lang="en-US" altLang="ja-JP" dirty="0" smtClean="0">
                <a:latin typeface="+mj-lt"/>
              </a:rPr>
              <a:t>Provide possible frequency </a:t>
            </a:r>
            <a:r>
              <a:rPr kumimoji="1" lang="en-US" altLang="ja-JP" dirty="0" err="1" smtClean="0">
                <a:latin typeface="+mj-lt"/>
              </a:rPr>
              <a:t>usgae</a:t>
            </a:r>
            <a:r>
              <a:rPr kumimoji="1" lang="en-US" altLang="ja-JP" dirty="0" smtClean="0">
                <a:latin typeface="+mj-lt"/>
              </a:rPr>
              <a:t> plan in the </a:t>
            </a:r>
            <a:r>
              <a:rPr kumimoji="1" lang="en-US" altLang="ja-JP" dirty="0">
                <a:latin typeface="+mj-lt"/>
              </a:rPr>
              <a:t>frequency </a:t>
            </a:r>
            <a:r>
              <a:rPr kumimoji="1" lang="en-US" altLang="ja-JP" dirty="0" smtClean="0">
                <a:latin typeface="+mj-lt"/>
              </a:rPr>
              <a:t>range 275-325 GHz and other additional frequency ranges </a:t>
            </a:r>
            <a:r>
              <a:rPr kumimoji="1" lang="en-US" altLang="ja-JP" dirty="0">
                <a:latin typeface="+mj-lt"/>
              </a:rPr>
              <a:t>for TG3d </a:t>
            </a:r>
            <a:r>
              <a:rPr kumimoji="1" lang="en-US" altLang="ja-JP" dirty="0" smtClean="0">
                <a:latin typeface="+mj-lt"/>
              </a:rPr>
              <a:t>devices to make WP5A and WP5C identify these frequency bands for mobile and/or fixed services.</a:t>
            </a:r>
          </a:p>
        </p:txBody>
      </p:sp>
      <p:sp>
        <p:nvSpPr>
          <p:cNvPr id="3" name="正方形/長方形 2"/>
          <p:cNvSpPr/>
          <p:nvPr/>
        </p:nvSpPr>
        <p:spPr bwMode="auto">
          <a:xfrm>
            <a:off x="1043608" y="5065439"/>
            <a:ext cx="2808312" cy="864096"/>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8" name="テキスト ボックス 7"/>
          <p:cNvSpPr txBox="1"/>
          <p:nvPr/>
        </p:nvSpPr>
        <p:spPr>
          <a:xfrm>
            <a:off x="681849" y="6001543"/>
            <a:ext cx="793807" cy="307777"/>
          </a:xfrm>
          <a:prstGeom prst="rect">
            <a:avLst/>
          </a:prstGeom>
          <a:noFill/>
        </p:spPr>
        <p:txBody>
          <a:bodyPr wrap="none" rtlCol="0">
            <a:spAutoFit/>
          </a:bodyPr>
          <a:lstStyle/>
          <a:p>
            <a:r>
              <a:rPr kumimoji="1" lang="en-US" altLang="ja-JP" sz="1400" dirty="0" smtClean="0">
                <a:latin typeface="+mj-lt"/>
              </a:rPr>
              <a:t>252GHz</a:t>
            </a:r>
            <a:endParaRPr kumimoji="1" lang="ja-JP" altLang="en-US" sz="1400" dirty="0">
              <a:latin typeface="+mj-lt"/>
            </a:endParaRPr>
          </a:p>
        </p:txBody>
      </p:sp>
      <p:sp>
        <p:nvSpPr>
          <p:cNvPr id="9" name="テキスト ボックス 8"/>
          <p:cNvSpPr txBox="1"/>
          <p:nvPr/>
        </p:nvSpPr>
        <p:spPr>
          <a:xfrm>
            <a:off x="3490161" y="6001543"/>
            <a:ext cx="793807" cy="307777"/>
          </a:xfrm>
          <a:prstGeom prst="rect">
            <a:avLst/>
          </a:prstGeom>
          <a:noFill/>
        </p:spPr>
        <p:txBody>
          <a:bodyPr wrap="none" rtlCol="0">
            <a:spAutoFit/>
          </a:bodyPr>
          <a:lstStyle/>
          <a:p>
            <a:r>
              <a:rPr kumimoji="1" lang="en-US" altLang="ja-JP" sz="1400" dirty="0" smtClean="0">
                <a:latin typeface="+mj-lt"/>
              </a:rPr>
              <a:t>275GHz</a:t>
            </a:r>
            <a:endParaRPr kumimoji="1" lang="ja-JP" altLang="en-US" sz="1400" dirty="0">
              <a:latin typeface="+mj-lt"/>
            </a:endParaRPr>
          </a:p>
        </p:txBody>
      </p:sp>
      <p:sp>
        <p:nvSpPr>
          <p:cNvPr id="10" name="正方形/長方形 9"/>
          <p:cNvSpPr/>
          <p:nvPr/>
        </p:nvSpPr>
        <p:spPr bwMode="auto">
          <a:xfrm>
            <a:off x="3851920" y="5065439"/>
            <a:ext cx="3960440" cy="864096"/>
          </a:xfrm>
          <a:prstGeom prst="rect">
            <a:avLst/>
          </a:prstGeom>
          <a:solidFill>
            <a:srgbClr val="FFFF0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1" name="テキスト ボックス 10"/>
          <p:cNvSpPr txBox="1"/>
          <p:nvPr/>
        </p:nvSpPr>
        <p:spPr>
          <a:xfrm>
            <a:off x="7378593" y="6001543"/>
            <a:ext cx="793807" cy="307777"/>
          </a:xfrm>
          <a:prstGeom prst="rect">
            <a:avLst/>
          </a:prstGeom>
          <a:noFill/>
        </p:spPr>
        <p:txBody>
          <a:bodyPr wrap="none" rtlCol="0">
            <a:spAutoFit/>
          </a:bodyPr>
          <a:lstStyle/>
          <a:p>
            <a:r>
              <a:rPr kumimoji="1" lang="en-US" altLang="ja-JP" sz="1400" dirty="0" smtClean="0">
                <a:latin typeface="+mj-lt"/>
              </a:rPr>
              <a:t>325GHz</a:t>
            </a:r>
            <a:endParaRPr kumimoji="1" lang="ja-JP" altLang="en-US" sz="1400" dirty="0">
              <a:latin typeface="+mj-lt"/>
            </a:endParaRPr>
          </a:p>
        </p:txBody>
      </p:sp>
      <p:sp>
        <p:nvSpPr>
          <p:cNvPr id="12" name="テキスト ボックス 11"/>
          <p:cNvSpPr txBox="1"/>
          <p:nvPr/>
        </p:nvSpPr>
        <p:spPr>
          <a:xfrm>
            <a:off x="971600" y="5229200"/>
            <a:ext cx="3007294" cy="646331"/>
          </a:xfrm>
          <a:prstGeom prst="rect">
            <a:avLst/>
          </a:prstGeom>
          <a:noFill/>
        </p:spPr>
        <p:txBody>
          <a:bodyPr wrap="square" rtlCol="0">
            <a:spAutoFit/>
          </a:bodyPr>
          <a:lstStyle/>
          <a:p>
            <a:r>
              <a:rPr kumimoji="1" lang="en-US" altLang="ja-JP" sz="1800" i="1" dirty="0" smtClean="0">
                <a:latin typeface="+mj-lt"/>
              </a:rPr>
              <a:t>Available frequency range for TG3d devices</a:t>
            </a:r>
            <a:endParaRPr kumimoji="1" lang="ja-JP" altLang="en-US" sz="1800" i="1" dirty="0">
              <a:latin typeface="+mj-lt"/>
            </a:endParaRPr>
          </a:p>
        </p:txBody>
      </p:sp>
      <p:sp>
        <p:nvSpPr>
          <p:cNvPr id="13" name="テキスト ボックス 12"/>
          <p:cNvSpPr txBox="1"/>
          <p:nvPr/>
        </p:nvSpPr>
        <p:spPr>
          <a:xfrm>
            <a:off x="4213698" y="5211196"/>
            <a:ext cx="3166614" cy="646331"/>
          </a:xfrm>
          <a:prstGeom prst="rect">
            <a:avLst/>
          </a:prstGeom>
          <a:noFill/>
        </p:spPr>
        <p:txBody>
          <a:bodyPr wrap="square" rtlCol="0">
            <a:spAutoFit/>
          </a:bodyPr>
          <a:lstStyle/>
          <a:p>
            <a:r>
              <a:rPr kumimoji="1" lang="en-US" altLang="ja-JP" sz="1800" i="1" dirty="0" smtClean="0">
                <a:latin typeface="+mj-lt"/>
              </a:rPr>
              <a:t>New frequency identification for TG3d devices</a:t>
            </a:r>
            <a:endParaRPr kumimoji="1" lang="ja-JP" altLang="en-US" sz="1800" i="1" dirty="0">
              <a:latin typeface="+mj-lt"/>
            </a:endParaRPr>
          </a:p>
        </p:txBody>
      </p:sp>
    </p:spTree>
    <p:extLst>
      <p:ext uri="{BB962C8B-B14F-4D97-AF65-F5344CB8AC3E}">
        <p14:creationId xmlns:p14="http://schemas.microsoft.com/office/powerpoint/2010/main" val="516222209"/>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6801</TotalTime>
  <Words>486</Words>
  <Application>Microsoft Office PowerPoint</Application>
  <PresentationFormat>画面に合わせる (4:3)</PresentationFormat>
  <Paragraphs>57</Paragraphs>
  <Slides>5</Slides>
  <Notes>2</Notes>
  <HiddenSlides>0</HiddenSlides>
  <MMClips>0</MMClips>
  <ScaleCrop>false</ScaleCrop>
  <HeadingPairs>
    <vt:vector size="4" baseType="variant">
      <vt:variant>
        <vt:lpstr>テーマ</vt:lpstr>
      </vt:variant>
      <vt:variant>
        <vt:i4>1</vt:i4>
      </vt:variant>
      <vt:variant>
        <vt:lpstr>スライド タイトル</vt:lpstr>
      </vt:variant>
      <vt:variant>
        <vt:i4>5</vt:i4>
      </vt:variant>
    </vt:vector>
  </HeadingPairs>
  <TitlesOfParts>
    <vt:vector size="6" baseType="lpstr">
      <vt:lpstr>IEEE-P802_15</vt:lpstr>
      <vt:lpstr>PowerPoint プレゼンテーション</vt:lpstr>
      <vt:lpstr>PowerPoint プレゼンテーション</vt:lpstr>
      <vt:lpstr>ITU-R WP1A activity</vt:lpstr>
      <vt:lpstr>ITU-R WP5A/5C activities</vt:lpstr>
      <vt:lpstr>PowerPoint プレゼンテーション</vt:lpstr>
    </vt:vector>
  </TitlesOfParts>
  <Company>（株）東芝</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 (on one or two lines)</dc:title>
  <dc:creator>デザインセンター</dc:creator>
  <cp:lastModifiedBy>arib</cp:lastModifiedBy>
  <cp:revision>570</cp:revision>
  <cp:lastPrinted>2014-10-01T05:45:06Z</cp:lastPrinted>
  <dcterms:created xsi:type="dcterms:W3CDTF">2002-05-15T02:14:01Z</dcterms:created>
  <dcterms:modified xsi:type="dcterms:W3CDTF">2015-09-12T14:55:26Z</dcterms:modified>
</cp:coreProperties>
</file>