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6"/>
  </p:notesMasterIdLst>
  <p:handoutMasterIdLst>
    <p:handoutMasterId r:id="rId7"/>
  </p:handoutMasterIdLst>
  <p:sldIdLst>
    <p:sldId id="340" r:id="rId2"/>
    <p:sldId id="344" r:id="rId3"/>
    <p:sldId id="327" r:id="rId4"/>
    <p:sldId id="346" r:id="rId5"/>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8" autoAdjust="0"/>
    <p:restoredTop sz="94823" autoAdjust="0"/>
  </p:normalViewPr>
  <p:slideViewPr>
    <p:cSldViewPr>
      <p:cViewPr>
        <p:scale>
          <a:sx n="70" d="100"/>
          <a:sy n="70" d="100"/>
        </p:scale>
        <p:origin x="-36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3</a:t>
            </a:fld>
            <a:endParaRPr lang="en-US" altLang="ja-JP"/>
          </a:p>
        </p:txBody>
      </p:sp>
    </p:spTree>
    <p:extLst>
      <p:ext uri="{BB962C8B-B14F-4D97-AF65-F5344CB8AC3E}">
        <p14:creationId xmlns:p14="http://schemas.microsoft.com/office/powerpoint/2010/main" val="98808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4</a:t>
            </a:fld>
            <a:endParaRPr lang="en-US" altLang="ja-JP"/>
          </a:p>
        </p:txBody>
      </p:sp>
    </p:spTree>
    <p:extLst>
      <p:ext uri="{BB962C8B-B14F-4D97-AF65-F5344CB8AC3E}">
        <p14:creationId xmlns:p14="http://schemas.microsoft.com/office/powerpoint/2010/main" val="9880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dirty="0" smtClean="0">
                <a:solidFill>
                  <a:srgbClr val="000000"/>
                </a:solidFill>
              </a:rPr>
              <a:t>February 2015</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Akifumi Kasamatsu, NICT</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smtClean="0">
                <a:solidFill>
                  <a:srgbClr val="000000"/>
                </a:solidFill>
                <a:latin typeface="Times New Roman" pitchFamily="18" charset="0"/>
              </a:rPr>
              <a:t>January 2015</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a:t>
            </a:r>
            <a:r>
              <a:rPr lang="en-US" altLang="ja-JP" sz="1400" b="1" dirty="0" smtClean="0">
                <a:solidFill>
                  <a:srgbClr val="000000"/>
                </a:solidFill>
                <a:latin typeface="Times New Roman" pitchFamily="18" charset="0"/>
                <a:ea typeface="ＭＳ Ｐゴシック" charset="-128"/>
              </a:rPr>
              <a:t>802.15-15-0139-00-003d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[New elements of  Section 6 in </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TG3d Applications Requirements Document</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[19 February 2015]</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Akifumi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Kasamatsu</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Iwao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Hosako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Hiroyo</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Ogawa]</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6876], 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kasa@nict.go.jp</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[The aim of this contribution is to provide </a:t>
            </a:r>
            <a:r>
              <a:rPr lang="en-US" altLang="ja-JP" sz="1600" dirty="0">
                <a:solidFill>
                  <a:srgbClr val="000000"/>
                </a:solidFill>
                <a:latin typeface="Times New Roman" pitchFamily="18" charset="0"/>
                <a:ea typeface="ＭＳ Ｐゴシック" charset="-128"/>
                <a:cs typeface="Times New Roman" panose="02020603050405020304" pitchFamily="18" charset="0"/>
              </a:rPr>
              <a:t>the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new elements for Section 6 of Applications Requirements Document.]</a:t>
            </a:r>
          </a:p>
          <a:p>
            <a:pPr lvl="0"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Purpose</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on the possible use of 300-GHz band for the mobile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fronhaul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link between BBU (Baseband Unit) and RRH (Remote Radio Head).]</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548680"/>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smtClean="0">
                <a:ea typeface="メイリオ" panose="020B0604030504040204" pitchFamily="50" charset="-128"/>
                <a:cs typeface="メイリオ" panose="020B0604030504040204" pitchFamily="50" charset="-128"/>
              </a:rPr>
              <a:t>Summary of Discussion</a:t>
            </a:r>
            <a:endParaRPr lang="ja-JP" altLang="en-US" sz="3200"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0" y="1052736"/>
            <a:ext cx="9144000" cy="5016758"/>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2000" dirty="0" smtClean="0">
                <a:latin typeface="+mj-lt"/>
              </a:rPr>
              <a:t>The previous </a:t>
            </a:r>
            <a:r>
              <a:rPr kumimoji="1" lang="en-US" altLang="ja-JP" sz="2000" dirty="0">
                <a:latin typeface="+mj-lt"/>
              </a:rPr>
              <a:t>contribution </a:t>
            </a:r>
            <a:r>
              <a:rPr kumimoji="1" lang="en-US" altLang="ja-JP" sz="2000" dirty="0" smtClean="0">
                <a:latin typeface="+mj-lt"/>
              </a:rPr>
              <a:t>proposed the Radio over Fiber (</a:t>
            </a:r>
            <a:r>
              <a:rPr kumimoji="1" lang="en-US" altLang="ja-JP" sz="2000" dirty="0" err="1" smtClean="0">
                <a:latin typeface="+mj-lt"/>
              </a:rPr>
              <a:t>RoF</a:t>
            </a:r>
            <a:r>
              <a:rPr kumimoji="1" lang="en-US" altLang="ja-JP" sz="2000" dirty="0" smtClean="0">
                <a:latin typeface="+mj-lt"/>
              </a:rPr>
              <a:t>) link for mobile </a:t>
            </a:r>
            <a:r>
              <a:rPr kumimoji="1" lang="en-US" altLang="ja-JP" sz="2000" dirty="0" err="1" smtClean="0">
                <a:latin typeface="+mj-lt"/>
              </a:rPr>
              <a:t>fronthaul</a:t>
            </a:r>
            <a:r>
              <a:rPr kumimoji="1" lang="en-US" altLang="ja-JP" sz="2000" dirty="0" smtClean="0">
                <a:latin typeface="+mj-lt"/>
              </a:rPr>
              <a:t> to connect Baseband Unit (BBU) and Remote Radio Head (RRH) [1]. However, because 802.15.3d provides a standard for wireless devices, NICT proposes to use 802.15.3d devices to interface the specifications of radio base stations with 300-GHz wireless link. </a:t>
            </a:r>
          </a:p>
          <a:p>
            <a:pPr marL="342900" indent="-342900" algn="l">
              <a:buClr>
                <a:schemeClr val="accent2"/>
              </a:buClr>
              <a:buFont typeface="Wingdings" panose="05000000000000000000" pitchFamily="2" charset="2"/>
              <a:buChar char="n"/>
            </a:pPr>
            <a:r>
              <a:rPr kumimoji="1" lang="en-US" altLang="ja-JP" sz="2000" dirty="0" smtClean="0">
                <a:latin typeface="+mj-lt"/>
              </a:rPr>
              <a:t>The specification of radio </a:t>
            </a:r>
            <a:r>
              <a:rPr kumimoji="1" lang="en-US" altLang="ja-JP" sz="2000" dirty="0">
                <a:latin typeface="+mj-lt"/>
              </a:rPr>
              <a:t>base stations </a:t>
            </a:r>
            <a:r>
              <a:rPr kumimoji="1" lang="en-US" altLang="ja-JP" sz="2000" dirty="0" smtClean="0">
                <a:latin typeface="+mj-lt"/>
              </a:rPr>
              <a:t>is known as a </a:t>
            </a:r>
            <a:r>
              <a:rPr kumimoji="1" lang="en-US" altLang="ja-JP" sz="2000" dirty="0">
                <a:latin typeface="+mj-lt"/>
              </a:rPr>
              <a:t>Common Public Radio Interface (</a:t>
            </a:r>
            <a:r>
              <a:rPr kumimoji="1" lang="en-US" altLang="ja-JP" sz="2000" dirty="0" smtClean="0">
                <a:latin typeface="+mj-lt"/>
              </a:rPr>
              <a:t>CPRI) [1] which </a:t>
            </a:r>
            <a:r>
              <a:rPr kumimoji="1" lang="en-US" altLang="ja-JP" sz="2000" dirty="0">
                <a:latin typeface="+mj-lt"/>
              </a:rPr>
              <a:t>specifies </a:t>
            </a:r>
            <a:r>
              <a:rPr kumimoji="1" lang="en-US" altLang="ja-JP" sz="2000" dirty="0" smtClean="0">
                <a:latin typeface="+mj-lt"/>
              </a:rPr>
              <a:t>the </a:t>
            </a:r>
            <a:r>
              <a:rPr kumimoji="1" lang="en-US" altLang="ja-JP" sz="2000" dirty="0">
                <a:latin typeface="+mj-lt"/>
              </a:rPr>
              <a:t>key internal interface of radio base stations between the Radio Equipment Control (REC) and the Radio Equipment (RE). </a:t>
            </a:r>
            <a:r>
              <a:rPr kumimoji="1" lang="en-US" altLang="ja-JP" sz="2000" dirty="0" smtClean="0">
                <a:latin typeface="+mj-lt"/>
              </a:rPr>
              <a:t>The current specified maximum bit rate of CPRI is limited to 10 </a:t>
            </a:r>
            <a:r>
              <a:rPr kumimoji="1" lang="en-US" altLang="ja-JP" sz="2000" dirty="0" err="1" smtClean="0">
                <a:latin typeface="+mj-lt"/>
              </a:rPr>
              <a:t>Gbps</a:t>
            </a:r>
            <a:r>
              <a:rPr kumimoji="1" lang="en-US" altLang="ja-JP" sz="2000" dirty="0" smtClean="0">
                <a:latin typeface="+mj-lt"/>
              </a:rPr>
              <a:t>, however, 5G mobile systems will offer higher data rates greater than 10 </a:t>
            </a:r>
            <a:r>
              <a:rPr kumimoji="1" lang="en-US" altLang="ja-JP" sz="2000" dirty="0" err="1" smtClean="0">
                <a:latin typeface="+mj-lt"/>
              </a:rPr>
              <a:t>Gbps</a:t>
            </a:r>
            <a:r>
              <a:rPr kumimoji="1" lang="en-US" altLang="ja-JP" sz="2000" dirty="0" smtClean="0">
                <a:latin typeface="+mj-lt"/>
              </a:rPr>
              <a:t> to the mobile terminals [3], the capacity of the mobile </a:t>
            </a:r>
            <a:r>
              <a:rPr kumimoji="1" lang="en-US" altLang="ja-JP" sz="2000" dirty="0" err="1" smtClean="0">
                <a:latin typeface="+mj-lt"/>
              </a:rPr>
              <a:t>fronthaul</a:t>
            </a:r>
            <a:r>
              <a:rPr kumimoji="1" lang="en-US" altLang="ja-JP" sz="2000" dirty="0" smtClean="0">
                <a:latin typeface="+mj-lt"/>
              </a:rPr>
              <a:t> link has to be increased to satisfy with the technical requirements of 5G mobile systems.</a:t>
            </a:r>
          </a:p>
          <a:p>
            <a:pPr marL="342900" indent="-342900" algn="l">
              <a:buClr>
                <a:schemeClr val="accent2"/>
              </a:buClr>
              <a:buFont typeface="Wingdings" panose="05000000000000000000" pitchFamily="2" charset="2"/>
              <a:buChar char="n"/>
            </a:pPr>
            <a:r>
              <a:rPr kumimoji="1" lang="en-US" altLang="ja-JP" sz="2000" dirty="0" smtClean="0">
                <a:latin typeface="+mj-lt"/>
              </a:rPr>
              <a:t>The new application architecture for mobile </a:t>
            </a:r>
            <a:r>
              <a:rPr kumimoji="1" lang="en-US" altLang="ja-JP" sz="2000" dirty="0" err="1" smtClean="0">
                <a:latin typeface="+mj-lt"/>
              </a:rPr>
              <a:t>fronthaul</a:t>
            </a:r>
            <a:r>
              <a:rPr kumimoji="1" lang="en-US" altLang="ja-JP" sz="2000" dirty="0" smtClean="0">
                <a:latin typeface="+mj-lt"/>
              </a:rPr>
              <a:t>  using 300-GHz band and 802.15.3d devices is shown in the next page. The detailed document of the new section 6 including a frequency band planning [4] will be provided at Berlin meeting</a:t>
            </a:r>
            <a:r>
              <a:rPr kumimoji="1" lang="en-US" altLang="ja-JP" sz="2000" i="1" dirty="0" smtClean="0">
                <a:latin typeface="+mj-lt"/>
              </a:rPr>
              <a:t>.</a:t>
            </a:r>
          </a:p>
        </p:txBody>
      </p:sp>
    </p:spTree>
    <p:extLst>
      <p:ext uri="{BB962C8B-B14F-4D97-AF65-F5344CB8AC3E}">
        <p14:creationId xmlns:p14="http://schemas.microsoft.com/office/powerpoint/2010/main" val="386390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375196" y="836712"/>
            <a:ext cx="8764587" cy="620713"/>
          </a:xfrm>
        </p:spPr>
        <p:txBody>
          <a:bodyPr/>
          <a:lstStyle/>
          <a:p>
            <a:r>
              <a:rPr kumimoji="1" lang="en-US" altLang="ja-JP" dirty="0" smtClean="0">
                <a:ea typeface="メイリオ" panose="020B0604030504040204" pitchFamily="50" charset="-128"/>
                <a:cs typeface="メイリオ" panose="020B0604030504040204" pitchFamily="50" charset="-128"/>
              </a:rPr>
              <a:t>Mobile </a:t>
            </a:r>
            <a:r>
              <a:rPr kumimoji="1" lang="en-US" altLang="ja-JP" dirty="0" err="1" smtClean="0">
                <a:ea typeface="メイリオ" panose="020B0604030504040204" pitchFamily="50" charset="-128"/>
                <a:cs typeface="メイリオ" panose="020B0604030504040204" pitchFamily="50" charset="-128"/>
              </a:rPr>
              <a:t>fronhaul</a:t>
            </a:r>
            <a:r>
              <a:rPr kumimoji="1" lang="en-US" altLang="ja-JP" dirty="0" smtClean="0">
                <a:ea typeface="メイリオ" panose="020B0604030504040204" pitchFamily="50" charset="-128"/>
                <a:cs typeface="メイリオ" panose="020B0604030504040204" pitchFamily="50" charset="-128"/>
              </a:rPr>
              <a:t> using 300-GHz band</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527" y="1844824"/>
            <a:ext cx="7896388" cy="3305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タイトル 1"/>
          <p:cNvSpPr>
            <a:spLocks noGrp="1"/>
          </p:cNvSpPr>
          <p:nvPr>
            <p:ph type="title" idx="4294967295"/>
          </p:nvPr>
        </p:nvSpPr>
        <p:spPr>
          <a:xfrm>
            <a:off x="107504" y="620688"/>
            <a:ext cx="9032279" cy="620713"/>
          </a:xfrm>
        </p:spPr>
        <p:txBody>
          <a:bodyPr/>
          <a:lstStyle/>
          <a:p>
            <a:r>
              <a:rPr kumimoji="1" lang="en-US" altLang="ja-JP" sz="3200" dirty="0" smtClean="0">
                <a:ea typeface="メイリオ" panose="020B0604030504040204" pitchFamily="50" charset="-128"/>
                <a:cs typeface="メイリオ" panose="020B0604030504040204" pitchFamily="50" charset="-128"/>
              </a:rPr>
              <a:t>References</a:t>
            </a:r>
            <a:endParaRPr kumimoji="1" lang="ja-JP" altLang="en-US" sz="3200"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5" name="テキスト ボックス 4"/>
          <p:cNvSpPr txBox="1"/>
          <p:nvPr/>
        </p:nvSpPr>
        <p:spPr>
          <a:xfrm>
            <a:off x="398039" y="1587489"/>
            <a:ext cx="8352928" cy="2554545"/>
          </a:xfrm>
          <a:prstGeom prst="rect">
            <a:avLst/>
          </a:prstGeom>
          <a:noFill/>
        </p:spPr>
        <p:txBody>
          <a:bodyPr wrap="square" rtlCol="0">
            <a:spAutoFit/>
          </a:bodyPr>
          <a:lstStyle/>
          <a:p>
            <a:pPr marL="358775" indent="-358775" algn="l"/>
            <a:r>
              <a:rPr kumimoji="1" lang="en-US" altLang="ja-JP" sz="2000" dirty="0">
                <a:latin typeface="+mj-lt"/>
              </a:rPr>
              <a:t>[1] </a:t>
            </a:r>
            <a:r>
              <a:rPr kumimoji="1" lang="en-US" altLang="ja-JP" sz="2000" dirty="0" smtClean="0">
                <a:latin typeface="+mj-lt"/>
              </a:rPr>
              <a:t>Proposed </a:t>
            </a:r>
            <a:r>
              <a:rPr kumimoji="1" lang="en-US" altLang="ja-JP" sz="2000" dirty="0">
                <a:latin typeface="+mj-lt"/>
              </a:rPr>
              <a:t>modification of TG3d Applications Requirements Document (ARD), </a:t>
            </a:r>
            <a:r>
              <a:rPr kumimoji="1" lang="en-US" altLang="ja-JP" sz="2000" i="1" dirty="0">
                <a:latin typeface="+mj-lt"/>
              </a:rPr>
              <a:t>IEEE </a:t>
            </a:r>
            <a:r>
              <a:rPr kumimoji="1" lang="en-US" altLang="ja-JP" sz="2000" i="1" dirty="0" smtClean="0">
                <a:latin typeface="+mj-lt"/>
              </a:rPr>
              <a:t>P802.15-14-0549-003d</a:t>
            </a:r>
            <a:r>
              <a:rPr kumimoji="1" lang="en-US" altLang="ja-JP" sz="2000" i="1" dirty="0">
                <a:latin typeface="+mj-lt"/>
              </a:rPr>
              <a:t>.</a:t>
            </a:r>
            <a:endParaRPr kumimoji="1" lang="en-US" altLang="ja-JP" sz="2000" i="1" dirty="0" smtClean="0">
              <a:latin typeface="+mj-lt"/>
            </a:endParaRPr>
          </a:p>
          <a:p>
            <a:pPr marL="358775" indent="-358775" algn="l"/>
            <a:r>
              <a:rPr kumimoji="1" lang="en-US" altLang="ja-JP" sz="2000" dirty="0" smtClean="0">
                <a:latin typeface="+mj-lt"/>
              </a:rPr>
              <a:t>[2]  </a:t>
            </a:r>
            <a:r>
              <a:rPr kumimoji="1" lang="en-US" altLang="ja-JP" sz="2000" dirty="0">
                <a:latin typeface="+mj-lt"/>
              </a:rPr>
              <a:t>Common Public Radio Interface (CPRI); Interface Specification, </a:t>
            </a:r>
            <a:r>
              <a:rPr kumimoji="1" lang="en-US" altLang="ja-JP" sz="2000" i="1" dirty="0">
                <a:latin typeface="+mj-lt"/>
              </a:rPr>
              <a:t>CPRI Specification V6.0 (2013-08-30</a:t>
            </a:r>
            <a:r>
              <a:rPr kumimoji="1" lang="en-US" altLang="ja-JP" sz="2000" i="1" dirty="0" smtClean="0">
                <a:latin typeface="+mj-lt"/>
              </a:rPr>
              <a:t>)</a:t>
            </a:r>
            <a:r>
              <a:rPr kumimoji="1" lang="en-US" altLang="ja-JP" sz="2000" dirty="0" smtClean="0">
                <a:latin typeface="+mj-lt"/>
              </a:rPr>
              <a:t>.</a:t>
            </a:r>
          </a:p>
          <a:p>
            <a:pPr marL="358775" indent="-358775" algn="l"/>
            <a:r>
              <a:rPr kumimoji="1" lang="en-US" altLang="ja-JP" sz="2000" dirty="0" smtClean="0">
                <a:latin typeface="+mj-lt"/>
              </a:rPr>
              <a:t>[3] Mobile Communications Systems for 2020 and beyond, </a:t>
            </a:r>
            <a:r>
              <a:rPr kumimoji="1" lang="en-US" altLang="ja-JP" sz="2000" i="1" dirty="0" smtClean="0">
                <a:latin typeface="+mj-lt"/>
              </a:rPr>
              <a:t>ARIB 2020 and Beyond Ad Hoc Group White Paper, </a:t>
            </a:r>
            <a:r>
              <a:rPr kumimoji="1" lang="de-DE" altLang="ja-JP" sz="2000" i="1" dirty="0" smtClean="0">
                <a:latin typeface="+mj-lt"/>
              </a:rPr>
              <a:t>Version 1.0.0, October 2014.</a:t>
            </a:r>
          </a:p>
          <a:p>
            <a:pPr marL="358775" indent="-358775" algn="l"/>
            <a:r>
              <a:rPr kumimoji="1" lang="de-DE" altLang="ja-JP" sz="2000" dirty="0" smtClean="0">
                <a:latin typeface="+mj-lt"/>
              </a:rPr>
              <a:t>[4] </a:t>
            </a:r>
            <a:r>
              <a:rPr kumimoji="1" lang="en-US" altLang="ja-JP" sz="2000" dirty="0">
                <a:latin typeface="+mj-lt"/>
              </a:rPr>
              <a:t>Operational frequency bands for TG3d </a:t>
            </a:r>
            <a:r>
              <a:rPr kumimoji="1" lang="en-US" altLang="ja-JP" sz="2000" dirty="0" smtClean="0">
                <a:latin typeface="+mj-lt"/>
              </a:rPr>
              <a:t>devices,</a:t>
            </a:r>
            <a:r>
              <a:rPr kumimoji="1" lang="en-US" altLang="ja-JP" sz="2000" i="1" dirty="0" smtClean="0">
                <a:latin typeface="+mj-lt"/>
              </a:rPr>
              <a:t> IEEE 802.15-15-0052-01-003d.</a:t>
            </a:r>
            <a:endParaRPr kumimoji="1" lang="ja-JP" altLang="en-US" sz="2000" i="1" dirty="0">
              <a:latin typeface="+mj-lt"/>
            </a:endParaRPr>
          </a:p>
        </p:txBody>
      </p:sp>
    </p:spTree>
    <p:extLst>
      <p:ext uri="{BB962C8B-B14F-4D97-AF65-F5344CB8AC3E}">
        <p14:creationId xmlns:p14="http://schemas.microsoft.com/office/powerpoint/2010/main" val="151766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6765</TotalTime>
  <Words>362</Words>
  <Application>Microsoft Office PowerPoint</Application>
  <PresentationFormat>画面に合わせる (4:3)</PresentationFormat>
  <Paragraphs>37</Paragraphs>
  <Slides>4</Slides>
  <Notes>2</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IEEE-P802_15</vt:lpstr>
      <vt:lpstr>PowerPoint プレゼンテーション</vt:lpstr>
      <vt:lpstr>PowerPoint プレゼンテーション</vt:lpstr>
      <vt:lpstr>Mobile fronhaul using 300-GHz band</vt:lpstr>
      <vt:lpstr>References</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hiroyo ogawa</cp:lastModifiedBy>
  <cp:revision>568</cp:revision>
  <cp:lastPrinted>2014-10-01T05:45:06Z</cp:lastPrinted>
  <dcterms:created xsi:type="dcterms:W3CDTF">2002-05-15T02:14:01Z</dcterms:created>
  <dcterms:modified xsi:type="dcterms:W3CDTF">2015-02-19T05:13:18Z</dcterms:modified>
</cp:coreProperties>
</file>