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handoutMasterIdLst>
    <p:handoutMasterId r:id="rId41"/>
  </p:handoutMasterIdLst>
  <p:sldIdLst>
    <p:sldId id="259" r:id="rId2"/>
    <p:sldId id="258" r:id="rId3"/>
    <p:sldId id="256" r:id="rId4"/>
    <p:sldId id="260" r:id="rId5"/>
    <p:sldId id="261" r:id="rId6"/>
    <p:sldId id="262" r:id="rId7"/>
    <p:sldId id="266" r:id="rId8"/>
    <p:sldId id="264" r:id="rId9"/>
    <p:sldId id="267" r:id="rId10"/>
    <p:sldId id="265" r:id="rId11"/>
    <p:sldId id="268" r:id="rId12"/>
    <p:sldId id="269" r:id="rId13"/>
    <p:sldId id="272" r:id="rId14"/>
    <p:sldId id="270" r:id="rId15"/>
    <p:sldId id="273" r:id="rId16"/>
    <p:sldId id="274" r:id="rId17"/>
    <p:sldId id="275" r:id="rId18"/>
    <p:sldId id="276" r:id="rId19"/>
    <p:sldId id="271" r:id="rId20"/>
    <p:sldId id="277" r:id="rId21"/>
    <p:sldId id="290" r:id="rId22"/>
    <p:sldId id="292" r:id="rId23"/>
    <p:sldId id="293" r:id="rId24"/>
    <p:sldId id="294" r:id="rId25"/>
    <p:sldId id="278" r:id="rId26"/>
    <p:sldId id="282" r:id="rId27"/>
    <p:sldId id="295" r:id="rId28"/>
    <p:sldId id="283" r:id="rId29"/>
    <p:sldId id="284" r:id="rId30"/>
    <p:sldId id="280" r:id="rId31"/>
    <p:sldId id="279" r:id="rId32"/>
    <p:sldId id="281" r:id="rId33"/>
    <p:sldId id="301" r:id="rId34"/>
    <p:sldId id="296" r:id="rId35"/>
    <p:sldId id="297" r:id="rId36"/>
    <p:sldId id="298" r:id="rId37"/>
    <p:sldId id="299" r:id="rId38"/>
    <p:sldId id="300" r:id="rId3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2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2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2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88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algn="r" defTabSz="933450">
              <a:defRPr sz="1400" b="1" smtClean="0">
                <a:latin typeface="Times New Roman" charset="0"/>
                <a:ea typeface="ＭＳ Ｐゴシック" charset="0"/>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defTabSz="933450">
              <a:defRPr sz="1400" b="1" smtClean="0">
                <a:latin typeface="Times New Roman" charset="0"/>
                <a:ea typeface="ＭＳ Ｐゴシック" charset="0"/>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33450">
              <a:defRPr sz="1000" smtClean="0">
                <a:latin typeface="Times New Roman" charset="0"/>
                <a:ea typeface="ＭＳ Ｐゴシック" charset="0"/>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272B80B8-A90E-48F0-ABAE-1E1970FEB789}"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33450">
              <a:defRPr/>
            </a:pPr>
            <a:r>
              <a:rPr lang="en-US">
                <a:latin typeface="Times New Roman" charset="0"/>
                <a:ea typeface="ＭＳ Ｐゴシック"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2528185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algn="r" defTabSz="933450">
              <a:defRPr sz="1400" b="1" smtClean="0">
                <a:latin typeface="Times New Roman" charset="0"/>
                <a:ea typeface="ＭＳ Ｐゴシック" charset="0"/>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defTabSz="933450">
              <a:defRPr sz="1400" b="1" smtClean="0">
                <a:latin typeface="Times New Roman" charset="0"/>
                <a:ea typeface="ＭＳ Ｐゴシック" charset="0"/>
              </a:defRPr>
            </a:lvl1pPr>
          </a:lstStyle>
          <a:p>
            <a:pPr>
              <a:defRPr/>
            </a:pPr>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5pPr marL="457200" lvl="4" algn="r" defTabSz="933450">
              <a:defRPr smtClean="0">
                <a:latin typeface="Times New Roman" charset="0"/>
                <a:ea typeface="ＭＳ Ｐゴシック" charset="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D7A8FFEE-25CA-4604-A3AD-0E220C0EF7AB}"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a:latin typeface="Times New Roman" charset="0"/>
                <a:ea typeface="ＭＳ Ｐゴシック"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55499590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21</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29</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9</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11</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02A340E6-7BDC-4BBC-8C6A-4F037CEA4E0F}" type="slidenum">
              <a:rPr lang="en-US" altLang="en-US"/>
              <a:pPr/>
              <a:t>‹#›</a:t>
            </a:fld>
            <a:endParaRPr lang="en-US" altLang="en-US"/>
          </a:p>
        </p:txBody>
      </p:sp>
    </p:spTree>
    <p:extLst>
      <p:ext uri="{BB962C8B-B14F-4D97-AF65-F5344CB8AC3E}">
        <p14:creationId xmlns:p14="http://schemas.microsoft.com/office/powerpoint/2010/main" val="193247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0238A620-1582-428C-89B3-2E27EF52A4C1}" type="slidenum">
              <a:rPr lang="en-US" altLang="en-US"/>
              <a:pPr/>
              <a:t>‹#›</a:t>
            </a:fld>
            <a:endParaRPr lang="en-US" altLang="en-US"/>
          </a:p>
        </p:txBody>
      </p:sp>
    </p:spTree>
    <p:extLst>
      <p:ext uri="{BB962C8B-B14F-4D97-AF65-F5344CB8AC3E}">
        <p14:creationId xmlns:p14="http://schemas.microsoft.com/office/powerpoint/2010/main" val="20974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5AAF6A9A-371B-4DD1-9439-4B1CF0D6E5BF}" type="slidenum">
              <a:rPr lang="en-US" altLang="en-US"/>
              <a:pPr/>
              <a:t>‹#›</a:t>
            </a:fld>
            <a:endParaRPr lang="en-US" altLang="en-US"/>
          </a:p>
        </p:txBody>
      </p:sp>
    </p:spTree>
    <p:extLst>
      <p:ext uri="{BB962C8B-B14F-4D97-AF65-F5344CB8AC3E}">
        <p14:creationId xmlns:p14="http://schemas.microsoft.com/office/powerpoint/2010/main" val="165651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FC36D3BD-16A8-48D1-8A20-994489D98F98}" type="slidenum">
              <a:rPr lang="en-US" altLang="en-US"/>
              <a:pPr/>
              <a:t>‹#›</a:t>
            </a:fld>
            <a:endParaRPr lang="en-US" altLang="en-US"/>
          </a:p>
        </p:txBody>
      </p:sp>
    </p:spTree>
    <p:extLst>
      <p:ext uri="{BB962C8B-B14F-4D97-AF65-F5344CB8AC3E}">
        <p14:creationId xmlns:p14="http://schemas.microsoft.com/office/powerpoint/2010/main" val="18220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0A3DBBB6-0CBD-4D5B-AE4A-52C28A2A8A61}" type="slidenum">
              <a:rPr lang="en-US" altLang="en-US"/>
              <a:pPr/>
              <a:t>‹#›</a:t>
            </a:fld>
            <a:endParaRPr lang="en-US" altLang="en-US"/>
          </a:p>
        </p:txBody>
      </p:sp>
    </p:spTree>
    <p:extLst>
      <p:ext uri="{BB962C8B-B14F-4D97-AF65-F5344CB8AC3E}">
        <p14:creationId xmlns:p14="http://schemas.microsoft.com/office/powerpoint/2010/main" val="118431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28452002-6B99-44C7-841F-F479F9D8834D}" type="slidenum">
              <a:rPr lang="en-US" altLang="en-US"/>
              <a:pPr/>
              <a:t>‹#›</a:t>
            </a:fld>
            <a:endParaRPr lang="en-US" altLang="en-US"/>
          </a:p>
        </p:txBody>
      </p:sp>
    </p:spTree>
    <p:extLst>
      <p:ext uri="{BB962C8B-B14F-4D97-AF65-F5344CB8AC3E}">
        <p14:creationId xmlns:p14="http://schemas.microsoft.com/office/powerpoint/2010/main" val="365293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9" name="Rectangle 6"/>
          <p:cNvSpPr>
            <a:spLocks noGrp="1" noChangeArrowheads="1"/>
          </p:cNvSpPr>
          <p:nvPr>
            <p:ph type="sldNum" sz="quarter" idx="12"/>
          </p:nvPr>
        </p:nvSpPr>
        <p:spPr>
          <a:ln/>
        </p:spPr>
        <p:txBody>
          <a:bodyPr/>
          <a:lstStyle>
            <a:lvl1pPr>
              <a:defRPr/>
            </a:lvl1pPr>
          </a:lstStyle>
          <a:p>
            <a:r>
              <a:rPr lang="en-US" altLang="en-US"/>
              <a:t>Slide </a:t>
            </a:r>
            <a:fld id="{69BB8A91-37D5-4B79-8923-5947A7370A40}" type="slidenum">
              <a:rPr lang="en-US" altLang="en-US"/>
              <a:pPr/>
              <a:t>‹#›</a:t>
            </a:fld>
            <a:endParaRPr lang="en-US" altLang="en-US"/>
          </a:p>
        </p:txBody>
      </p:sp>
    </p:spTree>
    <p:extLst>
      <p:ext uri="{BB962C8B-B14F-4D97-AF65-F5344CB8AC3E}">
        <p14:creationId xmlns:p14="http://schemas.microsoft.com/office/powerpoint/2010/main" val="300852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5" name="Rectangle 6"/>
          <p:cNvSpPr>
            <a:spLocks noGrp="1" noChangeArrowheads="1"/>
          </p:cNvSpPr>
          <p:nvPr>
            <p:ph type="sldNum" sz="quarter" idx="12"/>
          </p:nvPr>
        </p:nvSpPr>
        <p:spPr>
          <a:ln/>
        </p:spPr>
        <p:txBody>
          <a:bodyPr/>
          <a:lstStyle>
            <a:lvl1pPr>
              <a:defRPr/>
            </a:lvl1pPr>
          </a:lstStyle>
          <a:p>
            <a:r>
              <a:rPr lang="en-US" altLang="en-US"/>
              <a:t>Slide </a:t>
            </a:r>
            <a:fld id="{CB219AEE-AAAA-4407-9B04-C7B63593CF81}" type="slidenum">
              <a:rPr lang="en-US" altLang="en-US"/>
              <a:pPr/>
              <a:t>‹#›</a:t>
            </a:fld>
            <a:endParaRPr lang="en-US" altLang="en-US"/>
          </a:p>
        </p:txBody>
      </p:sp>
    </p:spTree>
    <p:extLst>
      <p:ext uri="{BB962C8B-B14F-4D97-AF65-F5344CB8AC3E}">
        <p14:creationId xmlns:p14="http://schemas.microsoft.com/office/powerpoint/2010/main" val="183137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4" name="Rectangle 6"/>
          <p:cNvSpPr>
            <a:spLocks noGrp="1" noChangeArrowheads="1"/>
          </p:cNvSpPr>
          <p:nvPr>
            <p:ph type="sldNum" sz="quarter" idx="12"/>
          </p:nvPr>
        </p:nvSpPr>
        <p:spPr>
          <a:ln/>
        </p:spPr>
        <p:txBody>
          <a:bodyPr/>
          <a:lstStyle>
            <a:lvl1pPr>
              <a:defRPr/>
            </a:lvl1pPr>
          </a:lstStyle>
          <a:p>
            <a:r>
              <a:rPr lang="en-US" altLang="en-US"/>
              <a:t>Slide </a:t>
            </a:r>
            <a:fld id="{1C9C8E52-9C94-4240-B169-85E08898F886}" type="slidenum">
              <a:rPr lang="en-US" altLang="en-US"/>
              <a:pPr/>
              <a:t>‹#›</a:t>
            </a:fld>
            <a:endParaRPr lang="en-US" altLang="en-US"/>
          </a:p>
        </p:txBody>
      </p:sp>
    </p:spTree>
    <p:extLst>
      <p:ext uri="{BB962C8B-B14F-4D97-AF65-F5344CB8AC3E}">
        <p14:creationId xmlns:p14="http://schemas.microsoft.com/office/powerpoint/2010/main" val="426357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C42B048D-B558-47BE-B61C-25DCE3194D0D}" type="slidenum">
              <a:rPr lang="en-US" altLang="en-US"/>
              <a:pPr/>
              <a:t>‹#›</a:t>
            </a:fld>
            <a:endParaRPr lang="en-US" altLang="en-US"/>
          </a:p>
        </p:txBody>
      </p:sp>
    </p:spTree>
    <p:extLst>
      <p:ext uri="{BB962C8B-B14F-4D97-AF65-F5344CB8AC3E}">
        <p14:creationId xmlns:p14="http://schemas.microsoft.com/office/powerpoint/2010/main" val="198998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03C3297E-E3F3-4A23-84B8-B4CBE85E16D2}" type="slidenum">
              <a:rPr lang="en-US" altLang="en-US"/>
              <a:pPr/>
              <a:t>‹#›</a:t>
            </a:fld>
            <a:endParaRPr lang="en-US" altLang="en-US"/>
          </a:p>
        </p:txBody>
      </p:sp>
    </p:spTree>
    <p:extLst>
      <p:ext uri="{BB962C8B-B14F-4D97-AF65-F5344CB8AC3E}">
        <p14:creationId xmlns:p14="http://schemas.microsoft.com/office/powerpoint/2010/main" val="913281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a:defRPr sz="1400" b="1" smtClean="0">
                <a:latin typeface="Times New Roman" charset="0"/>
                <a:ea typeface="ＭＳ Ｐゴシック" charset="0"/>
              </a:defRPr>
            </a:lvl1pPr>
          </a:lstStyle>
          <a:p>
            <a:pPr>
              <a:defRPr/>
            </a:pPr>
            <a:r>
              <a:rPr lang="en-US"/>
              <a:t>&lt;November 2013&gt;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smtClean="0">
                <a:latin typeface="Times New Roman" charset="0"/>
                <a:ea typeface="ＭＳ Ｐゴシック" charset="0"/>
              </a:defRPr>
            </a:lvl1pPr>
          </a:lstStyle>
          <a:p>
            <a:pPr>
              <a:defRPr/>
            </a:pPr>
            <a:r>
              <a:rPr lang="en-US"/>
              <a:t>&lt;Pascal Thubert&gt;, &lt;Cisco&gt;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08857FFF-08A7-4498-9F5A-B231273501BD}" type="slidenum">
              <a:rPr lang="en-US" altLang="en-US"/>
              <a:pPr/>
              <a:t>‹#›</a:t>
            </a:fld>
            <a:endParaRPr lang="en-US" altLang="en-US"/>
          </a:p>
        </p:txBody>
      </p:sp>
      <p:sp>
        <p:nvSpPr>
          <p:cNvPr id="1031" name="Rectangle 7"/>
          <p:cNvSpPr>
            <a:spLocks noChangeArrowheads="1"/>
          </p:cNvSpPr>
          <p:nvPr/>
        </p:nvSpPr>
        <p:spPr bwMode="auto">
          <a:xfrm>
            <a:off x="3962400" y="393700"/>
            <a:ext cx="4495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marL="287338" lvl="4" algn="r">
              <a:defRPr/>
            </a:pPr>
            <a:r>
              <a:rPr lang="en-US" sz="1400" b="1" dirty="0">
                <a:latin typeface="Times New Roman" charset="0"/>
                <a:ea typeface="ＭＳ Ｐゴシック" charset="0"/>
              </a:rPr>
              <a:t>doc.: IEEE 802.15-&lt;15-13-0685-00-wng0&gt;</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S PGothic" pitchFamily="34" charset="-128"/>
          <a:cs typeface="+mj-cs"/>
        </a:defRPr>
      </a:lvl1pPr>
      <a:lvl2pPr algn="ctr" rtl="0" eaLnBrk="1" fontAlgn="base" hangingPunct="1">
        <a:spcBef>
          <a:spcPct val="0"/>
        </a:spcBef>
        <a:spcAft>
          <a:spcPct val="0"/>
        </a:spcAft>
        <a:defRPr sz="3600">
          <a:solidFill>
            <a:schemeClr val="tx2"/>
          </a:solidFill>
          <a:latin typeface="Times New Roman" charset="0"/>
          <a:ea typeface="MS PGothic" pitchFamily="34" charset="-128"/>
        </a:defRPr>
      </a:lvl2pPr>
      <a:lvl3pPr algn="ctr" rtl="0" eaLnBrk="1" fontAlgn="base" hangingPunct="1">
        <a:spcBef>
          <a:spcPct val="0"/>
        </a:spcBef>
        <a:spcAft>
          <a:spcPct val="0"/>
        </a:spcAft>
        <a:defRPr sz="3600">
          <a:solidFill>
            <a:schemeClr val="tx2"/>
          </a:solidFill>
          <a:latin typeface="Times New Roman" charset="0"/>
          <a:ea typeface="MS PGothic" pitchFamily="34" charset="-128"/>
        </a:defRPr>
      </a:lvl3pPr>
      <a:lvl4pPr algn="ctr" rtl="0" eaLnBrk="1" fontAlgn="base" hangingPunct="1">
        <a:spcBef>
          <a:spcPct val="0"/>
        </a:spcBef>
        <a:spcAft>
          <a:spcPct val="0"/>
        </a:spcAft>
        <a:defRPr sz="3600">
          <a:solidFill>
            <a:schemeClr val="tx2"/>
          </a:solidFill>
          <a:latin typeface="Times New Roman" charset="0"/>
          <a:ea typeface="MS PGothic" pitchFamily="34" charset="-128"/>
        </a:defRPr>
      </a:lvl4pPr>
      <a:lvl5pPr algn="ctr" rtl="0" eaLnBrk="1" fontAlgn="base" hangingPunct="1">
        <a:spcBef>
          <a:spcPct val="0"/>
        </a:spcBef>
        <a:spcAft>
          <a:spcPct val="0"/>
        </a:spcAft>
        <a:defRPr sz="3600">
          <a:solidFill>
            <a:schemeClr val="tx2"/>
          </a:solidFill>
          <a:latin typeface="Times New Roman" charset="0"/>
          <a:ea typeface="MS PGothic" pitchFamily="34" charset="-128"/>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08585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42875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77165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228850" indent="-228600" algn="l" rtl="0" eaLnBrk="1" fontAlgn="base" hangingPunct="1">
        <a:spcBef>
          <a:spcPct val="20000"/>
        </a:spcBef>
        <a:spcAft>
          <a:spcPct val="0"/>
        </a:spcAft>
        <a:buChar char="•"/>
        <a:defRPr sz="2000">
          <a:solidFill>
            <a:schemeClr val="tx1"/>
          </a:solidFill>
          <a:latin typeface="+mn-lt"/>
          <a:ea typeface="+mn-ea"/>
        </a:defRPr>
      </a:lvl6pPr>
      <a:lvl7pPr marL="2686050" indent="-228600" algn="l" rtl="0" eaLnBrk="1" fontAlgn="base" hangingPunct="1">
        <a:spcBef>
          <a:spcPct val="20000"/>
        </a:spcBef>
        <a:spcAft>
          <a:spcPct val="0"/>
        </a:spcAft>
        <a:buChar char="•"/>
        <a:defRPr sz="2000">
          <a:solidFill>
            <a:schemeClr val="tx1"/>
          </a:solidFill>
          <a:latin typeface="+mn-lt"/>
          <a:ea typeface="+mn-ea"/>
        </a:defRPr>
      </a:lvl7pPr>
      <a:lvl8pPr marL="3143250" indent="-228600" algn="l" rtl="0" eaLnBrk="1" fontAlgn="base" hangingPunct="1">
        <a:spcBef>
          <a:spcPct val="20000"/>
        </a:spcBef>
        <a:spcAft>
          <a:spcPct val="0"/>
        </a:spcAft>
        <a:buChar char="•"/>
        <a:defRPr sz="2000">
          <a:solidFill>
            <a:schemeClr val="tx1"/>
          </a:solidFill>
          <a:latin typeface="+mn-lt"/>
          <a:ea typeface="+mn-ea"/>
        </a:defRPr>
      </a:lvl8pPr>
      <a:lvl9pPr marL="360045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2"/>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dirty="0"/>
              <a:t>&lt;Pascal </a:t>
            </a:r>
            <a:r>
              <a:rPr lang="en-US" dirty="0" err="1"/>
              <a:t>Thubert</a:t>
            </a:r>
            <a:r>
              <a:rPr lang="en-US" dirty="0"/>
              <a:t>&gt;, </a:t>
            </a:r>
            <a:r>
              <a:rPr lang="en-US" dirty="0" smtClean="0"/>
              <a:t>&lt;Cisco&gt;</a:t>
            </a:r>
            <a:endParaRPr lang="en-US" dirty="0"/>
          </a:p>
        </p:txBody>
      </p:sp>
      <p:sp>
        <p:nvSpPr>
          <p:cNvPr id="6" name="Slide Number Placeholder 3"/>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027411D5-1F69-4A57-82E4-F301D40E4C53}" type="slidenum">
              <a:rPr lang="en-US" altLang="en-US"/>
              <a:pPr/>
              <a:t>1</a:t>
            </a:fld>
            <a:endParaRPr lang="en-US" altLang="en-US"/>
          </a:p>
        </p:txBody>
      </p:sp>
      <p:sp>
        <p:nvSpPr>
          <p:cNvPr id="27651" name="Rectangle 3"/>
          <p:cNvSpPr>
            <a:spLocks noChangeArrowheads="1"/>
          </p:cNvSpPr>
          <p:nvPr/>
        </p:nvSpPr>
        <p:spPr bwMode="auto">
          <a:xfrm>
            <a:off x="152400" y="609600"/>
            <a:ext cx="89916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a:t>
            </a:r>
            <a:r>
              <a:rPr lang="en-US" altLang="en-US" sz="1800" b="1" u="sng" dirty="0" err="1">
                <a:solidFill>
                  <a:schemeClr val="tx2"/>
                </a:solidFill>
                <a:effectLst>
                  <a:outerShdw blurRad="38100" dist="38100" dir="2700000" algn="tl">
                    <a:srgbClr val="C0C0C0"/>
                  </a:outerShdw>
                </a:effectLst>
              </a:rPr>
              <a:t>P802.15</a:t>
            </a:r>
            <a:r>
              <a:rPr lang="en-US" altLang="en-US" sz="1800" b="1" u="sng" dirty="0">
                <a:solidFill>
                  <a:schemeClr val="tx2"/>
                </a:solidFill>
                <a:effectLst>
                  <a:outerShdw blurRad="38100" dist="38100" dir="2700000" algn="tl">
                    <a:srgbClr val="C0C0C0"/>
                  </a:outerShdw>
                </a:effectLst>
              </a:rPr>
              <a:t> Working Group for Wireless Personal Area Networks (</a:t>
            </a:r>
            <a:r>
              <a:rPr lang="en-US" altLang="en-US" sz="1800" b="1" u="sng" dirty="0" err="1">
                <a:solidFill>
                  <a:schemeClr val="tx2"/>
                </a:solidFill>
                <a:effectLst>
                  <a:outerShdw blurRad="38100" dist="38100" dir="2700000" algn="tl">
                    <a:srgbClr val="C0C0C0"/>
                  </a:outerShdw>
                </a:effectLst>
              </a:rPr>
              <a:t>WPANs</a:t>
            </a:r>
            <a:r>
              <a:rPr lang="en-US" altLang="en-US" sz="1800" b="1" u="sng" dirty="0">
                <a:solidFill>
                  <a:schemeClr val="tx2"/>
                </a:solidFill>
                <a:effectLst>
                  <a:outerShdw blurRad="38100" dist="38100" dir="2700000" algn="tl">
                    <a:srgbClr val="C0C0C0"/>
                  </a:outerShdw>
                </a:effectLst>
              </a:rPr>
              <a:t>)</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a:t>
            </a:r>
            <a:r>
              <a:rPr lang="en-US" altLang="en-US" sz="1600" dirty="0">
                <a:solidFill>
                  <a:schemeClr val="tx2"/>
                </a:solidFill>
              </a:rPr>
              <a:t> [</a:t>
            </a:r>
            <a:r>
              <a:rPr lang="en-US" altLang="en-US" sz="1800" dirty="0"/>
              <a:t>6TiSCH + 802.1 for </a:t>
            </a:r>
            <a:r>
              <a:rPr lang="en-US" altLang="en-US" sz="1600" dirty="0"/>
              <a:t>a new IPv6 </a:t>
            </a:r>
            <a:r>
              <a:rPr lang="en-US" altLang="en-US" sz="1600" dirty="0" err="1"/>
              <a:t>MultiLink</a:t>
            </a:r>
            <a:r>
              <a:rPr lang="en-US" altLang="en-US" sz="1600" dirty="0"/>
              <a:t> subnet</a:t>
            </a:r>
            <a:r>
              <a:rPr lang="en-US" altLang="en-US" sz="1600" dirty="0">
                <a:solidFill>
                  <a:schemeClr val="tx2"/>
                </a:solidFill>
              </a:rPr>
              <a:t>]	</a:t>
            </a:r>
          </a:p>
          <a:p>
            <a:r>
              <a:rPr lang="en-US" altLang="en-US" sz="1600" b="1" dirty="0">
                <a:solidFill>
                  <a:schemeClr val="tx2"/>
                </a:solidFill>
              </a:rPr>
              <a:t>Date Submitted: </a:t>
            </a:r>
            <a:r>
              <a:rPr lang="en-US" altLang="en-US" sz="1600" dirty="0">
                <a:solidFill>
                  <a:schemeClr val="tx2"/>
                </a:solidFill>
              </a:rPr>
              <a:t>[</a:t>
            </a:r>
            <a:r>
              <a:rPr lang="en-US" altLang="en-US" sz="1600" dirty="0">
                <a:solidFill>
                  <a:srgbClr val="FF0000"/>
                </a:solidFill>
              </a:rPr>
              <a:t>12 November 2013</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a:solidFill>
                  <a:srgbClr val="FF0000"/>
                </a:solidFill>
              </a:rPr>
              <a:t>Pascal Thubert</a:t>
            </a:r>
            <a:r>
              <a:rPr lang="en-US" altLang="en-US" sz="1600" dirty="0">
                <a:solidFill>
                  <a:schemeClr val="tx2"/>
                </a:solidFill>
              </a:rPr>
              <a:t>] Company [</a:t>
            </a:r>
            <a:r>
              <a:rPr lang="en-US" altLang="en-US" sz="1600" dirty="0">
                <a:solidFill>
                  <a:srgbClr val="FF0000"/>
                </a:solidFill>
              </a:rPr>
              <a:t>Cisco</a:t>
            </a:r>
            <a:r>
              <a:rPr lang="en-US" altLang="en-US" sz="1600" dirty="0">
                <a:solidFill>
                  <a:schemeClr val="tx2"/>
                </a:solidFill>
              </a:rPr>
              <a:t>]</a:t>
            </a:r>
          </a:p>
          <a:p>
            <a:r>
              <a:rPr lang="en-US" altLang="en-US" sz="1600" dirty="0">
                <a:solidFill>
                  <a:schemeClr val="tx2"/>
                </a:solidFill>
              </a:rPr>
              <a:t>Address [</a:t>
            </a:r>
            <a:r>
              <a:rPr lang="en-US" altLang="en-US" sz="1600" dirty="0">
                <a:solidFill>
                  <a:srgbClr val="FF0000"/>
                </a:solidFill>
              </a:rPr>
              <a:t>pthubert@cisco.com</a:t>
            </a:r>
            <a:r>
              <a:rPr lang="en-US" altLang="en-US" sz="1600" dirty="0">
                <a:solidFill>
                  <a:schemeClr val="tx2"/>
                </a:solidFill>
              </a:rPr>
              <a:t>]</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a:solidFill>
                  <a:srgbClr val="FF0000"/>
                </a:solidFill>
              </a:rPr>
              <a:t>Presentation to 802.15 </a:t>
            </a:r>
            <a:r>
              <a:rPr lang="en-US" altLang="en-US" sz="1600" dirty="0" err="1">
                <a:solidFill>
                  <a:srgbClr val="FF0000"/>
                </a:solidFill>
              </a:rPr>
              <a:t>WNG</a:t>
            </a:r>
            <a:r>
              <a:rPr lang="en-US" altLang="en-US" sz="1600" dirty="0">
                <a:solidFill>
                  <a:schemeClr val="tx2"/>
                </a:solidFill>
              </a:rPr>
              <a:t>]</a:t>
            </a:r>
            <a:r>
              <a:rPr lang="en-US" altLang="en-US" dirty="0">
                <a:solidFill>
                  <a:schemeClr val="accent2"/>
                </a:solidFill>
              </a:rPr>
              <a:t>	</a:t>
            </a:r>
            <a:endParaRPr lang="en-US" altLang="en-US"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altLang="en-US" sz="1600" dirty="0" smtClean="0">
                <a:solidFill>
                  <a:srgbClr val="FF0000"/>
                </a:solidFill>
              </a:rPr>
              <a:t>Discuss IETF 6TiSCH Architecture and potential collaborations.</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t>
            </a:r>
            <a:r>
              <a:rPr lang="en-US" altLang="en-US" sz="1600" dirty="0" smtClean="0">
                <a:solidFill>
                  <a:srgbClr val="FF0000"/>
                </a:solidFill>
              </a:rPr>
              <a:t>Generate/focus activity on large Scale IPv6 multilink subnets federating 802.15.4e meshes</a:t>
            </a:r>
            <a:r>
              <a:rPr lang="en-US" altLang="en-US" sz="1600" dirty="0" smtClean="0">
                <a:solidFill>
                  <a:schemeClr val="tx2"/>
                </a:solidFill>
              </a:rPr>
              <a:t>.]</a:t>
            </a:r>
            <a:endParaRPr lang="en-US" altLang="en-US" sz="1600"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a:t>
            </a:r>
            <a:r>
              <a:rPr lang="en-US" altLang="en-US" sz="1600" dirty="0" err="1">
                <a:solidFill>
                  <a:schemeClr val="tx2"/>
                </a:solidFill>
              </a:rPr>
              <a:t>P802.15</a:t>
            </a:r>
            <a:r>
              <a:rPr lang="en-US" altLang="en-US" sz="1600" dirty="0">
                <a:solidFill>
                  <a:schemeClr val="tx2"/>
                </a:solidFill>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a:t>
            </a:r>
            <a:r>
              <a:rPr lang="en-US" altLang="en-US" sz="1600" dirty="0" err="1">
                <a:solidFill>
                  <a:schemeClr val="tx2"/>
                </a:solidFill>
              </a:rPr>
              <a:t>P802.15</a:t>
            </a:r>
            <a:r>
              <a:rPr lang="en-US" altLang="en-US" sz="1600" dirty="0">
                <a:solidFill>
                  <a:schemeClr val="tx2"/>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10</a:t>
            </a:fld>
            <a:endParaRPr lang="en-US" altLang="en-US"/>
          </a:p>
        </p:txBody>
      </p:sp>
      <p:sp>
        <p:nvSpPr>
          <p:cNvPr id="4098" name="Rectangle 2"/>
          <p:cNvSpPr>
            <a:spLocks noGrp="1" noChangeArrowheads="1"/>
          </p:cNvSpPr>
          <p:nvPr>
            <p:ph type="title"/>
          </p:nvPr>
        </p:nvSpPr>
        <p:spPr/>
        <p:txBody>
          <a:bodyPr/>
          <a:lstStyle/>
          <a:p>
            <a:pPr>
              <a:defRPr/>
            </a:pPr>
            <a:r>
              <a:rPr lang="fr-FR" sz="3200" dirty="0" err="1"/>
              <a:t>Step</a:t>
            </a:r>
            <a:r>
              <a:rPr lang="fr-FR" sz="3200" dirty="0"/>
              <a:t> 2, </a:t>
            </a:r>
            <a:r>
              <a:rPr lang="fr-FR" sz="3200" dirty="0" err="1"/>
              <a:t>Multilink</a:t>
            </a:r>
            <a:r>
              <a:rPr lang="fr-FR" sz="3200" dirty="0"/>
              <a:t> </a:t>
            </a:r>
            <a:r>
              <a:rPr lang="fr-FR" sz="3200" dirty="0" err="1"/>
              <a:t>Subnet</a:t>
            </a:r>
            <a:r>
              <a:rPr lang="fr-FR" sz="3200" dirty="0"/>
              <a:t> </a:t>
            </a:r>
            <a:r>
              <a:rPr lang="fr-FR" sz="3200" dirty="0" err="1"/>
              <a:t>enables</a:t>
            </a:r>
            <a:r>
              <a:rPr lang="fr-FR" sz="3200" dirty="0"/>
              <a:t> </a:t>
            </a:r>
            <a:r>
              <a:rPr lang="fr-FR" sz="3200" dirty="0" err="1"/>
              <a:t>unhindered</a:t>
            </a:r>
            <a:r>
              <a:rPr lang="fr-FR" sz="3200" dirty="0"/>
              <a:t> </a:t>
            </a:r>
            <a:r>
              <a:rPr lang="fr-FR" sz="3200" dirty="0" err="1"/>
              <a:t>mobility</a:t>
            </a:r>
            <a:endParaRPr lang="en-US" sz="3200" dirty="0" smtClean="0">
              <a:ea typeface="+mj-ea"/>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47" y="1916832"/>
            <a:ext cx="8704749" cy="434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14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11</a:t>
            </a:fld>
            <a:endParaRPr lang="en-US" altLang="en-US"/>
          </a:p>
        </p:txBody>
      </p:sp>
      <p:sp>
        <p:nvSpPr>
          <p:cNvPr id="4098" name="Rectangle 2"/>
          <p:cNvSpPr>
            <a:spLocks noGrp="1" noChangeArrowheads="1"/>
          </p:cNvSpPr>
          <p:nvPr>
            <p:ph type="title"/>
          </p:nvPr>
        </p:nvSpPr>
        <p:spPr/>
        <p:txBody>
          <a:bodyPr/>
          <a:lstStyle/>
          <a:p>
            <a:pPr>
              <a:defRPr/>
            </a:pPr>
            <a:r>
              <a:rPr lang="fr-FR" sz="3200" dirty="0" err="1" smtClean="0">
                <a:ea typeface="+mj-ea"/>
              </a:rPr>
              <a:t>Benefits</a:t>
            </a:r>
            <a:endParaRPr lang="en-US" sz="3200" dirty="0" smtClean="0">
              <a:ea typeface="+mj-ea"/>
            </a:endParaRPr>
          </a:p>
        </p:txBody>
      </p:sp>
      <p:sp>
        <p:nvSpPr>
          <p:cNvPr id="4099" name="Rectangle 3"/>
          <p:cNvSpPr>
            <a:spLocks noGrp="1" noChangeArrowheads="1"/>
          </p:cNvSpPr>
          <p:nvPr>
            <p:ph type="body" idx="1"/>
          </p:nvPr>
        </p:nvSpPr>
        <p:spPr>
          <a:xfrm>
            <a:off x="539552" y="1981200"/>
            <a:ext cx="8424936" cy="4114800"/>
          </a:xfrm>
        </p:spPr>
        <p:txBody>
          <a:bodyPr/>
          <a:lstStyle/>
          <a:p>
            <a:pPr>
              <a:defRPr/>
            </a:pPr>
            <a:r>
              <a:rPr lang="en-US" sz="2000" dirty="0">
                <a:ea typeface="+mn-ea"/>
              </a:rPr>
              <a:t>For Users</a:t>
            </a:r>
          </a:p>
          <a:p>
            <a:pPr lvl="1">
              <a:defRPr/>
            </a:pPr>
            <a:r>
              <a:rPr lang="en-US" sz="1800" dirty="0">
                <a:ea typeface="+mn-ea"/>
              </a:rPr>
              <a:t>A step toward Harmonization (Hour Glass model)</a:t>
            </a:r>
          </a:p>
          <a:p>
            <a:pPr lvl="1">
              <a:defRPr/>
            </a:pPr>
            <a:r>
              <a:rPr lang="en-US" sz="1800" dirty="0">
                <a:ea typeface="+mn-ea"/>
              </a:rPr>
              <a:t>COTS price, Standard experience (e.g. crypto), </a:t>
            </a:r>
          </a:p>
          <a:p>
            <a:pPr lvl="1">
              <a:defRPr/>
            </a:pPr>
            <a:r>
              <a:rPr lang="en-US" sz="1800" dirty="0">
                <a:ea typeface="+mn-ea"/>
              </a:rPr>
              <a:t>IPv6 end to end, enabling virtualization, thus easier install and </a:t>
            </a:r>
            <a:r>
              <a:rPr lang="en-US" sz="1800" dirty="0" err="1" smtClean="0">
                <a:ea typeface="+mn-ea"/>
              </a:rPr>
              <a:t>mgnt</a:t>
            </a:r>
            <a:endParaRPr lang="en-US" sz="1800" dirty="0">
              <a:ea typeface="+mn-ea"/>
            </a:endParaRPr>
          </a:p>
          <a:p>
            <a:pPr lvl="1">
              <a:defRPr/>
            </a:pPr>
            <a:r>
              <a:rPr lang="en-US" sz="1800" dirty="0">
                <a:ea typeface="+mn-ea"/>
              </a:rPr>
              <a:t>Deterministic to the carpeted floor, enabling control loops with virtual PLC</a:t>
            </a:r>
          </a:p>
          <a:p>
            <a:pPr>
              <a:defRPr/>
            </a:pPr>
            <a:r>
              <a:rPr lang="en-US" sz="2000" dirty="0">
                <a:ea typeface="+mn-ea"/>
              </a:rPr>
              <a:t>For Vendors</a:t>
            </a:r>
          </a:p>
          <a:p>
            <a:pPr lvl="1">
              <a:defRPr/>
            </a:pPr>
            <a:r>
              <a:rPr lang="en-US" sz="1800" dirty="0">
                <a:ea typeface="+mn-ea"/>
              </a:rPr>
              <a:t>Extends value proposition, less dedicated hardware, more software</a:t>
            </a:r>
          </a:p>
          <a:p>
            <a:pPr lvl="1">
              <a:defRPr/>
            </a:pPr>
            <a:r>
              <a:rPr lang="en-US" sz="1800" dirty="0">
                <a:ea typeface="+mn-ea"/>
              </a:rPr>
              <a:t>Extends the reach of IP technology, save on generic soft and hard components</a:t>
            </a:r>
          </a:p>
          <a:p>
            <a:pPr lvl="1">
              <a:defRPr/>
            </a:pPr>
            <a:r>
              <a:rPr lang="en-US" sz="1800" dirty="0">
                <a:ea typeface="+mn-ea"/>
              </a:rPr>
              <a:t>Reusable Improvements on generic capabilities (e.g. deterministic switching)</a:t>
            </a:r>
          </a:p>
          <a:p>
            <a:pPr lvl="1">
              <a:defRPr/>
            </a:pPr>
            <a:r>
              <a:rPr lang="en-US" sz="1800" dirty="0">
                <a:ea typeface="+mn-ea"/>
              </a:rPr>
              <a:t>App Servers in the control loop, revenue from VSE, routing and </a:t>
            </a:r>
            <a:r>
              <a:rPr lang="en-US" sz="1800" dirty="0" smtClean="0">
                <a:ea typeface="+mn-ea"/>
              </a:rPr>
              <a:t>analytics</a:t>
            </a:r>
            <a:endParaRPr lang="en-US" sz="1800" dirty="0">
              <a:ea typeface="+mn-ea"/>
            </a:endParaRPr>
          </a:p>
        </p:txBody>
      </p:sp>
    </p:spTree>
    <p:extLst>
      <p:ext uri="{BB962C8B-B14F-4D97-AF65-F5344CB8AC3E}">
        <p14:creationId xmlns:p14="http://schemas.microsoft.com/office/powerpoint/2010/main" val="257659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12</a:t>
            </a:fld>
            <a:endParaRPr lang="en-US" altLang="en-US"/>
          </a:p>
        </p:txBody>
      </p:sp>
      <p:sp>
        <p:nvSpPr>
          <p:cNvPr id="4098" name="Rectangle 2"/>
          <p:cNvSpPr>
            <a:spLocks noGrp="1" noChangeArrowheads="1"/>
          </p:cNvSpPr>
          <p:nvPr>
            <p:ph type="title"/>
          </p:nvPr>
        </p:nvSpPr>
        <p:spPr/>
        <p:txBody>
          <a:bodyPr/>
          <a:lstStyle/>
          <a:p>
            <a:pPr>
              <a:defRPr/>
            </a:pPr>
            <a:r>
              <a:rPr lang="fr-FR" sz="3200" dirty="0"/>
              <a:t>Challenges</a:t>
            </a:r>
            <a:endParaRPr lang="en-US" sz="3200" dirty="0" smtClean="0">
              <a:ea typeface="+mj-ea"/>
            </a:endParaRPr>
          </a:p>
        </p:txBody>
      </p:sp>
      <p:sp>
        <p:nvSpPr>
          <p:cNvPr id="4099" name="Rectangle 3"/>
          <p:cNvSpPr>
            <a:spLocks noGrp="1" noChangeArrowheads="1"/>
          </p:cNvSpPr>
          <p:nvPr>
            <p:ph type="body" idx="1"/>
          </p:nvPr>
        </p:nvSpPr>
        <p:spPr>
          <a:xfrm>
            <a:off x="685800" y="1981200"/>
            <a:ext cx="8062664" cy="4114800"/>
          </a:xfrm>
        </p:spPr>
        <p:txBody>
          <a:bodyPr/>
          <a:lstStyle/>
          <a:p>
            <a:pPr>
              <a:defRPr/>
            </a:pPr>
            <a:r>
              <a:rPr lang="en-US" sz="2400" dirty="0">
                <a:ea typeface="+mn-ea"/>
              </a:rPr>
              <a:t>Network Configuration and Access Control</a:t>
            </a:r>
          </a:p>
          <a:p>
            <a:pPr lvl="1">
              <a:defRPr/>
            </a:pPr>
            <a:r>
              <a:rPr lang="en-US" sz="2000" dirty="0">
                <a:ea typeface="+mn-ea"/>
              </a:rPr>
              <a:t>Autonomic Behavior</a:t>
            </a:r>
          </a:p>
          <a:p>
            <a:pPr>
              <a:defRPr/>
            </a:pPr>
            <a:r>
              <a:rPr lang="en-US" sz="2400" dirty="0">
                <a:ea typeface="+mn-ea"/>
              </a:rPr>
              <a:t>Critical applications</a:t>
            </a:r>
          </a:p>
          <a:p>
            <a:pPr lvl="1">
              <a:defRPr/>
            </a:pPr>
            <a:r>
              <a:rPr lang="en-US" sz="2000" dirty="0">
                <a:ea typeface="+mn-ea"/>
              </a:rPr>
              <a:t>End-to-End determinism</a:t>
            </a:r>
          </a:p>
          <a:p>
            <a:pPr lvl="1">
              <a:defRPr/>
            </a:pPr>
            <a:r>
              <a:rPr lang="en-US" sz="2000" dirty="0" smtClean="0">
                <a:ea typeface="+mn-ea"/>
              </a:rPr>
              <a:t>Scheduling </a:t>
            </a:r>
            <a:r>
              <a:rPr lang="en-US" sz="2000" dirty="0" err="1" smtClean="0">
                <a:ea typeface="+mn-ea"/>
              </a:rPr>
              <a:t>L2+L3</a:t>
            </a:r>
            <a:r>
              <a:rPr lang="en-US" sz="2000" dirty="0" smtClean="0">
                <a:ea typeface="+mn-ea"/>
              </a:rPr>
              <a:t> </a:t>
            </a:r>
            <a:r>
              <a:rPr lang="en-US" sz="2000" dirty="0">
                <a:ea typeface="+mn-ea"/>
              </a:rPr>
              <a:t>Network AND virtualized devices </a:t>
            </a:r>
            <a:r>
              <a:rPr lang="en-US" sz="2000" dirty="0" smtClean="0">
                <a:ea typeface="+mn-ea"/>
              </a:rPr>
              <a:t>Operation</a:t>
            </a:r>
          </a:p>
          <a:p>
            <a:pPr>
              <a:defRPr/>
            </a:pPr>
            <a:r>
              <a:rPr lang="en-US" sz="2800" dirty="0" smtClean="0">
                <a:ea typeface="+mn-ea"/>
              </a:rPr>
              <a:t>Scaling IPv6 Subnets by 2 orders of magnitude </a:t>
            </a:r>
          </a:p>
          <a:p>
            <a:pPr lvl="1">
              <a:defRPr/>
            </a:pPr>
            <a:r>
              <a:rPr lang="en-US" sz="2000" dirty="0" smtClean="0">
                <a:ea typeface="+mn-ea"/>
              </a:rPr>
              <a:t>Issues </a:t>
            </a:r>
            <a:r>
              <a:rPr lang="en-US" sz="2000" dirty="0">
                <a:ea typeface="+mn-ea"/>
              </a:rPr>
              <a:t>with link local multicast in discovery protocols even on high speed </a:t>
            </a:r>
            <a:r>
              <a:rPr lang="en-US" sz="2000" dirty="0" smtClean="0">
                <a:ea typeface="+mn-ea"/>
              </a:rPr>
              <a:t>links (IPv6 </a:t>
            </a:r>
            <a:r>
              <a:rPr lang="en-US" sz="2000" dirty="0">
                <a:ea typeface="+mn-ea"/>
              </a:rPr>
              <a:t>Neighbor Discovery, </a:t>
            </a:r>
            <a:r>
              <a:rPr lang="en-US" sz="2000" dirty="0" err="1">
                <a:ea typeface="+mn-ea"/>
              </a:rPr>
              <a:t>mDNS</a:t>
            </a:r>
            <a:r>
              <a:rPr lang="en-US" sz="2000" dirty="0">
                <a:ea typeface="+mn-ea"/>
              </a:rPr>
              <a:t>, Bonjour…)</a:t>
            </a:r>
          </a:p>
          <a:p>
            <a:pPr lvl="1">
              <a:defRPr/>
            </a:pPr>
            <a:r>
              <a:rPr lang="en-US" sz="2000" dirty="0" err="1">
                <a:ea typeface="+mn-ea"/>
              </a:rPr>
              <a:t>DataCenters</a:t>
            </a:r>
            <a:r>
              <a:rPr lang="en-US" sz="2000" dirty="0">
                <a:ea typeface="+mn-ea"/>
              </a:rPr>
              <a:t> dissatisfaction (</a:t>
            </a:r>
            <a:r>
              <a:rPr lang="en-US" sz="2000" dirty="0" err="1">
                <a:ea typeface="+mn-ea"/>
              </a:rPr>
              <a:t>ARMD</a:t>
            </a:r>
            <a:r>
              <a:rPr lang="en-US" sz="2000" dirty="0">
                <a:ea typeface="+mn-ea"/>
              </a:rPr>
              <a:t>) answered by </a:t>
            </a:r>
            <a:r>
              <a:rPr lang="en-US" sz="2000" dirty="0" smtClean="0">
                <a:ea typeface="+mn-ea"/>
              </a:rPr>
              <a:t>Overlay approaches (</a:t>
            </a:r>
            <a:r>
              <a:rPr lang="en-US" sz="2000" dirty="0">
                <a:ea typeface="+mn-ea"/>
              </a:rPr>
              <a:t>LISP, </a:t>
            </a:r>
            <a:r>
              <a:rPr lang="en-US" sz="2000" dirty="0" err="1">
                <a:ea typeface="+mn-ea"/>
              </a:rPr>
              <a:t>NVO3</a:t>
            </a:r>
            <a:r>
              <a:rPr lang="en-US" sz="2000" dirty="0">
                <a:ea typeface="+mn-ea"/>
              </a:rPr>
              <a:t> </a:t>
            </a:r>
            <a:r>
              <a:rPr lang="en-US" sz="2000" dirty="0" smtClean="0">
                <a:ea typeface="+mn-ea"/>
              </a:rPr>
              <a:t>…)</a:t>
            </a:r>
            <a:endParaRPr lang="en-US" sz="2400" dirty="0" smtClean="0">
              <a:ea typeface="+mn-ea"/>
            </a:endParaRPr>
          </a:p>
        </p:txBody>
      </p:sp>
    </p:spTree>
    <p:extLst>
      <p:ext uri="{BB962C8B-B14F-4D97-AF65-F5344CB8AC3E}">
        <p14:creationId xmlns:p14="http://schemas.microsoft.com/office/powerpoint/2010/main" val="25765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13</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a:t>
            </a:r>
            <a:endParaRPr lang="en-US" dirty="0" smtClean="0">
              <a:ea typeface="+mj-ea"/>
            </a:endParaRPr>
          </a:p>
        </p:txBody>
      </p:sp>
      <p:sp>
        <p:nvSpPr>
          <p:cNvPr id="2" name="Subtitle 1"/>
          <p:cNvSpPr>
            <a:spLocks noGrp="1"/>
          </p:cNvSpPr>
          <p:nvPr>
            <p:ph type="subTitle" idx="1"/>
          </p:nvPr>
        </p:nvSpPr>
        <p:spPr/>
        <p:txBody>
          <a:bodyPr/>
          <a:lstStyle/>
          <a:p>
            <a:r>
              <a:rPr lang="en-US" dirty="0" smtClean="0"/>
              <a:t>in </a:t>
            </a:r>
            <a:r>
              <a:rPr lang="en-US" dirty="0"/>
              <a:t>a nutshell</a:t>
            </a:r>
          </a:p>
        </p:txBody>
      </p:sp>
    </p:spTree>
    <p:extLst>
      <p:ext uri="{BB962C8B-B14F-4D97-AF65-F5344CB8AC3E}">
        <p14:creationId xmlns:p14="http://schemas.microsoft.com/office/powerpoint/2010/main" val="120228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14</a:t>
            </a:fld>
            <a:endParaRPr lang="en-US" altLang="en-US"/>
          </a:p>
        </p:txBody>
      </p:sp>
      <p:sp>
        <p:nvSpPr>
          <p:cNvPr id="4098" name="Rectangle 2"/>
          <p:cNvSpPr>
            <a:spLocks noGrp="1" noChangeArrowheads="1"/>
          </p:cNvSpPr>
          <p:nvPr>
            <p:ph type="title"/>
          </p:nvPr>
        </p:nvSpPr>
        <p:spPr/>
        <p:txBody>
          <a:bodyPr/>
          <a:lstStyle/>
          <a:p>
            <a:pPr>
              <a:defRPr/>
            </a:pPr>
            <a:r>
              <a:rPr lang="en-US" sz="3200" dirty="0"/>
              <a:t>6TiSCH </a:t>
            </a:r>
            <a:r>
              <a:rPr lang="en-US" sz="3200" dirty="0" smtClean="0"/>
              <a:t>Charter and matching activity</a:t>
            </a:r>
            <a:endParaRPr lang="en-US" sz="3200" dirty="0" smtClean="0">
              <a:ea typeface="+mj-ea"/>
            </a:endParaRPr>
          </a:p>
        </p:txBody>
      </p:sp>
      <p:sp>
        <p:nvSpPr>
          <p:cNvPr id="4099" name="Rectangle 3"/>
          <p:cNvSpPr>
            <a:spLocks noGrp="1" noChangeArrowheads="1"/>
          </p:cNvSpPr>
          <p:nvPr>
            <p:ph type="body" idx="1"/>
          </p:nvPr>
        </p:nvSpPr>
        <p:spPr>
          <a:xfrm>
            <a:off x="683568" y="1772816"/>
            <a:ext cx="7772400" cy="4114800"/>
          </a:xfrm>
        </p:spPr>
        <p:txBody>
          <a:bodyPr/>
          <a:lstStyle/>
          <a:p>
            <a:pPr>
              <a:defRPr/>
            </a:pPr>
            <a:r>
              <a:rPr lang="en-US" sz="2400" dirty="0">
                <a:ea typeface="+mn-ea"/>
              </a:rPr>
              <a:t>Deterministic IPv6 over </a:t>
            </a:r>
            <a:endParaRPr lang="en-US" sz="2400" dirty="0" smtClean="0">
              <a:ea typeface="+mn-ea"/>
            </a:endParaRPr>
          </a:p>
          <a:p>
            <a:pPr marL="0" indent="0">
              <a:buNone/>
              <a:defRPr/>
            </a:pPr>
            <a:r>
              <a:rPr lang="en-US" sz="2400" dirty="0" smtClean="0">
                <a:ea typeface="+mn-ea"/>
              </a:rPr>
              <a:t>    </a:t>
            </a:r>
            <a:r>
              <a:rPr lang="en-US" sz="2400" dirty="0" err="1" smtClean="0">
                <a:ea typeface="+mn-ea"/>
              </a:rPr>
              <a:t>IEEE802.15.4e</a:t>
            </a:r>
            <a:r>
              <a:rPr lang="en-US" sz="2400" dirty="0" smtClean="0">
                <a:ea typeface="+mn-ea"/>
              </a:rPr>
              <a:t> </a:t>
            </a:r>
            <a:r>
              <a:rPr lang="en-US" sz="2400" dirty="0">
                <a:ea typeface="+mn-ea"/>
              </a:rPr>
              <a:t>TimeSlotted Channel Hopping </a:t>
            </a:r>
          </a:p>
          <a:p>
            <a:pPr lvl="1">
              <a:defRPr/>
            </a:pPr>
            <a:r>
              <a:rPr lang="en-US" sz="2000" dirty="0">
                <a:ea typeface="+mn-ea"/>
              </a:rPr>
              <a:t>The Working Group will focus on enabling IPv6 over the TSCH mode of the </a:t>
            </a:r>
            <a:r>
              <a:rPr lang="en-US" sz="2000" dirty="0" err="1">
                <a:ea typeface="+mn-ea"/>
              </a:rPr>
              <a:t>IEEE802.15.4e</a:t>
            </a:r>
            <a:r>
              <a:rPr lang="en-US" sz="2000" dirty="0">
                <a:ea typeface="+mn-ea"/>
              </a:rPr>
              <a:t> standard. The scope of the WG includes one or more LLNs, each one connected to a backbone through one or more </a:t>
            </a:r>
            <a:r>
              <a:rPr lang="en-US" sz="2000" dirty="0" err="1">
                <a:ea typeface="+mn-ea"/>
              </a:rPr>
              <a:t>BackBone</a:t>
            </a:r>
            <a:r>
              <a:rPr lang="en-US" sz="2000" dirty="0">
                <a:ea typeface="+mn-ea"/>
              </a:rPr>
              <a:t> Routers (</a:t>
            </a:r>
            <a:r>
              <a:rPr lang="en-US" sz="2000" dirty="0" err="1">
                <a:ea typeface="+mn-ea"/>
              </a:rPr>
              <a:t>BBRs</a:t>
            </a:r>
            <a:r>
              <a:rPr lang="en-US" sz="2000" dirty="0">
                <a:ea typeface="+mn-ea"/>
              </a:rPr>
              <a:t>).</a:t>
            </a:r>
          </a:p>
          <a:p>
            <a:pPr>
              <a:defRPr/>
            </a:pPr>
            <a:r>
              <a:rPr lang="en-US" sz="2400" dirty="0">
                <a:ea typeface="+mn-ea"/>
              </a:rPr>
              <a:t>Active drafts </a:t>
            </a:r>
          </a:p>
          <a:p>
            <a:pPr lvl="1">
              <a:defRPr/>
            </a:pPr>
            <a:r>
              <a:rPr lang="en-US" sz="1600" dirty="0">
                <a:ea typeface="+mn-ea"/>
              </a:rPr>
              <a:t>http://tools.ietf.org/html/draft-palattella-6tisch-terminology </a:t>
            </a:r>
          </a:p>
          <a:p>
            <a:pPr lvl="1">
              <a:defRPr/>
            </a:pPr>
            <a:r>
              <a:rPr lang="en-US" sz="1600" dirty="0">
                <a:ea typeface="+mn-ea"/>
              </a:rPr>
              <a:t>http://tools.ietf.org/html/draft-watteyne-6tisch-tsch </a:t>
            </a:r>
          </a:p>
          <a:p>
            <a:pPr lvl="1">
              <a:defRPr/>
            </a:pPr>
            <a:r>
              <a:rPr lang="en-US" sz="1600" dirty="0">
                <a:ea typeface="+mn-ea"/>
              </a:rPr>
              <a:t>http://tools.ietf.org/html/draft-thubert-6tisch-architecture   </a:t>
            </a:r>
          </a:p>
          <a:p>
            <a:pPr lvl="1">
              <a:defRPr/>
            </a:pPr>
            <a:r>
              <a:rPr lang="en-US" sz="1600" dirty="0">
                <a:ea typeface="+mn-ea"/>
              </a:rPr>
              <a:t>http://tools.ietf.org/html/draft-wang-6tisch-6top </a:t>
            </a:r>
          </a:p>
          <a:p>
            <a:pPr lvl="1">
              <a:defRPr/>
            </a:pPr>
            <a:r>
              <a:rPr lang="en-US" sz="1600" dirty="0">
                <a:ea typeface="+mn-ea"/>
              </a:rPr>
              <a:t>http://tools.ietf.org/html/draft-ohba-6tisch-security </a:t>
            </a:r>
          </a:p>
          <a:p>
            <a:pPr lvl="1">
              <a:defRPr/>
            </a:pPr>
            <a:r>
              <a:rPr lang="en-US" sz="1600" dirty="0">
                <a:ea typeface="+mn-ea"/>
              </a:rPr>
              <a:t>http://tools.ietf.org/html/draft-vilajosana-6tisch-minimal </a:t>
            </a:r>
          </a:p>
          <a:p>
            <a:pPr lvl="1">
              <a:defRPr/>
            </a:pPr>
            <a:r>
              <a:rPr lang="en-US" sz="1600" dirty="0">
                <a:ea typeface="+mn-ea"/>
              </a:rPr>
              <a:t>http://tools.ietf.org/html/draft-sudhaakar-6tisch-coap </a:t>
            </a:r>
          </a:p>
          <a:p>
            <a:pPr>
              <a:defRPr/>
            </a:pPr>
            <a:endParaRPr lang="en-US" sz="2400" dirty="0" smtClean="0">
              <a:ea typeface="+mn-ea"/>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927" y="4581128"/>
            <a:ext cx="2223747" cy="1526404"/>
          </a:xfrm>
          <a:prstGeom prst="rect">
            <a:avLst/>
          </a:prstGeom>
        </p:spPr>
      </p:pic>
    </p:spTree>
    <p:extLst>
      <p:ext uri="{BB962C8B-B14F-4D97-AF65-F5344CB8AC3E}">
        <p14:creationId xmlns:p14="http://schemas.microsoft.com/office/powerpoint/2010/main" val="257659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15</a:t>
            </a:fld>
            <a:endParaRPr lang="en-US" altLang="en-US"/>
          </a:p>
        </p:txBody>
      </p:sp>
      <p:sp>
        <p:nvSpPr>
          <p:cNvPr id="4098" name="Rectangle 2"/>
          <p:cNvSpPr>
            <a:spLocks noGrp="1" noChangeArrowheads="1"/>
          </p:cNvSpPr>
          <p:nvPr>
            <p:ph type="title"/>
          </p:nvPr>
        </p:nvSpPr>
        <p:spPr/>
        <p:txBody>
          <a:bodyPr/>
          <a:lstStyle/>
          <a:p>
            <a:pPr>
              <a:defRPr/>
            </a:pPr>
            <a:r>
              <a:rPr lang="fr-FR" sz="3200" dirty="0" smtClean="0">
                <a:ea typeface="+mj-ea"/>
              </a:rPr>
              <a:t>TSCH </a:t>
            </a:r>
            <a:r>
              <a:rPr lang="fr-FR" sz="3200" dirty="0" err="1" smtClean="0">
                <a:ea typeface="+mj-ea"/>
              </a:rPr>
              <a:t>properties</a:t>
            </a:r>
            <a:endParaRPr lang="en-US" sz="3200" dirty="0" smtClean="0">
              <a:ea typeface="+mj-ea"/>
            </a:endParaRPr>
          </a:p>
        </p:txBody>
      </p:sp>
      <p:sp>
        <p:nvSpPr>
          <p:cNvPr id="4099" name="Rectangle 3"/>
          <p:cNvSpPr>
            <a:spLocks noGrp="1" noChangeArrowheads="1"/>
          </p:cNvSpPr>
          <p:nvPr>
            <p:ph type="body" idx="1"/>
          </p:nvPr>
        </p:nvSpPr>
        <p:spPr>
          <a:xfrm>
            <a:off x="683568" y="1844824"/>
            <a:ext cx="7772400" cy="4114800"/>
          </a:xfrm>
        </p:spPr>
        <p:txBody>
          <a:bodyPr/>
          <a:lstStyle/>
          <a:p>
            <a:pPr>
              <a:defRPr/>
            </a:pPr>
            <a:r>
              <a:rPr lang="en-US" sz="2400" dirty="0">
                <a:ea typeface="+mn-ea"/>
              </a:rPr>
              <a:t>Channel Hopping :  </a:t>
            </a:r>
          </a:p>
          <a:p>
            <a:pPr lvl="1">
              <a:defRPr/>
            </a:pPr>
            <a:r>
              <a:rPr lang="en-US" sz="2000" dirty="0">
                <a:ea typeface="+mn-ea"/>
              </a:rPr>
              <a:t>retry around interference, </a:t>
            </a:r>
          </a:p>
          <a:p>
            <a:pPr lvl="1">
              <a:defRPr/>
            </a:pPr>
            <a:r>
              <a:rPr lang="en-US" sz="2000" dirty="0">
                <a:ea typeface="+mn-ea"/>
              </a:rPr>
              <a:t>round robin strategy</a:t>
            </a:r>
          </a:p>
          <a:p>
            <a:pPr>
              <a:defRPr/>
            </a:pPr>
            <a:r>
              <a:rPr lang="en-US" sz="2400" dirty="0">
                <a:ea typeface="+mn-ea"/>
              </a:rPr>
              <a:t>Time Slotted (or Synchronized) : </a:t>
            </a:r>
          </a:p>
          <a:p>
            <a:pPr lvl="1">
              <a:defRPr/>
            </a:pPr>
            <a:r>
              <a:rPr lang="en-US" sz="2000" dirty="0">
                <a:ea typeface="+mn-ea"/>
              </a:rPr>
              <a:t>Deterministic: through </a:t>
            </a:r>
            <a:r>
              <a:rPr lang="en-US" sz="2000" dirty="0" err="1">
                <a:ea typeface="+mn-ea"/>
              </a:rPr>
              <a:t>TDM</a:t>
            </a:r>
            <a:r>
              <a:rPr lang="en-US" sz="2000" dirty="0">
                <a:ea typeface="+mn-ea"/>
              </a:rPr>
              <a:t>, Synchronized + Time formatted in SlotFrame(s)</a:t>
            </a:r>
          </a:p>
          <a:p>
            <a:pPr lvl="1">
              <a:defRPr/>
            </a:pPr>
            <a:r>
              <a:rPr lang="en-US" sz="2000" dirty="0">
                <a:ea typeface="+mn-ea"/>
              </a:rPr>
              <a:t>Tracks: below IP, can be orchestrated by a third party like virtual circuits</a:t>
            </a:r>
          </a:p>
          <a:p>
            <a:pPr lvl="1">
              <a:defRPr/>
            </a:pPr>
            <a:r>
              <a:rPr lang="en-US" sz="2000" dirty="0">
                <a:ea typeface="+mn-ea"/>
              </a:rPr>
              <a:t>Slotted: benefits of slotted aloha vs. aloha =&gt; reduce chances of collisions</a:t>
            </a:r>
          </a:p>
          <a:p>
            <a:pPr lvl="1">
              <a:defRPr/>
            </a:pPr>
            <a:r>
              <a:rPr lang="en-US" sz="2000" dirty="0">
                <a:ea typeface="+mn-ea"/>
              </a:rPr>
              <a:t>Battery operation: when traffic profile is known, devices only wake upon </a:t>
            </a:r>
            <a:r>
              <a:rPr lang="en-US" sz="2000" dirty="0" smtClean="0">
                <a:ea typeface="+mn-ea"/>
              </a:rPr>
              <a:t>need</a:t>
            </a:r>
            <a:endParaRPr lang="en-US" sz="2000" dirty="0">
              <a:ea typeface="+mn-ea"/>
            </a:endParaRPr>
          </a:p>
        </p:txBody>
      </p:sp>
    </p:spTree>
    <p:extLst>
      <p:ext uri="{BB962C8B-B14F-4D97-AF65-F5344CB8AC3E}">
        <p14:creationId xmlns:p14="http://schemas.microsoft.com/office/powerpoint/2010/main" val="16240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16</a:t>
            </a:fld>
            <a:endParaRPr lang="en-US" altLang="en-US"/>
          </a:p>
        </p:txBody>
      </p:sp>
      <p:sp>
        <p:nvSpPr>
          <p:cNvPr id="4098" name="Rectangle 2"/>
          <p:cNvSpPr>
            <a:spLocks noGrp="1" noChangeArrowheads="1"/>
          </p:cNvSpPr>
          <p:nvPr>
            <p:ph type="title"/>
          </p:nvPr>
        </p:nvSpPr>
        <p:spPr/>
        <p:txBody>
          <a:bodyPr/>
          <a:lstStyle/>
          <a:p>
            <a:pPr>
              <a:defRPr/>
            </a:pPr>
            <a:r>
              <a:rPr lang="de-DE" sz="3200" dirty="0">
                <a:ea typeface="+mj-ea"/>
              </a:rPr>
              <a:t>6TiSCH: IPv6 </a:t>
            </a:r>
            <a:r>
              <a:rPr lang="de-DE" sz="3200" dirty="0" smtClean="0">
                <a:ea typeface="+mj-ea"/>
              </a:rPr>
              <a:t>over 4e </a:t>
            </a:r>
            <a:r>
              <a:rPr lang="de-DE" sz="3200" dirty="0">
                <a:ea typeface="+mj-ea"/>
              </a:rPr>
              <a:t>TSCH MAC</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r>
              <a:rPr lang="en-US" sz="2400" dirty="0">
                <a:ea typeface="+mn-ea"/>
              </a:rPr>
              <a:t>Align existing standards </a:t>
            </a:r>
          </a:p>
          <a:p>
            <a:pPr lvl="1">
              <a:defRPr/>
            </a:pPr>
            <a:r>
              <a:rPr lang="en-US" sz="2000" dirty="0" smtClean="0">
                <a:ea typeface="+mn-ea"/>
              </a:rPr>
              <a:t>(</a:t>
            </a:r>
            <a:r>
              <a:rPr lang="en-US" sz="2000" dirty="0">
                <a:ea typeface="+mn-ea"/>
              </a:rPr>
              <a:t>RPL, 6LoWPAN, </a:t>
            </a:r>
            <a:r>
              <a:rPr lang="en-US" sz="2000" dirty="0" err="1">
                <a:ea typeface="+mn-ea"/>
              </a:rPr>
              <a:t>PANA</a:t>
            </a:r>
            <a:r>
              <a:rPr lang="en-US" sz="2000" dirty="0">
                <a:ea typeface="+mn-ea"/>
              </a:rPr>
              <a:t>, RSVP, </a:t>
            </a:r>
            <a:r>
              <a:rPr lang="en-US" sz="2000" dirty="0" err="1">
                <a:ea typeface="+mn-ea"/>
              </a:rPr>
              <a:t>PCEP</a:t>
            </a:r>
            <a:r>
              <a:rPr lang="en-US" sz="2000" dirty="0">
                <a:ea typeface="+mn-ea"/>
              </a:rPr>
              <a:t>, </a:t>
            </a:r>
            <a:r>
              <a:rPr lang="en-US" sz="2000" dirty="0" err="1">
                <a:ea typeface="+mn-ea"/>
              </a:rPr>
              <a:t>MPLS</a:t>
            </a:r>
            <a:r>
              <a:rPr lang="en-US" sz="2000" dirty="0">
                <a:ea typeface="+mn-ea"/>
              </a:rPr>
              <a:t>) over 802.15.4e TSCH</a:t>
            </a:r>
          </a:p>
          <a:p>
            <a:pPr>
              <a:defRPr/>
            </a:pPr>
            <a:r>
              <a:rPr lang="en-US" sz="2400" dirty="0">
                <a:ea typeface="+mn-ea"/>
              </a:rPr>
              <a:t>Support Mix of centralized and distributed deterministic routing</a:t>
            </a:r>
          </a:p>
          <a:p>
            <a:pPr>
              <a:defRPr/>
            </a:pPr>
            <a:r>
              <a:rPr lang="en-US" sz="2400" dirty="0">
                <a:ea typeface="+mn-ea"/>
              </a:rPr>
              <a:t>Design </a:t>
            </a:r>
            <a:r>
              <a:rPr lang="en-US" sz="2400" dirty="0" err="1">
                <a:ea typeface="+mn-ea"/>
              </a:rPr>
              <a:t>6top</a:t>
            </a:r>
            <a:r>
              <a:rPr lang="en-US" sz="2400" dirty="0">
                <a:ea typeface="+mn-ea"/>
              </a:rPr>
              <a:t> </a:t>
            </a:r>
            <a:r>
              <a:rPr lang="en-US" sz="2400" dirty="0" err="1">
                <a:ea typeface="+mn-ea"/>
              </a:rPr>
              <a:t>sublayer</a:t>
            </a:r>
            <a:r>
              <a:rPr lang="en-US" sz="2400" dirty="0">
                <a:ea typeface="+mn-ea"/>
              </a:rPr>
              <a:t> for L3 interactions</a:t>
            </a:r>
          </a:p>
          <a:p>
            <a:pPr>
              <a:defRPr/>
            </a:pPr>
            <a:r>
              <a:rPr lang="en-US" sz="2400" dirty="0">
                <a:ea typeface="+mn-ea"/>
              </a:rPr>
              <a:t>Open source implementations (</a:t>
            </a:r>
            <a:r>
              <a:rPr lang="en-US" sz="2400" dirty="0" err="1">
                <a:ea typeface="+mn-ea"/>
              </a:rPr>
              <a:t>openWSN</a:t>
            </a:r>
            <a:r>
              <a:rPr lang="en-US" sz="2400" dirty="0">
                <a:ea typeface="+mn-ea"/>
              </a:rPr>
              <a:t>…)</a:t>
            </a:r>
          </a:p>
          <a:p>
            <a:pPr>
              <a:defRPr/>
            </a:pPr>
            <a:r>
              <a:rPr lang="en-US" sz="2400" dirty="0">
                <a:ea typeface="+mn-ea"/>
              </a:rPr>
              <a:t>Build Ecosystem (DUST, </a:t>
            </a:r>
            <a:r>
              <a:rPr lang="en-US" sz="2400" dirty="0" err="1">
                <a:ea typeface="+mn-ea"/>
              </a:rPr>
              <a:t>NIVIS</a:t>
            </a:r>
            <a:r>
              <a:rPr lang="en-US" sz="2400" dirty="0">
                <a:ea typeface="+mn-ea"/>
              </a:rPr>
              <a:t>, </a:t>
            </a:r>
            <a:r>
              <a:rPr lang="en-US" sz="2400" dirty="0" err="1">
                <a:ea typeface="+mn-ea"/>
              </a:rPr>
              <a:t>IoT6</a:t>
            </a:r>
            <a:r>
              <a:rPr lang="en-US" sz="2400" dirty="0">
                <a:ea typeface="+mn-ea"/>
              </a:rPr>
              <a:t>, </a:t>
            </a:r>
            <a:r>
              <a:rPr lang="en-US" sz="2400" dirty="0" err="1">
                <a:ea typeface="+mn-ea"/>
              </a:rPr>
              <a:t>uni.lux</a:t>
            </a:r>
            <a:r>
              <a:rPr lang="en-US" sz="2400" dirty="0">
                <a:ea typeface="+mn-ea"/>
              </a:rPr>
              <a:t>, </a:t>
            </a:r>
            <a:r>
              <a:rPr lang="en-US" sz="2400" dirty="0" err="1">
                <a:ea typeface="+mn-ea"/>
              </a:rPr>
              <a:t>uni.bari</a:t>
            </a:r>
            <a:r>
              <a:rPr lang="en-US" sz="2400" dirty="0">
                <a:ea typeface="+mn-ea"/>
              </a:rPr>
              <a:t>, Berkeley…</a:t>
            </a:r>
          </a:p>
          <a:p>
            <a:pPr lvl="1">
              <a:defRPr/>
            </a:pPr>
            <a:r>
              <a:rPr lang="en-US" sz="2000" dirty="0" smtClean="0">
                <a:ea typeface="+mn-ea"/>
              </a:rPr>
              <a:t>Active IETF WG, 4 WG docs being adopted</a:t>
            </a:r>
            <a:endParaRPr lang="en-US" sz="2000" dirty="0">
              <a:ea typeface="+mn-ea"/>
            </a:endParaRPr>
          </a:p>
        </p:txBody>
      </p:sp>
    </p:spTree>
    <p:extLst>
      <p:ext uri="{BB962C8B-B14F-4D97-AF65-F5344CB8AC3E}">
        <p14:creationId xmlns:p14="http://schemas.microsoft.com/office/powerpoint/2010/main" val="16240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17</a:t>
            </a:fld>
            <a:endParaRPr lang="en-US" altLang="en-US"/>
          </a:p>
        </p:txBody>
      </p:sp>
      <p:sp>
        <p:nvSpPr>
          <p:cNvPr id="4098" name="Rectangle 2"/>
          <p:cNvSpPr>
            <a:spLocks noGrp="1" noChangeArrowheads="1"/>
          </p:cNvSpPr>
          <p:nvPr>
            <p:ph type="title"/>
          </p:nvPr>
        </p:nvSpPr>
        <p:spPr/>
        <p:txBody>
          <a:bodyPr/>
          <a:lstStyle/>
          <a:p>
            <a:pPr>
              <a:defRPr/>
            </a:pPr>
            <a:r>
              <a:rPr lang="en-US" altLang="en-US" sz="3200" dirty="0"/>
              <a:t>6TiSCH Client stack</a:t>
            </a:r>
            <a:endParaRPr lang="en-US" sz="3200" dirty="0" smtClean="0">
              <a:ea typeface="+mj-ea"/>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32" y="2132856"/>
            <a:ext cx="887882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0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18</a:t>
            </a:fld>
            <a:endParaRPr lang="en-US" altLang="en-US"/>
          </a:p>
        </p:txBody>
      </p:sp>
      <p:sp>
        <p:nvSpPr>
          <p:cNvPr id="4098" name="Rectangle 2"/>
          <p:cNvSpPr>
            <a:spLocks noGrp="1" noChangeArrowheads="1"/>
          </p:cNvSpPr>
          <p:nvPr>
            <p:ph type="title"/>
          </p:nvPr>
        </p:nvSpPr>
        <p:spPr/>
        <p:txBody>
          <a:bodyPr/>
          <a:lstStyle/>
          <a:p>
            <a:pPr>
              <a:defRPr/>
            </a:pPr>
            <a:r>
              <a:rPr lang="fr-FR" sz="3200" spc="-100" dirty="0"/>
              <a:t>6TiSCH-based </a:t>
            </a:r>
            <a:r>
              <a:rPr lang="fr-FR" sz="3200" spc="-100" dirty="0" err="1"/>
              <a:t>Multilink</a:t>
            </a:r>
            <a:r>
              <a:rPr lang="fr-FR" sz="3200" spc="-100" dirty="0"/>
              <a:t> </a:t>
            </a:r>
            <a:r>
              <a:rPr lang="fr-FR" sz="3200" spc="-100" dirty="0" err="1"/>
              <a:t>Subnet</a:t>
            </a:r>
            <a:endParaRPr lang="en-US" sz="3200" dirty="0" smtClean="0">
              <a:ea typeface="+mj-ea"/>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8569120" cy="373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0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19</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a:t>
            </a:r>
            <a:endParaRPr lang="en-US" dirty="0" smtClean="0">
              <a:ea typeface="+mj-ea"/>
            </a:endParaRPr>
          </a:p>
        </p:txBody>
      </p:sp>
      <p:sp>
        <p:nvSpPr>
          <p:cNvPr id="2" name="Subtitle 1"/>
          <p:cNvSpPr>
            <a:spLocks noGrp="1"/>
          </p:cNvSpPr>
          <p:nvPr>
            <p:ph type="subTitle" idx="1"/>
          </p:nvPr>
        </p:nvSpPr>
        <p:spPr/>
        <p:txBody>
          <a:bodyPr/>
          <a:lstStyle/>
          <a:p>
            <a:r>
              <a:rPr lang="en-US" dirty="0"/>
              <a:t>Requirements and Problems</a:t>
            </a:r>
          </a:p>
        </p:txBody>
      </p:sp>
    </p:spTree>
    <p:extLst>
      <p:ext uri="{BB962C8B-B14F-4D97-AF65-F5344CB8AC3E}">
        <p14:creationId xmlns:p14="http://schemas.microsoft.com/office/powerpoint/2010/main" val="259672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2</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a:t>6TiSCH + </a:t>
            </a:r>
            <a:r>
              <a:rPr lang="en-US" dirty="0" smtClean="0"/>
              <a:t>802.1 + 802.15.4</a:t>
            </a:r>
            <a:endParaRPr lang="en-US" dirty="0" smtClean="0">
              <a:ea typeface="+mj-ea"/>
            </a:endParaRPr>
          </a:p>
        </p:txBody>
      </p:sp>
      <p:sp>
        <p:nvSpPr>
          <p:cNvPr id="26627" name="Rectangle 3"/>
          <p:cNvSpPr>
            <a:spLocks noGrp="1" noChangeArrowheads="1"/>
          </p:cNvSpPr>
          <p:nvPr>
            <p:ph type="subTitle" idx="1"/>
          </p:nvPr>
        </p:nvSpPr>
        <p:spPr/>
        <p:txBody>
          <a:bodyPr/>
          <a:lstStyle/>
          <a:p>
            <a:pPr>
              <a:defRPr/>
            </a:pPr>
            <a:r>
              <a:rPr lang="en-US" dirty="0"/>
              <a:t>A new IPv6 </a:t>
            </a:r>
            <a:r>
              <a:rPr lang="en-US" dirty="0" err="1"/>
              <a:t>MultiLink</a:t>
            </a:r>
            <a:r>
              <a:rPr lang="en-US" dirty="0"/>
              <a:t> subnet</a:t>
            </a:r>
            <a:endParaRPr lang="en-US" dirty="0" smtClean="0">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20</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Scalability requirements</a:t>
            </a:r>
            <a:endParaRPr lang="en-US" sz="3200" dirty="0" smtClean="0">
              <a:ea typeface="+mj-ea"/>
            </a:endParaRPr>
          </a:p>
        </p:txBody>
      </p:sp>
      <p:sp>
        <p:nvSpPr>
          <p:cNvPr id="4099" name="Rectangle 3"/>
          <p:cNvSpPr>
            <a:spLocks noGrp="1" noChangeArrowheads="1"/>
          </p:cNvSpPr>
          <p:nvPr>
            <p:ph type="body" idx="1"/>
          </p:nvPr>
        </p:nvSpPr>
        <p:spPr>
          <a:xfrm>
            <a:off x="539552" y="1988840"/>
            <a:ext cx="8278688" cy="4114800"/>
          </a:xfrm>
        </p:spPr>
        <p:txBody>
          <a:bodyPr/>
          <a:lstStyle/>
          <a:p>
            <a:pPr>
              <a:defRPr/>
            </a:pPr>
            <a:r>
              <a:rPr lang="en-US" sz="2800" dirty="0" err="1">
                <a:ea typeface="+mn-ea"/>
              </a:rPr>
              <a:t>10’s</a:t>
            </a:r>
            <a:r>
              <a:rPr lang="en-US" sz="2800" dirty="0">
                <a:ea typeface="+mn-ea"/>
              </a:rPr>
              <a:t> of thousands of </a:t>
            </a:r>
            <a:r>
              <a:rPr lang="en-US" sz="2800" dirty="0" err="1">
                <a:ea typeface="+mn-ea"/>
              </a:rPr>
              <a:t>LLN</a:t>
            </a:r>
            <a:r>
              <a:rPr lang="en-US" sz="2800" dirty="0">
                <a:ea typeface="+mn-ea"/>
              </a:rPr>
              <a:t> devices</a:t>
            </a:r>
          </a:p>
          <a:p>
            <a:pPr lvl="1">
              <a:defRPr/>
            </a:pPr>
            <a:r>
              <a:rPr lang="en-US" sz="2400" dirty="0">
                <a:ea typeface="+mn-ea"/>
              </a:rPr>
              <a:t>Classical + Virtual devices attached to backbone</a:t>
            </a:r>
          </a:p>
          <a:p>
            <a:pPr>
              <a:defRPr/>
            </a:pPr>
            <a:r>
              <a:rPr lang="en-US" sz="2800" dirty="0">
                <a:ea typeface="+mn-ea"/>
              </a:rPr>
              <a:t>Individual IPv6 addresses visible </a:t>
            </a:r>
            <a:r>
              <a:rPr lang="en-US" sz="2800" dirty="0" smtClean="0">
                <a:ea typeface="+mn-ea"/>
              </a:rPr>
              <a:t>over backbone</a:t>
            </a:r>
            <a:endParaRPr lang="en-US" sz="2800" dirty="0">
              <a:ea typeface="+mn-ea"/>
            </a:endParaRPr>
          </a:p>
          <a:p>
            <a:pPr lvl="1">
              <a:defRPr/>
            </a:pPr>
            <a:r>
              <a:rPr lang="en-US" sz="2400" dirty="0">
                <a:ea typeface="+mn-ea"/>
              </a:rPr>
              <a:t>Aggregation at the Backbone router not expected</a:t>
            </a:r>
          </a:p>
          <a:p>
            <a:pPr>
              <a:defRPr/>
            </a:pPr>
            <a:r>
              <a:rPr lang="en-US" sz="2800" dirty="0">
                <a:ea typeface="+mn-ea"/>
              </a:rPr>
              <a:t>Classical IPv6 ND uses flooding to feed neighbor cache </a:t>
            </a:r>
          </a:p>
          <a:p>
            <a:pPr lvl="1">
              <a:defRPr/>
            </a:pPr>
            <a:r>
              <a:rPr lang="en-US" sz="2400" dirty="0" smtClean="0">
                <a:ea typeface="+mn-ea"/>
              </a:rPr>
              <a:t>Most </a:t>
            </a:r>
            <a:r>
              <a:rPr lang="en-US" sz="2400" dirty="0">
                <a:ea typeface="+mn-ea"/>
              </a:rPr>
              <a:t>hosts only connect to a few other nodes</a:t>
            </a:r>
          </a:p>
          <a:p>
            <a:pPr lvl="1">
              <a:defRPr/>
            </a:pPr>
            <a:r>
              <a:rPr lang="en-US" sz="2400" dirty="0">
                <a:ea typeface="+mn-ea"/>
              </a:rPr>
              <a:t>Servers, routers, and firewalls connect to </a:t>
            </a:r>
            <a:r>
              <a:rPr lang="en-US" sz="2400" dirty="0" smtClean="0">
                <a:ea typeface="+mn-ea"/>
              </a:rPr>
              <a:t>many</a:t>
            </a:r>
            <a:endParaRPr lang="en-US" dirty="0" smtClean="0">
              <a:ea typeface="+mn-ea"/>
            </a:endParaRPr>
          </a:p>
        </p:txBody>
      </p:sp>
    </p:spTree>
    <p:extLst>
      <p:ext uri="{BB962C8B-B14F-4D97-AF65-F5344CB8AC3E}">
        <p14:creationId xmlns:p14="http://schemas.microsoft.com/office/powerpoint/2010/main" val="16240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21</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Single IPv6 Subnet requirements</a:t>
            </a:r>
            <a:endParaRPr lang="en-US" sz="3200" dirty="0" smtClean="0">
              <a:ea typeface="+mj-ea"/>
            </a:endParaRPr>
          </a:p>
        </p:txBody>
      </p:sp>
      <p:sp>
        <p:nvSpPr>
          <p:cNvPr id="4099" name="Rectangle 3"/>
          <p:cNvSpPr>
            <a:spLocks noGrp="1" noChangeArrowheads="1"/>
          </p:cNvSpPr>
          <p:nvPr>
            <p:ph type="body" idx="1"/>
          </p:nvPr>
        </p:nvSpPr>
        <p:spPr/>
        <p:txBody>
          <a:bodyPr/>
          <a:lstStyle/>
          <a:p>
            <a:pPr marL="0" indent="0">
              <a:buNone/>
            </a:pPr>
            <a:r>
              <a:rPr lang="en-US" sz="2400" dirty="0" err="1" smtClean="0">
                <a:solidFill>
                  <a:srgbClr val="333333"/>
                </a:solidFill>
              </a:rPr>
              <a:t>10s</a:t>
            </a:r>
            <a:r>
              <a:rPr lang="en-US" sz="2400" dirty="0" smtClean="0">
                <a:solidFill>
                  <a:srgbClr val="333333"/>
                </a:solidFill>
              </a:rPr>
              <a:t> of Ks devices with </a:t>
            </a:r>
            <a:r>
              <a:rPr lang="en-US" sz="2400" dirty="0" err="1" smtClean="0">
                <a:solidFill>
                  <a:srgbClr val="333333"/>
                </a:solidFill>
              </a:rPr>
              <a:t>multihop</a:t>
            </a:r>
            <a:r>
              <a:rPr lang="en-US" sz="2400" dirty="0" smtClean="0">
                <a:solidFill>
                  <a:srgbClr val="333333"/>
                </a:solidFill>
              </a:rPr>
              <a:t> </a:t>
            </a:r>
            <a:r>
              <a:rPr lang="en-US" sz="2400" dirty="0" err="1" smtClean="0">
                <a:solidFill>
                  <a:srgbClr val="333333"/>
                </a:solidFill>
              </a:rPr>
              <a:t>LLN</a:t>
            </a:r>
            <a:r>
              <a:rPr lang="en-US" sz="2400" dirty="0" smtClean="0">
                <a:solidFill>
                  <a:srgbClr val="333333"/>
                </a:solidFill>
              </a:rPr>
              <a:t> access</a:t>
            </a:r>
          </a:p>
          <a:p>
            <a:pPr marL="342900" lvl="2"/>
            <a:r>
              <a:rPr lang="en-US" sz="2000" dirty="0" smtClean="0">
                <a:solidFill>
                  <a:srgbClr val="333333"/>
                </a:solidFill>
              </a:rPr>
              <a:t>No broadcast in the LLNs</a:t>
            </a:r>
          </a:p>
          <a:p>
            <a:pPr marL="342900" lvl="2"/>
            <a:r>
              <a:rPr lang="en-US" sz="2000" dirty="0" smtClean="0">
                <a:solidFill>
                  <a:srgbClr val="333333"/>
                </a:solidFill>
              </a:rPr>
              <a:t>No renumbering (quasi permanent IPv6 address)</a:t>
            </a:r>
          </a:p>
          <a:p>
            <a:pPr marL="0" indent="0">
              <a:buNone/>
            </a:pPr>
            <a:r>
              <a:rPr lang="en-US" sz="2400" dirty="0" smtClean="0">
                <a:solidFill>
                  <a:srgbClr val="333333"/>
                </a:solidFill>
              </a:rPr>
              <a:t>Continuous reachability as a </a:t>
            </a:r>
            <a:r>
              <a:rPr lang="en-US" sz="2400" dirty="0" err="1" smtClean="0">
                <a:solidFill>
                  <a:srgbClr val="333333"/>
                </a:solidFill>
              </a:rPr>
              <a:t>LLN</a:t>
            </a:r>
            <a:r>
              <a:rPr lang="en-US" sz="2400" dirty="0" smtClean="0">
                <a:solidFill>
                  <a:srgbClr val="333333"/>
                </a:solidFill>
              </a:rPr>
              <a:t> device moves in Subnet</a:t>
            </a:r>
          </a:p>
          <a:p>
            <a:pPr marL="342900" lvl="2"/>
            <a:r>
              <a:rPr lang="en-US" sz="2000" dirty="0" smtClean="0">
                <a:solidFill>
                  <a:srgbClr val="333333"/>
                </a:solidFill>
              </a:rPr>
              <a:t>Radio conditions change cause network </a:t>
            </a:r>
            <a:r>
              <a:rPr lang="en-US" sz="2000" dirty="0" err="1" smtClean="0">
                <a:solidFill>
                  <a:srgbClr val="333333"/>
                </a:solidFill>
              </a:rPr>
              <a:t>reorganisation</a:t>
            </a:r>
            <a:endParaRPr lang="en-US" sz="2000" dirty="0" smtClean="0">
              <a:solidFill>
                <a:srgbClr val="333333"/>
              </a:solidFill>
            </a:endParaRPr>
          </a:p>
          <a:p>
            <a:pPr marL="342900" lvl="2"/>
            <a:r>
              <a:rPr lang="en-US" sz="2000" dirty="0" smtClean="0">
                <a:solidFill>
                  <a:srgbClr val="333333"/>
                </a:solidFill>
              </a:rPr>
              <a:t>Already use cases such as handheld, cranes, small vehicles</a:t>
            </a:r>
          </a:p>
          <a:p>
            <a:pPr marL="0" indent="0">
              <a:buNone/>
            </a:pPr>
            <a:r>
              <a:rPr lang="en-US" sz="2400" dirty="0" smtClean="0">
                <a:solidFill>
                  <a:srgbClr val="333333"/>
                </a:solidFill>
              </a:rPr>
              <a:t>Backward Compatibility with classical IPv4 and </a:t>
            </a:r>
            <a:r>
              <a:rPr lang="en-US" sz="2400" dirty="0" err="1" smtClean="0">
                <a:solidFill>
                  <a:srgbClr val="333333"/>
                </a:solidFill>
              </a:rPr>
              <a:t>v6</a:t>
            </a:r>
            <a:r>
              <a:rPr lang="en-US" sz="2400" dirty="0" smtClean="0">
                <a:solidFill>
                  <a:srgbClr val="333333"/>
                </a:solidFill>
              </a:rPr>
              <a:t> devices</a:t>
            </a:r>
          </a:p>
          <a:p>
            <a:pPr marL="0" indent="0">
              <a:buNone/>
            </a:pPr>
            <a:r>
              <a:rPr lang="en-US" sz="2400" dirty="0" smtClean="0">
                <a:solidFill>
                  <a:srgbClr val="333333"/>
                </a:solidFill>
              </a:rPr>
              <a:t>Support of discovery protocols throughout the subnet</a:t>
            </a:r>
          </a:p>
          <a:p>
            <a:pPr>
              <a:defRPr/>
            </a:pPr>
            <a:endParaRPr lang="en-US" sz="2800" dirty="0" smtClean="0">
              <a:ea typeface="+mn-ea"/>
            </a:endParaRPr>
          </a:p>
        </p:txBody>
      </p:sp>
    </p:spTree>
    <p:extLst>
      <p:ext uri="{BB962C8B-B14F-4D97-AF65-F5344CB8AC3E}">
        <p14:creationId xmlns:p14="http://schemas.microsoft.com/office/powerpoint/2010/main" val="25861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22</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Routing requirements</a:t>
            </a:r>
          </a:p>
        </p:txBody>
      </p:sp>
      <p:sp>
        <p:nvSpPr>
          <p:cNvPr id="4099" name="Rectangle 3"/>
          <p:cNvSpPr>
            <a:spLocks noGrp="1" noChangeArrowheads="1"/>
          </p:cNvSpPr>
          <p:nvPr>
            <p:ph type="body" idx="1"/>
          </p:nvPr>
        </p:nvSpPr>
        <p:spPr/>
        <p:txBody>
          <a:bodyPr/>
          <a:lstStyle/>
          <a:p>
            <a:pPr marL="0" indent="0">
              <a:buNone/>
            </a:pPr>
            <a:r>
              <a:rPr lang="fr-FR" sz="2800" dirty="0" err="1" smtClean="0">
                <a:solidFill>
                  <a:srgbClr val="333333"/>
                </a:solidFill>
              </a:rPr>
              <a:t>Cost</a:t>
            </a:r>
            <a:r>
              <a:rPr lang="fr-FR" sz="2800" dirty="0" smtClean="0">
                <a:solidFill>
                  <a:srgbClr val="333333"/>
                </a:solidFill>
              </a:rPr>
              <a:t> </a:t>
            </a:r>
            <a:r>
              <a:rPr lang="fr-FR" sz="2800" dirty="0" err="1" smtClean="0">
                <a:solidFill>
                  <a:srgbClr val="333333"/>
                </a:solidFill>
              </a:rPr>
              <a:t>Optimized</a:t>
            </a:r>
            <a:r>
              <a:rPr lang="fr-FR" sz="2800" dirty="0" smtClean="0">
                <a:solidFill>
                  <a:srgbClr val="333333"/>
                </a:solidFill>
              </a:rPr>
              <a:t> in the </a:t>
            </a:r>
            <a:r>
              <a:rPr lang="fr-FR" sz="2800" dirty="0" err="1" smtClean="0">
                <a:solidFill>
                  <a:srgbClr val="333333"/>
                </a:solidFill>
              </a:rPr>
              <a:t>backbone</a:t>
            </a:r>
            <a:endParaRPr lang="fr-FR" sz="2800" dirty="0" smtClean="0">
              <a:solidFill>
                <a:srgbClr val="333333"/>
              </a:solidFill>
            </a:endParaRPr>
          </a:p>
          <a:p>
            <a:pPr marL="573088" lvl="4"/>
            <a:r>
              <a:rPr lang="fr-FR" dirty="0" err="1" smtClean="0">
                <a:solidFill>
                  <a:srgbClr val="333333"/>
                </a:solidFill>
              </a:rPr>
              <a:t>Any</a:t>
            </a:r>
            <a:r>
              <a:rPr lang="fr-FR" dirty="0" smtClean="0">
                <a:solidFill>
                  <a:srgbClr val="333333"/>
                </a:solidFill>
              </a:rPr>
              <a:t> to </a:t>
            </a:r>
            <a:r>
              <a:rPr lang="fr-FR" dirty="0" err="1" smtClean="0">
                <a:solidFill>
                  <a:srgbClr val="333333"/>
                </a:solidFill>
              </a:rPr>
              <a:t>any</a:t>
            </a:r>
            <a:r>
              <a:rPr lang="fr-FR" dirty="0" smtClean="0">
                <a:solidFill>
                  <a:srgbClr val="333333"/>
                </a:solidFill>
              </a:rPr>
              <a:t> </a:t>
            </a:r>
            <a:r>
              <a:rPr lang="fr-FR" dirty="0" err="1" smtClean="0">
                <a:solidFill>
                  <a:srgbClr val="333333"/>
                </a:solidFill>
              </a:rPr>
              <a:t>traffic</a:t>
            </a:r>
            <a:endParaRPr lang="fr-FR" dirty="0" smtClean="0">
              <a:solidFill>
                <a:srgbClr val="333333"/>
              </a:solidFill>
            </a:endParaRPr>
          </a:p>
          <a:p>
            <a:pPr marL="573088" lvl="4"/>
            <a:r>
              <a:rPr lang="fr-FR" dirty="0" err="1" smtClean="0">
                <a:solidFill>
                  <a:srgbClr val="333333"/>
                </a:solidFill>
              </a:rPr>
              <a:t>Multipath</a:t>
            </a:r>
            <a:r>
              <a:rPr lang="fr-FR" dirty="0" smtClean="0">
                <a:solidFill>
                  <a:srgbClr val="333333"/>
                </a:solidFill>
              </a:rPr>
              <a:t> and </a:t>
            </a:r>
            <a:r>
              <a:rPr lang="fr-FR" dirty="0" err="1" smtClean="0">
                <a:solidFill>
                  <a:srgbClr val="333333"/>
                </a:solidFill>
              </a:rPr>
              <a:t>load</a:t>
            </a:r>
            <a:r>
              <a:rPr lang="fr-FR" dirty="0" smtClean="0">
                <a:solidFill>
                  <a:srgbClr val="333333"/>
                </a:solidFill>
              </a:rPr>
              <a:t> </a:t>
            </a:r>
            <a:r>
              <a:rPr lang="fr-FR" dirty="0" err="1" smtClean="0">
                <a:solidFill>
                  <a:srgbClr val="333333"/>
                </a:solidFill>
              </a:rPr>
              <a:t>balancing</a:t>
            </a:r>
            <a:r>
              <a:rPr lang="fr-FR" dirty="0" smtClean="0">
                <a:solidFill>
                  <a:srgbClr val="333333"/>
                </a:solidFill>
              </a:rPr>
              <a:t> a bonus</a:t>
            </a:r>
          </a:p>
          <a:p>
            <a:pPr marL="0" indent="0">
              <a:buNone/>
            </a:pPr>
            <a:r>
              <a:rPr lang="fr-FR" sz="2800" dirty="0" smtClean="0">
                <a:solidFill>
                  <a:srgbClr val="333333"/>
                </a:solidFill>
              </a:rPr>
              <a:t>Power </a:t>
            </a:r>
            <a:r>
              <a:rPr lang="fr-FR" sz="2800" dirty="0" err="1" smtClean="0">
                <a:solidFill>
                  <a:srgbClr val="333333"/>
                </a:solidFill>
              </a:rPr>
              <a:t>Optimized</a:t>
            </a:r>
            <a:r>
              <a:rPr lang="fr-FR" sz="2800" dirty="0" smtClean="0">
                <a:solidFill>
                  <a:srgbClr val="333333"/>
                </a:solidFill>
              </a:rPr>
              <a:t> in the LLNs </a:t>
            </a:r>
          </a:p>
          <a:p>
            <a:pPr marL="460375" lvl="3"/>
            <a:r>
              <a:rPr lang="fr-FR" dirty="0" smtClean="0">
                <a:solidFill>
                  <a:srgbClr val="333333"/>
                </a:solidFill>
              </a:rPr>
              <a:t>Most </a:t>
            </a:r>
            <a:r>
              <a:rPr lang="fr-FR" dirty="0" err="1" smtClean="0">
                <a:solidFill>
                  <a:srgbClr val="333333"/>
                </a:solidFill>
              </a:rPr>
              <a:t>traffic</a:t>
            </a:r>
            <a:r>
              <a:rPr lang="fr-FR" dirty="0" smtClean="0">
                <a:solidFill>
                  <a:srgbClr val="333333"/>
                </a:solidFill>
              </a:rPr>
              <a:t> </a:t>
            </a:r>
            <a:r>
              <a:rPr lang="fr-FR" dirty="0" err="1" smtClean="0">
                <a:solidFill>
                  <a:srgbClr val="333333"/>
                </a:solidFill>
              </a:rPr>
              <a:t>flows</a:t>
            </a:r>
            <a:r>
              <a:rPr lang="fr-FR" dirty="0" smtClean="0">
                <a:solidFill>
                  <a:srgbClr val="333333"/>
                </a:solidFill>
              </a:rPr>
              <a:t> to or </a:t>
            </a:r>
            <a:r>
              <a:rPr lang="fr-FR" dirty="0" err="1" smtClean="0">
                <a:solidFill>
                  <a:srgbClr val="333333"/>
                </a:solidFill>
              </a:rPr>
              <a:t>from</a:t>
            </a:r>
            <a:r>
              <a:rPr lang="fr-FR" dirty="0" smtClean="0">
                <a:solidFill>
                  <a:srgbClr val="333333"/>
                </a:solidFill>
              </a:rPr>
              <a:t> the </a:t>
            </a:r>
            <a:r>
              <a:rPr lang="fr-FR" dirty="0" err="1" smtClean="0">
                <a:solidFill>
                  <a:srgbClr val="333333"/>
                </a:solidFill>
              </a:rPr>
              <a:t>LLN</a:t>
            </a:r>
            <a:r>
              <a:rPr lang="fr-FR" dirty="0" smtClean="0">
                <a:solidFill>
                  <a:srgbClr val="333333"/>
                </a:solidFill>
              </a:rPr>
              <a:t> </a:t>
            </a:r>
            <a:r>
              <a:rPr lang="fr-FR" dirty="0" err="1" smtClean="0">
                <a:solidFill>
                  <a:srgbClr val="333333"/>
                </a:solidFill>
              </a:rPr>
              <a:t>Backbone</a:t>
            </a:r>
            <a:r>
              <a:rPr lang="fr-FR" dirty="0" smtClean="0">
                <a:solidFill>
                  <a:srgbClr val="333333"/>
                </a:solidFill>
              </a:rPr>
              <a:t> Router</a:t>
            </a:r>
          </a:p>
          <a:p>
            <a:pPr marL="460375" lvl="3"/>
            <a:r>
              <a:rPr lang="fr-FR" dirty="0" smtClean="0">
                <a:solidFill>
                  <a:srgbClr val="333333"/>
                </a:solidFill>
              </a:rPr>
              <a:t>Control </a:t>
            </a:r>
            <a:r>
              <a:rPr lang="fr-FR" dirty="0" err="1" smtClean="0">
                <a:solidFill>
                  <a:srgbClr val="333333"/>
                </a:solidFill>
              </a:rPr>
              <a:t>traffic</a:t>
            </a:r>
            <a:r>
              <a:rPr lang="fr-FR" dirty="0" smtClean="0">
                <a:solidFill>
                  <a:srgbClr val="333333"/>
                </a:solidFill>
              </a:rPr>
              <a:t> must </a:t>
            </a:r>
            <a:r>
              <a:rPr lang="fr-FR" dirty="0" err="1" smtClean="0">
                <a:solidFill>
                  <a:srgbClr val="333333"/>
                </a:solidFill>
              </a:rPr>
              <a:t>be</a:t>
            </a:r>
            <a:r>
              <a:rPr lang="fr-FR" dirty="0" smtClean="0">
                <a:solidFill>
                  <a:srgbClr val="333333"/>
                </a:solidFill>
              </a:rPr>
              <a:t> </a:t>
            </a:r>
            <a:r>
              <a:rPr lang="fr-FR" dirty="0" err="1" smtClean="0">
                <a:solidFill>
                  <a:srgbClr val="333333"/>
                </a:solidFill>
              </a:rPr>
              <a:t>limited</a:t>
            </a:r>
            <a:r>
              <a:rPr lang="fr-FR" dirty="0" smtClean="0">
                <a:solidFill>
                  <a:srgbClr val="333333"/>
                </a:solidFill>
              </a:rPr>
              <a:t> vs. Data </a:t>
            </a:r>
            <a:r>
              <a:rPr lang="fr-FR" dirty="0" err="1" smtClean="0">
                <a:solidFill>
                  <a:srgbClr val="333333"/>
                </a:solidFill>
              </a:rPr>
              <a:t>traffic</a:t>
            </a:r>
            <a:endParaRPr lang="fr-FR" dirty="0" smtClean="0">
              <a:solidFill>
                <a:srgbClr val="333333"/>
              </a:solidFill>
            </a:endParaRPr>
          </a:p>
          <a:p>
            <a:pPr marL="0" indent="0">
              <a:buNone/>
            </a:pPr>
            <a:r>
              <a:rPr lang="fr-FR" sz="2800" dirty="0" err="1" smtClean="0">
                <a:solidFill>
                  <a:srgbClr val="333333"/>
                </a:solidFill>
              </a:rPr>
              <a:t>Broadcast</a:t>
            </a:r>
            <a:r>
              <a:rPr lang="fr-FR" sz="2800" dirty="0" smtClean="0">
                <a:solidFill>
                  <a:srgbClr val="333333"/>
                </a:solidFill>
              </a:rPr>
              <a:t> or </a:t>
            </a:r>
            <a:r>
              <a:rPr lang="fr-FR" sz="2800" dirty="0" err="1" smtClean="0">
                <a:solidFill>
                  <a:srgbClr val="333333"/>
                </a:solidFill>
              </a:rPr>
              <a:t>scalable</a:t>
            </a:r>
            <a:r>
              <a:rPr lang="fr-FR" sz="2800" dirty="0" smtClean="0">
                <a:solidFill>
                  <a:srgbClr val="333333"/>
                </a:solidFill>
              </a:rPr>
              <a:t> multicast in the </a:t>
            </a:r>
            <a:r>
              <a:rPr lang="fr-FR" sz="2800" dirty="0" err="1" smtClean="0">
                <a:solidFill>
                  <a:srgbClr val="333333"/>
                </a:solidFill>
              </a:rPr>
              <a:t>backbone</a:t>
            </a:r>
            <a:endParaRPr lang="fr-FR" sz="2800" dirty="0" smtClean="0">
              <a:solidFill>
                <a:srgbClr val="333333"/>
              </a:solidFill>
            </a:endParaRPr>
          </a:p>
          <a:p>
            <a:pPr marL="0" indent="0">
              <a:buNone/>
            </a:pPr>
            <a:r>
              <a:rPr lang="fr-FR" sz="2800" dirty="0" smtClean="0">
                <a:solidFill>
                  <a:srgbClr val="333333"/>
                </a:solidFill>
              </a:rPr>
              <a:t>Multicast or </a:t>
            </a:r>
            <a:r>
              <a:rPr lang="en-US" sz="2800" dirty="0" smtClean="0">
                <a:solidFill>
                  <a:srgbClr val="333333"/>
                </a:solidFill>
              </a:rPr>
              <a:t>Controlled dissemination in the </a:t>
            </a:r>
            <a:r>
              <a:rPr lang="en-US" sz="2800" dirty="0" err="1" smtClean="0">
                <a:solidFill>
                  <a:srgbClr val="333333"/>
                </a:solidFill>
              </a:rPr>
              <a:t>LLN</a:t>
            </a:r>
            <a:r>
              <a:rPr lang="en-US" sz="2800" dirty="0" smtClean="0">
                <a:solidFill>
                  <a:srgbClr val="333333"/>
                </a:solidFill>
              </a:rPr>
              <a:t> </a:t>
            </a:r>
            <a:endParaRPr lang="fr-FR" sz="2800" dirty="0" smtClean="0">
              <a:solidFill>
                <a:srgbClr val="333333"/>
              </a:solidFill>
            </a:endParaRPr>
          </a:p>
          <a:p>
            <a:pPr marL="573088" lvl="4"/>
            <a:endParaRPr lang="fr-FR" dirty="0" smtClean="0">
              <a:solidFill>
                <a:srgbClr val="333333"/>
              </a:solidFill>
            </a:endParaRPr>
          </a:p>
          <a:p>
            <a:pPr marL="0" indent="0">
              <a:buNone/>
            </a:pPr>
            <a:endParaRPr lang="fr-FR" sz="2000" dirty="0" smtClean="0">
              <a:solidFill>
                <a:srgbClr val="333333"/>
              </a:solidFill>
            </a:endParaRPr>
          </a:p>
          <a:p>
            <a:pPr marL="0" indent="0">
              <a:buNone/>
            </a:pPr>
            <a:endParaRPr lang="fr-FR" sz="2800" dirty="0" smtClean="0">
              <a:solidFill>
                <a:srgbClr val="333333"/>
              </a:solidFill>
            </a:endParaRPr>
          </a:p>
          <a:p>
            <a:pPr>
              <a:defRPr/>
            </a:pPr>
            <a:endParaRPr lang="en-US" sz="2800" dirty="0" smtClean="0">
              <a:ea typeface="+mn-ea"/>
            </a:endParaRPr>
          </a:p>
        </p:txBody>
      </p:sp>
    </p:spTree>
    <p:extLst>
      <p:ext uri="{BB962C8B-B14F-4D97-AF65-F5344CB8AC3E}">
        <p14:creationId xmlns:p14="http://schemas.microsoft.com/office/powerpoint/2010/main" val="28455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23</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Deterministic requirements</a:t>
            </a:r>
            <a:endParaRPr lang="en-US" sz="3200" dirty="0" smtClean="0">
              <a:ea typeface="+mj-ea"/>
            </a:endParaRPr>
          </a:p>
        </p:txBody>
      </p:sp>
      <p:sp>
        <p:nvSpPr>
          <p:cNvPr id="4099" name="Rectangle 3"/>
          <p:cNvSpPr>
            <a:spLocks noGrp="1" noChangeArrowheads="1"/>
          </p:cNvSpPr>
          <p:nvPr>
            <p:ph type="body" idx="1"/>
          </p:nvPr>
        </p:nvSpPr>
        <p:spPr>
          <a:xfrm>
            <a:off x="685800" y="1981200"/>
            <a:ext cx="8062664" cy="4114800"/>
          </a:xfrm>
        </p:spPr>
        <p:txBody>
          <a:bodyPr/>
          <a:lstStyle/>
          <a:p>
            <a:pPr marL="0" indent="0">
              <a:buNone/>
            </a:pPr>
            <a:r>
              <a:rPr lang="fr-FR" sz="2800" dirty="0">
                <a:solidFill>
                  <a:srgbClr val="333333"/>
                </a:solidFill>
              </a:rPr>
              <a:t>LLNs Time </a:t>
            </a:r>
            <a:r>
              <a:rPr lang="fr-FR" sz="2800" dirty="0" err="1">
                <a:solidFill>
                  <a:srgbClr val="333333"/>
                </a:solidFill>
              </a:rPr>
              <a:t>synchronization</a:t>
            </a:r>
            <a:r>
              <a:rPr lang="fr-FR" sz="2800" dirty="0">
                <a:solidFill>
                  <a:srgbClr val="333333"/>
                </a:solidFill>
              </a:rPr>
              <a:t> via the </a:t>
            </a:r>
            <a:r>
              <a:rPr lang="fr-FR" sz="2800" dirty="0" err="1">
                <a:solidFill>
                  <a:srgbClr val="333333"/>
                </a:solidFill>
              </a:rPr>
              <a:t>backbone</a:t>
            </a:r>
            <a:endParaRPr lang="fr-FR" sz="2800" dirty="0">
              <a:solidFill>
                <a:srgbClr val="333333"/>
              </a:solidFill>
            </a:endParaRPr>
          </a:p>
          <a:p>
            <a:pPr marL="798512" lvl="2" indent="-457200">
              <a:buFont typeface="Symbol"/>
              <a:buChar char="Þ"/>
            </a:pPr>
            <a:r>
              <a:rPr lang="fr-FR" dirty="0" smtClean="0">
                <a:solidFill>
                  <a:srgbClr val="333333"/>
                </a:solidFill>
              </a:rPr>
              <a:t>to </a:t>
            </a:r>
            <a:r>
              <a:rPr lang="fr-FR" dirty="0" err="1" smtClean="0">
                <a:solidFill>
                  <a:srgbClr val="333333"/>
                </a:solidFill>
              </a:rPr>
              <a:t>keep</a:t>
            </a:r>
            <a:r>
              <a:rPr lang="fr-FR" dirty="0" smtClean="0">
                <a:solidFill>
                  <a:srgbClr val="333333"/>
                </a:solidFill>
              </a:rPr>
              <a:t> all LLNs in </a:t>
            </a:r>
            <a:r>
              <a:rPr lang="fr-FR" dirty="0" err="1" smtClean="0">
                <a:solidFill>
                  <a:srgbClr val="333333"/>
                </a:solidFill>
              </a:rPr>
              <a:t>sync</a:t>
            </a:r>
            <a:r>
              <a:rPr lang="fr-FR" dirty="0" smtClean="0">
                <a:solidFill>
                  <a:srgbClr val="333333"/>
                </a:solidFill>
              </a:rPr>
              <a:t> and </a:t>
            </a:r>
          </a:p>
          <a:p>
            <a:pPr marL="798512" lvl="2" indent="-457200">
              <a:buFont typeface="Symbol"/>
              <a:buChar char="Þ"/>
            </a:pPr>
            <a:r>
              <a:rPr lang="fr-FR" dirty="0" err="1" smtClean="0">
                <a:solidFill>
                  <a:srgbClr val="333333"/>
                </a:solidFill>
              </a:rPr>
              <a:t>allow</a:t>
            </a:r>
            <a:r>
              <a:rPr lang="fr-FR" dirty="0" smtClean="0">
                <a:solidFill>
                  <a:srgbClr val="333333"/>
                </a:solidFill>
              </a:rPr>
              <a:t> </a:t>
            </a:r>
            <a:r>
              <a:rPr lang="fr-FR" dirty="0" err="1" smtClean="0">
                <a:solidFill>
                  <a:srgbClr val="333333"/>
                </a:solidFill>
              </a:rPr>
              <a:t>movement</a:t>
            </a:r>
            <a:r>
              <a:rPr lang="fr-FR" dirty="0" smtClean="0">
                <a:solidFill>
                  <a:srgbClr val="333333"/>
                </a:solidFill>
              </a:rPr>
              <a:t> </a:t>
            </a:r>
            <a:r>
              <a:rPr lang="fr-FR" dirty="0" err="1" smtClean="0">
                <a:solidFill>
                  <a:srgbClr val="333333"/>
                </a:solidFill>
              </a:rPr>
              <a:t>from</a:t>
            </a:r>
            <a:r>
              <a:rPr lang="fr-FR" dirty="0" smtClean="0">
                <a:solidFill>
                  <a:srgbClr val="333333"/>
                </a:solidFill>
              </a:rPr>
              <a:t> one </a:t>
            </a:r>
            <a:r>
              <a:rPr lang="fr-FR" dirty="0" err="1" smtClean="0">
                <a:solidFill>
                  <a:srgbClr val="333333"/>
                </a:solidFill>
              </a:rPr>
              <a:t>LLN</a:t>
            </a:r>
            <a:r>
              <a:rPr lang="fr-FR" dirty="0" smtClean="0">
                <a:solidFill>
                  <a:srgbClr val="333333"/>
                </a:solidFill>
              </a:rPr>
              <a:t> to the </a:t>
            </a:r>
            <a:r>
              <a:rPr lang="fr-FR" dirty="0" err="1" smtClean="0">
                <a:solidFill>
                  <a:srgbClr val="333333"/>
                </a:solidFill>
              </a:rPr>
              <a:t>next</a:t>
            </a:r>
            <a:endParaRPr lang="fr-FR" dirty="0" smtClean="0">
              <a:solidFill>
                <a:srgbClr val="333333"/>
              </a:solidFill>
            </a:endParaRPr>
          </a:p>
          <a:p>
            <a:pPr marL="0" indent="0">
              <a:buNone/>
            </a:pPr>
            <a:r>
              <a:rPr lang="fr-FR" sz="2800" dirty="0">
                <a:solidFill>
                  <a:srgbClr val="333333"/>
                </a:solidFill>
              </a:rPr>
              <a:t>Slow </a:t>
            </a:r>
            <a:r>
              <a:rPr lang="fr-FR" sz="2800" dirty="0" err="1">
                <a:solidFill>
                  <a:srgbClr val="333333"/>
                </a:solidFill>
              </a:rPr>
              <a:t>deterministic</a:t>
            </a:r>
            <a:r>
              <a:rPr lang="fr-FR" sz="2800" dirty="0">
                <a:solidFill>
                  <a:srgbClr val="333333"/>
                </a:solidFill>
              </a:rPr>
              <a:t> LLNs (</a:t>
            </a:r>
            <a:r>
              <a:rPr lang="fr-FR" sz="2800" dirty="0" err="1">
                <a:solidFill>
                  <a:srgbClr val="333333"/>
                </a:solidFill>
              </a:rPr>
              <a:t>proces</a:t>
            </a:r>
            <a:r>
              <a:rPr lang="fr-FR" sz="2800" dirty="0">
                <a:solidFill>
                  <a:srgbClr val="333333"/>
                </a:solidFill>
              </a:rPr>
              <a:t> control)</a:t>
            </a:r>
          </a:p>
          <a:p>
            <a:pPr marL="342900" lvl="2"/>
            <a:r>
              <a:rPr lang="fr-FR" dirty="0" smtClean="0">
                <a:solidFill>
                  <a:srgbClr val="333333"/>
                </a:solidFill>
              </a:rPr>
              <a:t>No </a:t>
            </a:r>
            <a:r>
              <a:rPr lang="fr-FR" dirty="0" err="1" smtClean="0">
                <a:solidFill>
                  <a:srgbClr val="333333"/>
                </a:solidFill>
              </a:rPr>
              <a:t>need</a:t>
            </a:r>
            <a:r>
              <a:rPr lang="fr-FR" dirty="0" smtClean="0">
                <a:solidFill>
                  <a:srgbClr val="333333"/>
                </a:solidFill>
              </a:rPr>
              <a:t> for </a:t>
            </a:r>
            <a:r>
              <a:rPr lang="fr-FR" dirty="0" err="1" smtClean="0">
                <a:solidFill>
                  <a:srgbClr val="333333"/>
                </a:solidFill>
              </a:rPr>
              <a:t>Deterministic</a:t>
            </a:r>
            <a:r>
              <a:rPr lang="fr-FR" dirty="0" smtClean="0">
                <a:solidFill>
                  <a:srgbClr val="333333"/>
                </a:solidFill>
              </a:rPr>
              <a:t> </a:t>
            </a:r>
            <a:r>
              <a:rPr lang="fr-FR" dirty="0" err="1" smtClean="0">
                <a:solidFill>
                  <a:srgbClr val="333333"/>
                </a:solidFill>
              </a:rPr>
              <a:t>backbone</a:t>
            </a:r>
            <a:endParaRPr lang="fr-FR" dirty="0" smtClean="0">
              <a:solidFill>
                <a:srgbClr val="333333"/>
              </a:solidFill>
            </a:endParaRPr>
          </a:p>
          <a:p>
            <a:pPr marL="798512" lvl="2" indent="-457200">
              <a:buFont typeface="Symbol"/>
              <a:buChar char="Þ"/>
            </a:pPr>
            <a:r>
              <a:rPr lang="fr-FR" dirty="0" err="1" smtClean="0">
                <a:solidFill>
                  <a:srgbClr val="333333"/>
                </a:solidFill>
              </a:rPr>
              <a:t>Until</a:t>
            </a:r>
            <a:r>
              <a:rPr lang="fr-FR" dirty="0" smtClean="0">
                <a:solidFill>
                  <a:srgbClr val="333333"/>
                </a:solidFill>
              </a:rPr>
              <a:t> </a:t>
            </a:r>
            <a:r>
              <a:rPr lang="fr-FR" dirty="0" err="1" smtClean="0">
                <a:solidFill>
                  <a:srgbClr val="333333"/>
                </a:solidFill>
              </a:rPr>
              <a:t>scale</a:t>
            </a:r>
            <a:r>
              <a:rPr lang="fr-FR" dirty="0" smtClean="0">
                <a:solidFill>
                  <a:srgbClr val="333333"/>
                </a:solidFill>
              </a:rPr>
              <a:t> and congestion </a:t>
            </a:r>
            <a:r>
              <a:rPr lang="fr-FR" dirty="0" err="1" smtClean="0">
                <a:solidFill>
                  <a:srgbClr val="333333"/>
                </a:solidFill>
              </a:rPr>
              <a:t>loss</a:t>
            </a:r>
            <a:r>
              <a:rPr lang="fr-FR" dirty="0" smtClean="0">
                <a:solidFill>
                  <a:srgbClr val="333333"/>
                </a:solidFill>
              </a:rPr>
              <a:t> </a:t>
            </a:r>
            <a:r>
              <a:rPr lang="fr-FR" dirty="0" err="1" smtClean="0">
                <a:solidFill>
                  <a:srgbClr val="333333"/>
                </a:solidFill>
              </a:rPr>
              <a:t>becomes</a:t>
            </a:r>
            <a:r>
              <a:rPr lang="fr-FR" dirty="0" smtClean="0">
                <a:solidFill>
                  <a:srgbClr val="333333"/>
                </a:solidFill>
              </a:rPr>
              <a:t> an issue</a:t>
            </a:r>
          </a:p>
          <a:p>
            <a:pPr marL="0" indent="0">
              <a:buNone/>
            </a:pPr>
            <a:r>
              <a:rPr lang="fr-FR" sz="2800" dirty="0" err="1">
                <a:solidFill>
                  <a:srgbClr val="333333"/>
                </a:solidFill>
              </a:rPr>
              <a:t>Upcoming</a:t>
            </a:r>
            <a:r>
              <a:rPr lang="fr-FR" sz="2800" dirty="0">
                <a:solidFill>
                  <a:srgbClr val="333333"/>
                </a:solidFill>
              </a:rPr>
              <a:t> </a:t>
            </a:r>
            <a:r>
              <a:rPr lang="fr-FR" sz="2800" dirty="0" err="1">
                <a:solidFill>
                  <a:srgbClr val="333333"/>
                </a:solidFill>
              </a:rPr>
              <a:t>faster</a:t>
            </a:r>
            <a:r>
              <a:rPr lang="fr-FR" sz="2800" dirty="0">
                <a:solidFill>
                  <a:srgbClr val="333333"/>
                </a:solidFill>
              </a:rPr>
              <a:t> </a:t>
            </a:r>
            <a:r>
              <a:rPr lang="fr-FR" sz="2800" dirty="0" err="1">
                <a:solidFill>
                  <a:srgbClr val="333333"/>
                </a:solidFill>
              </a:rPr>
              <a:t>deterministic</a:t>
            </a:r>
            <a:r>
              <a:rPr lang="fr-FR" sz="2800" dirty="0">
                <a:solidFill>
                  <a:srgbClr val="333333"/>
                </a:solidFill>
              </a:rPr>
              <a:t> wireless (</a:t>
            </a:r>
            <a:r>
              <a:rPr lang="fr-FR" sz="2800" dirty="0" err="1">
                <a:solidFill>
                  <a:srgbClr val="333333"/>
                </a:solidFill>
              </a:rPr>
              <a:t>factory</a:t>
            </a:r>
            <a:r>
              <a:rPr lang="fr-FR" sz="2800" dirty="0">
                <a:solidFill>
                  <a:srgbClr val="333333"/>
                </a:solidFill>
              </a:rPr>
              <a:t> automation)</a:t>
            </a:r>
          </a:p>
          <a:p>
            <a:pPr marL="798512" lvl="2" indent="-457200">
              <a:buFont typeface="Symbol"/>
              <a:buChar char="Þ"/>
            </a:pPr>
            <a:r>
              <a:rPr lang="fr-FR" dirty="0" err="1" smtClean="0">
                <a:solidFill>
                  <a:srgbClr val="333333"/>
                </a:solidFill>
              </a:rPr>
              <a:t>deterministic</a:t>
            </a:r>
            <a:r>
              <a:rPr lang="fr-FR" dirty="0" smtClean="0">
                <a:solidFill>
                  <a:srgbClr val="333333"/>
                </a:solidFill>
              </a:rPr>
              <a:t> </a:t>
            </a:r>
            <a:r>
              <a:rPr lang="fr-FR" dirty="0" err="1" smtClean="0">
                <a:solidFill>
                  <a:srgbClr val="333333"/>
                </a:solidFill>
              </a:rPr>
              <a:t>loops</a:t>
            </a:r>
            <a:r>
              <a:rPr lang="fr-FR" dirty="0" smtClean="0">
                <a:solidFill>
                  <a:srgbClr val="333333"/>
                </a:solidFill>
              </a:rPr>
              <a:t> </a:t>
            </a:r>
            <a:r>
              <a:rPr lang="fr-FR" dirty="0" err="1" smtClean="0">
                <a:solidFill>
                  <a:srgbClr val="333333"/>
                </a:solidFill>
              </a:rPr>
              <a:t>across</a:t>
            </a:r>
            <a:r>
              <a:rPr lang="fr-FR" dirty="0" smtClean="0">
                <a:solidFill>
                  <a:srgbClr val="333333"/>
                </a:solidFill>
              </a:rPr>
              <a:t> networks and server OS</a:t>
            </a:r>
          </a:p>
        </p:txBody>
      </p:sp>
    </p:spTree>
    <p:extLst>
      <p:ext uri="{BB962C8B-B14F-4D97-AF65-F5344CB8AC3E}">
        <p14:creationId xmlns:p14="http://schemas.microsoft.com/office/powerpoint/2010/main" val="28455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24</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Compatibility requirements</a:t>
            </a:r>
            <a:endParaRPr lang="en-US" sz="3200" dirty="0" smtClean="0">
              <a:ea typeface="+mj-ea"/>
            </a:endParaRPr>
          </a:p>
        </p:txBody>
      </p:sp>
      <p:sp>
        <p:nvSpPr>
          <p:cNvPr id="4099" name="Rectangle 3"/>
          <p:cNvSpPr>
            <a:spLocks noGrp="1" noChangeArrowheads="1"/>
          </p:cNvSpPr>
          <p:nvPr>
            <p:ph type="body" idx="1"/>
          </p:nvPr>
        </p:nvSpPr>
        <p:spPr>
          <a:xfrm>
            <a:off x="685800" y="1981200"/>
            <a:ext cx="8062664" cy="4114800"/>
          </a:xfrm>
        </p:spPr>
        <p:txBody>
          <a:bodyPr/>
          <a:lstStyle/>
          <a:p>
            <a:pPr marL="0" indent="0">
              <a:buNone/>
            </a:pPr>
            <a:r>
              <a:rPr lang="fr-FR" sz="2800" dirty="0">
                <a:solidFill>
                  <a:srgbClr val="333333"/>
                </a:solidFill>
              </a:rPr>
              <a:t>End-to-End </a:t>
            </a:r>
            <a:r>
              <a:rPr lang="fr-FR" sz="2800" dirty="0" err="1">
                <a:solidFill>
                  <a:srgbClr val="333333"/>
                </a:solidFill>
              </a:rPr>
              <a:t>Deterministic</a:t>
            </a:r>
            <a:endParaRPr lang="fr-FR" sz="2800" dirty="0">
              <a:solidFill>
                <a:srgbClr val="333333"/>
              </a:solidFill>
            </a:endParaRPr>
          </a:p>
          <a:p>
            <a:pPr marL="460375" lvl="3"/>
            <a:r>
              <a:rPr lang="fr-FR" sz="2400" dirty="0" smtClean="0">
                <a:solidFill>
                  <a:srgbClr val="333333"/>
                </a:solidFill>
              </a:rPr>
              <a:t>Standard time exchange, </a:t>
            </a:r>
            <a:r>
              <a:rPr lang="fr-FR" sz="2400" dirty="0" err="1" smtClean="0">
                <a:solidFill>
                  <a:srgbClr val="333333"/>
                </a:solidFill>
              </a:rPr>
              <a:t>common</a:t>
            </a:r>
            <a:r>
              <a:rPr lang="fr-FR" sz="2400" dirty="0" smtClean="0">
                <a:solidFill>
                  <a:srgbClr val="333333"/>
                </a:solidFill>
              </a:rPr>
              <a:t> </a:t>
            </a:r>
            <a:r>
              <a:rPr lang="fr-FR" sz="2400" dirty="0" err="1" smtClean="0">
                <a:solidFill>
                  <a:srgbClr val="333333"/>
                </a:solidFill>
              </a:rPr>
              <a:t>precision</a:t>
            </a:r>
            <a:r>
              <a:rPr lang="fr-FR" sz="2400" dirty="0" smtClean="0">
                <a:solidFill>
                  <a:srgbClr val="333333"/>
                </a:solidFill>
              </a:rPr>
              <a:t>.</a:t>
            </a:r>
          </a:p>
          <a:p>
            <a:pPr marL="460375" lvl="3"/>
            <a:r>
              <a:rPr lang="fr-FR" sz="2400" dirty="0" err="1" smtClean="0">
                <a:solidFill>
                  <a:srgbClr val="333333"/>
                </a:solidFill>
              </a:rPr>
              <a:t>Sync</a:t>
            </a:r>
            <a:r>
              <a:rPr lang="fr-FR" sz="2400" dirty="0" smtClean="0">
                <a:solidFill>
                  <a:srgbClr val="333333"/>
                </a:solidFill>
              </a:rPr>
              <a:t> and </a:t>
            </a:r>
            <a:r>
              <a:rPr lang="fr-FR" sz="2400" dirty="0" err="1" smtClean="0">
                <a:solidFill>
                  <a:srgbClr val="333333"/>
                </a:solidFill>
              </a:rPr>
              <a:t>schedule</a:t>
            </a:r>
            <a:r>
              <a:rPr lang="fr-FR" sz="2400" dirty="0" smtClean="0">
                <a:solidFill>
                  <a:srgbClr val="333333"/>
                </a:solidFill>
              </a:rPr>
              <a:t> </a:t>
            </a:r>
            <a:r>
              <a:rPr lang="fr-FR" sz="2400" dirty="0" err="1" smtClean="0">
                <a:solidFill>
                  <a:srgbClr val="333333"/>
                </a:solidFill>
              </a:rPr>
              <a:t>with</a:t>
            </a:r>
            <a:r>
              <a:rPr lang="fr-FR" sz="2400" dirty="0" smtClean="0">
                <a:solidFill>
                  <a:srgbClr val="333333"/>
                </a:solidFill>
              </a:rPr>
              <a:t> the </a:t>
            </a:r>
            <a:r>
              <a:rPr lang="fr-FR" sz="2400" dirty="0" err="1" smtClean="0">
                <a:solidFill>
                  <a:srgbClr val="333333"/>
                </a:solidFill>
              </a:rPr>
              <a:t>Deterministic</a:t>
            </a:r>
            <a:r>
              <a:rPr lang="fr-FR" sz="2400" dirty="0" smtClean="0">
                <a:solidFill>
                  <a:srgbClr val="333333"/>
                </a:solidFill>
              </a:rPr>
              <a:t> </a:t>
            </a:r>
            <a:r>
              <a:rPr lang="fr-FR" sz="2400" dirty="0" err="1" smtClean="0">
                <a:solidFill>
                  <a:srgbClr val="333333"/>
                </a:solidFill>
              </a:rPr>
              <a:t>backbone</a:t>
            </a:r>
            <a:r>
              <a:rPr lang="fr-FR" sz="2400" dirty="0" smtClean="0">
                <a:solidFill>
                  <a:srgbClr val="333333"/>
                </a:solidFill>
              </a:rPr>
              <a:t> </a:t>
            </a:r>
          </a:p>
          <a:p>
            <a:pPr marL="0" indent="0">
              <a:buNone/>
            </a:pPr>
            <a:r>
              <a:rPr lang="fr-FR" sz="2800" dirty="0">
                <a:solidFill>
                  <a:srgbClr val="333333"/>
                </a:solidFill>
              </a:rPr>
              <a:t>MTU size a </a:t>
            </a:r>
            <a:r>
              <a:rPr lang="fr-FR" sz="2800" dirty="0" err="1">
                <a:solidFill>
                  <a:srgbClr val="333333"/>
                </a:solidFill>
              </a:rPr>
              <a:t>complex</a:t>
            </a:r>
            <a:r>
              <a:rPr lang="fr-FR" sz="2800" dirty="0">
                <a:solidFill>
                  <a:srgbClr val="333333"/>
                </a:solidFill>
              </a:rPr>
              <a:t> issue </a:t>
            </a:r>
            <a:r>
              <a:rPr lang="fr-FR" sz="2800" dirty="0" err="1">
                <a:solidFill>
                  <a:srgbClr val="333333"/>
                </a:solidFill>
              </a:rPr>
              <a:t>across</a:t>
            </a:r>
            <a:r>
              <a:rPr lang="fr-FR" sz="2800" dirty="0">
                <a:solidFill>
                  <a:srgbClr val="333333"/>
                </a:solidFill>
              </a:rPr>
              <a:t> networks</a:t>
            </a:r>
          </a:p>
          <a:p>
            <a:pPr marL="460375" lvl="3"/>
            <a:r>
              <a:rPr lang="fr-FR" sz="2400" dirty="0" err="1" smtClean="0">
                <a:solidFill>
                  <a:srgbClr val="333333"/>
                </a:solidFill>
              </a:rPr>
              <a:t>Ideally</a:t>
            </a:r>
            <a:r>
              <a:rPr lang="fr-FR" sz="2400" dirty="0" smtClean="0">
                <a:solidFill>
                  <a:srgbClr val="333333"/>
                </a:solidFill>
              </a:rPr>
              <a:t> </a:t>
            </a:r>
            <a:r>
              <a:rPr lang="fr-FR" sz="2400" dirty="0" err="1" smtClean="0">
                <a:solidFill>
                  <a:srgbClr val="333333"/>
                </a:solidFill>
              </a:rPr>
              <a:t>harmonize</a:t>
            </a:r>
            <a:r>
              <a:rPr lang="fr-FR" sz="2400" dirty="0" smtClean="0">
                <a:solidFill>
                  <a:srgbClr val="333333"/>
                </a:solidFill>
              </a:rPr>
              <a:t> </a:t>
            </a:r>
            <a:r>
              <a:rPr lang="fr-FR" sz="2400" dirty="0" err="1" smtClean="0">
                <a:solidFill>
                  <a:srgbClr val="333333"/>
                </a:solidFill>
              </a:rPr>
              <a:t>MTUs</a:t>
            </a:r>
            <a:r>
              <a:rPr lang="fr-FR" sz="2400" dirty="0" smtClean="0">
                <a:solidFill>
                  <a:srgbClr val="333333"/>
                </a:solidFill>
              </a:rPr>
              <a:t> </a:t>
            </a:r>
            <a:r>
              <a:rPr lang="fr-FR" sz="2400" dirty="0" err="1" smtClean="0">
                <a:solidFill>
                  <a:srgbClr val="333333"/>
                </a:solidFill>
              </a:rPr>
              <a:t>across</a:t>
            </a:r>
            <a:r>
              <a:rPr lang="fr-FR" sz="2400" dirty="0" smtClean="0">
                <a:solidFill>
                  <a:srgbClr val="333333"/>
                </a:solidFill>
              </a:rPr>
              <a:t> </a:t>
            </a:r>
            <a:r>
              <a:rPr lang="fr-FR" sz="2400" dirty="0" err="1" smtClean="0">
                <a:solidFill>
                  <a:srgbClr val="333333"/>
                </a:solidFill>
              </a:rPr>
              <a:t>multilink</a:t>
            </a:r>
            <a:r>
              <a:rPr lang="fr-FR" sz="2400" dirty="0" smtClean="0">
                <a:solidFill>
                  <a:srgbClr val="333333"/>
                </a:solidFill>
              </a:rPr>
              <a:t> </a:t>
            </a:r>
            <a:r>
              <a:rPr lang="fr-FR" sz="2400" dirty="0" err="1" smtClean="0">
                <a:solidFill>
                  <a:srgbClr val="333333"/>
                </a:solidFill>
              </a:rPr>
              <a:t>subnet</a:t>
            </a:r>
            <a:r>
              <a:rPr lang="fr-FR" sz="2400" dirty="0" smtClean="0">
                <a:solidFill>
                  <a:srgbClr val="333333"/>
                </a:solidFill>
              </a:rPr>
              <a:t> or</a:t>
            </a:r>
          </a:p>
          <a:p>
            <a:pPr marL="460375" lvl="3"/>
            <a:r>
              <a:rPr lang="fr-FR" sz="2400" dirty="0" smtClean="0">
                <a:solidFill>
                  <a:srgbClr val="333333"/>
                </a:solidFill>
              </a:rPr>
              <a:t>at least </a:t>
            </a:r>
            <a:r>
              <a:rPr lang="fr-FR" sz="2400" dirty="0" err="1" smtClean="0">
                <a:solidFill>
                  <a:srgbClr val="333333"/>
                </a:solidFill>
              </a:rPr>
              <a:t>detect</a:t>
            </a:r>
            <a:r>
              <a:rPr lang="fr-FR" sz="2400" dirty="0" smtClean="0">
                <a:solidFill>
                  <a:srgbClr val="333333"/>
                </a:solidFill>
              </a:rPr>
              <a:t> </a:t>
            </a:r>
            <a:r>
              <a:rPr lang="fr-FR" sz="2400" dirty="0" err="1" smtClean="0">
                <a:solidFill>
                  <a:srgbClr val="333333"/>
                </a:solidFill>
              </a:rPr>
              <a:t>discrepancies</a:t>
            </a:r>
            <a:endParaRPr lang="fr-FR" sz="2400" dirty="0" smtClean="0">
              <a:solidFill>
                <a:srgbClr val="333333"/>
              </a:solidFill>
            </a:endParaRPr>
          </a:p>
          <a:p>
            <a:pPr marL="0" indent="0">
              <a:buNone/>
            </a:pPr>
            <a:r>
              <a:rPr lang="fr-FR" sz="2800" dirty="0">
                <a:solidFill>
                  <a:srgbClr val="333333"/>
                </a:solidFill>
              </a:rPr>
              <a:t>Link Local </a:t>
            </a:r>
            <a:r>
              <a:rPr lang="fr-FR" sz="2800" dirty="0" err="1">
                <a:solidFill>
                  <a:srgbClr val="333333"/>
                </a:solidFill>
              </a:rPr>
              <a:t>lookups</a:t>
            </a:r>
            <a:r>
              <a:rPr lang="fr-FR" sz="2800" dirty="0">
                <a:solidFill>
                  <a:srgbClr val="333333"/>
                </a:solidFill>
              </a:rPr>
              <a:t> </a:t>
            </a:r>
            <a:r>
              <a:rPr lang="fr-FR" sz="2800" dirty="0" err="1">
                <a:solidFill>
                  <a:srgbClr val="333333"/>
                </a:solidFill>
              </a:rPr>
              <a:t>should</a:t>
            </a:r>
            <a:r>
              <a:rPr lang="fr-FR" sz="2800" dirty="0">
                <a:solidFill>
                  <a:srgbClr val="333333"/>
                </a:solidFill>
              </a:rPr>
              <a:t> </a:t>
            </a:r>
            <a:r>
              <a:rPr lang="fr-FR" sz="2800" dirty="0" err="1">
                <a:solidFill>
                  <a:srgbClr val="333333"/>
                </a:solidFill>
              </a:rPr>
              <a:t>be</a:t>
            </a:r>
            <a:r>
              <a:rPr lang="fr-FR" sz="2800" dirty="0">
                <a:solidFill>
                  <a:srgbClr val="333333"/>
                </a:solidFill>
              </a:rPr>
              <a:t> </a:t>
            </a:r>
            <a:r>
              <a:rPr lang="fr-FR" sz="2800" dirty="0" err="1">
                <a:solidFill>
                  <a:srgbClr val="333333"/>
                </a:solidFill>
              </a:rPr>
              <a:t>emulated</a:t>
            </a:r>
            <a:endParaRPr lang="fr-FR" sz="2800" dirty="0">
              <a:solidFill>
                <a:srgbClr val="333333"/>
              </a:solidFill>
            </a:endParaRPr>
          </a:p>
          <a:p>
            <a:pPr marL="460375" lvl="3"/>
            <a:r>
              <a:rPr lang="fr-FR" sz="2400" dirty="0" smtClean="0">
                <a:solidFill>
                  <a:srgbClr val="333333"/>
                </a:solidFill>
              </a:rPr>
              <a:t>Proxy </a:t>
            </a:r>
            <a:r>
              <a:rPr lang="fr-FR" sz="2400" dirty="0" err="1" smtClean="0">
                <a:solidFill>
                  <a:srgbClr val="333333"/>
                </a:solidFill>
              </a:rPr>
              <a:t>operation</a:t>
            </a:r>
            <a:r>
              <a:rPr lang="fr-FR" sz="2400" dirty="0" smtClean="0">
                <a:solidFill>
                  <a:srgbClr val="333333"/>
                </a:solidFill>
              </a:rPr>
              <a:t> (per </a:t>
            </a:r>
            <a:r>
              <a:rPr lang="fr-FR" sz="2400" dirty="0" err="1" smtClean="0">
                <a:solidFill>
                  <a:srgbClr val="333333"/>
                </a:solidFill>
              </a:rPr>
              <a:t>protocol</a:t>
            </a:r>
            <a:r>
              <a:rPr lang="fr-FR" sz="2400" dirty="0" smtClean="0">
                <a:solidFill>
                  <a:srgbClr val="333333"/>
                </a:solidFill>
              </a:rPr>
              <a:t>)</a:t>
            </a:r>
          </a:p>
          <a:p>
            <a:pPr marL="460375" lvl="3"/>
            <a:r>
              <a:rPr lang="fr-FR" sz="2400" dirty="0" err="1" smtClean="0">
                <a:solidFill>
                  <a:srgbClr val="333333"/>
                </a:solidFill>
              </a:rPr>
              <a:t>Genralized</a:t>
            </a:r>
            <a:r>
              <a:rPr lang="fr-FR" sz="2400" dirty="0" smtClean="0">
                <a:solidFill>
                  <a:srgbClr val="333333"/>
                </a:solidFill>
              </a:rPr>
              <a:t> hash based multicast</a:t>
            </a:r>
          </a:p>
        </p:txBody>
      </p:sp>
    </p:spTree>
    <p:extLst>
      <p:ext uri="{BB962C8B-B14F-4D97-AF65-F5344CB8AC3E}">
        <p14:creationId xmlns:p14="http://schemas.microsoft.com/office/powerpoint/2010/main" val="41062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25</a:t>
            </a:fld>
            <a:endParaRPr lang="en-US" altLang="en-US"/>
          </a:p>
        </p:txBody>
      </p:sp>
      <p:sp>
        <p:nvSpPr>
          <p:cNvPr id="4098" name="Rectangle 2"/>
          <p:cNvSpPr>
            <a:spLocks noGrp="1" noChangeArrowheads="1"/>
          </p:cNvSpPr>
          <p:nvPr>
            <p:ph type="title"/>
          </p:nvPr>
        </p:nvSpPr>
        <p:spPr/>
        <p:txBody>
          <a:bodyPr/>
          <a:lstStyle/>
          <a:p>
            <a:pPr>
              <a:defRPr/>
            </a:pPr>
            <a:r>
              <a:rPr lang="en-US" sz="3200" dirty="0" err="1" smtClean="0">
                <a:ea typeface="+mj-ea"/>
              </a:rPr>
              <a:t>Pb1</a:t>
            </a:r>
            <a:r>
              <a:rPr lang="en-US" sz="3200" dirty="0">
                <a:ea typeface="+mj-ea"/>
              </a:rPr>
              <a:t>: Use AND implementation of </a:t>
            </a:r>
            <a:r>
              <a:rPr lang="en-US" sz="3200" dirty="0" smtClean="0">
                <a:ea typeface="+mj-ea"/>
              </a:rPr>
              <a:t>multicast</a:t>
            </a:r>
          </a:p>
        </p:txBody>
      </p:sp>
      <p:sp>
        <p:nvSpPr>
          <p:cNvPr id="4099" name="Rectangle 3"/>
          <p:cNvSpPr>
            <a:spLocks noGrp="1" noChangeArrowheads="1"/>
          </p:cNvSpPr>
          <p:nvPr>
            <p:ph type="body" idx="1"/>
          </p:nvPr>
        </p:nvSpPr>
        <p:spPr/>
        <p:txBody>
          <a:bodyPr/>
          <a:lstStyle/>
          <a:p>
            <a:pPr>
              <a:buFont typeface="+mj-lt"/>
              <a:buAutoNum type="arabicPeriod"/>
            </a:pPr>
            <a:r>
              <a:rPr lang="en-US" sz="2400" dirty="0">
                <a:solidFill>
                  <a:srgbClr val="4B4B4B"/>
                </a:solidFill>
              </a:rPr>
              <a:t> IPv6 Discovery protocols use multicast flooding</a:t>
            </a:r>
          </a:p>
          <a:p>
            <a:pPr lvl="1"/>
            <a:r>
              <a:rPr lang="fr-FR" sz="2400" dirty="0" err="1" smtClean="0">
                <a:solidFill>
                  <a:srgbClr val="4B4B4B"/>
                </a:solidFill>
              </a:rPr>
              <a:t>Assuming</a:t>
            </a:r>
            <a:r>
              <a:rPr lang="fr-FR" sz="2400" dirty="0" smtClean="0">
                <a:solidFill>
                  <a:srgbClr val="4B4B4B"/>
                </a:solidFill>
              </a:rPr>
              <a:t> a </a:t>
            </a:r>
            <a:r>
              <a:rPr lang="fr-FR" sz="2400" dirty="0" err="1" smtClean="0">
                <a:solidFill>
                  <a:srgbClr val="4B4B4B"/>
                </a:solidFill>
              </a:rPr>
              <a:t>lower</a:t>
            </a:r>
            <a:r>
              <a:rPr lang="fr-FR" sz="2400" dirty="0" smtClean="0">
                <a:solidFill>
                  <a:srgbClr val="4B4B4B"/>
                </a:solidFill>
              </a:rPr>
              <a:t> layer multicast support</a:t>
            </a:r>
          </a:p>
          <a:p>
            <a:pPr marL="914400" lvl="1" indent="-457200">
              <a:buFont typeface="Symbol"/>
              <a:buChar char="Þ"/>
            </a:pPr>
            <a:r>
              <a:rPr lang="fr-FR" sz="2400" dirty="0" smtClean="0">
                <a:solidFill>
                  <a:srgbClr val="4B4B4B"/>
                </a:solidFill>
              </a:rPr>
              <a:t>Not </a:t>
            </a:r>
            <a:r>
              <a:rPr lang="fr-FR" sz="2400" dirty="0" err="1" smtClean="0">
                <a:solidFill>
                  <a:srgbClr val="4B4B4B"/>
                </a:solidFill>
              </a:rPr>
              <a:t>just</a:t>
            </a:r>
            <a:r>
              <a:rPr lang="fr-FR" sz="2400" dirty="0" smtClean="0">
                <a:solidFill>
                  <a:srgbClr val="4B4B4B"/>
                </a:solidFill>
              </a:rPr>
              <a:t> IPv6 </a:t>
            </a:r>
            <a:r>
              <a:rPr lang="fr-FR" sz="2400" dirty="0" err="1" smtClean="0">
                <a:solidFill>
                  <a:srgbClr val="4B4B4B"/>
                </a:solidFill>
              </a:rPr>
              <a:t>NDP</a:t>
            </a:r>
            <a:r>
              <a:rPr lang="fr-FR" sz="2400" dirty="0" smtClean="0">
                <a:solidFill>
                  <a:srgbClr val="4B4B4B"/>
                </a:solidFill>
              </a:rPr>
              <a:t> but </a:t>
            </a:r>
            <a:r>
              <a:rPr lang="fr-FR" sz="2400" dirty="0" err="1" smtClean="0">
                <a:solidFill>
                  <a:srgbClr val="4B4B4B"/>
                </a:solidFill>
              </a:rPr>
              <a:t>also</a:t>
            </a:r>
            <a:r>
              <a:rPr lang="fr-FR" sz="2400" dirty="0" smtClean="0">
                <a:solidFill>
                  <a:srgbClr val="4B4B4B"/>
                </a:solidFill>
              </a:rPr>
              <a:t> </a:t>
            </a:r>
            <a:r>
              <a:rPr lang="fr-FR" sz="2400" dirty="0" err="1" smtClean="0">
                <a:solidFill>
                  <a:srgbClr val="4B4B4B"/>
                </a:solidFill>
              </a:rPr>
              <a:t>mDNS</a:t>
            </a:r>
            <a:r>
              <a:rPr lang="fr-FR" sz="2400" dirty="0" smtClean="0">
                <a:solidFill>
                  <a:srgbClr val="4B4B4B"/>
                </a:solidFill>
              </a:rPr>
              <a:t>, etc…</a:t>
            </a:r>
          </a:p>
          <a:p>
            <a:pPr>
              <a:buFont typeface="+mj-lt"/>
              <a:buAutoNum type="arabicPeriod"/>
            </a:pPr>
            <a:r>
              <a:rPr lang="en-US" sz="2400" dirty="0">
                <a:solidFill>
                  <a:srgbClr val="4B4B4B"/>
                </a:solidFill>
              </a:rPr>
              <a:t> </a:t>
            </a:r>
            <a:r>
              <a:rPr lang="en-US" sz="2400" dirty="0">
                <a:solidFill>
                  <a:srgbClr val="333333"/>
                </a:solidFill>
              </a:rPr>
              <a:t>Layer-2</a:t>
            </a:r>
            <a:r>
              <a:rPr lang="en-US" sz="2400" dirty="0">
                <a:solidFill>
                  <a:srgbClr val="4B4B4B"/>
                </a:solidFill>
              </a:rPr>
              <a:t> destination set to </a:t>
            </a:r>
            <a:r>
              <a:rPr lang="en-US" sz="2400" dirty="0" err="1">
                <a:solidFill>
                  <a:srgbClr val="333333"/>
                </a:solidFill>
              </a:rPr>
              <a:t>3333</a:t>
            </a:r>
            <a:r>
              <a:rPr lang="en-US" sz="1800" dirty="0" err="1" smtClean="0">
                <a:solidFill>
                  <a:srgbClr val="333333"/>
                </a:solidFill>
                <a:effectLst>
                  <a:outerShdw blurRad="38100" dist="38100" dir="2700000" algn="tl">
                    <a:srgbClr val="000000">
                      <a:alpha val="43137"/>
                    </a:srgbClr>
                  </a:outerShdw>
                </a:effectLst>
              </a:rPr>
              <a:t>XXXXXXXX</a:t>
            </a:r>
            <a:r>
              <a:rPr lang="en-US" sz="2400" dirty="0">
                <a:solidFill>
                  <a:srgbClr val="333333"/>
                </a:solidFill>
              </a:rPr>
              <a:t> </a:t>
            </a:r>
          </a:p>
          <a:p>
            <a:pPr>
              <a:buFont typeface="+mj-lt"/>
              <a:buAutoNum type="arabicPeriod"/>
            </a:pPr>
            <a:r>
              <a:rPr lang="en-US" sz="2400" dirty="0">
                <a:solidFill>
                  <a:srgbClr val="4B4B4B"/>
                </a:solidFill>
              </a:rPr>
              <a:t> Layer-2 fabric handles as broadcast (all nodes)</a:t>
            </a:r>
          </a:p>
          <a:p>
            <a:pPr>
              <a:buFont typeface="+mj-lt"/>
              <a:buAutoNum type="arabicPeriod"/>
            </a:pPr>
            <a:r>
              <a:rPr lang="en-US" sz="2400" dirty="0">
                <a:solidFill>
                  <a:srgbClr val="4B4B4B"/>
                </a:solidFill>
              </a:rPr>
              <a:t> Broadcast clogs the wireless access at low access speed (typically </a:t>
            </a:r>
            <a:r>
              <a:rPr lang="en-US" sz="2400" dirty="0" err="1">
                <a:solidFill>
                  <a:srgbClr val="4B4B4B"/>
                </a:solidFill>
              </a:rPr>
              <a:t>1Mbps</a:t>
            </a:r>
            <a:r>
              <a:rPr lang="en-US" sz="2400" dirty="0">
                <a:solidFill>
                  <a:srgbClr val="4B4B4B"/>
                </a:solidFill>
              </a:rPr>
              <a:t>) on all </a:t>
            </a:r>
            <a:r>
              <a:rPr lang="en-US" sz="2400" dirty="0" err="1">
                <a:solidFill>
                  <a:srgbClr val="4B4B4B"/>
                </a:solidFill>
              </a:rPr>
              <a:t>APs</a:t>
            </a:r>
            <a:r>
              <a:rPr lang="en-US" sz="2400" dirty="0">
                <a:solidFill>
                  <a:srgbClr val="4B4B4B"/>
                </a:solidFill>
              </a:rPr>
              <a:t> around the fabric</a:t>
            </a:r>
          </a:p>
          <a:p>
            <a:pPr>
              <a:buFont typeface="+mj-lt"/>
              <a:buAutoNum type="arabicPeriod"/>
            </a:pPr>
            <a:r>
              <a:rPr lang="en-US" sz="2400" dirty="0">
                <a:solidFill>
                  <a:srgbClr val="4B4B4B"/>
                </a:solidFill>
              </a:rPr>
              <a:t>Broadcast self interferes on attached wireless mesh and drains the batteries on all </a:t>
            </a:r>
            <a:r>
              <a:rPr lang="en-US" sz="2400" dirty="0" smtClean="0">
                <a:solidFill>
                  <a:srgbClr val="4B4B4B"/>
                </a:solidFill>
              </a:rPr>
              <a:t>nodes</a:t>
            </a:r>
            <a:endParaRPr lang="en-US" sz="2400" dirty="0">
              <a:solidFill>
                <a:srgbClr val="4B4B4B"/>
              </a:solidFill>
            </a:endParaRPr>
          </a:p>
        </p:txBody>
      </p:sp>
    </p:spTree>
    <p:extLst>
      <p:ext uri="{BB962C8B-B14F-4D97-AF65-F5344CB8AC3E}">
        <p14:creationId xmlns:p14="http://schemas.microsoft.com/office/powerpoint/2010/main" val="16240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26</a:t>
            </a:fld>
            <a:endParaRPr lang="en-US" altLang="en-US"/>
          </a:p>
        </p:txBody>
      </p:sp>
      <p:sp>
        <p:nvSpPr>
          <p:cNvPr id="4098" name="Rectangle 2"/>
          <p:cNvSpPr>
            <a:spLocks noGrp="1" noChangeArrowheads="1"/>
          </p:cNvSpPr>
          <p:nvPr>
            <p:ph type="title"/>
          </p:nvPr>
        </p:nvSpPr>
        <p:spPr/>
        <p:txBody>
          <a:bodyPr/>
          <a:lstStyle/>
          <a:p>
            <a:pPr>
              <a:defRPr/>
            </a:pPr>
            <a:r>
              <a:rPr lang="en-US" sz="3200" dirty="0"/>
              <a:t>Flooding for IPv6 Neighbor Discovery</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endParaRPr lang="en-US" sz="2800" smtClean="0">
              <a:ea typeface="+mn-ea"/>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4263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317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27</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Flooding </a:t>
            </a:r>
            <a:r>
              <a:rPr lang="en-US" sz="3200" dirty="0">
                <a:ea typeface="+mj-ea"/>
              </a:rPr>
              <a:t>for </a:t>
            </a:r>
            <a:r>
              <a:rPr lang="en-US" sz="3200" dirty="0" smtClean="0">
                <a:ea typeface="+mj-ea"/>
              </a:rPr>
              <a:t>IPv6 Neighbor </a:t>
            </a:r>
            <a:r>
              <a:rPr lang="en-US" sz="3200" dirty="0">
                <a:ea typeface="+mj-ea"/>
              </a:rPr>
              <a:t>Discovery</a:t>
            </a:r>
            <a:endParaRPr lang="en-US" sz="3200" dirty="0" smtClean="0">
              <a:ea typeface="+mj-ea"/>
            </a:endParaRPr>
          </a:p>
        </p:txBody>
      </p:sp>
      <p:sp>
        <p:nvSpPr>
          <p:cNvPr id="4099" name="Rectangle 3"/>
          <p:cNvSpPr>
            <a:spLocks noGrp="1" noChangeArrowheads="1"/>
          </p:cNvSpPr>
          <p:nvPr>
            <p:ph type="body" idx="1"/>
          </p:nvPr>
        </p:nvSpPr>
        <p:spPr>
          <a:xfrm>
            <a:off x="557767" y="2770584"/>
            <a:ext cx="8496944" cy="4114800"/>
          </a:xfrm>
        </p:spPr>
        <p:txBody>
          <a:bodyPr/>
          <a:lstStyle/>
          <a:p>
            <a:pPr>
              <a:buFont typeface="+mj-lt"/>
              <a:buAutoNum type="arabicPeriod"/>
            </a:pPr>
            <a:r>
              <a:rPr lang="en-US" sz="2400" dirty="0" smtClean="0">
                <a:solidFill>
                  <a:srgbClr val="4B4B4B"/>
                </a:solidFill>
              </a:rPr>
              <a:t>Router looks up ND cache (say this is a cache miss)</a:t>
            </a:r>
          </a:p>
          <a:p>
            <a:pPr>
              <a:buFont typeface="+mj-lt"/>
              <a:buAutoNum type="arabicPeriod"/>
            </a:pPr>
            <a:r>
              <a:rPr lang="en-US" sz="2400" dirty="0" smtClean="0">
                <a:solidFill>
                  <a:srgbClr val="4B4B4B"/>
                </a:solidFill>
              </a:rPr>
              <a:t>Router sends NS multicast to solicited-node multicast @</a:t>
            </a:r>
          </a:p>
          <a:p>
            <a:r>
              <a:rPr lang="en-US" sz="2400" dirty="0" smtClean="0">
                <a:solidFill>
                  <a:srgbClr val="4B4B4B"/>
                </a:solidFill>
              </a:rPr>
              <a:t>    mapped in this case to 3333 </a:t>
            </a:r>
            <a:r>
              <a:rPr lang="en-US" sz="2400" dirty="0" err="1" smtClean="0">
                <a:solidFill>
                  <a:srgbClr val="4B4B4B"/>
                </a:solidFill>
              </a:rPr>
              <a:t>FF</a:t>
            </a:r>
            <a:r>
              <a:rPr lang="en-US" sz="2400" dirty="0" err="1" smtClean="0">
                <a:solidFill>
                  <a:schemeClr val="accent6">
                    <a:lumMod val="75000"/>
                  </a:schemeClr>
                </a:solidFill>
              </a:rPr>
              <a:t>00</a:t>
            </a:r>
            <a:r>
              <a:rPr lang="en-US" sz="2400" dirty="0" smtClean="0">
                <a:solidFill>
                  <a:schemeClr val="accent6">
                    <a:lumMod val="75000"/>
                  </a:schemeClr>
                </a:solidFill>
              </a:rPr>
              <a:t> </a:t>
            </a:r>
            <a:r>
              <a:rPr lang="en-US" sz="2400" dirty="0" err="1" smtClean="0">
                <a:solidFill>
                  <a:schemeClr val="accent6">
                    <a:lumMod val="75000"/>
                  </a:schemeClr>
                </a:solidFill>
              </a:rPr>
              <a:t>00A1</a:t>
            </a:r>
            <a:endParaRPr lang="en-US" sz="2400" dirty="0" smtClean="0">
              <a:solidFill>
                <a:schemeClr val="accent6">
                  <a:lumMod val="75000"/>
                </a:schemeClr>
              </a:solidFill>
            </a:endParaRPr>
          </a:p>
          <a:p>
            <a:pPr>
              <a:buFont typeface="+mj-lt"/>
              <a:buAutoNum type="arabicPeriod"/>
            </a:pPr>
            <a:r>
              <a:rPr lang="fr-FR" sz="2400" dirty="0" err="1" smtClean="0">
                <a:solidFill>
                  <a:srgbClr val="4B4B4B"/>
                </a:solidFill>
              </a:rPr>
              <a:t>Targets</a:t>
            </a:r>
            <a:r>
              <a:rPr lang="fr-FR" sz="2400" dirty="0" smtClean="0">
                <a:solidFill>
                  <a:srgbClr val="4B4B4B"/>
                </a:solidFill>
              </a:rPr>
              <a:t> </a:t>
            </a:r>
            <a:r>
              <a:rPr lang="fr-FR" sz="2400" dirty="0" err="1" smtClean="0">
                <a:solidFill>
                  <a:srgbClr val="4B4B4B"/>
                </a:solidFill>
              </a:rPr>
              <a:t>answers</a:t>
            </a:r>
            <a:r>
              <a:rPr lang="fr-FR" sz="2400" dirty="0" smtClean="0">
                <a:solidFill>
                  <a:srgbClr val="4B4B4B"/>
                </a:solidFill>
              </a:rPr>
              <a:t> unicast NA</a:t>
            </a:r>
          </a:p>
          <a:p>
            <a:pPr>
              <a:buFont typeface="+mj-lt"/>
              <a:buAutoNum type="arabicPeriod"/>
            </a:pPr>
            <a:r>
              <a:rPr lang="fr-FR" sz="2400" dirty="0" smtClean="0">
                <a:solidFill>
                  <a:srgbClr val="4B4B4B"/>
                </a:solidFill>
              </a:rPr>
              <a:t>Target </a:t>
            </a:r>
            <a:r>
              <a:rPr lang="fr-FR" sz="2400" dirty="0" err="1" smtClean="0">
                <a:solidFill>
                  <a:srgbClr val="4B4B4B"/>
                </a:solidFill>
              </a:rPr>
              <a:t>revalidates</a:t>
            </a:r>
            <a:r>
              <a:rPr lang="fr-FR" sz="2400" dirty="0" smtClean="0">
                <a:solidFill>
                  <a:srgbClr val="4B4B4B"/>
                </a:solidFill>
              </a:rPr>
              <a:t> </a:t>
            </a:r>
            <a:r>
              <a:rPr lang="fr-FR" sz="2400" dirty="0" err="1" smtClean="0">
                <a:solidFill>
                  <a:srgbClr val="4B4B4B"/>
                </a:solidFill>
              </a:rPr>
              <a:t>ND</a:t>
            </a:r>
            <a:r>
              <a:rPr lang="fr-FR" sz="2400" dirty="0" smtClean="0">
                <a:solidFill>
                  <a:srgbClr val="4B4B4B"/>
                </a:solidFill>
              </a:rPr>
              <a:t> cache for the router, </a:t>
            </a:r>
            <a:r>
              <a:rPr lang="fr-FR" sz="2400" dirty="0" err="1" smtClean="0">
                <a:solidFill>
                  <a:srgbClr val="4B4B4B"/>
                </a:solidFill>
              </a:rPr>
              <a:t>usually</a:t>
            </a:r>
            <a:r>
              <a:rPr lang="fr-FR" sz="2400" dirty="0" smtClean="0">
                <a:solidFill>
                  <a:srgbClr val="4B4B4B"/>
                </a:solidFill>
              </a:rPr>
              <a:t> unicast</a:t>
            </a:r>
          </a:p>
          <a:p>
            <a:pPr>
              <a:buFont typeface="+mj-lt"/>
              <a:buAutoNum type="arabicPeriod"/>
            </a:pPr>
            <a:r>
              <a:rPr lang="fr-FR" sz="2400" dirty="0" smtClean="0">
                <a:solidFill>
                  <a:srgbClr val="4B4B4B"/>
                </a:solidFill>
              </a:rPr>
              <a:t>Router </a:t>
            </a:r>
            <a:r>
              <a:rPr lang="fr-FR" sz="2400" dirty="0" err="1" smtClean="0">
                <a:solidFill>
                  <a:srgbClr val="4B4B4B"/>
                </a:solidFill>
              </a:rPr>
              <a:t>creates</a:t>
            </a:r>
            <a:r>
              <a:rPr lang="fr-FR" sz="2400" dirty="0" smtClean="0">
                <a:solidFill>
                  <a:srgbClr val="4B4B4B"/>
                </a:solidFill>
              </a:rPr>
              <a:t> </a:t>
            </a:r>
            <a:r>
              <a:rPr lang="fr-FR" sz="2400" dirty="0" err="1" smtClean="0">
                <a:solidFill>
                  <a:srgbClr val="4B4B4B"/>
                </a:solidFill>
              </a:rPr>
              <a:t>ND</a:t>
            </a:r>
            <a:r>
              <a:rPr lang="fr-FR" sz="2400" dirty="0" smtClean="0">
                <a:solidFill>
                  <a:srgbClr val="4B4B4B"/>
                </a:solidFill>
              </a:rPr>
              <a:t> cache entry</a:t>
            </a:r>
          </a:p>
          <a:p>
            <a:endParaRPr lang="fr-FR" sz="1400" dirty="0" smtClean="0">
              <a:solidFill>
                <a:srgbClr val="4B4B4B"/>
              </a:solidFill>
            </a:endParaRPr>
          </a:p>
          <a:p>
            <a:pPr marL="0" indent="0">
              <a:buNone/>
            </a:pPr>
            <a:r>
              <a:rPr lang="fr-FR" sz="2400" b="1" dirty="0" err="1" smtClean="0">
                <a:solidFill>
                  <a:srgbClr val="4B4B4B"/>
                </a:solidFill>
              </a:rPr>
              <a:t>Routers</a:t>
            </a:r>
            <a:r>
              <a:rPr lang="fr-FR" sz="2400" b="1" dirty="0" smtClean="0">
                <a:solidFill>
                  <a:srgbClr val="4B4B4B"/>
                </a:solidFill>
              </a:rPr>
              <a:t> have large caches and hosts </a:t>
            </a:r>
            <a:r>
              <a:rPr lang="fr-FR" sz="2400" b="1" dirty="0" err="1" smtClean="0">
                <a:solidFill>
                  <a:srgbClr val="4B4B4B"/>
                </a:solidFill>
              </a:rPr>
              <a:t>very</a:t>
            </a:r>
            <a:r>
              <a:rPr lang="fr-FR" sz="2400" b="1" dirty="0" smtClean="0">
                <a:solidFill>
                  <a:srgbClr val="4B4B4B"/>
                </a:solidFill>
              </a:rPr>
              <a:t> </a:t>
            </a:r>
            <a:r>
              <a:rPr lang="fr-FR" sz="2400" b="1" dirty="0" err="1" smtClean="0">
                <a:solidFill>
                  <a:srgbClr val="4B4B4B"/>
                </a:solidFill>
              </a:rPr>
              <a:t>small</a:t>
            </a:r>
            <a:r>
              <a:rPr lang="fr-FR" sz="2400" b="1" dirty="0" smtClean="0">
                <a:solidFill>
                  <a:srgbClr val="4B4B4B"/>
                </a:solidFill>
              </a:rPr>
              <a:t> </a:t>
            </a:r>
            <a:r>
              <a:rPr lang="fr-FR" sz="2400" b="1" dirty="0" err="1" smtClean="0">
                <a:solidFill>
                  <a:srgbClr val="4B4B4B"/>
                </a:solidFill>
              </a:rPr>
              <a:t>ones</a:t>
            </a:r>
            <a:endParaRPr lang="en-US" sz="2400" b="1" dirty="0" smtClean="0">
              <a:solidFill>
                <a:srgbClr val="4B4B4B"/>
              </a:solidFill>
            </a:endParaRPr>
          </a:p>
          <a:p>
            <a:pPr>
              <a:defRPr/>
            </a:pPr>
            <a:endParaRPr lang="en-US" sz="2400" dirty="0" smtClean="0">
              <a:ea typeface="+mn-ea"/>
            </a:endParaRPr>
          </a:p>
        </p:txBody>
      </p:sp>
      <p:sp>
        <p:nvSpPr>
          <p:cNvPr id="8" name="Rectangle 1"/>
          <p:cNvSpPr>
            <a:spLocks noChangeArrowheads="1"/>
          </p:cNvSpPr>
          <p:nvPr/>
        </p:nvSpPr>
        <p:spPr bwMode="auto">
          <a:xfrm>
            <a:off x="1835696" y="1844824"/>
            <a:ext cx="5941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b="1" dirty="0" err="1" smtClean="0">
                <a:solidFill>
                  <a:srgbClr val="4B4B4B"/>
                </a:solidFill>
                <a:latin typeface="+mn-lt"/>
              </a:rPr>
              <a:t>Packet</a:t>
            </a:r>
            <a:r>
              <a:rPr lang="fr-FR" sz="2800" b="1" dirty="0" smtClean="0">
                <a:solidFill>
                  <a:srgbClr val="4B4B4B"/>
                </a:solidFill>
                <a:latin typeface="+mn-lt"/>
              </a:rPr>
              <a:t> </a:t>
            </a:r>
            <a:r>
              <a:rPr lang="fr-FR" sz="2800" b="1" dirty="0" err="1" smtClean="0">
                <a:solidFill>
                  <a:srgbClr val="4B4B4B"/>
                </a:solidFill>
                <a:latin typeface="+mn-lt"/>
              </a:rPr>
              <a:t>comes</a:t>
            </a:r>
            <a:r>
              <a:rPr lang="fr-FR" sz="2800" b="1" dirty="0" smtClean="0">
                <a:solidFill>
                  <a:srgbClr val="4B4B4B"/>
                </a:solidFill>
                <a:latin typeface="+mn-lt"/>
              </a:rPr>
              <a:t> in for </a:t>
            </a:r>
            <a:r>
              <a:rPr lang="fr-FR" sz="2800" b="1" dirty="0" err="1" smtClean="0">
                <a:solidFill>
                  <a:srgbClr val="4B4B4B"/>
                </a:solidFill>
                <a:latin typeface="+mn-lt"/>
              </a:rPr>
              <a:t>2001:db8</a:t>
            </a:r>
            <a:r>
              <a:rPr lang="fr-FR" sz="2800" b="1" dirty="0" smtClean="0">
                <a:solidFill>
                  <a:schemeClr val="accent6">
                    <a:lumMod val="75000"/>
                  </a:schemeClr>
                </a:solidFill>
                <a:latin typeface="+mn-lt"/>
              </a:rPr>
              <a:t>::</a:t>
            </a:r>
            <a:r>
              <a:rPr lang="fr-FR" sz="2800" b="1" dirty="0" err="1" smtClean="0">
                <a:solidFill>
                  <a:schemeClr val="accent6">
                    <a:lumMod val="75000"/>
                  </a:schemeClr>
                </a:solidFill>
                <a:latin typeface="+mn-lt"/>
              </a:rPr>
              <a:t>A1</a:t>
            </a:r>
            <a:endParaRPr lang="fr-FR" sz="2800" b="1" dirty="0">
              <a:solidFill>
                <a:schemeClr val="accent6">
                  <a:lumMod val="75000"/>
                </a:schemeClr>
              </a:solidFill>
              <a:latin typeface="+mn-lt"/>
            </a:endParaRPr>
          </a:p>
        </p:txBody>
      </p:sp>
    </p:spTree>
    <p:extLst>
      <p:ext uri="{BB962C8B-B14F-4D97-AF65-F5344CB8AC3E}">
        <p14:creationId xmlns:p14="http://schemas.microsoft.com/office/powerpoint/2010/main" val="394061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28</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Flooding </a:t>
            </a:r>
            <a:r>
              <a:rPr lang="en-US" sz="3200" dirty="0">
                <a:ea typeface="+mj-ea"/>
              </a:rPr>
              <a:t>for mobility</a:t>
            </a:r>
            <a:endParaRPr lang="en-US" sz="3200" dirty="0" smtClean="0">
              <a:ea typeface="+mj-ea"/>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67822"/>
            <a:ext cx="7344816" cy="485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 descr="C:\Users\pthubert\AppData\Local\Microsoft\Windows\Temporary Internet Files\Content.IE5\6HTVWAIC\MC9004398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82638">
            <a:off x="2373261" y="5729189"/>
            <a:ext cx="1140521" cy="65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1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29</a:t>
            </a:fld>
            <a:endParaRPr lang="en-US" altLang="en-US"/>
          </a:p>
        </p:txBody>
      </p:sp>
      <p:sp>
        <p:nvSpPr>
          <p:cNvPr id="4098" name="Rectangle 2"/>
          <p:cNvSpPr>
            <a:spLocks noGrp="1" noChangeArrowheads="1"/>
          </p:cNvSpPr>
          <p:nvPr>
            <p:ph type="title"/>
          </p:nvPr>
        </p:nvSpPr>
        <p:spPr/>
        <p:txBody>
          <a:bodyPr/>
          <a:lstStyle/>
          <a:p>
            <a:pPr>
              <a:defRPr/>
            </a:pPr>
            <a:r>
              <a:rPr lang="en-US" sz="3200" dirty="0"/>
              <a:t>Flooding for mobility</a:t>
            </a:r>
            <a:endParaRPr lang="en-US" sz="3200" dirty="0" smtClean="0">
              <a:ea typeface="+mj-ea"/>
            </a:endParaRPr>
          </a:p>
        </p:txBody>
      </p:sp>
      <p:sp>
        <p:nvSpPr>
          <p:cNvPr id="4099" name="Rectangle 3"/>
          <p:cNvSpPr>
            <a:spLocks noGrp="1" noChangeArrowheads="1"/>
          </p:cNvSpPr>
          <p:nvPr>
            <p:ph type="body" idx="1"/>
          </p:nvPr>
        </p:nvSpPr>
        <p:spPr>
          <a:xfrm>
            <a:off x="683568" y="2996952"/>
            <a:ext cx="7772400" cy="3538736"/>
          </a:xfrm>
        </p:spPr>
        <p:txBody>
          <a:bodyPr/>
          <a:lstStyle/>
          <a:p>
            <a:pPr>
              <a:buFont typeface="+mj-lt"/>
              <a:buAutoNum type="arabicPeriod"/>
            </a:pPr>
            <a:r>
              <a:rPr lang="en-US" sz="2000" dirty="0" smtClean="0">
                <a:solidFill>
                  <a:srgbClr val="4B4B4B"/>
                </a:solidFill>
              </a:rPr>
              <a:t>MAC address reachability flooded over L2 switch fabric</a:t>
            </a:r>
          </a:p>
          <a:p>
            <a:pPr>
              <a:buFont typeface="+mj-lt"/>
              <a:buAutoNum type="arabicPeriod"/>
            </a:pPr>
            <a:r>
              <a:rPr lang="en-US" sz="2000" dirty="0" smtClean="0">
                <a:solidFill>
                  <a:srgbClr val="4B4B4B"/>
                </a:solidFill>
              </a:rPr>
              <a:t>Device sends RS to all routers link scope multicast </a:t>
            </a:r>
          </a:p>
          <a:p>
            <a:pPr>
              <a:buFont typeface="+mj-lt"/>
              <a:buAutoNum type="arabicPeriod"/>
            </a:pPr>
            <a:r>
              <a:rPr lang="en-US" sz="2000" dirty="0" smtClean="0">
                <a:solidFill>
                  <a:srgbClr val="4B4B4B"/>
                </a:solidFill>
              </a:rPr>
              <a:t>Router answers RA (u or m) </a:t>
            </a:r>
          </a:p>
          <a:p>
            <a:pPr>
              <a:buFont typeface="+mj-lt"/>
              <a:buAutoNum type="arabicPeriod"/>
            </a:pPr>
            <a:r>
              <a:rPr lang="en-US" sz="2000" dirty="0" smtClean="0">
                <a:solidFill>
                  <a:srgbClr val="4B4B4B"/>
                </a:solidFill>
              </a:rPr>
              <a:t>Device sends </a:t>
            </a:r>
            <a:r>
              <a:rPr lang="en-US" sz="2000" dirty="0" err="1" smtClean="0">
                <a:solidFill>
                  <a:srgbClr val="4B4B4B"/>
                </a:solidFill>
              </a:rPr>
              <a:t>mcast</a:t>
            </a:r>
            <a:r>
              <a:rPr lang="en-US" sz="2000" dirty="0" smtClean="0">
                <a:solidFill>
                  <a:srgbClr val="4B4B4B"/>
                </a:solidFill>
              </a:rPr>
              <a:t> NS DAD to revalidate its address(</a:t>
            </a:r>
            <a:r>
              <a:rPr lang="en-US" sz="2000" dirty="0" err="1" smtClean="0">
                <a:solidFill>
                  <a:srgbClr val="4B4B4B"/>
                </a:solidFill>
              </a:rPr>
              <a:t>es</a:t>
            </a:r>
            <a:r>
              <a:rPr lang="en-US" sz="2000" dirty="0" smtClean="0">
                <a:solidFill>
                  <a:srgbClr val="4B4B4B"/>
                </a:solidFill>
              </a:rPr>
              <a:t>)</a:t>
            </a:r>
          </a:p>
          <a:p>
            <a:pPr>
              <a:buFont typeface="+mj-lt"/>
              <a:buAutoNum type="arabicPeriod"/>
            </a:pPr>
            <a:r>
              <a:rPr lang="en-US" sz="2000" dirty="0" smtClean="0">
                <a:solidFill>
                  <a:srgbClr val="4B4B4B"/>
                </a:solidFill>
              </a:rPr>
              <a:t>Device sends </a:t>
            </a:r>
            <a:r>
              <a:rPr lang="en-US" sz="2000" dirty="0" err="1" smtClean="0">
                <a:solidFill>
                  <a:srgbClr val="4B4B4B"/>
                </a:solidFill>
              </a:rPr>
              <a:t>mcast</a:t>
            </a:r>
            <a:r>
              <a:rPr lang="en-US" sz="2000" dirty="0" smtClean="0">
                <a:solidFill>
                  <a:srgbClr val="4B4B4B"/>
                </a:solidFill>
              </a:rPr>
              <a:t> NA(O)</a:t>
            </a:r>
          </a:p>
          <a:p>
            <a:endParaRPr lang="en-US" sz="2000" dirty="0" smtClean="0">
              <a:solidFill>
                <a:srgbClr val="4B4B4B"/>
              </a:solidFill>
            </a:endParaRPr>
          </a:p>
          <a:p>
            <a:pPr marL="0" indent="0">
              <a:buNone/>
            </a:pPr>
            <a:r>
              <a:rPr lang="en-US" sz="2000" b="1" dirty="0" smtClean="0">
                <a:solidFill>
                  <a:srgbClr val="4B4B4B"/>
                </a:solidFill>
              </a:rPr>
              <a:t>    All these steps can be checked for better efficiency</a:t>
            </a:r>
          </a:p>
        </p:txBody>
      </p:sp>
      <p:sp>
        <p:nvSpPr>
          <p:cNvPr id="7" name="Rectangle 1"/>
          <p:cNvSpPr>
            <a:spLocks noChangeArrowheads="1"/>
          </p:cNvSpPr>
          <p:nvPr/>
        </p:nvSpPr>
        <p:spPr bwMode="auto">
          <a:xfrm>
            <a:off x="1475656" y="2204864"/>
            <a:ext cx="5941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err="1" smtClean="0">
                <a:solidFill>
                  <a:srgbClr val="4B4B4B"/>
                </a:solidFill>
                <a:latin typeface="+mn-lt"/>
              </a:rPr>
              <a:t>VM</a:t>
            </a:r>
            <a:r>
              <a:rPr lang="fr-FR" sz="2400" dirty="0" smtClean="0">
                <a:solidFill>
                  <a:srgbClr val="4B4B4B"/>
                </a:solidFill>
                <a:latin typeface="+mn-lt"/>
              </a:rPr>
              <a:t>, </a:t>
            </a:r>
            <a:r>
              <a:rPr lang="fr-FR" sz="2400" dirty="0" err="1" smtClean="0">
                <a:solidFill>
                  <a:srgbClr val="4B4B4B"/>
                </a:solidFill>
                <a:latin typeface="+mn-lt"/>
              </a:rPr>
              <a:t>NFV,Wireless</a:t>
            </a:r>
            <a:r>
              <a:rPr lang="fr-FR" sz="2400" dirty="0" smtClean="0">
                <a:solidFill>
                  <a:srgbClr val="4B4B4B"/>
                </a:solidFill>
                <a:latin typeface="+mn-lt"/>
              </a:rPr>
              <a:t> or </a:t>
            </a:r>
            <a:r>
              <a:rPr lang="fr-FR" sz="2400" dirty="0" err="1" smtClean="0">
                <a:solidFill>
                  <a:srgbClr val="4B4B4B"/>
                </a:solidFill>
                <a:latin typeface="+mn-lt"/>
              </a:rPr>
              <a:t>IoT</a:t>
            </a:r>
            <a:r>
              <a:rPr lang="fr-FR" sz="2400" dirty="0" smtClean="0">
                <a:solidFill>
                  <a:srgbClr val="4B4B4B"/>
                </a:solidFill>
                <a:latin typeface="+mn-lt"/>
              </a:rPr>
              <a:t> </a:t>
            </a:r>
            <a:r>
              <a:rPr lang="fr-FR" sz="2400" dirty="0" err="1" smtClean="0">
                <a:solidFill>
                  <a:srgbClr val="4B4B4B"/>
                </a:solidFill>
                <a:latin typeface="+mn-lt"/>
              </a:rPr>
              <a:t>device</a:t>
            </a:r>
            <a:r>
              <a:rPr lang="fr-FR" sz="2400" dirty="0" smtClean="0">
                <a:solidFill>
                  <a:srgbClr val="4B4B4B"/>
                </a:solidFill>
                <a:latin typeface="+mn-lt"/>
              </a:rPr>
              <a:t> moves</a:t>
            </a:r>
            <a:r>
              <a:rPr lang="fr-FR" sz="2400" dirty="0" smtClean="0">
                <a:solidFill>
                  <a:srgbClr val="4B4B4B"/>
                </a:solidFill>
              </a:rPr>
              <a:t>:</a:t>
            </a:r>
            <a:endParaRPr lang="fr-FR" sz="2400" dirty="0">
              <a:solidFill>
                <a:srgbClr val="4B4B4B"/>
              </a:solidFill>
            </a:endParaRPr>
          </a:p>
        </p:txBody>
      </p:sp>
    </p:spTree>
    <p:extLst>
      <p:ext uri="{BB962C8B-B14F-4D97-AF65-F5344CB8AC3E}">
        <p14:creationId xmlns:p14="http://schemas.microsoft.com/office/powerpoint/2010/main" val="182931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The Case for Deterministic Wireless</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r>
              <a:rPr lang="en-US" sz="2400" dirty="0"/>
              <a:t>Cables can be inappropriate </a:t>
            </a:r>
          </a:p>
          <a:p>
            <a:pPr lvl="1">
              <a:defRPr/>
            </a:pPr>
            <a:r>
              <a:rPr lang="en-US" sz="1800" dirty="0"/>
              <a:t>for rotating devices, moving cranes, robots arms or mobile handheld devices</a:t>
            </a:r>
          </a:p>
          <a:p>
            <a:pPr>
              <a:defRPr/>
            </a:pPr>
            <a:r>
              <a:rPr lang="en-US" sz="2400" dirty="0"/>
              <a:t>Cables are expensive </a:t>
            </a:r>
          </a:p>
          <a:p>
            <a:pPr lvl="1">
              <a:defRPr/>
            </a:pPr>
            <a:r>
              <a:rPr lang="en-US" sz="1800" dirty="0"/>
              <a:t>Wire buried in conduit has high installation and maintenance cost, long lead time and extreme difficulties to repair</a:t>
            </a:r>
          </a:p>
          <a:p>
            <a:pPr>
              <a:defRPr/>
            </a:pPr>
            <a:r>
              <a:rPr lang="en-US" sz="2400" dirty="0"/>
              <a:t>1% improvement leads to $</a:t>
            </a:r>
            <a:r>
              <a:rPr lang="en-US" sz="2400" dirty="0" err="1"/>
              <a:t>15M</a:t>
            </a:r>
            <a:r>
              <a:rPr lang="en-US" sz="2400" dirty="0"/>
              <a:t>/year in just 1 refinery</a:t>
            </a:r>
          </a:p>
          <a:p>
            <a:pPr lvl="1">
              <a:defRPr/>
            </a:pPr>
            <a:r>
              <a:rPr lang="en-US" sz="1800" dirty="0"/>
              <a:t>Better process optimization and more accurate predictive maintenance increase profit </a:t>
            </a:r>
          </a:p>
          <a:p>
            <a:pPr lvl="1">
              <a:defRPr/>
            </a:pPr>
            <a:r>
              <a:rPr lang="en-US" sz="1800" dirty="0"/>
              <a:t>Thus more and different sensors can be justified economically, if they can be </a:t>
            </a:r>
            <a:r>
              <a:rPr lang="en-US" sz="1800" dirty="0" smtClean="0"/>
              <a:t>connected</a:t>
            </a: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30</a:t>
            </a:fld>
            <a:endParaRPr lang="en-US" altLang="en-US"/>
          </a:p>
        </p:txBody>
      </p:sp>
      <p:sp>
        <p:nvSpPr>
          <p:cNvPr id="4098" name="Rectangle 2"/>
          <p:cNvSpPr>
            <a:spLocks noGrp="1" noChangeArrowheads="1"/>
          </p:cNvSpPr>
          <p:nvPr>
            <p:ph type="title"/>
          </p:nvPr>
        </p:nvSpPr>
        <p:spPr/>
        <p:txBody>
          <a:bodyPr/>
          <a:lstStyle/>
          <a:p>
            <a:pPr>
              <a:defRPr/>
            </a:pPr>
            <a:r>
              <a:rPr lang="en-US" sz="3200" dirty="0" err="1">
                <a:ea typeface="+mj-ea"/>
              </a:rPr>
              <a:t>Problem2</a:t>
            </a:r>
            <a:r>
              <a:rPr lang="en-US" sz="3200" dirty="0">
                <a:ea typeface="+mj-ea"/>
              </a:rPr>
              <a:t>: cross-domain operations</a:t>
            </a:r>
            <a:endParaRPr lang="en-US" sz="3200" dirty="0" smtClean="0">
              <a:ea typeface="+mj-ea"/>
            </a:endParaRPr>
          </a:p>
        </p:txBody>
      </p:sp>
      <p:sp>
        <p:nvSpPr>
          <p:cNvPr id="4099" name="Rectangle 3"/>
          <p:cNvSpPr>
            <a:spLocks noGrp="1" noChangeArrowheads="1"/>
          </p:cNvSpPr>
          <p:nvPr>
            <p:ph type="body" idx="1"/>
          </p:nvPr>
        </p:nvSpPr>
        <p:spPr>
          <a:xfrm>
            <a:off x="688032" y="2338536"/>
            <a:ext cx="7772400" cy="4114800"/>
          </a:xfrm>
        </p:spPr>
        <p:txBody>
          <a:bodyPr/>
          <a:lstStyle/>
          <a:p>
            <a:pPr>
              <a:buFont typeface="+mj-lt"/>
              <a:buAutoNum type="arabicPeriod"/>
            </a:pPr>
            <a:r>
              <a:rPr lang="en-US" sz="2000" dirty="0" smtClean="0">
                <a:solidFill>
                  <a:srgbClr val="4B4B4B"/>
                </a:solidFill>
              </a:rPr>
              <a:t> Time synchronization (different precision, propagation)</a:t>
            </a:r>
          </a:p>
          <a:p>
            <a:pPr>
              <a:buFont typeface="+mj-lt"/>
              <a:buAutoNum type="arabicPeriod"/>
            </a:pPr>
            <a:r>
              <a:rPr lang="en-US" sz="2000" dirty="0" smtClean="0">
                <a:solidFill>
                  <a:srgbClr val="4B4B4B"/>
                </a:solidFill>
              </a:rPr>
              <a:t> </a:t>
            </a:r>
            <a:r>
              <a:rPr lang="en-US" sz="2000" dirty="0" smtClean="0">
                <a:solidFill>
                  <a:srgbClr val="333333"/>
                </a:solidFill>
              </a:rPr>
              <a:t>MAC frames (different </a:t>
            </a:r>
            <a:r>
              <a:rPr lang="en-US" sz="2000" dirty="0" err="1" smtClean="0">
                <a:solidFill>
                  <a:srgbClr val="333333"/>
                </a:solidFill>
              </a:rPr>
              <a:t>MTU</a:t>
            </a:r>
            <a:r>
              <a:rPr lang="en-US" sz="2000" dirty="0" smtClean="0">
                <a:solidFill>
                  <a:srgbClr val="333333"/>
                </a:solidFill>
              </a:rPr>
              <a:t>, MAC address, header info)</a:t>
            </a:r>
          </a:p>
          <a:p>
            <a:pPr>
              <a:buFont typeface="+mj-lt"/>
              <a:buAutoNum type="arabicPeriod"/>
            </a:pPr>
            <a:r>
              <a:rPr lang="en-US" sz="2000" dirty="0" smtClean="0">
                <a:solidFill>
                  <a:srgbClr val="4B4B4B"/>
                </a:solidFill>
              </a:rPr>
              <a:t> End-to-End deterministic track setup</a:t>
            </a:r>
          </a:p>
          <a:p>
            <a:pPr>
              <a:buFont typeface="+mj-lt"/>
              <a:buAutoNum type="arabicPeriod"/>
            </a:pPr>
            <a:r>
              <a:rPr lang="en-US" sz="2000" dirty="0" smtClean="0">
                <a:solidFill>
                  <a:srgbClr val="4B4B4B"/>
                </a:solidFill>
              </a:rPr>
              <a:t> Multicast and flooding implemented differently</a:t>
            </a:r>
          </a:p>
          <a:p>
            <a:pPr>
              <a:buFont typeface="+mj-lt"/>
              <a:buAutoNum type="arabicPeriod"/>
            </a:pPr>
            <a:r>
              <a:rPr lang="en-US" sz="2000" dirty="0" smtClean="0">
                <a:solidFill>
                  <a:srgbClr val="4B4B4B"/>
                </a:solidFill>
              </a:rPr>
              <a:t> Broadcast self interfering on attached wireless mesh and drains the batteries</a:t>
            </a:r>
          </a:p>
          <a:p>
            <a:endParaRPr lang="en-US" sz="1400" dirty="0" smtClean="0">
              <a:solidFill>
                <a:srgbClr val="4B4B4B"/>
              </a:solidFill>
            </a:endParaRPr>
          </a:p>
          <a:p>
            <a:r>
              <a:rPr lang="en-US" sz="2000" b="1" dirty="0" smtClean="0">
                <a:solidFill>
                  <a:srgbClr val="4B4B4B"/>
                </a:solidFill>
              </a:rPr>
              <a:t>A  number of functionalities are implemented in products to prune some of those flooding with some degree of interference with the protocol operation.</a:t>
            </a:r>
            <a:endParaRPr lang="en-US" sz="2000" dirty="0" smtClean="0">
              <a:solidFill>
                <a:srgbClr val="4B4B4B"/>
              </a:solidFill>
            </a:endParaRPr>
          </a:p>
        </p:txBody>
      </p:sp>
    </p:spTree>
    <p:extLst>
      <p:ext uri="{BB962C8B-B14F-4D97-AF65-F5344CB8AC3E}">
        <p14:creationId xmlns:p14="http://schemas.microsoft.com/office/powerpoint/2010/main" val="155395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31</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6TiSCH-related</a:t>
            </a:r>
            <a:endParaRPr lang="en-US" dirty="0" smtClean="0">
              <a:ea typeface="+mj-ea"/>
            </a:endParaRPr>
          </a:p>
        </p:txBody>
      </p:sp>
      <p:sp>
        <p:nvSpPr>
          <p:cNvPr id="2" name="Subtitle 1"/>
          <p:cNvSpPr>
            <a:spLocks noGrp="1"/>
          </p:cNvSpPr>
          <p:nvPr>
            <p:ph type="subTitle" idx="1"/>
          </p:nvPr>
        </p:nvSpPr>
        <p:spPr/>
        <p:txBody>
          <a:bodyPr/>
          <a:lstStyle/>
          <a:p>
            <a:r>
              <a:rPr lang="en-US" dirty="0"/>
              <a:t>Collaboration opportunities</a:t>
            </a:r>
          </a:p>
        </p:txBody>
      </p:sp>
    </p:spTree>
    <p:extLst>
      <p:ext uri="{BB962C8B-B14F-4D97-AF65-F5344CB8AC3E}">
        <p14:creationId xmlns:p14="http://schemas.microsoft.com/office/powerpoint/2010/main" val="1494403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32</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Current 6TiSCH model</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988840"/>
            <a:ext cx="6336704" cy="428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54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33</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Layer-2 Backbone </a:t>
            </a:r>
            <a:endParaRPr lang="en-US" sz="3200" dirty="0" smtClean="0">
              <a:ea typeface="+mj-ea"/>
            </a:endParaRPr>
          </a:p>
        </p:txBody>
      </p:sp>
      <p:sp>
        <p:nvSpPr>
          <p:cNvPr id="4099" name="Rectangle 3"/>
          <p:cNvSpPr>
            <a:spLocks noGrp="1" noChangeArrowheads="1"/>
          </p:cNvSpPr>
          <p:nvPr>
            <p:ph type="body" idx="1"/>
          </p:nvPr>
        </p:nvSpPr>
        <p:spPr>
          <a:xfrm>
            <a:off x="611560" y="2276872"/>
            <a:ext cx="7772400" cy="4114800"/>
          </a:xfrm>
        </p:spPr>
        <p:txBody>
          <a:bodyPr/>
          <a:lstStyle/>
          <a:p>
            <a:pPr>
              <a:defRPr/>
            </a:pPr>
            <a:r>
              <a:rPr lang="en-US" sz="2400" dirty="0">
                <a:ea typeface="+mn-ea"/>
              </a:rPr>
              <a:t>L2 Routing optimizes any-to-any (all set)</a:t>
            </a:r>
          </a:p>
          <a:p>
            <a:pPr lvl="1">
              <a:defRPr/>
            </a:pPr>
            <a:r>
              <a:rPr lang="en-US" sz="2000" dirty="0">
                <a:ea typeface="+mn-ea"/>
              </a:rPr>
              <a:t>Integration of existing IPv4 and IPv6 hosts</a:t>
            </a:r>
          </a:p>
          <a:p>
            <a:pPr lvl="1">
              <a:defRPr/>
            </a:pPr>
            <a:r>
              <a:rPr lang="en-US" sz="2000" dirty="0">
                <a:ea typeface="+mn-ea"/>
              </a:rPr>
              <a:t>IPv6 ND and ARP over limited size broadcast domains</a:t>
            </a:r>
          </a:p>
          <a:p>
            <a:pPr>
              <a:defRPr/>
            </a:pPr>
            <a:r>
              <a:rPr lang="en-US" sz="2400" dirty="0">
                <a:ea typeface="+mn-ea"/>
              </a:rPr>
              <a:t>TBD: Avoid leaking </a:t>
            </a:r>
            <a:r>
              <a:rPr lang="en-US" sz="2400" dirty="0" err="1">
                <a:ea typeface="+mn-ea"/>
              </a:rPr>
              <a:t>LLN</a:t>
            </a:r>
            <a:r>
              <a:rPr lang="en-US" sz="2400" dirty="0">
                <a:ea typeface="+mn-ea"/>
              </a:rPr>
              <a:t> MAC addresses</a:t>
            </a:r>
          </a:p>
          <a:p>
            <a:pPr lvl="1">
              <a:defRPr/>
            </a:pPr>
            <a:r>
              <a:rPr lang="en-US" sz="2000" dirty="0">
                <a:ea typeface="+mn-ea"/>
              </a:rPr>
              <a:t>IPv6 proxy ND operation for attached LLNs</a:t>
            </a:r>
          </a:p>
          <a:p>
            <a:pPr lvl="1">
              <a:defRPr/>
            </a:pPr>
            <a:r>
              <a:rPr lang="en-US" sz="2000" dirty="0">
                <a:ea typeface="+mn-ea"/>
              </a:rPr>
              <a:t>IPv6 aggregation and routing at the Backbone Router</a:t>
            </a:r>
          </a:p>
          <a:p>
            <a:pPr>
              <a:defRPr/>
            </a:pPr>
            <a:r>
              <a:rPr lang="en-US" sz="2400" dirty="0">
                <a:ea typeface="+mn-ea"/>
              </a:rPr>
              <a:t>Possible work items:</a:t>
            </a:r>
          </a:p>
          <a:p>
            <a:pPr lvl="1">
              <a:defRPr/>
            </a:pPr>
            <a:r>
              <a:rPr lang="en-US" sz="2000" dirty="0">
                <a:ea typeface="+mn-ea"/>
              </a:rPr>
              <a:t>Highly scalable multicast routing to support discovery</a:t>
            </a:r>
          </a:p>
          <a:p>
            <a:pPr lvl="1">
              <a:defRPr/>
            </a:pPr>
            <a:r>
              <a:rPr lang="en-US" sz="2000" dirty="0" err="1">
                <a:ea typeface="+mn-ea"/>
              </a:rPr>
              <a:t>MTU</a:t>
            </a:r>
            <a:r>
              <a:rPr lang="en-US" sz="2000" dirty="0">
                <a:ea typeface="+mn-ea"/>
              </a:rPr>
              <a:t> harmonization and Time synchronization</a:t>
            </a:r>
          </a:p>
          <a:p>
            <a:pPr>
              <a:defRPr/>
            </a:pPr>
            <a:endParaRPr lang="en-US" sz="2400" dirty="0" smtClean="0">
              <a:ea typeface="+mn-ea"/>
            </a:endParaRPr>
          </a:p>
        </p:txBody>
      </p:sp>
    </p:spTree>
    <p:extLst>
      <p:ext uri="{BB962C8B-B14F-4D97-AF65-F5344CB8AC3E}">
        <p14:creationId xmlns:p14="http://schemas.microsoft.com/office/powerpoint/2010/main" val="2502494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34</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L3 Attached LLNs</a:t>
            </a:r>
            <a:endParaRPr lang="en-US" sz="3200" dirty="0" smtClean="0">
              <a:ea typeface="+mj-ea"/>
            </a:endParaRPr>
          </a:p>
        </p:txBody>
      </p:sp>
      <p:sp>
        <p:nvSpPr>
          <p:cNvPr id="4099" name="Rectangle 3"/>
          <p:cNvSpPr>
            <a:spLocks noGrp="1" noChangeArrowheads="1"/>
          </p:cNvSpPr>
          <p:nvPr>
            <p:ph type="body" idx="1"/>
          </p:nvPr>
        </p:nvSpPr>
        <p:spPr/>
        <p:txBody>
          <a:bodyPr/>
          <a:lstStyle/>
          <a:p>
            <a:pPr marL="0" indent="0">
              <a:buNone/>
            </a:pPr>
            <a:r>
              <a:rPr lang="en-US" sz="1800" dirty="0" smtClean="0">
                <a:solidFill>
                  <a:srgbClr val="333333"/>
                </a:solidFill>
              </a:rPr>
              <a:t>L3 Abstracts Complex LLNs </a:t>
            </a:r>
          </a:p>
          <a:p>
            <a:pPr marL="460375" lvl="3"/>
            <a:r>
              <a:rPr lang="en-US" sz="1600" dirty="0" smtClean="0">
                <a:solidFill>
                  <a:srgbClr val="333333"/>
                </a:solidFill>
              </a:rPr>
              <a:t>Multiple </a:t>
            </a:r>
            <a:r>
              <a:rPr lang="en-US" sz="1600" dirty="0" err="1" smtClean="0">
                <a:solidFill>
                  <a:srgbClr val="333333"/>
                </a:solidFill>
              </a:rPr>
              <a:t>PHYs</a:t>
            </a:r>
            <a:r>
              <a:rPr lang="en-US" sz="1600" dirty="0" smtClean="0">
                <a:solidFill>
                  <a:srgbClr val="333333"/>
                </a:solidFill>
              </a:rPr>
              <a:t>, very different properties</a:t>
            </a:r>
          </a:p>
          <a:p>
            <a:pPr marL="460375" lvl="3"/>
            <a:r>
              <a:rPr lang="en-US" sz="1600" dirty="0" smtClean="0">
                <a:solidFill>
                  <a:srgbClr val="333333"/>
                </a:solidFill>
              </a:rPr>
              <a:t>End-to-end path optimization vs. Sequence of L2 paths.</a:t>
            </a:r>
          </a:p>
          <a:p>
            <a:pPr marL="460375" lvl="3"/>
            <a:r>
              <a:rPr lang="en-US" sz="1600" dirty="0" smtClean="0">
                <a:solidFill>
                  <a:srgbClr val="333333"/>
                </a:solidFill>
              </a:rPr>
              <a:t>Cost and latency of the backbone usually negligible</a:t>
            </a:r>
          </a:p>
          <a:p>
            <a:pPr marL="0" indent="0">
              <a:buNone/>
            </a:pPr>
            <a:r>
              <a:rPr lang="en-US" sz="1800" dirty="0" smtClean="0">
                <a:solidFill>
                  <a:srgbClr val="333333"/>
                </a:solidFill>
              </a:rPr>
              <a:t>RPL (RFC 6550) designed for Fringe Networking </a:t>
            </a:r>
          </a:p>
          <a:p>
            <a:pPr marL="460375" lvl="3"/>
            <a:r>
              <a:rPr lang="en-US" sz="1600" dirty="0" smtClean="0">
                <a:solidFill>
                  <a:srgbClr val="333333"/>
                </a:solidFill>
              </a:rPr>
              <a:t>Optimized for traffic to/from the backbone. </a:t>
            </a:r>
          </a:p>
          <a:p>
            <a:pPr marL="460375" lvl="3"/>
            <a:r>
              <a:rPr lang="en-US" sz="1600" dirty="0" smtClean="0">
                <a:solidFill>
                  <a:srgbClr val="333333"/>
                </a:solidFill>
              </a:rPr>
              <a:t>Objective Functions to adapt to any MAC/</a:t>
            </a:r>
            <a:r>
              <a:rPr lang="en-US" sz="1600" dirty="0" err="1" smtClean="0">
                <a:solidFill>
                  <a:srgbClr val="333333"/>
                </a:solidFill>
              </a:rPr>
              <a:t>PHY</a:t>
            </a:r>
            <a:endParaRPr lang="en-US" sz="1600" dirty="0" smtClean="0">
              <a:solidFill>
                <a:srgbClr val="333333"/>
              </a:solidFill>
            </a:endParaRPr>
          </a:p>
          <a:p>
            <a:pPr marL="0" indent="0">
              <a:buNone/>
            </a:pPr>
            <a:r>
              <a:rPr lang="en-US" sz="1800" dirty="0" smtClean="0">
                <a:solidFill>
                  <a:srgbClr val="333333"/>
                </a:solidFill>
              </a:rPr>
              <a:t>Low Power Lossy Networks fringe</a:t>
            </a:r>
          </a:p>
          <a:p>
            <a:pPr marL="460375" lvl="3"/>
            <a:r>
              <a:rPr lang="en-US" sz="1600" dirty="0" smtClean="0">
                <a:solidFill>
                  <a:srgbClr val="333333"/>
                </a:solidFill>
              </a:rPr>
              <a:t>Incompatible with flooding – no broadcast (sleeping node + energy constraints)</a:t>
            </a:r>
          </a:p>
          <a:p>
            <a:pPr marL="460375" lvl="3"/>
            <a:r>
              <a:rPr lang="en-US" sz="1600" dirty="0" smtClean="0">
                <a:solidFill>
                  <a:srgbClr val="333333"/>
                </a:solidFill>
              </a:rPr>
              <a:t>Multicast routing done in RPL (using unicast replications)</a:t>
            </a:r>
          </a:p>
          <a:p>
            <a:pPr marL="460375" lvl="3"/>
            <a:r>
              <a:rPr lang="en-US" sz="1600" dirty="0" smtClean="0">
                <a:solidFill>
                  <a:srgbClr val="333333"/>
                </a:solidFill>
              </a:rPr>
              <a:t>Controlled dissemination done in </a:t>
            </a:r>
            <a:r>
              <a:rPr lang="en-US" sz="1600" dirty="0" err="1" smtClean="0">
                <a:solidFill>
                  <a:srgbClr val="333333"/>
                </a:solidFill>
              </a:rPr>
              <a:t>MPL</a:t>
            </a:r>
            <a:r>
              <a:rPr lang="en-US" sz="1600" dirty="0" smtClean="0">
                <a:solidFill>
                  <a:srgbClr val="333333"/>
                </a:solidFill>
              </a:rPr>
              <a:t> (gossiping technique based on trickle)</a:t>
            </a:r>
          </a:p>
          <a:p>
            <a:pPr marL="0" indent="0">
              <a:buNone/>
            </a:pPr>
            <a:r>
              <a:rPr lang="fr-FR" sz="1800" dirty="0" smtClean="0">
                <a:solidFill>
                  <a:srgbClr val="333333"/>
                </a:solidFill>
              </a:rPr>
              <a:t>Possible </a:t>
            </a:r>
            <a:r>
              <a:rPr lang="fr-FR" sz="1800" dirty="0" err="1" smtClean="0">
                <a:solidFill>
                  <a:srgbClr val="333333"/>
                </a:solidFill>
              </a:rPr>
              <a:t>work</a:t>
            </a:r>
            <a:r>
              <a:rPr lang="fr-FR" sz="1800" dirty="0" smtClean="0">
                <a:solidFill>
                  <a:srgbClr val="333333"/>
                </a:solidFill>
              </a:rPr>
              <a:t> items:</a:t>
            </a:r>
            <a:endParaRPr lang="fr-FR" sz="1600" dirty="0" smtClean="0">
              <a:solidFill>
                <a:srgbClr val="333333"/>
              </a:solidFill>
            </a:endParaRPr>
          </a:p>
          <a:p>
            <a:pPr marL="460375" lvl="3"/>
            <a:r>
              <a:rPr lang="en-US" sz="1600" dirty="0" smtClean="0">
                <a:solidFill>
                  <a:srgbClr val="333333"/>
                </a:solidFill>
              </a:rPr>
              <a:t>Wireless ND to proxy IPv6 ND for </a:t>
            </a:r>
            <a:r>
              <a:rPr lang="en-US" sz="1600" dirty="0" err="1" smtClean="0">
                <a:solidFill>
                  <a:srgbClr val="333333"/>
                </a:solidFill>
              </a:rPr>
              <a:t>LLN</a:t>
            </a:r>
            <a:r>
              <a:rPr lang="en-US" sz="1600" dirty="0" smtClean="0">
                <a:solidFill>
                  <a:srgbClr val="333333"/>
                </a:solidFill>
              </a:rPr>
              <a:t> attached devices</a:t>
            </a:r>
          </a:p>
          <a:p>
            <a:pPr marL="0" indent="0">
              <a:buNone/>
            </a:pPr>
            <a:endParaRPr lang="en-US" sz="600" dirty="0" smtClean="0">
              <a:solidFill>
                <a:srgbClr val="333333"/>
              </a:solidFill>
            </a:endParaRPr>
          </a:p>
        </p:txBody>
      </p:sp>
    </p:spTree>
    <p:extLst>
      <p:ext uri="{BB962C8B-B14F-4D97-AF65-F5344CB8AC3E}">
        <p14:creationId xmlns:p14="http://schemas.microsoft.com/office/powerpoint/2010/main" val="312095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35</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X-</a:t>
            </a:r>
            <a:r>
              <a:rPr lang="en-US" sz="3200" dirty="0" err="1">
                <a:ea typeface="+mj-ea"/>
              </a:rPr>
              <a:t>SDO</a:t>
            </a:r>
            <a:r>
              <a:rPr lang="en-US" sz="3200" dirty="0">
                <a:ea typeface="+mj-ea"/>
              </a:rPr>
              <a:t> multicast</a:t>
            </a:r>
            <a:endParaRPr lang="en-US" sz="3200" dirty="0" smtClean="0">
              <a:ea typeface="+mj-ea"/>
            </a:endParaRPr>
          </a:p>
        </p:txBody>
      </p:sp>
      <p:sp>
        <p:nvSpPr>
          <p:cNvPr id="4099" name="Rectangle 3"/>
          <p:cNvSpPr>
            <a:spLocks noGrp="1" noChangeArrowheads="1"/>
          </p:cNvSpPr>
          <p:nvPr>
            <p:ph type="body" idx="1"/>
          </p:nvPr>
        </p:nvSpPr>
        <p:spPr>
          <a:xfrm>
            <a:off x="685800" y="2348880"/>
            <a:ext cx="7772400" cy="3747120"/>
          </a:xfrm>
        </p:spPr>
        <p:txBody>
          <a:bodyPr/>
          <a:lstStyle/>
          <a:p>
            <a:pPr marL="0" indent="0">
              <a:buNone/>
            </a:pPr>
            <a:r>
              <a:rPr lang="en-US" sz="2000" dirty="0" smtClean="0">
                <a:solidFill>
                  <a:srgbClr val="333333"/>
                </a:solidFill>
              </a:rPr>
              <a:t>IPv6 link scope multicast addresses mapped to </a:t>
            </a:r>
          </a:p>
          <a:p>
            <a:pPr marL="342900" lvl="2"/>
            <a:r>
              <a:rPr lang="en-US" sz="1800" dirty="0" err="1">
                <a:solidFill>
                  <a:srgbClr val="333333"/>
                </a:solidFill>
              </a:rPr>
              <a:t>3333</a:t>
            </a:r>
            <a:r>
              <a:rPr lang="en-US" sz="1800" dirty="0" err="1" smtClean="0">
                <a:solidFill>
                  <a:srgbClr val="333333"/>
                </a:solidFill>
                <a:effectLst>
                  <a:outerShdw blurRad="38100" dist="38100" dir="2700000" algn="tl">
                    <a:srgbClr val="000000">
                      <a:alpha val="43137"/>
                    </a:srgbClr>
                  </a:outerShdw>
                </a:effectLst>
              </a:rPr>
              <a:t>XXXXXXXX</a:t>
            </a:r>
            <a:r>
              <a:rPr lang="en-US" sz="1800" dirty="0">
                <a:solidFill>
                  <a:srgbClr val="333333"/>
                </a:solidFill>
              </a:rPr>
              <a:t> Layer-2 address</a:t>
            </a:r>
          </a:p>
          <a:p>
            <a:pPr marL="342900" lvl="2"/>
            <a:r>
              <a:rPr lang="en-US" sz="1800" dirty="0">
                <a:solidFill>
                  <a:srgbClr val="333333"/>
                </a:solidFill>
              </a:rPr>
              <a:t>In particular solicited-node in IPv6 ND </a:t>
            </a:r>
            <a:r>
              <a:rPr lang="en-US" sz="1800" dirty="0" err="1">
                <a:solidFill>
                  <a:srgbClr val="333333"/>
                </a:solidFill>
              </a:rPr>
              <a:t>3333FF</a:t>
            </a:r>
            <a:r>
              <a:rPr lang="en-US" sz="1400" dirty="0" err="1" smtClean="0">
                <a:solidFill>
                  <a:srgbClr val="333333"/>
                </a:solidFill>
                <a:effectLst>
                  <a:outerShdw blurRad="38100" dist="38100" dir="2700000" algn="tl">
                    <a:srgbClr val="000000">
                      <a:alpha val="43137"/>
                    </a:srgbClr>
                  </a:outerShdw>
                </a:effectLst>
              </a:rPr>
              <a:t>XXXXXX</a:t>
            </a:r>
            <a:r>
              <a:rPr lang="en-US" sz="1800" dirty="0">
                <a:solidFill>
                  <a:srgbClr val="333333"/>
                </a:solidFill>
              </a:rPr>
              <a:t> =&gt; 2^24 groups</a:t>
            </a:r>
          </a:p>
          <a:p>
            <a:pPr marL="0" indent="0">
              <a:buNone/>
            </a:pPr>
            <a:r>
              <a:rPr lang="en-US" sz="2000" dirty="0" smtClean="0">
                <a:solidFill>
                  <a:srgbClr val="333333"/>
                </a:solidFill>
              </a:rPr>
              <a:t>At L3 and/or </a:t>
            </a:r>
            <a:r>
              <a:rPr lang="en-US" sz="2000" dirty="0" err="1" smtClean="0">
                <a:solidFill>
                  <a:srgbClr val="333333"/>
                </a:solidFill>
              </a:rPr>
              <a:t>L5</a:t>
            </a:r>
            <a:r>
              <a:rPr lang="en-US" sz="2000" dirty="0" smtClean="0">
                <a:solidFill>
                  <a:srgbClr val="333333"/>
                </a:solidFill>
              </a:rPr>
              <a:t>, a looked up resource can be hashed so as to form 4 octets and form the </a:t>
            </a:r>
            <a:r>
              <a:rPr lang="en-US" sz="2000" dirty="0" err="1" smtClean="0">
                <a:solidFill>
                  <a:srgbClr val="333333"/>
                </a:solidFill>
              </a:rPr>
              <a:t>dest</a:t>
            </a:r>
            <a:r>
              <a:rPr lang="en-US" sz="2000" dirty="0" smtClean="0">
                <a:solidFill>
                  <a:srgbClr val="333333"/>
                </a:solidFill>
              </a:rPr>
              <a:t> MAC address</a:t>
            </a:r>
          </a:p>
          <a:p>
            <a:pPr marL="0" indent="0">
              <a:buNone/>
            </a:pPr>
            <a:r>
              <a:rPr lang="en-US" sz="2000" dirty="0" smtClean="0">
                <a:solidFill>
                  <a:srgbClr val="333333"/>
                </a:solidFill>
              </a:rPr>
              <a:t>L2 to manage multicast operation using portion of the 4 octets</a:t>
            </a:r>
          </a:p>
          <a:p>
            <a:pPr marL="0" indent="0">
              <a:buNone/>
            </a:pPr>
            <a:r>
              <a:rPr lang="en-US" sz="2000" dirty="0" smtClean="0">
                <a:solidFill>
                  <a:srgbClr val="333333"/>
                </a:solidFill>
              </a:rPr>
              <a:t>More used bits =&gt; more multicast state, less wasted deliveries</a:t>
            </a:r>
          </a:p>
          <a:p>
            <a:pPr marL="0" indent="0">
              <a:buNone/>
            </a:pPr>
            <a:r>
              <a:rPr lang="en-US" sz="2000" dirty="0" smtClean="0">
                <a:solidFill>
                  <a:srgbClr val="333333"/>
                </a:solidFill>
              </a:rPr>
              <a:t>RPL can carry multicast registrations to/from the backbone</a:t>
            </a:r>
          </a:p>
          <a:p>
            <a:pPr marL="0" indent="0">
              <a:buNone/>
            </a:pPr>
            <a:r>
              <a:rPr lang="fr-FR" sz="2000" dirty="0" err="1" smtClean="0">
                <a:solidFill>
                  <a:srgbClr val="333333"/>
                </a:solidFill>
              </a:rPr>
              <a:t>Could</a:t>
            </a:r>
            <a:r>
              <a:rPr lang="fr-FR" sz="2000" dirty="0" smtClean="0">
                <a:solidFill>
                  <a:srgbClr val="333333"/>
                </a:solidFill>
              </a:rPr>
              <a:t> </a:t>
            </a:r>
            <a:r>
              <a:rPr lang="fr-FR" sz="2000" dirty="0" err="1" smtClean="0">
                <a:solidFill>
                  <a:srgbClr val="333333"/>
                </a:solidFill>
              </a:rPr>
              <a:t>extend</a:t>
            </a:r>
            <a:r>
              <a:rPr lang="fr-FR" sz="2000" dirty="0" smtClean="0">
                <a:solidFill>
                  <a:srgbClr val="333333"/>
                </a:solidFill>
              </a:rPr>
              <a:t> in </a:t>
            </a:r>
            <a:r>
              <a:rPr lang="fr-FR" sz="2000" dirty="0" err="1" smtClean="0">
                <a:solidFill>
                  <a:srgbClr val="333333"/>
                </a:solidFill>
              </a:rPr>
              <a:t>similar</a:t>
            </a:r>
            <a:r>
              <a:rPr lang="fr-FR" sz="2000" dirty="0" smtClean="0">
                <a:solidFill>
                  <a:srgbClr val="333333"/>
                </a:solidFill>
              </a:rPr>
              <a:t> L2 </a:t>
            </a:r>
            <a:r>
              <a:rPr lang="fr-FR" sz="2000" dirty="0" err="1" smtClean="0">
                <a:solidFill>
                  <a:srgbClr val="333333"/>
                </a:solidFill>
              </a:rPr>
              <a:t>operation</a:t>
            </a:r>
            <a:r>
              <a:rPr lang="fr-FR" sz="2000" dirty="0" smtClean="0">
                <a:solidFill>
                  <a:srgbClr val="333333"/>
                </a:solidFill>
              </a:rPr>
              <a:t> over the </a:t>
            </a:r>
            <a:r>
              <a:rPr lang="fr-FR" sz="2000" dirty="0" err="1" smtClean="0">
                <a:solidFill>
                  <a:srgbClr val="333333"/>
                </a:solidFill>
              </a:rPr>
              <a:t>backbone</a:t>
            </a:r>
            <a:r>
              <a:rPr lang="fr-FR" sz="2000" dirty="0" smtClean="0">
                <a:solidFill>
                  <a:srgbClr val="333333"/>
                </a:solidFill>
              </a:rPr>
              <a:t> </a:t>
            </a:r>
            <a:endParaRPr lang="en-US" sz="2400" dirty="0">
              <a:solidFill>
                <a:srgbClr val="333333"/>
              </a:solidFill>
            </a:endParaRPr>
          </a:p>
        </p:txBody>
      </p:sp>
    </p:spTree>
    <p:extLst>
      <p:ext uri="{BB962C8B-B14F-4D97-AF65-F5344CB8AC3E}">
        <p14:creationId xmlns:p14="http://schemas.microsoft.com/office/powerpoint/2010/main" val="3120957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36</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X-</a:t>
            </a:r>
            <a:r>
              <a:rPr lang="en-US" sz="3200" dirty="0" err="1">
                <a:ea typeface="+mj-ea"/>
              </a:rPr>
              <a:t>SDO</a:t>
            </a:r>
            <a:r>
              <a:rPr lang="en-US" sz="3200" dirty="0">
                <a:ea typeface="+mj-ea"/>
              </a:rPr>
              <a:t> </a:t>
            </a:r>
            <a:r>
              <a:rPr lang="en-US" sz="3200" dirty="0" smtClean="0">
                <a:ea typeface="+mj-ea"/>
              </a:rPr>
              <a:t>reservation / forwarding</a:t>
            </a:r>
          </a:p>
        </p:txBody>
      </p:sp>
      <p:sp>
        <p:nvSpPr>
          <p:cNvPr id="4099" name="Rectangle 3"/>
          <p:cNvSpPr>
            <a:spLocks noGrp="1" noChangeArrowheads="1"/>
          </p:cNvSpPr>
          <p:nvPr>
            <p:ph type="body" idx="1"/>
          </p:nvPr>
        </p:nvSpPr>
        <p:spPr>
          <a:xfrm>
            <a:off x="395236" y="3170635"/>
            <a:ext cx="3886200" cy="2234952"/>
          </a:xfrm>
        </p:spPr>
        <p:txBody>
          <a:bodyPr/>
          <a:lstStyle/>
          <a:p>
            <a:pPr marL="0" indent="0">
              <a:buNone/>
            </a:pPr>
            <a:r>
              <a:rPr lang="fr-FR" sz="1800" dirty="0" smtClean="0">
                <a:solidFill>
                  <a:srgbClr val="333333"/>
                </a:solidFill>
              </a:rPr>
              <a:t>6TiSCH supports </a:t>
            </a:r>
          </a:p>
          <a:p>
            <a:r>
              <a:rPr lang="fr-FR" sz="1800" dirty="0" smtClean="0">
                <a:solidFill>
                  <a:srgbClr val="333333"/>
                </a:solidFill>
              </a:rPr>
              <a:t>G-</a:t>
            </a:r>
            <a:r>
              <a:rPr lang="fr-FR" sz="1800" dirty="0" err="1" smtClean="0">
                <a:solidFill>
                  <a:srgbClr val="333333"/>
                </a:solidFill>
              </a:rPr>
              <a:t>MPLS</a:t>
            </a:r>
            <a:r>
              <a:rPr lang="fr-FR" sz="1800" dirty="0" smtClean="0">
                <a:solidFill>
                  <a:srgbClr val="333333"/>
                </a:solidFill>
              </a:rPr>
              <a:t> </a:t>
            </a:r>
            <a:r>
              <a:rPr lang="fr-FR" sz="1800" dirty="0" err="1" smtClean="0">
                <a:solidFill>
                  <a:srgbClr val="333333"/>
                </a:solidFill>
              </a:rPr>
              <a:t>forwarding</a:t>
            </a:r>
            <a:endParaRPr lang="fr-FR" sz="1800" dirty="0" smtClean="0">
              <a:solidFill>
                <a:srgbClr val="333333"/>
              </a:solidFill>
            </a:endParaRPr>
          </a:p>
          <a:p>
            <a:r>
              <a:rPr lang="fr-FR" sz="1800" dirty="0" smtClean="0">
                <a:solidFill>
                  <a:srgbClr val="333333"/>
                </a:solidFill>
              </a:rPr>
              <a:t>L3 </a:t>
            </a:r>
            <a:r>
              <a:rPr lang="fr-FR" sz="1800" dirty="0" err="1" smtClean="0">
                <a:solidFill>
                  <a:srgbClr val="333333"/>
                </a:solidFill>
              </a:rPr>
              <a:t>routing</a:t>
            </a:r>
            <a:endParaRPr lang="fr-FR" sz="1800" dirty="0" smtClean="0">
              <a:solidFill>
                <a:srgbClr val="333333"/>
              </a:solidFill>
            </a:endParaRPr>
          </a:p>
          <a:p>
            <a:r>
              <a:rPr lang="fr-FR" sz="1800" dirty="0" err="1" smtClean="0">
                <a:solidFill>
                  <a:srgbClr val="333333"/>
                </a:solidFill>
              </a:rPr>
              <a:t>Hybrid</a:t>
            </a:r>
            <a:r>
              <a:rPr lang="fr-FR" sz="1800" dirty="0" smtClean="0">
                <a:solidFill>
                  <a:srgbClr val="333333"/>
                </a:solidFill>
              </a:rPr>
              <a:t> for fragments</a:t>
            </a:r>
          </a:p>
          <a:p>
            <a:pPr marL="0" indent="0">
              <a:buNone/>
            </a:pPr>
            <a:r>
              <a:rPr lang="fr-FR" sz="1800" dirty="0" smtClean="0">
                <a:solidFill>
                  <a:srgbClr val="333333"/>
                </a:solidFill>
              </a:rPr>
              <a:t>Setup </a:t>
            </a:r>
            <a:r>
              <a:rPr lang="fr-FR" sz="1800" dirty="0" err="1" smtClean="0">
                <a:solidFill>
                  <a:srgbClr val="333333"/>
                </a:solidFill>
              </a:rPr>
              <a:t>is</a:t>
            </a:r>
            <a:r>
              <a:rPr lang="fr-FR" sz="1800" dirty="0" smtClean="0">
                <a:solidFill>
                  <a:srgbClr val="333333"/>
                </a:solidFill>
              </a:rPr>
              <a:t> </a:t>
            </a:r>
            <a:r>
              <a:rPr lang="fr-FR" sz="1800" dirty="0" err="1" smtClean="0">
                <a:solidFill>
                  <a:srgbClr val="333333"/>
                </a:solidFill>
              </a:rPr>
              <a:t>still</a:t>
            </a:r>
            <a:r>
              <a:rPr lang="fr-FR" sz="1800" dirty="0" smtClean="0">
                <a:solidFill>
                  <a:srgbClr val="333333"/>
                </a:solidFill>
              </a:rPr>
              <a:t> </a:t>
            </a:r>
            <a:r>
              <a:rPr lang="fr-FR" sz="1800" dirty="0" err="1" smtClean="0">
                <a:solidFill>
                  <a:srgbClr val="333333"/>
                </a:solidFill>
              </a:rPr>
              <a:t>TBD</a:t>
            </a:r>
            <a:r>
              <a:rPr lang="fr-FR" sz="1800" dirty="0" smtClean="0">
                <a:solidFill>
                  <a:srgbClr val="333333"/>
                </a:solidFill>
              </a:rPr>
              <a:t>:</a:t>
            </a:r>
          </a:p>
          <a:p>
            <a:r>
              <a:rPr lang="fr-FR" sz="1800" dirty="0" err="1" smtClean="0">
                <a:solidFill>
                  <a:srgbClr val="333333"/>
                </a:solidFill>
              </a:rPr>
              <a:t>Need</a:t>
            </a:r>
            <a:r>
              <a:rPr lang="fr-FR" sz="1800" dirty="0" smtClean="0">
                <a:solidFill>
                  <a:srgbClr val="333333"/>
                </a:solidFill>
              </a:rPr>
              <a:t> to set up </a:t>
            </a:r>
            <a:r>
              <a:rPr lang="fr-FR" sz="1800" dirty="0" err="1" smtClean="0">
                <a:solidFill>
                  <a:srgbClr val="333333"/>
                </a:solidFill>
              </a:rPr>
              <a:t>multihop</a:t>
            </a:r>
            <a:r>
              <a:rPr lang="fr-FR" sz="1800" dirty="0" smtClean="0">
                <a:solidFill>
                  <a:srgbClr val="333333"/>
                </a:solidFill>
              </a:rPr>
              <a:t> </a:t>
            </a:r>
            <a:r>
              <a:rPr lang="fr-FR" sz="1800" dirty="0" err="1" smtClean="0">
                <a:solidFill>
                  <a:srgbClr val="333333"/>
                </a:solidFill>
              </a:rPr>
              <a:t>tracks</a:t>
            </a:r>
            <a:endParaRPr lang="fr-FR" sz="1800" dirty="0" smtClean="0">
              <a:solidFill>
                <a:srgbClr val="333333"/>
              </a:solidFill>
            </a:endParaRPr>
          </a:p>
          <a:p>
            <a:r>
              <a:rPr lang="fr-FR" sz="1800" dirty="0" smtClean="0">
                <a:solidFill>
                  <a:srgbClr val="333333"/>
                </a:solidFill>
              </a:rPr>
              <a:t>IETF has </a:t>
            </a:r>
            <a:r>
              <a:rPr lang="fr-FR" sz="1800" dirty="0" err="1" smtClean="0">
                <a:solidFill>
                  <a:srgbClr val="333333"/>
                </a:solidFill>
              </a:rPr>
              <a:t>RSVP</a:t>
            </a:r>
            <a:r>
              <a:rPr lang="fr-FR" sz="1800" dirty="0" smtClean="0">
                <a:solidFill>
                  <a:srgbClr val="333333"/>
                </a:solidFill>
              </a:rPr>
              <a:t>, </a:t>
            </a:r>
            <a:r>
              <a:rPr lang="fr-FR" sz="1800" dirty="0" err="1" smtClean="0">
                <a:solidFill>
                  <a:srgbClr val="333333"/>
                </a:solidFill>
              </a:rPr>
              <a:t>NSIS</a:t>
            </a:r>
            <a:r>
              <a:rPr lang="fr-FR" sz="1800" dirty="0" smtClean="0">
                <a:solidFill>
                  <a:srgbClr val="333333"/>
                </a:solidFill>
              </a:rPr>
              <a:t>, </a:t>
            </a:r>
            <a:r>
              <a:rPr lang="fr-FR" sz="1800" dirty="0" err="1" smtClean="0">
                <a:solidFill>
                  <a:srgbClr val="333333"/>
                </a:solidFill>
              </a:rPr>
              <a:t>LDP</a:t>
            </a:r>
            <a:endParaRPr lang="fr-FR" sz="1800" dirty="0" smtClean="0">
              <a:solidFill>
                <a:srgbClr val="333333"/>
              </a:solidFill>
            </a:endParaRPr>
          </a:p>
          <a:p>
            <a:r>
              <a:rPr lang="fr-FR" sz="1800" dirty="0" err="1" smtClean="0">
                <a:solidFill>
                  <a:srgbClr val="333333"/>
                </a:solidFill>
              </a:rPr>
              <a:t>IEEE</a:t>
            </a:r>
            <a:r>
              <a:rPr lang="fr-FR" sz="1800" dirty="0" smtClean="0">
                <a:solidFill>
                  <a:srgbClr val="333333"/>
                </a:solidFill>
              </a:rPr>
              <a:t> has </a:t>
            </a:r>
            <a:r>
              <a:rPr lang="fr-FR" sz="1800" dirty="0" err="1" smtClean="0">
                <a:solidFill>
                  <a:srgbClr val="333333"/>
                </a:solidFill>
              </a:rPr>
              <a:t>SRP</a:t>
            </a:r>
            <a:r>
              <a:rPr lang="fr-FR" sz="1800" dirty="0" smtClean="0">
                <a:solidFill>
                  <a:srgbClr val="333333"/>
                </a:solidFill>
              </a:rPr>
              <a:t>, </a:t>
            </a:r>
            <a:r>
              <a:rPr lang="fr-FR" sz="1800" dirty="0" err="1" smtClean="0">
                <a:solidFill>
                  <a:srgbClr val="333333"/>
                </a:solidFill>
              </a:rPr>
              <a:t>802.1qcc</a:t>
            </a:r>
            <a:r>
              <a:rPr lang="fr-FR" sz="1800" dirty="0" smtClean="0">
                <a:solidFill>
                  <a:srgbClr val="333333"/>
                </a:solidFill>
              </a:rPr>
              <a:t> PAR</a:t>
            </a:r>
          </a:p>
          <a:p>
            <a:r>
              <a:rPr lang="fr-FR" sz="1800" dirty="0" smtClean="0">
                <a:solidFill>
                  <a:srgbClr val="333333"/>
                </a:solidFill>
              </a:rPr>
              <a:t>End-to-end </a:t>
            </a:r>
            <a:r>
              <a:rPr lang="fr-FR" sz="1800" dirty="0" err="1" smtClean="0">
                <a:solidFill>
                  <a:srgbClr val="333333"/>
                </a:solidFill>
              </a:rPr>
              <a:t>determinism</a:t>
            </a:r>
            <a:endParaRPr lang="fr-FR" sz="1800" dirty="0" smtClean="0">
              <a:solidFill>
                <a:srgbClr val="333333"/>
              </a:solidFill>
            </a:endParaRPr>
          </a:p>
          <a:p>
            <a:pPr>
              <a:defRPr/>
            </a:pPr>
            <a:endParaRPr lang="en-US" sz="1800" dirty="0" smtClean="0">
              <a:ea typeface="+mn-e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7736"/>
            <a:ext cx="3997083" cy="291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38" y="1866345"/>
            <a:ext cx="3243597" cy="122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track-switching"/>
          <p:cNvPicPr>
            <a:picLocks noChangeAspect="1" noChangeArrowheads="1"/>
          </p:cNvPicPr>
          <p:nvPr/>
        </p:nvPicPr>
        <p:blipFill rotWithShape="1">
          <a:blip r:embed="rId5">
            <a:extLst>
              <a:ext uri="{28A0092B-C50C-407E-A947-70E740481C1C}">
                <a14:useLocalDpi xmlns:a14="http://schemas.microsoft.com/office/drawing/2010/main" val="0"/>
              </a:ext>
            </a:extLst>
          </a:blip>
          <a:srcRect l="-48" t="29831" r="48" b="41708"/>
          <a:stretch/>
        </p:blipFill>
        <p:spPr bwMode="auto">
          <a:xfrm>
            <a:off x="4605744" y="1632991"/>
            <a:ext cx="3929594" cy="145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957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37</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 Approach</a:t>
            </a:r>
            <a:endParaRPr lang="en-US" dirty="0" smtClean="0">
              <a:ea typeface="+mj-ea"/>
            </a:endParaRPr>
          </a:p>
        </p:txBody>
      </p:sp>
      <p:sp>
        <p:nvSpPr>
          <p:cNvPr id="2" name="Subtitle 1"/>
          <p:cNvSpPr>
            <a:spLocks noGrp="1"/>
          </p:cNvSpPr>
          <p:nvPr>
            <p:ph type="subTitle" idx="1"/>
          </p:nvPr>
        </p:nvSpPr>
        <p:spPr/>
        <p:txBody>
          <a:bodyPr/>
          <a:lstStyle/>
          <a:p>
            <a:r>
              <a:rPr lang="en-US" dirty="0" smtClean="0"/>
              <a:t>The vision</a:t>
            </a:r>
            <a:endParaRPr lang="en-US" dirty="0"/>
          </a:p>
        </p:txBody>
      </p:sp>
    </p:spTree>
    <p:extLst>
      <p:ext uri="{BB962C8B-B14F-4D97-AF65-F5344CB8AC3E}">
        <p14:creationId xmlns:p14="http://schemas.microsoft.com/office/powerpoint/2010/main" val="4101082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38</a:t>
            </a:fld>
            <a:endParaRPr lang="en-US" altLang="en-US"/>
          </a:p>
        </p:txBody>
      </p:sp>
      <p:sp>
        <p:nvSpPr>
          <p:cNvPr id="4098" name="Rectangle 2"/>
          <p:cNvSpPr>
            <a:spLocks noGrp="1" noChangeArrowheads="1"/>
          </p:cNvSpPr>
          <p:nvPr>
            <p:ph type="title"/>
          </p:nvPr>
        </p:nvSpPr>
        <p:spPr/>
        <p:txBody>
          <a:bodyPr/>
          <a:lstStyle/>
          <a:p>
            <a:pPr>
              <a:defRPr/>
            </a:pPr>
            <a:r>
              <a:rPr lang="fr-FR" sz="3200" dirty="0" smtClean="0">
                <a:ea typeface="+mj-ea"/>
              </a:rPr>
              <a:t>Direction: IT/</a:t>
            </a:r>
            <a:r>
              <a:rPr lang="fr-FR" sz="3200" dirty="0" err="1" smtClean="0">
                <a:ea typeface="+mj-ea"/>
              </a:rPr>
              <a:t>OT</a:t>
            </a:r>
            <a:r>
              <a:rPr lang="fr-FR" sz="3200" dirty="0" smtClean="0">
                <a:ea typeface="+mj-ea"/>
              </a:rPr>
              <a:t> convergence</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r>
              <a:rPr lang="en-US" sz="2000" dirty="0" smtClean="0">
                <a:ea typeface="+mn-ea"/>
              </a:rPr>
              <a:t>Requires </a:t>
            </a:r>
            <a:r>
              <a:rPr lang="en-US" sz="2000" dirty="0">
                <a:ea typeface="+mn-ea"/>
              </a:rPr>
              <a:t>new, higher-end paradigm</a:t>
            </a:r>
          </a:p>
          <a:p>
            <a:pPr lvl="1">
              <a:defRPr/>
            </a:pPr>
            <a:r>
              <a:rPr lang="en-US" sz="1800" dirty="0">
                <a:ea typeface="+mn-ea"/>
              </a:rPr>
              <a:t>Reaching more devices and data, farther, cheaper</a:t>
            </a:r>
          </a:p>
          <a:p>
            <a:pPr lvl="1">
              <a:defRPr/>
            </a:pPr>
            <a:r>
              <a:rPr lang="en-US" sz="1800" dirty="0" smtClean="0"/>
              <a:t>Guaranteed </a:t>
            </a:r>
            <a:r>
              <a:rPr lang="en-US" sz="1800" dirty="0"/>
              <a:t>bandwidth + Optimum Capacity </a:t>
            </a:r>
          </a:p>
          <a:p>
            <a:pPr lvl="1">
              <a:defRPr/>
            </a:pPr>
            <a:r>
              <a:rPr lang="en-US" sz="1800" dirty="0" smtClean="0">
                <a:ea typeface="+mn-ea"/>
              </a:rPr>
              <a:t>Scalable</a:t>
            </a:r>
            <a:r>
              <a:rPr lang="en-US" sz="1800" dirty="0">
                <a:ea typeface="+mn-ea"/>
              </a:rPr>
              <a:t>, IPv6 Multilink Subnet </a:t>
            </a:r>
            <a:r>
              <a:rPr lang="en-US" sz="1800" dirty="0" smtClean="0">
                <a:ea typeface="+mn-ea"/>
              </a:rPr>
              <a:t>abstraction</a:t>
            </a:r>
          </a:p>
          <a:p>
            <a:pPr>
              <a:defRPr/>
            </a:pPr>
            <a:r>
              <a:rPr lang="en-US" sz="2000" dirty="0"/>
              <a:t>MUST provide </a:t>
            </a:r>
          </a:p>
          <a:p>
            <a:pPr lvl="1">
              <a:defRPr/>
            </a:pPr>
            <a:r>
              <a:rPr lang="en-US" sz="1800" dirty="0"/>
              <a:t>High availability, flow isolation, security,</a:t>
            </a:r>
          </a:p>
          <a:p>
            <a:pPr lvl="1">
              <a:defRPr/>
            </a:pPr>
            <a:r>
              <a:rPr lang="en-US" sz="1800" dirty="0"/>
              <a:t>Deterministic guarantees for critical applications</a:t>
            </a:r>
          </a:p>
          <a:p>
            <a:pPr lvl="1">
              <a:defRPr/>
            </a:pPr>
            <a:r>
              <a:rPr lang="en-US" sz="1800" dirty="0"/>
              <a:t>Unhindered Mobility for Wireless </a:t>
            </a:r>
            <a:r>
              <a:rPr lang="en-US" sz="1800" dirty="0" smtClean="0"/>
              <a:t>Devices</a:t>
            </a:r>
            <a:endParaRPr lang="en-US" sz="1800" dirty="0">
              <a:ea typeface="+mn-ea"/>
            </a:endParaRPr>
          </a:p>
          <a:p>
            <a:pPr>
              <a:defRPr/>
            </a:pPr>
            <a:r>
              <a:rPr lang="en-US" sz="2000" dirty="0">
                <a:ea typeface="+mn-ea"/>
              </a:rPr>
              <a:t>Making Convergence Happen</a:t>
            </a:r>
          </a:p>
          <a:p>
            <a:pPr lvl="1">
              <a:defRPr/>
            </a:pPr>
            <a:r>
              <a:rPr lang="en-US" sz="1800" dirty="0">
                <a:ea typeface="+mn-ea"/>
              </a:rPr>
              <a:t>Learn from Industrial, Air and Space </a:t>
            </a:r>
          </a:p>
          <a:p>
            <a:pPr lvl="1">
              <a:defRPr/>
            </a:pPr>
            <a:r>
              <a:rPr lang="en-US" sz="1800" dirty="0" smtClean="0">
                <a:ea typeface="+mn-ea"/>
              </a:rPr>
              <a:t>IEEE</a:t>
            </a:r>
            <a:r>
              <a:rPr lang="en-US" sz="1800" dirty="0" smtClean="0">
                <a:solidFill>
                  <a:schemeClr val="accent6">
                    <a:lumMod val="75000"/>
                  </a:schemeClr>
                </a:solidFill>
                <a:ea typeface="+mn-ea"/>
              </a:rPr>
              <a:t> + </a:t>
            </a:r>
            <a:r>
              <a:rPr lang="en-US" sz="1800" dirty="0" smtClean="0">
                <a:ea typeface="+mn-ea"/>
              </a:rPr>
              <a:t>IETF to replicate </a:t>
            </a:r>
            <a:r>
              <a:rPr lang="en-US" sz="1800" dirty="0">
                <a:ea typeface="+mn-ea"/>
              </a:rPr>
              <a:t>and </a:t>
            </a:r>
            <a:r>
              <a:rPr lang="en-US" sz="1800" dirty="0" smtClean="0">
                <a:ea typeface="+mn-ea"/>
              </a:rPr>
              <a:t>generalize with open standards</a:t>
            </a:r>
          </a:p>
          <a:p>
            <a:pPr lvl="1">
              <a:defRPr/>
            </a:pPr>
            <a:r>
              <a:rPr lang="en-US" sz="1800" dirty="0"/>
              <a:t>Cooperate to share and optimize </a:t>
            </a:r>
            <a:r>
              <a:rPr lang="en-US" sz="1800" dirty="0" smtClean="0"/>
              <a:t>with mission specific </a:t>
            </a:r>
            <a:r>
              <a:rPr lang="en-US" sz="1800" dirty="0" err="1" smtClean="0"/>
              <a:t>SDOs</a:t>
            </a:r>
            <a:endParaRPr lang="en-US" sz="1800" dirty="0"/>
          </a:p>
        </p:txBody>
      </p:sp>
    </p:spTree>
    <p:extLst>
      <p:ext uri="{BB962C8B-B14F-4D97-AF65-F5344CB8AC3E}">
        <p14:creationId xmlns:p14="http://schemas.microsoft.com/office/powerpoint/2010/main" val="260025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4</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Industrial connected device growth</a:t>
            </a:r>
            <a:endParaRPr lang="en-US" sz="3200" dirty="0" smtClean="0">
              <a:ea typeface="+mj-ea"/>
            </a:endParaRPr>
          </a:p>
        </p:txBody>
      </p:sp>
      <p:pic>
        <p:nvPicPr>
          <p:cNvPr id="7" name="Picture 6" descr="Screen Shot 2013-09-06 at 11.3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 y="1844824"/>
            <a:ext cx="8187397" cy="3863980"/>
          </a:xfrm>
          <a:prstGeom prst="rect">
            <a:avLst/>
          </a:prstGeom>
        </p:spPr>
      </p:pic>
    </p:spTree>
    <p:extLst>
      <p:ext uri="{BB962C8B-B14F-4D97-AF65-F5344CB8AC3E}">
        <p14:creationId xmlns:p14="http://schemas.microsoft.com/office/powerpoint/2010/main" val="237914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5</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IPv6 to address and manage devices</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49" t="14003" r="17151" b="11652"/>
          <a:stretch/>
        </p:blipFill>
        <p:spPr bwMode="auto">
          <a:xfrm>
            <a:off x="899592" y="1615302"/>
            <a:ext cx="7318099" cy="455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14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6</a:t>
            </a:fld>
            <a:endParaRPr lang="en-US" altLang="en-US"/>
          </a:p>
        </p:txBody>
      </p:sp>
      <p:sp>
        <p:nvSpPr>
          <p:cNvPr id="4098" name="Rectangle 2"/>
          <p:cNvSpPr>
            <a:spLocks noGrp="1" noChangeArrowheads="1"/>
          </p:cNvSpPr>
          <p:nvPr>
            <p:ph type="title"/>
          </p:nvPr>
        </p:nvSpPr>
        <p:spPr/>
        <p:txBody>
          <a:bodyPr/>
          <a:lstStyle/>
          <a:p>
            <a:pPr>
              <a:defRPr/>
            </a:pPr>
            <a:r>
              <a:rPr lang="fr-FR" sz="3200" dirty="0" err="1" smtClean="0">
                <a:ea typeface="+mj-ea"/>
              </a:rPr>
              <a:t>Industrial</a:t>
            </a:r>
            <a:r>
              <a:rPr lang="fr-FR" sz="3200" dirty="0">
                <a:ea typeface="+mj-ea"/>
              </a:rPr>
              <a:t> </a:t>
            </a:r>
            <a:r>
              <a:rPr lang="fr-FR" sz="3200" dirty="0" err="1">
                <a:ea typeface="+mj-ea"/>
              </a:rPr>
              <a:t>L</a:t>
            </a:r>
            <a:r>
              <a:rPr lang="fr-FR" sz="3200" dirty="0" err="1" smtClean="0">
                <a:ea typeface="+mj-ea"/>
              </a:rPr>
              <a:t>andscape</a:t>
            </a:r>
            <a:endParaRPr lang="en-US" sz="3200" dirty="0" smtClean="0">
              <a:ea typeface="+mj-ea"/>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0" y="1844824"/>
            <a:ext cx="9200852" cy="508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14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7</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 Approach</a:t>
            </a:r>
            <a:endParaRPr lang="en-US" dirty="0" smtClean="0">
              <a:ea typeface="+mj-ea"/>
            </a:endParaRPr>
          </a:p>
        </p:txBody>
      </p:sp>
      <p:sp>
        <p:nvSpPr>
          <p:cNvPr id="2" name="Subtitle 1"/>
          <p:cNvSpPr>
            <a:spLocks noGrp="1"/>
          </p:cNvSpPr>
          <p:nvPr>
            <p:ph type="subTitle" idx="1"/>
          </p:nvPr>
        </p:nvSpPr>
        <p:spPr/>
        <p:txBody>
          <a:bodyPr/>
          <a:lstStyle/>
          <a:p>
            <a:r>
              <a:rPr lang="en-US" dirty="0"/>
              <a:t>t</a:t>
            </a:r>
            <a:r>
              <a:rPr lang="en-US" dirty="0" smtClean="0"/>
              <a:t>o Wireless </a:t>
            </a:r>
            <a:r>
              <a:rPr lang="en-US" dirty="0"/>
              <a:t/>
            </a:r>
            <a:br>
              <a:rPr lang="en-US" dirty="0"/>
            </a:br>
            <a:r>
              <a:rPr lang="en-US" dirty="0"/>
              <a:t>Deterministic Networks</a:t>
            </a:r>
          </a:p>
        </p:txBody>
      </p:sp>
    </p:spTree>
    <p:extLst>
      <p:ext uri="{BB962C8B-B14F-4D97-AF65-F5344CB8AC3E}">
        <p14:creationId xmlns:p14="http://schemas.microsoft.com/office/powerpoint/2010/main" val="339360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8</a:t>
            </a:fld>
            <a:endParaRPr lang="en-US" altLang="en-US"/>
          </a:p>
        </p:txBody>
      </p:sp>
      <p:sp>
        <p:nvSpPr>
          <p:cNvPr id="4098" name="Rectangle 2"/>
          <p:cNvSpPr>
            <a:spLocks noGrp="1" noChangeArrowheads="1"/>
          </p:cNvSpPr>
          <p:nvPr>
            <p:ph type="title"/>
          </p:nvPr>
        </p:nvSpPr>
        <p:spPr/>
        <p:txBody>
          <a:bodyPr/>
          <a:lstStyle/>
          <a:p>
            <a:pPr>
              <a:defRPr/>
            </a:pPr>
            <a:r>
              <a:rPr lang="fr-FR" sz="3200" dirty="0" err="1"/>
              <a:t>Current</a:t>
            </a:r>
            <a:r>
              <a:rPr lang="fr-FR" sz="3200" dirty="0"/>
              <a:t> architecture: </a:t>
            </a:r>
            <a:r>
              <a:rPr lang="fr-FR" sz="3200" dirty="0" err="1"/>
              <a:t>isolated</a:t>
            </a:r>
            <a:r>
              <a:rPr lang="fr-FR" sz="3200" dirty="0"/>
              <a:t> networks</a:t>
            </a:r>
            <a:endParaRPr lang="en-US" sz="3200" dirty="0" smtClean="0">
              <a:ea typeface="+mj-ea"/>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532440" cy="44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14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9</a:t>
            </a:fld>
            <a:endParaRPr lang="en-US" altLang="en-US"/>
          </a:p>
        </p:txBody>
      </p:sp>
      <p:sp>
        <p:nvSpPr>
          <p:cNvPr id="4098" name="Rectangle 2"/>
          <p:cNvSpPr>
            <a:spLocks noGrp="1" noChangeArrowheads="1"/>
          </p:cNvSpPr>
          <p:nvPr>
            <p:ph type="title"/>
          </p:nvPr>
        </p:nvSpPr>
        <p:spPr/>
        <p:txBody>
          <a:bodyPr/>
          <a:lstStyle/>
          <a:p>
            <a:pPr>
              <a:defRPr/>
            </a:pPr>
            <a:r>
              <a:rPr lang="en-US" sz="3200" dirty="0"/>
              <a:t>Step 1, 6TiSCH Subnets connected to carpeted floor</a:t>
            </a:r>
            <a:endParaRPr lang="en-US" sz="3200" dirty="0" smtClean="0">
              <a:ea typeface="+mj-ea"/>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8352928" cy="449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775465"/>
      </p:ext>
    </p:extLst>
  </p:cSld>
  <p:clrMapOvr>
    <a:masterClrMapping/>
  </p:clrMapOvr>
</p:sld>
</file>

<file path=ppt/theme/theme1.xml><?xml version="1.0" encoding="utf-8"?>
<a:theme xmlns:a="http://schemas.openxmlformats.org/drawingml/2006/main" name="15-13-0685-00-wng0_6TiSCH + 802.1 for a new IPv6 MultiLink subnet">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15-13-0685-00-wng0_6TiSCH + 802.1 for a new IPv6 MultiLink subnet</Template>
  <TotalTime>198</TotalTime>
  <Words>2940</Words>
  <Application>Microsoft Macintosh PowerPoint</Application>
  <PresentationFormat>On-screen Show (4:3)</PresentationFormat>
  <Paragraphs>467</Paragraphs>
  <Slides>38</Slides>
  <Notes>31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15-13-0685-00-wng0_6TiSCH + 802.1 for a new IPv6 MultiLink subnet</vt:lpstr>
      <vt:lpstr>PowerPoint Presentation</vt:lpstr>
      <vt:lpstr>6TiSCH + 802.1 + 802.15.4</vt:lpstr>
      <vt:lpstr>The Case for Deterministic Wireless</vt:lpstr>
      <vt:lpstr>Industrial connected device growth</vt:lpstr>
      <vt:lpstr>IPv6 to address and manage devices</vt:lpstr>
      <vt:lpstr>Industrial Landscape</vt:lpstr>
      <vt:lpstr>6TiSCH Approach</vt:lpstr>
      <vt:lpstr>Current architecture: isolated networks</vt:lpstr>
      <vt:lpstr>Step 1, 6TiSCH Subnets connected to carpeted floor</vt:lpstr>
      <vt:lpstr>Step 2, Multilink Subnet enables unhindered mobility</vt:lpstr>
      <vt:lpstr>Benefits</vt:lpstr>
      <vt:lpstr>Challenges</vt:lpstr>
      <vt:lpstr>6TiSCH</vt:lpstr>
      <vt:lpstr>6TiSCH Charter and matching activity</vt:lpstr>
      <vt:lpstr>TSCH properties</vt:lpstr>
      <vt:lpstr>6TiSCH: IPv6 over 4e TSCH MAC</vt:lpstr>
      <vt:lpstr>6TiSCH Client stack</vt:lpstr>
      <vt:lpstr>6TiSCH-based Multilink Subnet</vt:lpstr>
      <vt:lpstr>6TiSCH</vt:lpstr>
      <vt:lpstr>Scalability requirements</vt:lpstr>
      <vt:lpstr>Single IPv6 Subnet requirements</vt:lpstr>
      <vt:lpstr>Routing requirements</vt:lpstr>
      <vt:lpstr>Deterministic requirements</vt:lpstr>
      <vt:lpstr>Compatibility requirements</vt:lpstr>
      <vt:lpstr>Pb1: Use AND implementation of multicast</vt:lpstr>
      <vt:lpstr>Flooding for IPv6 Neighbor Discovery</vt:lpstr>
      <vt:lpstr>Flooding for IPv6 Neighbor Discovery</vt:lpstr>
      <vt:lpstr>Flooding for mobility</vt:lpstr>
      <vt:lpstr>Flooding for mobility</vt:lpstr>
      <vt:lpstr>Problem2: cross-domain operations</vt:lpstr>
      <vt:lpstr>6TiSCH-related</vt:lpstr>
      <vt:lpstr>Current 6TiSCH model</vt:lpstr>
      <vt:lpstr>Case for Layer-2 Backbone </vt:lpstr>
      <vt:lpstr>Case for L3 Attached LLNs</vt:lpstr>
      <vt:lpstr>Case for X-SDO multicast</vt:lpstr>
      <vt:lpstr>Case for X-SDO reservation / forwarding</vt:lpstr>
      <vt:lpstr>6TiSCH Approach</vt:lpstr>
      <vt:lpstr>Direction: IT/OT convergence</vt:lpstr>
    </vt:vector>
  </TitlesOfParts>
  <Company>Cisco Systems IT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Pascal Thubert (pthubert)</dc:creator>
  <dc:description>&lt;15-13-0685-00-wng0&gt;</dc:description>
  <cp:lastModifiedBy>Pat Kinney</cp:lastModifiedBy>
  <cp:revision>53</cp:revision>
  <cp:lastPrinted>1998-02-10T13:28:06Z</cp:lastPrinted>
  <dcterms:created xsi:type="dcterms:W3CDTF">2013-11-12T15:44:00Z</dcterms:created>
  <dcterms:modified xsi:type="dcterms:W3CDTF">2013-11-12T19:20:45Z</dcterms:modified>
</cp:coreProperties>
</file>